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 id="2147483717" r:id="rId4"/>
  </p:sldMasterIdLst>
  <p:notesMasterIdLst>
    <p:notesMasterId r:id="rId54"/>
  </p:notesMasterIdLst>
  <p:sldIdLst>
    <p:sldId id="2147474167" r:id="rId5"/>
    <p:sldId id="2147474182" r:id="rId6"/>
    <p:sldId id="279" r:id="rId7"/>
    <p:sldId id="2147474146" r:id="rId8"/>
    <p:sldId id="269" r:id="rId9"/>
    <p:sldId id="2147474147" r:id="rId10"/>
    <p:sldId id="270" r:id="rId11"/>
    <p:sldId id="272" r:id="rId12"/>
    <p:sldId id="271" r:id="rId13"/>
    <p:sldId id="256" r:id="rId14"/>
    <p:sldId id="2126986591" r:id="rId15"/>
    <p:sldId id="273" r:id="rId16"/>
    <p:sldId id="2147474142" r:id="rId17"/>
    <p:sldId id="259" r:id="rId18"/>
    <p:sldId id="2147474159" r:id="rId19"/>
    <p:sldId id="2147474165" r:id="rId20"/>
    <p:sldId id="258" r:id="rId21"/>
    <p:sldId id="2147474158" r:id="rId22"/>
    <p:sldId id="2147474156" r:id="rId23"/>
    <p:sldId id="2147474157" r:id="rId24"/>
    <p:sldId id="2147474149" r:id="rId25"/>
    <p:sldId id="2147472068" r:id="rId26"/>
    <p:sldId id="263" r:id="rId27"/>
    <p:sldId id="2147474171" r:id="rId28"/>
    <p:sldId id="2147474145" r:id="rId29"/>
    <p:sldId id="265" r:id="rId30"/>
    <p:sldId id="2147472069" r:id="rId31"/>
    <p:sldId id="435" r:id="rId32"/>
    <p:sldId id="2147474164" r:id="rId33"/>
    <p:sldId id="2147470418" r:id="rId34"/>
    <p:sldId id="2147470419" r:id="rId35"/>
    <p:sldId id="2147470420" r:id="rId36"/>
    <p:sldId id="264" r:id="rId37"/>
    <p:sldId id="2147474160" r:id="rId38"/>
    <p:sldId id="2147474161" r:id="rId39"/>
    <p:sldId id="2147474169" r:id="rId40"/>
    <p:sldId id="2147474166" r:id="rId41"/>
    <p:sldId id="2147474170" r:id="rId42"/>
    <p:sldId id="266" r:id="rId43"/>
    <p:sldId id="2147474172" r:id="rId44"/>
    <p:sldId id="2147474173" r:id="rId45"/>
    <p:sldId id="2147474174" r:id="rId46"/>
    <p:sldId id="2147474175" r:id="rId47"/>
    <p:sldId id="2147474176" r:id="rId48"/>
    <p:sldId id="2147474178" r:id="rId49"/>
    <p:sldId id="2147474179" r:id="rId50"/>
    <p:sldId id="2147474180" r:id="rId51"/>
    <p:sldId id="2147474181" r:id="rId52"/>
    <p:sldId id="27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6E355-A8E0-48A2-9C77-9E19A0CA18C4}" v="4" dt="2024-10-09T13:10:30.106"/>
    <p1510:client id="{E0E5032E-E1E1-4C0E-83AB-57A22710500F}" v="10" dt="2024-10-09T08:18:28.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264" y="34"/>
      </p:cViewPr>
      <p:guideLst/>
    </p:cSldViewPr>
  </p:slideViewPr>
  <p:notesTextViewPr>
    <p:cViewPr>
      <p:scale>
        <a:sx n="300" d="100"/>
        <a:sy n="300" d="100"/>
      </p:scale>
      <p:origin x="0" y="0"/>
    </p:cViewPr>
  </p:notesTextViewPr>
  <p:sorterViewPr>
    <p:cViewPr varScale="1">
      <p:scale>
        <a:sx n="1" d="1"/>
        <a:sy n="1" d="1"/>
      </p:scale>
      <p:origin x="0" y="-212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Sheet1!$B$3:$F$3</c:f>
              <c:strCache>
                <c:ptCount val="5"/>
                <c:pt idx="0">
                  <c:v>Total Diabetes</c:v>
                </c:pt>
                <c:pt idx="1">
                  <c:v>Screened (HbA1c Measured)</c:v>
                </c:pt>
                <c:pt idx="2">
                  <c:v>Diagnosed</c:v>
                </c:pt>
                <c:pt idx="3">
                  <c:v>Treated</c:v>
                </c:pt>
                <c:pt idx="4">
                  <c:v>Controlled</c:v>
                </c:pt>
              </c:strCache>
            </c:strRef>
          </c:cat>
          <c:val>
            <c:numRef>
              <c:f>Sheet1!$B$4:$F$4</c:f>
              <c:numCache>
                <c:formatCode>General</c:formatCode>
                <c:ptCount val="5"/>
                <c:pt idx="0">
                  <c:v>100</c:v>
                </c:pt>
                <c:pt idx="1">
                  <c:v>55</c:v>
                </c:pt>
                <c:pt idx="2">
                  <c:v>40</c:v>
                </c:pt>
                <c:pt idx="3">
                  <c:v>38</c:v>
                </c:pt>
                <c:pt idx="4">
                  <c:v>19</c:v>
                </c:pt>
              </c:numCache>
            </c:numRef>
          </c:val>
          <c:extLst>
            <c:ext xmlns:c16="http://schemas.microsoft.com/office/drawing/2014/chart" uri="{C3380CC4-5D6E-409C-BE32-E72D297353CC}">
              <c16:uniqueId val="{00000000-8A3B-443F-838A-FB5BD67830D8}"/>
            </c:ext>
          </c:extLst>
        </c:ser>
        <c:dLbls>
          <c:showLegendKey val="0"/>
          <c:showVal val="0"/>
          <c:showCatName val="0"/>
          <c:showSerName val="0"/>
          <c:showPercent val="0"/>
          <c:showBubbleSize val="0"/>
        </c:dLbls>
        <c:gapWidth val="150"/>
        <c:overlap val="100"/>
        <c:axId val="55403135"/>
        <c:axId val="2108021231"/>
      </c:barChart>
      <c:catAx>
        <c:axId val="5540313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08021231"/>
        <c:crosses val="autoZero"/>
        <c:auto val="1"/>
        <c:lblAlgn val="ctr"/>
        <c:lblOffset val="100"/>
        <c:noMultiLvlLbl val="0"/>
      </c:catAx>
      <c:valAx>
        <c:axId val="2108021231"/>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of People with diabetes</a:t>
                </a:r>
              </a:p>
            </c:rich>
          </c:tx>
          <c:layout>
            <c:manualLayout>
              <c:xMode val="edge"/>
              <c:yMode val="edge"/>
              <c:x val="1.1254924029262802E-2"/>
              <c:y val="0.2318335852717550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5403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6245571007925"/>
          <c:y val="0.1347285574552792"/>
          <c:w val="0.5723754428992075"/>
          <c:h val="0.75815891421772641"/>
        </c:manualLayout>
      </c:layout>
      <c:barChart>
        <c:barDir val="bar"/>
        <c:grouping val="clustered"/>
        <c:varyColors val="0"/>
        <c:ser>
          <c:idx val="0"/>
          <c:order val="0"/>
          <c:tx>
            <c:strRef>
              <c:f>Sheet1!$B$1</c:f>
              <c:strCache>
                <c:ptCount val="1"/>
                <c:pt idx="0">
                  <c:v>T1D</c:v>
                </c:pt>
              </c:strCache>
            </c:strRef>
          </c:tx>
          <c:spPr>
            <a:solidFill>
              <a:srgbClr val="23004C"/>
            </a:solidFill>
            <a:ln>
              <a:noFill/>
            </a:ln>
            <a:effectLst/>
          </c:spPr>
          <c:invertIfNegative val="0"/>
          <c:dLbls>
            <c:dLbl>
              <c:idx val="0"/>
              <c:layout>
                <c:manualLayout>
                  <c:x val="0"/>
                  <c:y val="0"/>
                </c:manualLayout>
              </c:layout>
              <c:tx>
                <c:rich>
                  <a:bodyPr/>
                  <a:lstStyle/>
                  <a:p>
                    <a:fld id="{3FDE74C4-BC57-4DF3-8DF2-31A187EEA2C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86-BE47-B880-3DCFF145F31D}"/>
                </c:ext>
              </c:extLst>
            </c:dLbl>
            <c:dLbl>
              <c:idx val="1"/>
              <c:tx>
                <c:rich>
                  <a:bodyPr/>
                  <a:lstStyle/>
                  <a:p>
                    <a:fld id="{F0A5F081-AF09-4D9A-88FA-FE5C84E1D40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86-BE47-B880-3DCFF145F31D}"/>
                </c:ext>
              </c:extLst>
            </c:dLbl>
            <c:dLbl>
              <c:idx val="2"/>
              <c:tx>
                <c:rich>
                  <a:bodyPr/>
                  <a:lstStyle/>
                  <a:p>
                    <a:fld id="{5E457EA2-71E4-4252-BA6C-B746C105B25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486-BE47-B880-3DCFF145F31D}"/>
                </c:ext>
              </c:extLst>
            </c:dLbl>
            <c:dLbl>
              <c:idx val="3"/>
              <c:tx>
                <c:rich>
                  <a:bodyPr/>
                  <a:lstStyle/>
                  <a:p>
                    <a:fld id="{64787EFD-2A17-4189-A7B4-BFAD5114E62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86-BE47-B880-3DCFF145F31D}"/>
                </c:ext>
              </c:extLst>
            </c:dLbl>
            <c:dLbl>
              <c:idx val="4"/>
              <c:tx>
                <c:rich>
                  <a:bodyPr/>
                  <a:lstStyle/>
                  <a:p>
                    <a:fld id="{C7A3D9CC-0D8D-46F7-A773-FA497A35DD9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486-BE47-B880-3DCFF145F31D}"/>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Increased blood gluose monitoring</c:v>
                </c:pt>
                <c:pt idx="1">
                  <c:v>Missed insulin injections</c:v>
                </c:pt>
                <c:pt idx="2">
                  <c:v>Reduced insulin dose</c:v>
                </c:pt>
                <c:pt idx="3">
                  <c:v>Avoided physical exercise</c:v>
                </c:pt>
                <c:pt idx="4">
                  <c:v>Increased calorie intake</c:v>
                </c:pt>
              </c:strCache>
            </c:strRef>
          </c:cat>
          <c:val>
            <c:numRef>
              <c:f>Sheet1!$B$2:$B$6</c:f>
              <c:numCache>
                <c:formatCode>General</c:formatCode>
                <c:ptCount val="5"/>
                <c:pt idx="0">
                  <c:v>69.7</c:v>
                </c:pt>
                <c:pt idx="1">
                  <c:v>12.7</c:v>
                </c:pt>
                <c:pt idx="2">
                  <c:v>47.4</c:v>
                </c:pt>
                <c:pt idx="3">
                  <c:v>17.600000000000001</c:v>
                </c:pt>
                <c:pt idx="4">
                  <c:v>44.7</c:v>
                </c:pt>
              </c:numCache>
            </c:numRef>
          </c:val>
          <c:extLst>
            <c:ext xmlns:c16="http://schemas.microsoft.com/office/drawing/2014/chart" uri="{C3380CC4-5D6E-409C-BE32-E72D297353CC}">
              <c16:uniqueId val="{00000005-C486-BE47-B880-3DCFF145F31D}"/>
            </c:ext>
          </c:extLst>
        </c:ser>
        <c:ser>
          <c:idx val="1"/>
          <c:order val="1"/>
          <c:tx>
            <c:strRef>
              <c:f>Sheet1!$C$1</c:f>
              <c:strCache>
                <c:ptCount val="1"/>
                <c:pt idx="0">
                  <c:v>T2D</c:v>
                </c:pt>
              </c:strCache>
            </c:strRef>
          </c:tx>
          <c:spPr>
            <a:solidFill>
              <a:srgbClr val="7A00E6"/>
            </a:solidFill>
            <a:ln>
              <a:noFill/>
            </a:ln>
            <a:effectLst/>
          </c:spPr>
          <c:invertIfNegative val="0"/>
          <c:dLbls>
            <c:dLbl>
              <c:idx val="0"/>
              <c:tx>
                <c:rich>
                  <a:bodyPr/>
                  <a:lstStyle/>
                  <a:p>
                    <a:fld id="{74F4249B-1844-4E7B-9658-54A7B26D4DE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486-BE47-B880-3DCFF145F31D}"/>
                </c:ext>
              </c:extLst>
            </c:dLbl>
            <c:dLbl>
              <c:idx val="1"/>
              <c:tx>
                <c:rich>
                  <a:bodyPr/>
                  <a:lstStyle/>
                  <a:p>
                    <a:fld id="{69AC4DA6-5D39-4488-8133-7539629D9F3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486-BE47-B880-3DCFF145F31D}"/>
                </c:ext>
              </c:extLst>
            </c:dLbl>
            <c:dLbl>
              <c:idx val="2"/>
              <c:tx>
                <c:rich>
                  <a:bodyPr/>
                  <a:lstStyle/>
                  <a:p>
                    <a:fld id="{DD1236BD-8532-405D-8EF9-2DD17C2608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486-BE47-B880-3DCFF145F31D}"/>
                </c:ext>
              </c:extLst>
            </c:dLbl>
            <c:dLbl>
              <c:idx val="3"/>
              <c:tx>
                <c:rich>
                  <a:bodyPr/>
                  <a:lstStyle/>
                  <a:p>
                    <a:fld id="{6DCD805B-2017-4AD4-A20A-291F63C7014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486-BE47-B880-3DCFF145F31D}"/>
                </c:ext>
              </c:extLst>
            </c:dLbl>
            <c:dLbl>
              <c:idx val="4"/>
              <c:tx>
                <c:rich>
                  <a:bodyPr/>
                  <a:lstStyle/>
                  <a:p>
                    <a:fld id="{8693EE15-04DF-4BAA-9419-FD1E6A3F0A3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486-BE47-B880-3DCFF145F31D}"/>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Increased blood gluose monitoring</c:v>
                </c:pt>
                <c:pt idx="1">
                  <c:v>Missed insulin injections</c:v>
                </c:pt>
                <c:pt idx="2">
                  <c:v>Reduced insulin dose</c:v>
                </c:pt>
                <c:pt idx="3">
                  <c:v>Avoided physical exercise</c:v>
                </c:pt>
                <c:pt idx="4">
                  <c:v>Increased calorie intake</c:v>
                </c:pt>
              </c:strCache>
            </c:strRef>
          </c:cat>
          <c:val>
            <c:numRef>
              <c:f>Sheet1!$C$2:$C$6</c:f>
              <c:numCache>
                <c:formatCode>General</c:formatCode>
                <c:ptCount val="5"/>
                <c:pt idx="0">
                  <c:v>60.9</c:v>
                </c:pt>
                <c:pt idx="1">
                  <c:v>11.7</c:v>
                </c:pt>
                <c:pt idx="2">
                  <c:v>36.700000000000003</c:v>
                </c:pt>
                <c:pt idx="3">
                  <c:v>21.6</c:v>
                </c:pt>
                <c:pt idx="4">
                  <c:v>44.3</c:v>
                </c:pt>
              </c:numCache>
            </c:numRef>
          </c:val>
          <c:extLst>
            <c:ext xmlns:c16="http://schemas.microsoft.com/office/drawing/2014/chart" uri="{C3380CC4-5D6E-409C-BE32-E72D297353CC}">
              <c16:uniqueId val="{0000000B-C486-BE47-B880-3DCFF145F31D}"/>
            </c:ext>
          </c:extLst>
        </c:ser>
        <c:dLbls>
          <c:dLblPos val="outEnd"/>
          <c:showLegendKey val="0"/>
          <c:showVal val="1"/>
          <c:showCatName val="0"/>
          <c:showSerName val="0"/>
          <c:showPercent val="0"/>
          <c:showBubbleSize val="0"/>
        </c:dLbls>
        <c:gapWidth val="89"/>
        <c:overlap val="3"/>
        <c:axId val="1191357999"/>
        <c:axId val="1191355919"/>
      </c:barChart>
      <c:catAx>
        <c:axId val="1191357999"/>
        <c:scaling>
          <c:orientation val="minMax"/>
        </c:scaling>
        <c:delete val="0"/>
        <c:axPos val="l"/>
        <c:numFmt formatCode="General" sourceLinked="1"/>
        <c:majorTickMark val="none"/>
        <c:minorTickMark val="none"/>
        <c:tickLblPos val="nextTo"/>
        <c:spPr>
          <a:noFill/>
          <a:ln w="9525" cap="flat" cmpd="sng" algn="ctr">
            <a:solidFill>
              <a:srgbClr val="23004C"/>
            </a:solidFill>
            <a:round/>
          </a:ln>
          <a:effectLst/>
        </c:spPr>
        <c:txPr>
          <a:bodyPr rot="-60000000" spcFirstLastPara="1" vertOverflow="ellipsis" vert="horz" wrap="square" anchor="ctr" anchorCtr="1"/>
          <a:lstStyle/>
          <a:p>
            <a:pPr algn="just">
              <a:defRPr sz="900" b="0" i="0" u="none" strike="noStrike" kern="1200" baseline="0">
                <a:solidFill>
                  <a:srgbClr val="23004C"/>
                </a:solidFill>
                <a:latin typeface="Verdana" panose="020B0604030504040204" pitchFamily="34" charset="0"/>
                <a:ea typeface="Verdana" panose="020B0604030504040204" pitchFamily="34" charset="0"/>
                <a:cs typeface="+mn-cs"/>
              </a:defRPr>
            </a:pPr>
            <a:endParaRPr lang="en-US"/>
          </a:p>
        </c:txPr>
        <c:crossAx val="1191355919"/>
        <c:crosses val="autoZero"/>
        <c:auto val="1"/>
        <c:lblAlgn val="l"/>
        <c:lblOffset val="100"/>
        <c:noMultiLvlLbl val="0"/>
      </c:catAx>
      <c:valAx>
        <c:axId val="1191355919"/>
        <c:scaling>
          <c:orientation val="minMax"/>
        </c:scaling>
        <c:delete val="1"/>
        <c:axPos val="b"/>
        <c:numFmt formatCode="General" sourceLinked="1"/>
        <c:majorTickMark val="none"/>
        <c:minorTickMark val="none"/>
        <c:tickLblPos val="nextTo"/>
        <c:crossAx val="1191357999"/>
        <c:crosses val="autoZero"/>
        <c:crossBetween val="between"/>
      </c:valAx>
      <c:spPr>
        <a:noFill/>
        <a:ln>
          <a:noFill/>
        </a:ln>
        <a:effectLst/>
      </c:spPr>
    </c:plotArea>
    <c:legend>
      <c:legendPos val="b"/>
      <c:layout>
        <c:manualLayout>
          <c:xMode val="edge"/>
          <c:yMode val="edge"/>
          <c:x val="0.42777627109653971"/>
          <c:y val="0.90459857133470867"/>
          <c:w val="0.22804703640336688"/>
          <c:h val="7.917800742705019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8211731359181E-2"/>
          <c:y val="0.18006167884914401"/>
          <c:w val="0.91794227724697297"/>
          <c:h val="0.74911059357495902"/>
        </c:manualLayout>
      </c:layout>
      <c:barChart>
        <c:barDir val="col"/>
        <c:grouping val="clustered"/>
        <c:varyColors val="0"/>
        <c:ser>
          <c:idx val="0"/>
          <c:order val="0"/>
          <c:tx>
            <c:strRef>
              <c:f>Sheet1!$B$1</c:f>
              <c:strCache>
                <c:ptCount val="1"/>
                <c:pt idx="0">
                  <c:v>Gla-300</c:v>
                </c:pt>
              </c:strCache>
            </c:strRef>
          </c:tx>
          <c:spPr>
            <a:solidFill>
              <a:srgbClr val="03E89C"/>
            </a:solidFill>
          </c:spPr>
          <c:invertIfNegative val="0"/>
          <c:dLbls>
            <c:dLbl>
              <c:idx val="0"/>
              <c:tx>
                <c:rich>
                  <a:bodyPr/>
                  <a:lstStyle/>
                  <a:p>
                    <a:r>
                      <a:rPr lang="en-US"/>
                      <a:t>–0.83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291-45EF-8962-2DC36844B83F}"/>
                </c:ext>
              </c:extLst>
            </c:dLbl>
            <c:dLbl>
              <c:idx val="1"/>
              <c:tx>
                <c:rich>
                  <a:bodyPr/>
                  <a:lstStyle/>
                  <a:p>
                    <a:r>
                      <a:rPr lang="en-US"/>
                      <a:t>–0.57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291-45EF-8962-2DC36844B83F}"/>
                </c:ext>
              </c:extLst>
            </c:dLbl>
            <c:dLbl>
              <c:idx val="2"/>
              <c:tx>
                <c:rich>
                  <a:bodyPr/>
                  <a:lstStyle/>
                  <a:p>
                    <a:r>
                      <a:rPr lang="en-US"/>
                      <a:t>–1.42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291-45EF-8962-2DC36844B83F}"/>
                </c:ext>
              </c:extLst>
            </c:dLbl>
            <c:dLbl>
              <c:idx val="3"/>
              <c:layout>
                <c:manualLayout>
                  <c:x val="-4.0952794165613404E-3"/>
                  <c:y val="-1.3946641467538001E-2"/>
                </c:manualLayout>
              </c:layout>
              <c:tx>
                <c:rich>
                  <a:bodyPr/>
                  <a:lstStyle/>
                  <a:p>
                    <a:r>
                      <a:rPr lang="en-US" dirty="0"/>
                      <a:t>–0.45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91-45EF-8962-2DC36844B83F}"/>
                </c:ext>
              </c:extLst>
            </c:dLbl>
            <c:dLbl>
              <c:idx val="4"/>
              <c:tx>
                <c:rich>
                  <a:bodyPr/>
                  <a:lstStyle/>
                  <a:p>
                    <a:r>
                      <a:rPr lang="en-US"/>
                      <a:t>–1.50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291-45EF-8962-2DC36844B83F}"/>
                </c:ext>
              </c:extLst>
            </c:dLbl>
            <c:numFmt formatCode="#,##0.00" sourceLinked="0"/>
            <c:spPr>
              <a:noFill/>
              <a:ln>
                <a:noFill/>
              </a:ln>
              <a:effectLst/>
            </c:spPr>
            <c:txPr>
              <a:bodyPr wrap="square" lIns="38100" tIns="19050" rIns="38100" bIns="19050" anchor="ctr">
                <a:spAutoFit/>
              </a:bodyPr>
              <a:lstStyle/>
              <a:p>
                <a:pPr>
                  <a:defRPr>
                    <a:solidFill>
                      <a:schemeClr val="tx2"/>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ED1</c:v>
                </c:pt>
                <c:pt idx="1">
                  <c:v>ED2</c:v>
                </c:pt>
                <c:pt idx="2">
                  <c:v>ED3</c:v>
                </c:pt>
                <c:pt idx="3">
                  <c:v>EDJP2</c:v>
                </c:pt>
                <c:pt idx="4">
                  <c:v>EDAP</c:v>
                </c:pt>
              </c:strCache>
            </c:strRef>
          </c:cat>
          <c:val>
            <c:numRef>
              <c:f>Sheet1!$B$2:$B$6</c:f>
              <c:numCache>
                <c:formatCode>General</c:formatCode>
                <c:ptCount val="5"/>
                <c:pt idx="0">
                  <c:v>-0.83</c:v>
                </c:pt>
                <c:pt idx="1">
                  <c:v>-0.56999999999999995</c:v>
                </c:pt>
                <c:pt idx="2">
                  <c:v>-1.42</c:v>
                </c:pt>
                <c:pt idx="3">
                  <c:v>-0.45</c:v>
                </c:pt>
                <c:pt idx="4">
                  <c:v>-1.5</c:v>
                </c:pt>
              </c:numCache>
            </c:numRef>
          </c:val>
          <c:extLst>
            <c:ext xmlns:c16="http://schemas.microsoft.com/office/drawing/2014/chart" uri="{C3380CC4-5D6E-409C-BE32-E72D297353CC}">
              <c16:uniqueId val="{00000005-F291-45EF-8962-2DC36844B83F}"/>
            </c:ext>
          </c:extLst>
        </c:ser>
        <c:ser>
          <c:idx val="1"/>
          <c:order val="1"/>
          <c:tx>
            <c:strRef>
              <c:f>Sheet1!$C$1</c:f>
              <c:strCache>
                <c:ptCount val="1"/>
                <c:pt idx="0">
                  <c:v>Lantus®</c:v>
                </c:pt>
              </c:strCache>
            </c:strRef>
          </c:tx>
          <c:spPr>
            <a:solidFill>
              <a:srgbClr val="368FFC"/>
            </a:solidFill>
          </c:spPr>
          <c:invertIfNegative val="0"/>
          <c:dLbls>
            <c:dLbl>
              <c:idx val="0"/>
              <c:tx>
                <c:rich>
                  <a:bodyPr/>
                  <a:lstStyle/>
                  <a:p>
                    <a:r>
                      <a:rPr lang="en-US"/>
                      <a:t>–0.83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291-45EF-8962-2DC36844B83F}"/>
                </c:ext>
              </c:extLst>
            </c:dLbl>
            <c:dLbl>
              <c:idx val="1"/>
              <c:tx>
                <c:rich>
                  <a:bodyPr/>
                  <a:lstStyle/>
                  <a:p>
                    <a:r>
                      <a:rPr lang="en-US"/>
                      <a:t>–0.56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291-45EF-8962-2DC36844B83F}"/>
                </c:ext>
              </c:extLst>
            </c:dLbl>
            <c:dLbl>
              <c:idx val="2"/>
              <c:layout>
                <c:manualLayout>
                  <c:x val="0"/>
                  <c:y val="-9.6818040784027899E-3"/>
                </c:manualLayout>
              </c:layout>
              <c:tx>
                <c:rich>
                  <a:bodyPr/>
                  <a:lstStyle/>
                  <a:p>
                    <a:r>
                      <a:rPr lang="en-US" dirty="0"/>
                      <a:t>–1.46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291-45EF-8962-2DC36844B83F}"/>
                </c:ext>
              </c:extLst>
            </c:dLbl>
            <c:dLbl>
              <c:idx val="3"/>
              <c:tx>
                <c:rich>
                  <a:bodyPr/>
                  <a:lstStyle/>
                  <a:p>
                    <a:r>
                      <a:rPr lang="en-US"/>
                      <a:t>–0.55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291-45EF-8962-2DC36844B83F}"/>
                </c:ext>
              </c:extLst>
            </c:dLbl>
            <c:dLbl>
              <c:idx val="4"/>
              <c:tx>
                <c:rich>
                  <a:bodyPr/>
                  <a:lstStyle/>
                  <a:p>
                    <a:r>
                      <a:rPr lang="en-US" dirty="0"/>
                      <a:t>–1.50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291-45EF-8962-2DC36844B83F}"/>
                </c:ext>
              </c:extLst>
            </c:dLbl>
            <c:spPr>
              <a:noFill/>
              <a:ln>
                <a:noFill/>
              </a:ln>
              <a:effectLst/>
            </c:spPr>
            <c:txPr>
              <a:bodyPr wrap="square" lIns="38100" tIns="19050" rIns="38100" bIns="19050" anchor="ctr">
                <a:spAutoFit/>
              </a:bodyPr>
              <a:lstStyle/>
              <a:p>
                <a:pPr>
                  <a:defRPr>
                    <a:solidFill>
                      <a:schemeClr val="tx2"/>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ED1</c:v>
                </c:pt>
                <c:pt idx="1">
                  <c:v>ED2</c:v>
                </c:pt>
                <c:pt idx="2">
                  <c:v>ED3</c:v>
                </c:pt>
                <c:pt idx="3">
                  <c:v>EDJP2</c:v>
                </c:pt>
                <c:pt idx="4">
                  <c:v>EDAP</c:v>
                </c:pt>
              </c:strCache>
            </c:strRef>
          </c:cat>
          <c:val>
            <c:numRef>
              <c:f>Sheet1!$C$2:$C$6</c:f>
              <c:numCache>
                <c:formatCode>General</c:formatCode>
                <c:ptCount val="5"/>
                <c:pt idx="0">
                  <c:v>-0.83</c:v>
                </c:pt>
                <c:pt idx="1">
                  <c:v>-0.56000000000000005</c:v>
                </c:pt>
                <c:pt idx="2">
                  <c:v>-1.46</c:v>
                </c:pt>
                <c:pt idx="3">
                  <c:v>-0.55000000000000004</c:v>
                </c:pt>
                <c:pt idx="4">
                  <c:v>-1.5</c:v>
                </c:pt>
              </c:numCache>
            </c:numRef>
          </c:val>
          <c:extLst>
            <c:ext xmlns:c16="http://schemas.microsoft.com/office/drawing/2014/chart" uri="{C3380CC4-5D6E-409C-BE32-E72D297353CC}">
              <c16:uniqueId val="{0000000B-F291-45EF-8962-2DC36844B83F}"/>
            </c:ext>
          </c:extLst>
        </c:ser>
        <c:dLbls>
          <c:showLegendKey val="0"/>
          <c:showVal val="0"/>
          <c:showCatName val="0"/>
          <c:showSerName val="0"/>
          <c:showPercent val="0"/>
          <c:showBubbleSize val="0"/>
        </c:dLbls>
        <c:gapWidth val="219"/>
        <c:overlap val="-27"/>
        <c:axId val="2122605736"/>
        <c:axId val="2122656264"/>
      </c:barChart>
      <c:catAx>
        <c:axId val="2122605736"/>
        <c:scaling>
          <c:orientation val="minMax"/>
        </c:scaling>
        <c:delete val="0"/>
        <c:axPos val="b"/>
        <c:numFmt formatCode="General" sourceLinked="1"/>
        <c:majorTickMark val="out"/>
        <c:minorTickMark val="none"/>
        <c:tickLblPos val="none"/>
        <c:spPr>
          <a:ln w="6350">
            <a:solidFill>
              <a:schemeClr val="tx1"/>
            </a:solidFill>
          </a:ln>
        </c:spPr>
        <c:txPr>
          <a:bodyPr rot="-60000000" vert="horz"/>
          <a:lstStyle/>
          <a:p>
            <a:pPr>
              <a:defRPr/>
            </a:pPr>
            <a:endParaRPr lang="en-US"/>
          </a:p>
        </c:txPr>
        <c:crossAx val="2122656264"/>
        <c:crosses val="autoZero"/>
        <c:auto val="1"/>
        <c:lblAlgn val="ctr"/>
        <c:lblOffset val="100"/>
        <c:noMultiLvlLbl val="0"/>
      </c:catAx>
      <c:valAx>
        <c:axId val="2122656264"/>
        <c:scaling>
          <c:orientation val="minMax"/>
          <c:max val="0"/>
          <c:min val="-1.5"/>
        </c:scaling>
        <c:delete val="0"/>
        <c:axPos val="l"/>
        <c:numFmt formatCode="#,##0.0" sourceLinked="0"/>
        <c:majorTickMark val="out"/>
        <c:minorTickMark val="none"/>
        <c:tickLblPos val="nextTo"/>
        <c:spPr>
          <a:ln>
            <a:solidFill>
              <a:schemeClr val="tx1"/>
            </a:solidFill>
          </a:ln>
        </c:spPr>
        <c:txPr>
          <a:bodyPr rot="-60000000" vert="horz"/>
          <a:lstStyle/>
          <a:p>
            <a:pPr>
              <a:defRPr/>
            </a:pPr>
            <a:endParaRPr lang="en-US"/>
          </a:p>
        </c:txPr>
        <c:crossAx val="2122605736"/>
        <c:crosses val="autoZero"/>
        <c:crossBetween val="between"/>
        <c:majorUnit val="0.5"/>
      </c:valAx>
    </c:plotArea>
    <c:plotVisOnly val="1"/>
    <c:dispBlanksAs val="gap"/>
    <c:showDLblsOverMax val="0"/>
  </c:chart>
  <c:txPr>
    <a:bodyPr/>
    <a:lstStyle/>
    <a:p>
      <a:pPr>
        <a:defRPr sz="900">
          <a:solidFill>
            <a:schemeClr val="tx2"/>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36258399537698"/>
          <c:y val="0.226118282610522"/>
          <c:w val="0.67082760385315598"/>
          <c:h val="0.68450417625195903"/>
        </c:manualLayout>
      </c:layout>
      <c:barChart>
        <c:barDir val="col"/>
        <c:grouping val="clustered"/>
        <c:varyColors val="0"/>
        <c:ser>
          <c:idx val="0"/>
          <c:order val="0"/>
          <c:tx>
            <c:strRef>
              <c:f>Sheet1!$B$1</c:f>
              <c:strCache>
                <c:ptCount val="1"/>
                <c:pt idx="0">
                  <c:v>Gla-300</c:v>
                </c:pt>
              </c:strCache>
            </c:strRef>
          </c:tx>
          <c:spPr>
            <a:solidFill>
              <a:schemeClr val="accent1"/>
            </a:solidFill>
          </c:spPr>
          <c:invertIfNegative val="0"/>
          <c:dLbls>
            <c:numFmt formatCode="#,##0.0" sourceLinked="0"/>
            <c:spPr>
              <a:noFill/>
              <a:ln>
                <a:noFill/>
              </a:ln>
              <a:effectLst/>
            </c:spPr>
            <c:txPr>
              <a:bodyPr rot="0" vert="horz"/>
              <a:lstStyle/>
              <a:p>
                <a:pPr>
                  <a:defRPr sz="1050">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BL</c:v>
                </c:pt>
                <c:pt idx="1">
                  <c:v>W24</c:v>
                </c:pt>
              </c:strCache>
            </c:strRef>
          </c:cat>
          <c:val>
            <c:numRef>
              <c:f>Sheet1!$B$2:$B$3</c:f>
              <c:numCache>
                <c:formatCode>General</c:formatCode>
                <c:ptCount val="2"/>
                <c:pt idx="0">
                  <c:v>8.7200000000000006</c:v>
                </c:pt>
                <c:pt idx="1">
                  <c:v>7.03</c:v>
                </c:pt>
              </c:numCache>
            </c:numRef>
          </c:val>
          <c:extLst>
            <c:ext xmlns:c16="http://schemas.microsoft.com/office/drawing/2014/chart" uri="{C3380CC4-5D6E-409C-BE32-E72D297353CC}">
              <c16:uniqueId val="{00000000-AFE2-4CF5-8527-4EA8779E5A91}"/>
            </c:ext>
          </c:extLst>
        </c:ser>
        <c:ser>
          <c:idx val="1"/>
          <c:order val="1"/>
          <c:tx>
            <c:strRef>
              <c:f>Sheet1!$C$1</c:f>
              <c:strCache>
                <c:ptCount val="1"/>
                <c:pt idx="0">
                  <c:v>IDeg-100</c:v>
                </c:pt>
              </c:strCache>
            </c:strRef>
          </c:tx>
          <c:spPr>
            <a:solidFill>
              <a:schemeClr val="accent2"/>
            </a:solidFill>
          </c:spPr>
          <c:invertIfNegative val="0"/>
          <c:dLbls>
            <c:numFmt formatCode="#,##0.0" sourceLinked="0"/>
            <c:spPr>
              <a:noFill/>
              <a:ln>
                <a:noFill/>
              </a:ln>
              <a:effectLst/>
            </c:spPr>
            <c:txPr>
              <a:bodyPr rot="0" vert="horz"/>
              <a:lstStyle/>
              <a:p>
                <a:pPr>
                  <a:defRPr sz="1050">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BL</c:v>
                </c:pt>
                <c:pt idx="1">
                  <c:v>W24</c:v>
                </c:pt>
              </c:strCache>
            </c:strRef>
          </c:cat>
          <c:val>
            <c:numRef>
              <c:f>Sheet1!$C$2:$C$3</c:f>
              <c:numCache>
                <c:formatCode>General</c:formatCode>
                <c:ptCount val="2"/>
                <c:pt idx="0">
                  <c:v>8.57</c:v>
                </c:pt>
                <c:pt idx="1">
                  <c:v>7.03</c:v>
                </c:pt>
              </c:numCache>
            </c:numRef>
          </c:val>
          <c:extLst>
            <c:ext xmlns:c16="http://schemas.microsoft.com/office/drawing/2014/chart" uri="{C3380CC4-5D6E-409C-BE32-E72D297353CC}">
              <c16:uniqueId val="{00000001-AFE2-4CF5-8527-4EA8779E5A91}"/>
            </c:ext>
          </c:extLst>
        </c:ser>
        <c:dLbls>
          <c:dLblPos val="outEnd"/>
          <c:showLegendKey val="0"/>
          <c:showVal val="1"/>
          <c:showCatName val="0"/>
          <c:showSerName val="0"/>
          <c:showPercent val="0"/>
          <c:showBubbleSize val="0"/>
        </c:dLbls>
        <c:gapWidth val="219"/>
        <c:overlap val="-27"/>
        <c:axId val="-2104134360"/>
        <c:axId val="-2104131080"/>
      </c:barChart>
      <c:catAx>
        <c:axId val="-2104134360"/>
        <c:scaling>
          <c:orientation val="minMax"/>
        </c:scaling>
        <c:delete val="0"/>
        <c:axPos val="b"/>
        <c:numFmt formatCode="General" sourceLinked="1"/>
        <c:majorTickMark val="out"/>
        <c:minorTickMark val="none"/>
        <c:tickLblPos val="nextTo"/>
        <c:spPr>
          <a:ln cap="sq">
            <a:solidFill>
              <a:schemeClr val="tx1"/>
            </a:solidFill>
            <a:miter lim="800000"/>
          </a:ln>
        </c:spPr>
        <c:txPr>
          <a:bodyPr rot="-60000000" vert="horz"/>
          <a:lstStyle/>
          <a:p>
            <a:pPr>
              <a:defRPr sz="1100">
                <a:solidFill>
                  <a:schemeClr val="tx2"/>
                </a:solidFill>
                <a:latin typeface="Arial" panose="020B0604020202020204" pitchFamily="34" charset="0"/>
                <a:cs typeface="Arial" panose="020B0604020202020204" pitchFamily="34" charset="0"/>
              </a:defRPr>
            </a:pPr>
            <a:endParaRPr lang="en-US"/>
          </a:p>
        </c:txPr>
        <c:crossAx val="-2104131080"/>
        <c:crosses val="autoZero"/>
        <c:auto val="1"/>
        <c:lblAlgn val="ctr"/>
        <c:lblOffset val="100"/>
        <c:noMultiLvlLbl val="0"/>
      </c:catAx>
      <c:valAx>
        <c:axId val="-2104131080"/>
        <c:scaling>
          <c:orientation val="minMax"/>
          <c:max val="9"/>
          <c:min val="6.5"/>
        </c:scaling>
        <c:delete val="0"/>
        <c:axPos val="l"/>
        <c:title>
          <c:tx>
            <c:rich>
              <a:bodyPr rot="-5400000" vert="horz"/>
              <a:lstStyle/>
              <a:p>
                <a:pPr>
                  <a:defRPr sz="1100" b="1">
                    <a:solidFill>
                      <a:schemeClr val="tx2"/>
                    </a:solidFill>
                  </a:defRPr>
                </a:pPr>
                <a:r>
                  <a:rPr lang="en-GB" sz="1100" b="1" dirty="0">
                    <a:solidFill>
                      <a:schemeClr val="tx2"/>
                    </a:solidFill>
                  </a:rPr>
                  <a:t>HbA1c (%), mean</a:t>
                </a:r>
              </a:p>
            </c:rich>
          </c:tx>
          <c:layout>
            <c:manualLayout>
              <c:xMode val="edge"/>
              <c:yMode val="edge"/>
              <c:x val="0"/>
              <c:y val="0.32591757913471298"/>
            </c:manualLayout>
          </c:layout>
          <c:overlay val="0"/>
        </c:title>
        <c:numFmt formatCode="#,##0.0" sourceLinked="0"/>
        <c:majorTickMark val="out"/>
        <c:minorTickMark val="none"/>
        <c:tickLblPos val="nextTo"/>
        <c:spPr>
          <a:ln cap="sq">
            <a:solidFill>
              <a:schemeClr val="tx1"/>
            </a:solidFill>
            <a:miter lim="800000"/>
          </a:ln>
        </c:spPr>
        <c:txPr>
          <a:bodyPr rot="-60000000" vert="horz"/>
          <a:lstStyle/>
          <a:p>
            <a:pPr>
              <a:defRPr sz="1100">
                <a:solidFill>
                  <a:schemeClr val="tx2"/>
                </a:solidFill>
                <a:latin typeface="Arial" panose="020B0604020202020204" pitchFamily="34" charset="0"/>
                <a:cs typeface="Arial" panose="020B0604020202020204" pitchFamily="34" charset="0"/>
              </a:defRPr>
            </a:pPr>
            <a:endParaRPr lang="en-US"/>
          </a:p>
        </c:txPr>
        <c:crossAx val="-2104134360"/>
        <c:crosses val="autoZero"/>
        <c:crossBetween val="between"/>
        <c:majorUnit val="0.5"/>
      </c:valAx>
    </c:plotArea>
    <c:legend>
      <c:legendPos val="b"/>
      <c:layout>
        <c:manualLayout>
          <c:xMode val="edge"/>
          <c:yMode val="edge"/>
          <c:x val="0.57746931610038599"/>
          <c:y val="0.33058435283058113"/>
          <c:w val="0.40725321845475027"/>
          <c:h val="0.17059989818358384"/>
        </c:manualLayout>
      </c:layout>
      <c:overlay val="0"/>
      <c:txPr>
        <a:bodyPr rot="0" vert="horz"/>
        <a:lstStyle/>
        <a:p>
          <a:pPr>
            <a:defRPr sz="1200">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spPr>
    <a:noFill/>
  </c:spPr>
  <c:txPr>
    <a:bodyPr/>
    <a:lstStyle/>
    <a:p>
      <a:pPr>
        <a:defRPr sz="1200">
          <a:solidFill>
            <a:schemeClr val="tx2"/>
          </a:solidFil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563813637786406E-2"/>
          <c:y val="0.19104440532081399"/>
          <c:w val="0.77160675152701996"/>
          <c:h val="0.76006161971830999"/>
        </c:manualLayout>
      </c:layout>
      <c:scatterChart>
        <c:scatterStyle val="lineMarker"/>
        <c:varyColors val="0"/>
        <c:ser>
          <c:idx val="0"/>
          <c:order val="0"/>
          <c:tx>
            <c:strRef>
              <c:f>Sheet1!$D$2</c:f>
              <c:strCache>
                <c:ptCount val="1"/>
                <c:pt idx="0">
                  <c:v>Gla-300</c:v>
                </c:pt>
              </c:strCache>
            </c:strRef>
          </c:tx>
          <c:spPr>
            <a:ln w="31750" cap="rnd">
              <a:solidFill>
                <a:schemeClr val="accent1"/>
              </a:solidFill>
              <a:round/>
            </a:ln>
            <a:effectLst>
              <a:outerShdw blurRad="40000" dist="23000" dir="5400000" rotWithShape="0">
                <a:srgbClr val="000000">
                  <a:alpha val="35000"/>
                </a:srgbClr>
              </a:outerShdw>
            </a:effectLst>
          </c:spPr>
          <c:marker>
            <c:symbol val="circle"/>
            <c:size val="6"/>
            <c:spPr>
              <a:solidFill>
                <a:schemeClr val="accent1"/>
              </a:solidFill>
              <a:ln w="12700">
                <a:solidFill>
                  <a:schemeClr val="accent1"/>
                </a:solidFill>
                <a:round/>
              </a:ln>
              <a:effectLst>
                <a:outerShdw blurRad="40000" dist="23000" dir="5400000" rotWithShape="0">
                  <a:srgbClr val="000000">
                    <a:alpha val="35000"/>
                  </a:srgbClr>
                </a:outerShdw>
              </a:effectLst>
            </c:spPr>
          </c:marker>
          <c:errBars>
            <c:errDir val="y"/>
            <c:errBarType val="both"/>
            <c:errValType val="cust"/>
            <c:noEndCap val="0"/>
            <c:plus>
              <c:numRef>
                <c:f>Sheet1!$G$4:$G$7</c:f>
                <c:numCache>
                  <c:formatCode>General</c:formatCode>
                  <c:ptCount val="4"/>
                  <c:pt idx="0">
                    <c:v>3.8615094731536501E-2</c:v>
                  </c:pt>
                  <c:pt idx="1">
                    <c:v>3.9213814074707302E-2</c:v>
                  </c:pt>
                  <c:pt idx="2">
                    <c:v>3.9213814074707302E-2</c:v>
                  </c:pt>
                  <c:pt idx="3">
                    <c:v>3.8097182951462603E-2</c:v>
                  </c:pt>
                </c:numCache>
              </c:numRef>
            </c:plus>
            <c:minus>
              <c:numRef>
                <c:f>Sheet1!$G$4:$G$7</c:f>
                <c:numCache>
                  <c:formatCode>General</c:formatCode>
                  <c:ptCount val="4"/>
                  <c:pt idx="0">
                    <c:v>3.8615094731536501E-2</c:v>
                  </c:pt>
                  <c:pt idx="1">
                    <c:v>3.9213814074707302E-2</c:v>
                  </c:pt>
                  <c:pt idx="2">
                    <c:v>3.9213814074707302E-2</c:v>
                  </c:pt>
                  <c:pt idx="3">
                    <c:v>3.8097182951462603E-2</c:v>
                  </c:pt>
                </c:numCache>
              </c:numRef>
            </c:minus>
            <c:spPr>
              <a:noFill/>
              <a:ln w="9525">
                <a:solidFill>
                  <a:schemeClr val="bg2"/>
                </a:solidFill>
                <a:round/>
              </a:ln>
              <a:effectLst/>
            </c:spPr>
          </c:errBars>
          <c:xVal>
            <c:numRef>
              <c:f>Sheet1!$H$4:$H$7</c:f>
              <c:numCache>
                <c:formatCode>General</c:formatCode>
                <c:ptCount val="4"/>
                <c:pt idx="0">
                  <c:v>0.8</c:v>
                </c:pt>
                <c:pt idx="1">
                  <c:v>18.100000000000001</c:v>
                </c:pt>
                <c:pt idx="2">
                  <c:v>26.8</c:v>
                </c:pt>
                <c:pt idx="3">
                  <c:v>52.8</c:v>
                </c:pt>
              </c:numCache>
            </c:numRef>
          </c:xVal>
          <c:yVal>
            <c:numRef>
              <c:f>Sheet1!$E$4:$E$7</c:f>
              <c:numCache>
                <c:formatCode>General</c:formatCode>
                <c:ptCount val="4"/>
                <c:pt idx="0">
                  <c:v>8.7200000000000024</c:v>
                </c:pt>
                <c:pt idx="1">
                  <c:v>7.67</c:v>
                </c:pt>
                <c:pt idx="2">
                  <c:v>7.3199999999999976</c:v>
                </c:pt>
                <c:pt idx="3">
                  <c:v>7.03</c:v>
                </c:pt>
              </c:numCache>
            </c:numRef>
          </c:yVal>
          <c:smooth val="0"/>
          <c:extLst>
            <c:ext xmlns:c16="http://schemas.microsoft.com/office/drawing/2014/chart" uri="{C3380CC4-5D6E-409C-BE32-E72D297353CC}">
              <c16:uniqueId val="{00000000-1962-4614-9C21-A7B7BF19D3A5}"/>
            </c:ext>
          </c:extLst>
        </c:ser>
        <c:ser>
          <c:idx val="1"/>
          <c:order val="1"/>
          <c:tx>
            <c:strRef>
              <c:f>Sheet1!$I$2</c:f>
              <c:strCache>
                <c:ptCount val="1"/>
                <c:pt idx="0">
                  <c:v>IDeg-100</c:v>
                </c:pt>
              </c:strCache>
            </c:strRef>
          </c:tx>
          <c:spPr>
            <a:ln w="31750" cap="rnd">
              <a:solidFill>
                <a:schemeClr val="accent2"/>
              </a:solidFill>
              <a:round/>
            </a:ln>
            <a:effectLst>
              <a:outerShdw blurRad="40000" dist="23000" dir="5400000" rotWithShape="0">
                <a:srgbClr val="000000">
                  <a:alpha val="35000"/>
                </a:srgbClr>
              </a:outerShdw>
            </a:effectLst>
          </c:spPr>
          <c:marker>
            <c:symbol val="circle"/>
            <c:size val="6"/>
            <c:spPr>
              <a:solidFill>
                <a:schemeClr val="accent2"/>
              </a:solidFill>
              <a:ln w="12700">
                <a:solidFill>
                  <a:schemeClr val="accent2"/>
                </a:solidFill>
                <a:round/>
              </a:ln>
              <a:effectLst>
                <a:outerShdw blurRad="40000" dist="23000" dir="5400000" rotWithShape="0">
                  <a:srgbClr val="000000">
                    <a:alpha val="35000"/>
                  </a:srgbClr>
                </a:outerShdw>
              </a:effectLst>
            </c:spPr>
          </c:marker>
          <c:dPt>
            <c:idx val="3"/>
            <c:marker>
              <c:symbol val="circle"/>
              <c:size val="6"/>
              <c:spPr>
                <a:solidFill>
                  <a:schemeClr val="accent2"/>
                </a:solidFill>
                <a:ln w="12700">
                  <a:solidFill>
                    <a:schemeClr val="accent2"/>
                  </a:solidFill>
                  <a:round/>
                </a:ln>
                <a:effectLst>
                  <a:outerShdw blurRad="40000" dist="23000" dir="5400000" rotWithShape="0">
                    <a:srgbClr val="000000">
                      <a:alpha val="35000"/>
                    </a:srgbClr>
                  </a:outerShdw>
                </a:effectLst>
              </c:spPr>
            </c:marker>
            <c:bubble3D val="0"/>
            <c:extLst>
              <c:ext xmlns:c16="http://schemas.microsoft.com/office/drawing/2014/chart" uri="{C3380CC4-5D6E-409C-BE32-E72D297353CC}">
                <c16:uniqueId val="{00000001-1962-4614-9C21-A7B7BF19D3A5}"/>
              </c:ext>
            </c:extLst>
          </c:dPt>
          <c:errBars>
            <c:errDir val="y"/>
            <c:errBarType val="both"/>
            <c:errValType val="cust"/>
            <c:noEndCap val="0"/>
            <c:plus>
              <c:numRef>
                <c:f>Sheet1!$L$4:$L$7</c:f>
                <c:numCache>
                  <c:formatCode>General</c:formatCode>
                  <c:ptCount val="4"/>
                  <c:pt idx="0">
                    <c:v>3.72193684159388E-2</c:v>
                  </c:pt>
                  <c:pt idx="1">
                    <c:v>3.9257652896753398E-2</c:v>
                  </c:pt>
                  <c:pt idx="2">
                    <c:v>3.7449591588058197E-2</c:v>
                  </c:pt>
                  <c:pt idx="3">
                    <c:v>3.7350486255595297E-2</c:v>
                  </c:pt>
                </c:numCache>
              </c:numRef>
            </c:plus>
            <c:minus>
              <c:numRef>
                <c:f>Sheet1!$L$4:$L$7</c:f>
                <c:numCache>
                  <c:formatCode>General</c:formatCode>
                  <c:ptCount val="4"/>
                  <c:pt idx="0">
                    <c:v>3.72193684159388E-2</c:v>
                  </c:pt>
                  <c:pt idx="1">
                    <c:v>3.9257652896753398E-2</c:v>
                  </c:pt>
                  <c:pt idx="2">
                    <c:v>3.7449591588058197E-2</c:v>
                  </c:pt>
                  <c:pt idx="3">
                    <c:v>3.7350486255595297E-2</c:v>
                  </c:pt>
                </c:numCache>
              </c:numRef>
            </c:minus>
            <c:spPr>
              <a:noFill/>
              <a:ln w="9525">
                <a:solidFill>
                  <a:schemeClr val="tx2">
                    <a:lumMod val="75000"/>
                  </a:schemeClr>
                </a:solidFill>
                <a:round/>
              </a:ln>
              <a:effectLst/>
            </c:spPr>
          </c:errBars>
          <c:xVal>
            <c:numRef>
              <c:f>Sheet1!$M$4:$M$7</c:f>
              <c:numCache>
                <c:formatCode>General</c:formatCode>
                <c:ptCount val="4"/>
                <c:pt idx="0">
                  <c:v>1.2</c:v>
                </c:pt>
                <c:pt idx="1">
                  <c:v>18.5</c:v>
                </c:pt>
                <c:pt idx="2">
                  <c:v>27.2</c:v>
                </c:pt>
                <c:pt idx="3">
                  <c:v>53.2</c:v>
                </c:pt>
              </c:numCache>
            </c:numRef>
          </c:xVal>
          <c:yVal>
            <c:numRef>
              <c:f>Sheet1!$J$4:$J$7</c:f>
              <c:numCache>
                <c:formatCode>General</c:formatCode>
                <c:ptCount val="4"/>
                <c:pt idx="0">
                  <c:v>8.57</c:v>
                </c:pt>
                <c:pt idx="1">
                  <c:v>7.57</c:v>
                </c:pt>
                <c:pt idx="2">
                  <c:v>7.23</c:v>
                </c:pt>
                <c:pt idx="3">
                  <c:v>7.03</c:v>
                </c:pt>
              </c:numCache>
            </c:numRef>
          </c:yVal>
          <c:smooth val="0"/>
          <c:extLst>
            <c:ext xmlns:c16="http://schemas.microsoft.com/office/drawing/2014/chart" uri="{C3380CC4-5D6E-409C-BE32-E72D297353CC}">
              <c16:uniqueId val="{00000002-1962-4614-9C21-A7B7BF19D3A5}"/>
            </c:ext>
          </c:extLst>
        </c:ser>
        <c:dLbls>
          <c:showLegendKey val="0"/>
          <c:showVal val="0"/>
          <c:showCatName val="0"/>
          <c:showSerName val="0"/>
          <c:showPercent val="0"/>
          <c:showBubbleSize val="0"/>
        </c:dLbls>
        <c:axId val="-2108112744"/>
        <c:axId val="-2108109080"/>
      </c:scatterChart>
      <c:scatterChart>
        <c:scatterStyle val="lineMarker"/>
        <c:varyColors val="0"/>
        <c:ser>
          <c:idx val="2"/>
          <c:order val="2"/>
          <c:tx>
            <c:strRef>
              <c:f>Sheet1!$E$17</c:f>
              <c:strCache>
                <c:ptCount val="1"/>
              </c:strCache>
            </c:strRef>
          </c:tx>
          <c:spPr>
            <a:ln w="25400" cap="rnd">
              <a:noFill/>
              <a:round/>
            </a:ln>
            <a:effectLst>
              <a:outerShdw blurRad="40000" dist="23000" dir="5400000" rotWithShape="0">
                <a:srgbClr val="000000">
                  <a:alpha val="35000"/>
                </a:srgbClr>
              </a:outerShdw>
            </a:effectLst>
          </c:spPr>
          <c:marker>
            <c:symbol val="none"/>
          </c:marker>
          <c:xVal>
            <c:numRef>
              <c:f>Sheet1!$C$20:$C$23</c:f>
              <c:numCache>
                <c:formatCode>General</c:formatCode>
                <c:ptCount val="4"/>
              </c:numCache>
            </c:numRef>
          </c:xVal>
          <c:yVal>
            <c:numRef>
              <c:f>Sheet1!$D$20:$D$23</c:f>
              <c:numCache>
                <c:formatCode>General</c:formatCode>
                <c:ptCount val="4"/>
                <c:pt idx="0">
                  <c:v>75</c:v>
                </c:pt>
                <c:pt idx="1">
                  <c:v>75</c:v>
                </c:pt>
                <c:pt idx="2">
                  <c:v>75</c:v>
                </c:pt>
                <c:pt idx="3">
                  <c:v>75</c:v>
                </c:pt>
              </c:numCache>
            </c:numRef>
          </c:yVal>
          <c:smooth val="0"/>
          <c:extLst>
            <c:ext xmlns:c16="http://schemas.microsoft.com/office/drawing/2014/chart" uri="{C3380CC4-5D6E-409C-BE32-E72D297353CC}">
              <c16:uniqueId val="{00000003-1962-4614-9C21-A7B7BF19D3A5}"/>
            </c:ext>
          </c:extLst>
        </c:ser>
        <c:dLbls>
          <c:showLegendKey val="0"/>
          <c:showVal val="0"/>
          <c:showCatName val="0"/>
          <c:showSerName val="0"/>
          <c:showPercent val="0"/>
          <c:showBubbleSize val="0"/>
        </c:dLbls>
        <c:axId val="-2106057384"/>
        <c:axId val="-2108546520"/>
      </c:scatterChart>
      <c:valAx>
        <c:axId val="-2108112744"/>
        <c:scaling>
          <c:orientation val="minMax"/>
          <c:max val="54"/>
          <c:min val="0"/>
        </c:scaling>
        <c:delete val="0"/>
        <c:axPos val="b"/>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08109080"/>
        <c:crosses val="autoZero"/>
        <c:crossBetween val="midCat"/>
      </c:valAx>
      <c:valAx>
        <c:axId val="-2108109080"/>
        <c:scaling>
          <c:orientation val="minMax"/>
          <c:min val="6.5"/>
        </c:scaling>
        <c:delete val="0"/>
        <c:axPos val="l"/>
        <c:numFmt formatCode="0.0" sourceLinked="0"/>
        <c:majorTickMark val="out"/>
        <c:minorTickMark val="none"/>
        <c:tickLblPos val="nextTo"/>
        <c:spPr>
          <a:noFill/>
          <a:ln w="6350" cap="sq">
            <a:solidFill>
              <a:schemeClr val="tx1"/>
            </a:solidFill>
            <a:miter lim="800000"/>
          </a:ln>
          <a:effectLst/>
        </c:spPr>
        <c:txPr>
          <a:bodyPr rot="-60000000" spcFirstLastPara="1" vertOverflow="ellipsis" vert="horz" wrap="square" anchor="ctr" anchorCtr="1"/>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108112744"/>
        <c:crosses val="autoZero"/>
        <c:crossBetween val="midCat"/>
      </c:valAx>
      <c:valAx>
        <c:axId val="-2108546520"/>
        <c:scaling>
          <c:orientation val="minMax"/>
          <c:max val="74.849000000000004"/>
          <c:min val="47.524000000000001"/>
        </c:scaling>
        <c:delete val="0"/>
        <c:axPos val="r"/>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06057384"/>
        <c:crosses val="max"/>
        <c:crossBetween val="midCat"/>
        <c:majorUnit val="1"/>
      </c:valAx>
      <c:valAx>
        <c:axId val="-2106057384"/>
        <c:scaling>
          <c:orientation val="minMax"/>
        </c:scaling>
        <c:delete val="0"/>
        <c:axPos val="b"/>
        <c:numFmt formatCode="General" sourceLinked="1"/>
        <c:majorTickMark val="none"/>
        <c:minorTickMark val="none"/>
        <c:tickLblPos val="none"/>
        <c:spPr>
          <a:noFill/>
          <a:ln w="6350">
            <a:solidFill>
              <a:schemeClr val="tx1"/>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08546520"/>
        <c:crosses val="autoZero"/>
        <c:crossBetween val="midCat"/>
      </c:valAx>
      <c:spPr>
        <a:noFill/>
        <a:ln w="25400">
          <a:noFill/>
        </a:ln>
        <a:effectLst/>
      </c:spPr>
    </c:plotArea>
    <c:legend>
      <c:legendPos val="b"/>
      <c:layout>
        <c:manualLayout>
          <c:xMode val="edge"/>
          <c:yMode val="edge"/>
          <c:x val="0.56590570875255297"/>
          <c:y val="0.23333464586008867"/>
          <c:w val="0.23720833571991701"/>
          <c:h val="0.1702784419160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47C4E-4184-436B-9293-6D27BEFF9C7B}" type="doc">
      <dgm:prSet loTypeId="urn:microsoft.com/office/officeart/2018/2/layout/IconCircleList" loCatId="icon" qsTypeId="urn:microsoft.com/office/officeart/2005/8/quickstyle/3d1" qsCatId="3D" csTypeId="urn:microsoft.com/office/officeart/2005/8/colors/accent2_2" csCatId="accent2" phldr="1"/>
      <dgm:spPr/>
      <dgm:t>
        <a:bodyPr/>
        <a:lstStyle/>
        <a:p>
          <a:endParaRPr lang="en-US"/>
        </a:p>
      </dgm:t>
    </dgm:pt>
    <dgm:pt modelId="{27D200E2-C9E4-450C-A44F-FB222FBF5375}">
      <dgm:prSet/>
      <dgm:spPr/>
      <dgm:t>
        <a:bodyPr/>
        <a:lstStyle/>
        <a:p>
          <a:pPr>
            <a:lnSpc>
              <a:spcPct val="100000"/>
            </a:lnSpc>
          </a:pPr>
          <a:r>
            <a:rPr lang="en-GB" b="0" dirty="0">
              <a:solidFill>
                <a:srgbClr val="23004C"/>
              </a:solidFill>
              <a:latin typeface="+mn-lt"/>
            </a:rPr>
            <a:t>This presentation is intended to facilitate continuing medical education.</a:t>
          </a:r>
          <a:endParaRPr lang="en-US" b="0" dirty="0">
            <a:solidFill>
              <a:srgbClr val="23004C"/>
            </a:solidFill>
            <a:latin typeface="+mn-lt"/>
          </a:endParaRPr>
        </a:p>
      </dgm:t>
    </dgm:pt>
    <dgm:pt modelId="{00152447-8977-462E-BE2F-816EA6E7BB40}" type="parTrans" cxnId="{2EF4D9C4-5E92-49BA-8984-168A062F5035}">
      <dgm:prSet/>
      <dgm:spPr/>
      <dgm:t>
        <a:bodyPr/>
        <a:lstStyle/>
        <a:p>
          <a:endParaRPr lang="en-US" b="0">
            <a:solidFill>
              <a:srgbClr val="23004C"/>
            </a:solidFill>
            <a:latin typeface="+mn-lt"/>
          </a:endParaRPr>
        </a:p>
      </dgm:t>
    </dgm:pt>
    <dgm:pt modelId="{73C482D8-420F-488D-A907-563A46CA4DC3}" type="sibTrans" cxnId="{2EF4D9C4-5E92-49BA-8984-168A062F5035}">
      <dgm:prSet/>
      <dgm:spPr/>
      <dgm:t>
        <a:bodyPr/>
        <a:lstStyle/>
        <a:p>
          <a:pPr>
            <a:lnSpc>
              <a:spcPct val="100000"/>
            </a:lnSpc>
          </a:pPr>
          <a:endParaRPr lang="en-US" b="0">
            <a:solidFill>
              <a:srgbClr val="23004C"/>
            </a:solidFill>
            <a:latin typeface="+mn-lt"/>
          </a:endParaRPr>
        </a:p>
      </dgm:t>
    </dgm:pt>
    <dgm:pt modelId="{6D3F760E-CBB6-42AD-8987-1DEBD467D81F}">
      <dgm:prSet/>
      <dgm:spPr/>
      <dgm:t>
        <a:bodyPr/>
        <a:lstStyle/>
        <a:p>
          <a:pPr>
            <a:lnSpc>
              <a:spcPct val="100000"/>
            </a:lnSpc>
          </a:pPr>
          <a:r>
            <a:rPr lang="en-GB" b="0">
              <a:solidFill>
                <a:srgbClr val="23004C"/>
              </a:solidFill>
              <a:latin typeface="+mn-lt"/>
            </a:rPr>
            <a:t>The views expressed in this presentation are those of the presenters and do not necessarily reflect the views of Sanofi.</a:t>
          </a:r>
          <a:endParaRPr lang="en-US" b="0" dirty="0">
            <a:solidFill>
              <a:srgbClr val="23004C"/>
            </a:solidFill>
            <a:latin typeface="+mn-lt"/>
          </a:endParaRPr>
        </a:p>
      </dgm:t>
    </dgm:pt>
    <dgm:pt modelId="{BDD608AD-B668-4074-B3F4-4AEB208661B1}" type="parTrans" cxnId="{BB6E55F6-F49E-4DE2-9842-7B4158B9D39A}">
      <dgm:prSet/>
      <dgm:spPr/>
      <dgm:t>
        <a:bodyPr/>
        <a:lstStyle/>
        <a:p>
          <a:endParaRPr lang="en-US" b="0">
            <a:solidFill>
              <a:srgbClr val="23004C"/>
            </a:solidFill>
            <a:latin typeface="+mn-lt"/>
          </a:endParaRPr>
        </a:p>
      </dgm:t>
    </dgm:pt>
    <dgm:pt modelId="{D9731DD9-21C1-4607-B020-3DC4295D78F0}" type="sibTrans" cxnId="{BB6E55F6-F49E-4DE2-9842-7B4158B9D39A}">
      <dgm:prSet/>
      <dgm:spPr/>
      <dgm:t>
        <a:bodyPr/>
        <a:lstStyle/>
        <a:p>
          <a:pPr>
            <a:lnSpc>
              <a:spcPct val="100000"/>
            </a:lnSpc>
          </a:pPr>
          <a:endParaRPr lang="en-US" b="0">
            <a:solidFill>
              <a:srgbClr val="23004C"/>
            </a:solidFill>
            <a:latin typeface="+mn-lt"/>
          </a:endParaRPr>
        </a:p>
      </dgm:t>
    </dgm:pt>
    <dgm:pt modelId="{EDEB64FE-0072-4601-B0C1-54216A3A5C34}">
      <dgm:prSet/>
      <dgm:spPr/>
      <dgm:t>
        <a:bodyPr/>
        <a:lstStyle/>
        <a:p>
          <a:pPr>
            <a:lnSpc>
              <a:spcPct val="100000"/>
            </a:lnSpc>
          </a:pPr>
          <a:r>
            <a:rPr lang="en-GB" b="0" dirty="0">
              <a:solidFill>
                <a:srgbClr val="23004C"/>
              </a:solidFill>
              <a:latin typeface="+mn-lt"/>
            </a:rPr>
            <a:t>Sanofi does not recommend the use of its products in any manner inconsistent with that described in the local Professional Information. </a:t>
          </a:r>
          <a:endParaRPr lang="en-US" b="0" dirty="0">
            <a:solidFill>
              <a:srgbClr val="23004C"/>
            </a:solidFill>
            <a:latin typeface="+mn-lt"/>
          </a:endParaRPr>
        </a:p>
      </dgm:t>
    </dgm:pt>
    <dgm:pt modelId="{59A1DC1D-48ED-4B21-9CFD-1B425198879F}" type="parTrans" cxnId="{0FC78B73-01AF-4EFB-A9C4-F9167E208DC8}">
      <dgm:prSet/>
      <dgm:spPr/>
      <dgm:t>
        <a:bodyPr/>
        <a:lstStyle/>
        <a:p>
          <a:endParaRPr lang="en-US" b="0">
            <a:solidFill>
              <a:srgbClr val="23004C"/>
            </a:solidFill>
            <a:latin typeface="+mn-lt"/>
          </a:endParaRPr>
        </a:p>
      </dgm:t>
    </dgm:pt>
    <dgm:pt modelId="{EE16A154-BB5F-446D-8827-21790B399C5F}" type="sibTrans" cxnId="{0FC78B73-01AF-4EFB-A9C4-F9167E208DC8}">
      <dgm:prSet/>
      <dgm:spPr/>
      <dgm:t>
        <a:bodyPr/>
        <a:lstStyle/>
        <a:p>
          <a:pPr>
            <a:lnSpc>
              <a:spcPct val="100000"/>
            </a:lnSpc>
          </a:pPr>
          <a:endParaRPr lang="en-US" b="0">
            <a:solidFill>
              <a:srgbClr val="23004C"/>
            </a:solidFill>
            <a:latin typeface="+mn-lt"/>
          </a:endParaRPr>
        </a:p>
      </dgm:t>
    </dgm:pt>
    <dgm:pt modelId="{68AAAC23-E112-415F-BAFC-CB1C8C8E885C}">
      <dgm:prSet/>
      <dgm:spPr/>
      <dgm:t>
        <a:bodyPr/>
        <a:lstStyle/>
        <a:p>
          <a:pPr>
            <a:lnSpc>
              <a:spcPct val="100000"/>
            </a:lnSpc>
          </a:pPr>
          <a:r>
            <a:rPr lang="en-GB" b="0" dirty="0">
              <a:solidFill>
                <a:srgbClr val="23004C"/>
              </a:solidFill>
              <a:latin typeface="+mn-lt"/>
            </a:rPr>
            <a:t>Before using any product mentioned here-in please refer to the full local </a:t>
          </a:r>
          <a:r>
            <a:rPr lang="en-ZA" b="0" dirty="0">
              <a:solidFill>
                <a:srgbClr val="23004C"/>
              </a:solidFill>
              <a:latin typeface="+mn-lt"/>
            </a:rPr>
            <a:t>Professional I</a:t>
          </a:r>
          <a:r>
            <a:rPr lang="en-GB" b="0" dirty="0" err="1">
              <a:solidFill>
                <a:srgbClr val="23004C"/>
              </a:solidFill>
              <a:latin typeface="+mn-lt"/>
            </a:rPr>
            <a:t>nformation</a:t>
          </a:r>
          <a:r>
            <a:rPr lang="en-GB" b="0" dirty="0">
              <a:solidFill>
                <a:srgbClr val="23004C"/>
              </a:solidFill>
              <a:latin typeface="+mn-lt"/>
            </a:rPr>
            <a:t>.</a:t>
          </a:r>
          <a:endParaRPr lang="en-US" b="0" dirty="0">
            <a:solidFill>
              <a:srgbClr val="23004C"/>
            </a:solidFill>
            <a:latin typeface="+mn-lt"/>
          </a:endParaRPr>
        </a:p>
      </dgm:t>
    </dgm:pt>
    <dgm:pt modelId="{6D182F00-5BFA-4131-B9E9-BACD42D65148}" type="parTrans" cxnId="{1BE5F54F-EA32-461A-A317-78D3FFB02936}">
      <dgm:prSet/>
      <dgm:spPr/>
      <dgm:t>
        <a:bodyPr/>
        <a:lstStyle/>
        <a:p>
          <a:endParaRPr lang="en-US" b="0">
            <a:solidFill>
              <a:srgbClr val="23004C"/>
            </a:solidFill>
            <a:latin typeface="+mn-lt"/>
          </a:endParaRPr>
        </a:p>
      </dgm:t>
    </dgm:pt>
    <dgm:pt modelId="{ADCF7404-C4CA-4361-88E8-95DFD3FEF528}" type="sibTrans" cxnId="{1BE5F54F-EA32-461A-A317-78D3FFB02936}">
      <dgm:prSet/>
      <dgm:spPr/>
      <dgm:t>
        <a:bodyPr/>
        <a:lstStyle/>
        <a:p>
          <a:endParaRPr lang="en-US" b="0">
            <a:solidFill>
              <a:srgbClr val="23004C"/>
            </a:solidFill>
            <a:latin typeface="+mn-lt"/>
          </a:endParaRPr>
        </a:p>
      </dgm:t>
    </dgm:pt>
    <dgm:pt modelId="{0446098B-1B78-4E14-9D7B-74F18B7BC3D7}" type="pres">
      <dgm:prSet presAssocID="{39547C4E-4184-436B-9293-6D27BEFF9C7B}" presName="root" presStyleCnt="0">
        <dgm:presLayoutVars>
          <dgm:dir/>
          <dgm:resizeHandles val="exact"/>
        </dgm:presLayoutVars>
      </dgm:prSet>
      <dgm:spPr/>
    </dgm:pt>
    <dgm:pt modelId="{4128A755-CAB5-484B-A43F-FA4468130EBB}" type="pres">
      <dgm:prSet presAssocID="{39547C4E-4184-436B-9293-6D27BEFF9C7B}" presName="container" presStyleCnt="0">
        <dgm:presLayoutVars>
          <dgm:dir/>
          <dgm:resizeHandles val="exact"/>
        </dgm:presLayoutVars>
      </dgm:prSet>
      <dgm:spPr/>
    </dgm:pt>
    <dgm:pt modelId="{AAB9869F-F6D2-4981-A0FC-00A5508E116C}" type="pres">
      <dgm:prSet presAssocID="{27D200E2-C9E4-450C-A44F-FB222FBF5375}" presName="compNode" presStyleCnt="0"/>
      <dgm:spPr/>
    </dgm:pt>
    <dgm:pt modelId="{4DF1D1D8-CBE7-43F6-83D6-B897338A5C95}" type="pres">
      <dgm:prSet presAssocID="{27D200E2-C9E4-450C-A44F-FB222FBF5375}" presName="iconBgRect" presStyleLbl="bgShp" presStyleIdx="0" presStyleCnt="4"/>
      <dgm:spPr/>
    </dgm:pt>
    <dgm:pt modelId="{F5E9C1EC-DE6B-4660-8194-60C43DF17FD7}" type="pres">
      <dgm:prSet presAssocID="{27D200E2-C9E4-450C-A44F-FB222FBF5375}"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FC59698E-6F08-4623-B3DD-3B0969326F82}" type="pres">
      <dgm:prSet presAssocID="{27D200E2-C9E4-450C-A44F-FB222FBF5375}" presName="spaceRect" presStyleCnt="0"/>
      <dgm:spPr/>
    </dgm:pt>
    <dgm:pt modelId="{EA6D08FB-8BDB-4965-92D8-8CF45B299269}" type="pres">
      <dgm:prSet presAssocID="{27D200E2-C9E4-450C-A44F-FB222FBF5375}" presName="textRect" presStyleLbl="revTx" presStyleIdx="0" presStyleCnt="4">
        <dgm:presLayoutVars>
          <dgm:chMax val="1"/>
          <dgm:chPref val="1"/>
        </dgm:presLayoutVars>
      </dgm:prSet>
      <dgm:spPr/>
    </dgm:pt>
    <dgm:pt modelId="{8F6AA513-51B4-4F25-8860-1EF900EF88AB}" type="pres">
      <dgm:prSet presAssocID="{73C482D8-420F-488D-A907-563A46CA4DC3}" presName="sibTrans" presStyleLbl="sibTrans2D1" presStyleIdx="0" presStyleCnt="0"/>
      <dgm:spPr/>
    </dgm:pt>
    <dgm:pt modelId="{F952233F-1467-4550-913F-28CB7380EEF1}" type="pres">
      <dgm:prSet presAssocID="{6D3F760E-CBB6-42AD-8987-1DEBD467D81F}" presName="compNode" presStyleCnt="0"/>
      <dgm:spPr/>
    </dgm:pt>
    <dgm:pt modelId="{E0F8C8D4-0982-4255-BFA6-3C88AB2AF3C7}" type="pres">
      <dgm:prSet presAssocID="{6D3F760E-CBB6-42AD-8987-1DEBD467D81F}" presName="iconBgRect" presStyleLbl="bgShp" presStyleIdx="1" presStyleCnt="4"/>
      <dgm:spPr/>
    </dgm:pt>
    <dgm:pt modelId="{5D84A704-EBA3-432B-870A-E8B5D8791A1D}" type="pres">
      <dgm:prSet presAssocID="{6D3F760E-CBB6-42AD-8987-1DEBD467D8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7EC6C965-71D8-4852-A30C-F8EFBC3AD2E2}" type="pres">
      <dgm:prSet presAssocID="{6D3F760E-CBB6-42AD-8987-1DEBD467D81F}" presName="spaceRect" presStyleCnt="0"/>
      <dgm:spPr/>
    </dgm:pt>
    <dgm:pt modelId="{76B166B6-3EA9-4DEA-967F-666BFE6E5DF1}" type="pres">
      <dgm:prSet presAssocID="{6D3F760E-CBB6-42AD-8987-1DEBD467D81F}" presName="textRect" presStyleLbl="revTx" presStyleIdx="1" presStyleCnt="4">
        <dgm:presLayoutVars>
          <dgm:chMax val="1"/>
          <dgm:chPref val="1"/>
        </dgm:presLayoutVars>
      </dgm:prSet>
      <dgm:spPr/>
    </dgm:pt>
    <dgm:pt modelId="{A5510842-2A03-4778-9B6F-35595948F2FF}" type="pres">
      <dgm:prSet presAssocID="{D9731DD9-21C1-4607-B020-3DC4295D78F0}" presName="sibTrans" presStyleLbl="sibTrans2D1" presStyleIdx="0" presStyleCnt="0"/>
      <dgm:spPr/>
    </dgm:pt>
    <dgm:pt modelId="{CB25F1FB-9598-4D00-A7E3-3C04FB85AB2B}" type="pres">
      <dgm:prSet presAssocID="{EDEB64FE-0072-4601-B0C1-54216A3A5C34}" presName="compNode" presStyleCnt="0"/>
      <dgm:spPr/>
    </dgm:pt>
    <dgm:pt modelId="{40195D3E-1704-4917-9EAF-D771F8D03B1A}" type="pres">
      <dgm:prSet presAssocID="{EDEB64FE-0072-4601-B0C1-54216A3A5C34}" presName="iconBgRect" presStyleLbl="bgShp" presStyleIdx="2" presStyleCnt="4"/>
      <dgm:spPr/>
    </dgm:pt>
    <dgm:pt modelId="{4A185F1F-23D2-4717-A444-70F07B14E3E1}" type="pres">
      <dgm:prSet presAssocID="{EDEB64FE-0072-4601-B0C1-54216A3A5C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rning"/>
        </a:ext>
      </dgm:extLst>
    </dgm:pt>
    <dgm:pt modelId="{56320F8D-C95C-44C1-8350-E981D5E58C00}" type="pres">
      <dgm:prSet presAssocID="{EDEB64FE-0072-4601-B0C1-54216A3A5C34}" presName="spaceRect" presStyleCnt="0"/>
      <dgm:spPr/>
    </dgm:pt>
    <dgm:pt modelId="{9C7523E6-A25E-4318-BF32-8ADA748933D8}" type="pres">
      <dgm:prSet presAssocID="{EDEB64FE-0072-4601-B0C1-54216A3A5C34}" presName="textRect" presStyleLbl="revTx" presStyleIdx="2" presStyleCnt="4">
        <dgm:presLayoutVars>
          <dgm:chMax val="1"/>
          <dgm:chPref val="1"/>
        </dgm:presLayoutVars>
      </dgm:prSet>
      <dgm:spPr/>
    </dgm:pt>
    <dgm:pt modelId="{33F8A102-DC0B-47A0-9D0A-D8506B4BADC5}" type="pres">
      <dgm:prSet presAssocID="{EE16A154-BB5F-446D-8827-21790B399C5F}" presName="sibTrans" presStyleLbl="sibTrans2D1" presStyleIdx="0" presStyleCnt="0"/>
      <dgm:spPr/>
    </dgm:pt>
    <dgm:pt modelId="{CC17875B-5089-46C4-94DA-A09303E24362}" type="pres">
      <dgm:prSet presAssocID="{68AAAC23-E112-415F-BAFC-CB1C8C8E885C}" presName="compNode" presStyleCnt="0"/>
      <dgm:spPr/>
    </dgm:pt>
    <dgm:pt modelId="{C9CC10B4-D0B3-4FA7-8A20-835B60A218E9}" type="pres">
      <dgm:prSet presAssocID="{68AAAC23-E112-415F-BAFC-CB1C8C8E885C}" presName="iconBgRect" presStyleLbl="bgShp" presStyleIdx="3" presStyleCnt="4"/>
      <dgm:spPr/>
    </dgm:pt>
    <dgm:pt modelId="{DD17F6CB-9F94-42A4-80B7-3D6093A5D2E6}" type="pres">
      <dgm:prSet presAssocID="{68AAAC23-E112-415F-BAFC-CB1C8C8E885C}"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ine"/>
        </a:ext>
      </dgm:extLst>
    </dgm:pt>
    <dgm:pt modelId="{656FD112-312C-434C-8031-DBC9EEB24E1F}" type="pres">
      <dgm:prSet presAssocID="{68AAAC23-E112-415F-BAFC-CB1C8C8E885C}" presName="spaceRect" presStyleCnt="0"/>
      <dgm:spPr/>
    </dgm:pt>
    <dgm:pt modelId="{0DC63B6A-B915-4B35-B51E-F769E6AB6F65}" type="pres">
      <dgm:prSet presAssocID="{68AAAC23-E112-415F-BAFC-CB1C8C8E885C}" presName="textRect" presStyleLbl="revTx" presStyleIdx="3" presStyleCnt="4">
        <dgm:presLayoutVars>
          <dgm:chMax val="1"/>
          <dgm:chPref val="1"/>
        </dgm:presLayoutVars>
      </dgm:prSet>
      <dgm:spPr/>
    </dgm:pt>
  </dgm:ptLst>
  <dgm:cxnLst>
    <dgm:cxn modelId="{D0514706-4582-4450-AB45-28B41993CDB7}" type="presOf" srcId="{D9731DD9-21C1-4607-B020-3DC4295D78F0}" destId="{A5510842-2A03-4778-9B6F-35595948F2FF}" srcOrd="0" destOrd="0" presId="urn:microsoft.com/office/officeart/2018/2/layout/IconCircleList"/>
    <dgm:cxn modelId="{408F9F2F-FE12-47AA-A718-BFEF0438E44D}" type="presOf" srcId="{73C482D8-420F-488D-A907-563A46CA4DC3}" destId="{8F6AA513-51B4-4F25-8860-1EF900EF88AB}" srcOrd="0" destOrd="0" presId="urn:microsoft.com/office/officeart/2018/2/layout/IconCircleList"/>
    <dgm:cxn modelId="{064F3A30-A442-49D9-91A5-486FFB4961AA}" type="presOf" srcId="{6D3F760E-CBB6-42AD-8987-1DEBD467D81F}" destId="{76B166B6-3EA9-4DEA-967F-666BFE6E5DF1}" srcOrd="0" destOrd="0" presId="urn:microsoft.com/office/officeart/2018/2/layout/IconCircleList"/>
    <dgm:cxn modelId="{39D7933D-A09D-4A0E-BF98-DF34807A2E8B}" type="presOf" srcId="{EDEB64FE-0072-4601-B0C1-54216A3A5C34}" destId="{9C7523E6-A25E-4318-BF32-8ADA748933D8}" srcOrd="0" destOrd="0" presId="urn:microsoft.com/office/officeart/2018/2/layout/IconCircleList"/>
    <dgm:cxn modelId="{1BE5F54F-EA32-461A-A317-78D3FFB02936}" srcId="{39547C4E-4184-436B-9293-6D27BEFF9C7B}" destId="{68AAAC23-E112-415F-BAFC-CB1C8C8E885C}" srcOrd="3" destOrd="0" parTransId="{6D182F00-5BFA-4131-B9E9-BACD42D65148}" sibTransId="{ADCF7404-C4CA-4361-88E8-95DFD3FEF528}"/>
    <dgm:cxn modelId="{0FC78B73-01AF-4EFB-A9C4-F9167E208DC8}" srcId="{39547C4E-4184-436B-9293-6D27BEFF9C7B}" destId="{EDEB64FE-0072-4601-B0C1-54216A3A5C34}" srcOrd="2" destOrd="0" parTransId="{59A1DC1D-48ED-4B21-9CFD-1B425198879F}" sibTransId="{EE16A154-BB5F-446D-8827-21790B399C5F}"/>
    <dgm:cxn modelId="{8DA3E278-93E4-4BFF-9658-6A64F16F26BD}" type="presOf" srcId="{68AAAC23-E112-415F-BAFC-CB1C8C8E885C}" destId="{0DC63B6A-B915-4B35-B51E-F769E6AB6F65}" srcOrd="0" destOrd="0" presId="urn:microsoft.com/office/officeart/2018/2/layout/IconCircleList"/>
    <dgm:cxn modelId="{5CAD2B59-3FEF-4E0E-B50F-49A328BC0901}" type="presOf" srcId="{27D200E2-C9E4-450C-A44F-FB222FBF5375}" destId="{EA6D08FB-8BDB-4965-92D8-8CF45B299269}" srcOrd="0" destOrd="0" presId="urn:microsoft.com/office/officeart/2018/2/layout/IconCircleList"/>
    <dgm:cxn modelId="{5ADB9CC3-99A9-4ADC-9DF3-B51CC09F4D34}" type="presOf" srcId="{39547C4E-4184-436B-9293-6D27BEFF9C7B}" destId="{0446098B-1B78-4E14-9D7B-74F18B7BC3D7}" srcOrd="0" destOrd="0" presId="urn:microsoft.com/office/officeart/2018/2/layout/IconCircleList"/>
    <dgm:cxn modelId="{2EF4D9C4-5E92-49BA-8984-168A062F5035}" srcId="{39547C4E-4184-436B-9293-6D27BEFF9C7B}" destId="{27D200E2-C9E4-450C-A44F-FB222FBF5375}" srcOrd="0" destOrd="0" parTransId="{00152447-8977-462E-BE2F-816EA6E7BB40}" sibTransId="{73C482D8-420F-488D-A907-563A46CA4DC3}"/>
    <dgm:cxn modelId="{F25E5DCB-7B57-4A79-B5C1-90190718426C}" type="presOf" srcId="{EE16A154-BB5F-446D-8827-21790B399C5F}" destId="{33F8A102-DC0B-47A0-9D0A-D8506B4BADC5}" srcOrd="0" destOrd="0" presId="urn:microsoft.com/office/officeart/2018/2/layout/IconCircleList"/>
    <dgm:cxn modelId="{BB6E55F6-F49E-4DE2-9842-7B4158B9D39A}" srcId="{39547C4E-4184-436B-9293-6D27BEFF9C7B}" destId="{6D3F760E-CBB6-42AD-8987-1DEBD467D81F}" srcOrd="1" destOrd="0" parTransId="{BDD608AD-B668-4074-B3F4-4AEB208661B1}" sibTransId="{D9731DD9-21C1-4607-B020-3DC4295D78F0}"/>
    <dgm:cxn modelId="{B9525644-FDB1-47E3-94E7-EE638D805741}" type="presParOf" srcId="{0446098B-1B78-4E14-9D7B-74F18B7BC3D7}" destId="{4128A755-CAB5-484B-A43F-FA4468130EBB}" srcOrd="0" destOrd="0" presId="urn:microsoft.com/office/officeart/2018/2/layout/IconCircleList"/>
    <dgm:cxn modelId="{F3EE3557-6F7A-45BA-9504-0A79DBC75BEB}" type="presParOf" srcId="{4128A755-CAB5-484B-A43F-FA4468130EBB}" destId="{AAB9869F-F6D2-4981-A0FC-00A5508E116C}" srcOrd="0" destOrd="0" presId="urn:microsoft.com/office/officeart/2018/2/layout/IconCircleList"/>
    <dgm:cxn modelId="{CC9CAE4F-5352-4B14-A6EF-E108418261D3}" type="presParOf" srcId="{AAB9869F-F6D2-4981-A0FC-00A5508E116C}" destId="{4DF1D1D8-CBE7-43F6-83D6-B897338A5C95}" srcOrd="0" destOrd="0" presId="urn:microsoft.com/office/officeart/2018/2/layout/IconCircleList"/>
    <dgm:cxn modelId="{BD3A003C-863F-4B41-8111-B01BC6BD1C0C}" type="presParOf" srcId="{AAB9869F-F6D2-4981-A0FC-00A5508E116C}" destId="{F5E9C1EC-DE6B-4660-8194-60C43DF17FD7}" srcOrd="1" destOrd="0" presId="urn:microsoft.com/office/officeart/2018/2/layout/IconCircleList"/>
    <dgm:cxn modelId="{7C6CF471-2321-46EA-9120-2CC22BDBC531}" type="presParOf" srcId="{AAB9869F-F6D2-4981-A0FC-00A5508E116C}" destId="{FC59698E-6F08-4623-B3DD-3B0969326F82}" srcOrd="2" destOrd="0" presId="urn:microsoft.com/office/officeart/2018/2/layout/IconCircleList"/>
    <dgm:cxn modelId="{BA340875-A3A6-4C16-A4D9-87540091DE98}" type="presParOf" srcId="{AAB9869F-F6D2-4981-A0FC-00A5508E116C}" destId="{EA6D08FB-8BDB-4965-92D8-8CF45B299269}" srcOrd="3" destOrd="0" presId="urn:microsoft.com/office/officeart/2018/2/layout/IconCircleList"/>
    <dgm:cxn modelId="{9E7C19A1-F92A-4BB7-87A9-2DEF7C52690F}" type="presParOf" srcId="{4128A755-CAB5-484B-A43F-FA4468130EBB}" destId="{8F6AA513-51B4-4F25-8860-1EF900EF88AB}" srcOrd="1" destOrd="0" presId="urn:microsoft.com/office/officeart/2018/2/layout/IconCircleList"/>
    <dgm:cxn modelId="{ECC1CF6C-83D6-4896-8C7C-27F771273074}" type="presParOf" srcId="{4128A755-CAB5-484B-A43F-FA4468130EBB}" destId="{F952233F-1467-4550-913F-28CB7380EEF1}" srcOrd="2" destOrd="0" presId="urn:microsoft.com/office/officeart/2018/2/layout/IconCircleList"/>
    <dgm:cxn modelId="{D94C232F-C798-45C4-B5A7-891655D3B1F7}" type="presParOf" srcId="{F952233F-1467-4550-913F-28CB7380EEF1}" destId="{E0F8C8D4-0982-4255-BFA6-3C88AB2AF3C7}" srcOrd="0" destOrd="0" presId="urn:microsoft.com/office/officeart/2018/2/layout/IconCircleList"/>
    <dgm:cxn modelId="{513AD6E2-8845-4A2C-8EA1-263AEF9D3082}" type="presParOf" srcId="{F952233F-1467-4550-913F-28CB7380EEF1}" destId="{5D84A704-EBA3-432B-870A-E8B5D8791A1D}" srcOrd="1" destOrd="0" presId="urn:microsoft.com/office/officeart/2018/2/layout/IconCircleList"/>
    <dgm:cxn modelId="{FEE9FC6B-712B-49A9-9F29-C2D00B917A10}" type="presParOf" srcId="{F952233F-1467-4550-913F-28CB7380EEF1}" destId="{7EC6C965-71D8-4852-A30C-F8EFBC3AD2E2}" srcOrd="2" destOrd="0" presId="urn:microsoft.com/office/officeart/2018/2/layout/IconCircleList"/>
    <dgm:cxn modelId="{2B1A4DEB-01E9-4F64-B91D-F9AE94DF3566}" type="presParOf" srcId="{F952233F-1467-4550-913F-28CB7380EEF1}" destId="{76B166B6-3EA9-4DEA-967F-666BFE6E5DF1}" srcOrd="3" destOrd="0" presId="urn:microsoft.com/office/officeart/2018/2/layout/IconCircleList"/>
    <dgm:cxn modelId="{F308E328-8DAD-465D-8B05-4CF40334C705}" type="presParOf" srcId="{4128A755-CAB5-484B-A43F-FA4468130EBB}" destId="{A5510842-2A03-4778-9B6F-35595948F2FF}" srcOrd="3" destOrd="0" presId="urn:microsoft.com/office/officeart/2018/2/layout/IconCircleList"/>
    <dgm:cxn modelId="{10683A55-C441-49D7-8626-7FFAB15AFE7C}" type="presParOf" srcId="{4128A755-CAB5-484B-A43F-FA4468130EBB}" destId="{CB25F1FB-9598-4D00-A7E3-3C04FB85AB2B}" srcOrd="4" destOrd="0" presId="urn:microsoft.com/office/officeart/2018/2/layout/IconCircleList"/>
    <dgm:cxn modelId="{1D0C44AA-E1E4-491A-9910-BC3EA3F5C542}" type="presParOf" srcId="{CB25F1FB-9598-4D00-A7E3-3C04FB85AB2B}" destId="{40195D3E-1704-4917-9EAF-D771F8D03B1A}" srcOrd="0" destOrd="0" presId="urn:microsoft.com/office/officeart/2018/2/layout/IconCircleList"/>
    <dgm:cxn modelId="{575D975D-332F-4D19-B2A2-5FB84F34BAB4}" type="presParOf" srcId="{CB25F1FB-9598-4D00-A7E3-3C04FB85AB2B}" destId="{4A185F1F-23D2-4717-A444-70F07B14E3E1}" srcOrd="1" destOrd="0" presId="urn:microsoft.com/office/officeart/2018/2/layout/IconCircleList"/>
    <dgm:cxn modelId="{99600D87-F6F3-4AD7-8DCF-9E6265D8A380}" type="presParOf" srcId="{CB25F1FB-9598-4D00-A7E3-3C04FB85AB2B}" destId="{56320F8D-C95C-44C1-8350-E981D5E58C00}" srcOrd="2" destOrd="0" presId="urn:microsoft.com/office/officeart/2018/2/layout/IconCircleList"/>
    <dgm:cxn modelId="{C0FDE6A8-03E6-46D0-AC2A-EF99A279911E}" type="presParOf" srcId="{CB25F1FB-9598-4D00-A7E3-3C04FB85AB2B}" destId="{9C7523E6-A25E-4318-BF32-8ADA748933D8}" srcOrd="3" destOrd="0" presId="urn:microsoft.com/office/officeart/2018/2/layout/IconCircleList"/>
    <dgm:cxn modelId="{9ED2BE0C-2A1C-4449-9402-9C7248C5DDBC}" type="presParOf" srcId="{4128A755-CAB5-484B-A43F-FA4468130EBB}" destId="{33F8A102-DC0B-47A0-9D0A-D8506B4BADC5}" srcOrd="5" destOrd="0" presId="urn:microsoft.com/office/officeart/2018/2/layout/IconCircleList"/>
    <dgm:cxn modelId="{51CC79D3-53CA-4328-B059-F8EE830AB14B}" type="presParOf" srcId="{4128A755-CAB5-484B-A43F-FA4468130EBB}" destId="{CC17875B-5089-46C4-94DA-A09303E24362}" srcOrd="6" destOrd="0" presId="urn:microsoft.com/office/officeart/2018/2/layout/IconCircleList"/>
    <dgm:cxn modelId="{768EEC89-C205-46BE-9B71-50BC42754670}" type="presParOf" srcId="{CC17875B-5089-46C4-94DA-A09303E24362}" destId="{C9CC10B4-D0B3-4FA7-8A20-835B60A218E9}" srcOrd="0" destOrd="0" presId="urn:microsoft.com/office/officeart/2018/2/layout/IconCircleList"/>
    <dgm:cxn modelId="{8267BD1A-270A-4F94-8197-1E70AFD2E8BC}" type="presParOf" srcId="{CC17875B-5089-46C4-94DA-A09303E24362}" destId="{DD17F6CB-9F94-42A4-80B7-3D6093A5D2E6}" srcOrd="1" destOrd="0" presId="urn:microsoft.com/office/officeart/2018/2/layout/IconCircleList"/>
    <dgm:cxn modelId="{6E3226A1-BFB1-4065-9CF3-9D6254F722FB}" type="presParOf" srcId="{CC17875B-5089-46C4-94DA-A09303E24362}" destId="{656FD112-312C-434C-8031-DBC9EEB24E1F}" srcOrd="2" destOrd="0" presId="urn:microsoft.com/office/officeart/2018/2/layout/IconCircleList"/>
    <dgm:cxn modelId="{13607E05-3930-48FC-B6D9-E5F48ACAD934}" type="presParOf" srcId="{CC17875B-5089-46C4-94DA-A09303E24362}" destId="{0DC63B6A-B915-4B35-B51E-F769E6AB6F65}" srcOrd="3" destOrd="0" presId="urn:microsoft.com/office/officeart/2018/2/layout/Icon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00DB41-8C88-48E6-B0AD-3DE39FDB469B}" type="doc">
      <dgm:prSet loTypeId="urn:microsoft.com/office/officeart/2005/8/layout/pyramid2" loCatId="pyramid" qsTypeId="urn:microsoft.com/office/officeart/2005/8/quickstyle/simple1" qsCatId="simple" csTypeId="urn:microsoft.com/office/officeart/2005/8/colors/accent1_2" csCatId="accent1" phldr="1"/>
      <dgm:spPr/>
    </dgm:pt>
    <dgm:pt modelId="{BAB234BF-73B4-4137-9B27-A5227A9F2423}">
      <dgm:prSet phldrT="[Text]"/>
      <dgm:spPr>
        <a:xfrm>
          <a:off x="4020511" y="542395"/>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Verdana"/>
              <a:ea typeface="+mn-ea"/>
              <a:cs typeface="+mn-cs"/>
            </a:rPr>
            <a:t>Adult total population </a:t>
          </a:r>
          <a:r>
            <a:rPr lang="en-US" b="1" dirty="0">
              <a:solidFill>
                <a:sysClr val="windowText" lastClr="000000">
                  <a:hueOff val="0"/>
                  <a:satOff val="0"/>
                  <a:lumOff val="0"/>
                  <a:alphaOff val="0"/>
                </a:sysClr>
              </a:solidFill>
              <a:latin typeface="Verdana"/>
              <a:ea typeface="+mn-ea"/>
              <a:cs typeface="+mn-cs"/>
            </a:rPr>
            <a:t>(1000s)</a:t>
          </a:r>
        </a:p>
        <a:p>
          <a:pPr>
            <a:buNone/>
          </a:pPr>
          <a:r>
            <a:rPr lang="en-US" b="1" dirty="0">
              <a:solidFill>
                <a:sysClr val="windowText" lastClr="000000">
                  <a:hueOff val="0"/>
                  <a:satOff val="0"/>
                  <a:lumOff val="0"/>
                  <a:alphaOff val="0"/>
                </a:sysClr>
              </a:solidFill>
              <a:latin typeface="Verdana"/>
              <a:ea typeface="+mn-ea"/>
              <a:cs typeface="+mn-cs"/>
            </a:rPr>
            <a:t>37,416.8</a:t>
          </a:r>
        </a:p>
      </dgm:t>
    </dgm:pt>
    <dgm:pt modelId="{32368F58-E3CE-4B0B-A8FA-786214FB131D}" type="parTrans" cxnId="{04CB0F0A-CD05-4382-B0C4-7188AEEE8691}">
      <dgm:prSet/>
      <dgm:spPr/>
      <dgm:t>
        <a:bodyPr/>
        <a:lstStyle/>
        <a:p>
          <a:endParaRPr lang="en-US"/>
        </a:p>
      </dgm:t>
    </dgm:pt>
    <dgm:pt modelId="{E2A3FB91-EE9D-47C3-B44E-99BBD46B14DC}" type="sibTrans" cxnId="{04CB0F0A-CD05-4382-B0C4-7188AEEE8691}">
      <dgm:prSet/>
      <dgm:spPr/>
      <dgm:t>
        <a:bodyPr/>
        <a:lstStyle/>
        <a:p>
          <a:endParaRPr lang="en-US"/>
        </a:p>
      </dgm:t>
    </dgm:pt>
    <dgm:pt modelId="{1ACA0F13-5A62-4D8F-8E83-B2EDF497384B}">
      <dgm:prSet phldrT="[Text]"/>
      <dgm:spPr>
        <a:xfrm>
          <a:off x="4020511" y="1161520"/>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Verdana"/>
              <a:ea typeface="+mn-ea"/>
              <a:cs typeface="+mn-cs"/>
            </a:rPr>
            <a:t>Estimated adult diabetes population </a:t>
          </a:r>
          <a:r>
            <a:rPr lang="en-US" b="1" dirty="0">
              <a:solidFill>
                <a:sysClr val="windowText" lastClr="000000">
                  <a:hueOff val="0"/>
                  <a:satOff val="0"/>
                  <a:lumOff val="0"/>
                  <a:alphaOff val="0"/>
                </a:sysClr>
              </a:solidFill>
              <a:latin typeface="Verdana"/>
              <a:ea typeface="+mn-ea"/>
              <a:cs typeface="+mn-cs"/>
            </a:rPr>
            <a:t>(1000s)</a:t>
          </a:r>
        </a:p>
        <a:p>
          <a:pPr>
            <a:buNone/>
          </a:pPr>
          <a:r>
            <a:rPr lang="en-US" b="1" dirty="0">
              <a:solidFill>
                <a:sysClr val="windowText" lastClr="000000">
                  <a:hueOff val="0"/>
                  <a:satOff val="0"/>
                  <a:lumOff val="0"/>
                  <a:alphaOff val="0"/>
                </a:sysClr>
              </a:solidFill>
              <a:latin typeface="Verdana"/>
              <a:ea typeface="+mn-ea"/>
              <a:cs typeface="+mn-cs"/>
            </a:rPr>
            <a:t>4,234.0</a:t>
          </a:r>
        </a:p>
      </dgm:t>
    </dgm:pt>
    <dgm:pt modelId="{208E4EC8-D59C-44D5-B7D4-0C5FF01A4BB6}" type="parTrans" cxnId="{17DD7936-E5AC-4ED4-B5DD-2163026248A5}">
      <dgm:prSet/>
      <dgm:spPr/>
      <dgm:t>
        <a:bodyPr/>
        <a:lstStyle/>
        <a:p>
          <a:endParaRPr lang="en-US"/>
        </a:p>
      </dgm:t>
    </dgm:pt>
    <dgm:pt modelId="{8A947203-7210-42DA-8407-E4BB809CFC93}" type="sibTrans" cxnId="{17DD7936-E5AC-4ED4-B5DD-2163026248A5}">
      <dgm:prSet/>
      <dgm:spPr/>
      <dgm:t>
        <a:bodyPr/>
        <a:lstStyle/>
        <a:p>
          <a:endParaRPr lang="en-US"/>
        </a:p>
      </dgm:t>
    </dgm:pt>
    <dgm:pt modelId="{A374BD7F-47E6-434E-9CBB-8977153A8519}">
      <dgm:prSet phldrT="[Text]"/>
      <dgm:spPr>
        <a:xfrm>
          <a:off x="4020511" y="1780645"/>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Verdana"/>
              <a:ea typeface="+mn-ea"/>
              <a:cs typeface="+mn-cs"/>
            </a:rPr>
            <a:t>Diabetes age-adjusted comparative prevalence </a:t>
          </a:r>
          <a:r>
            <a:rPr lang="en-US" b="1" dirty="0">
              <a:solidFill>
                <a:sysClr val="windowText" lastClr="000000">
                  <a:hueOff val="0"/>
                  <a:satOff val="0"/>
                  <a:lumOff val="0"/>
                  <a:alphaOff val="0"/>
                </a:sysClr>
              </a:solidFill>
              <a:latin typeface="Verdana"/>
              <a:ea typeface="+mn-ea"/>
              <a:cs typeface="+mn-cs"/>
            </a:rPr>
            <a:t>(%)</a:t>
          </a:r>
        </a:p>
        <a:p>
          <a:pPr>
            <a:buNone/>
          </a:pPr>
          <a:r>
            <a:rPr lang="en-US" b="1" dirty="0">
              <a:solidFill>
                <a:sysClr val="windowText" lastClr="000000">
                  <a:hueOff val="0"/>
                  <a:satOff val="0"/>
                  <a:lumOff val="0"/>
                  <a:alphaOff val="0"/>
                </a:sysClr>
              </a:solidFill>
              <a:latin typeface="Verdana"/>
              <a:ea typeface="+mn-ea"/>
              <a:cs typeface="+mn-cs"/>
            </a:rPr>
            <a:t>10.8</a:t>
          </a:r>
        </a:p>
      </dgm:t>
    </dgm:pt>
    <dgm:pt modelId="{BFF4E191-0D18-42BA-B846-3538FB337E2A}" type="parTrans" cxnId="{0774ED23-F13F-4787-B653-A820074F33BB}">
      <dgm:prSet/>
      <dgm:spPr/>
      <dgm:t>
        <a:bodyPr/>
        <a:lstStyle/>
        <a:p>
          <a:endParaRPr lang="en-US"/>
        </a:p>
      </dgm:t>
    </dgm:pt>
    <dgm:pt modelId="{CB105D9D-9606-41FD-833E-076AE8EF6256}" type="sibTrans" cxnId="{0774ED23-F13F-4787-B653-A820074F33BB}">
      <dgm:prSet/>
      <dgm:spPr/>
      <dgm:t>
        <a:bodyPr/>
        <a:lstStyle/>
        <a:p>
          <a:endParaRPr lang="en-US"/>
        </a:p>
      </dgm:t>
    </dgm:pt>
    <dgm:pt modelId="{F6F4ADBE-4B26-4E7B-BC97-88990D55F8ED}">
      <dgm:prSet phldrT="[Text]"/>
      <dgm:spPr>
        <a:xfrm>
          <a:off x="4020511" y="2399770"/>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Verdana"/>
              <a:ea typeface="+mn-ea"/>
              <a:cs typeface="+mn-cs"/>
            </a:rPr>
            <a:t>Cost per person with diabetes </a:t>
          </a:r>
          <a:r>
            <a:rPr lang="en-US" b="1" dirty="0">
              <a:solidFill>
                <a:sysClr val="windowText" lastClr="000000">
                  <a:hueOff val="0"/>
                  <a:satOff val="0"/>
                  <a:lumOff val="0"/>
                  <a:alphaOff val="0"/>
                </a:sysClr>
              </a:solidFill>
              <a:latin typeface="Verdana"/>
              <a:ea typeface="+mn-ea"/>
              <a:cs typeface="+mn-cs"/>
            </a:rPr>
            <a:t>(USD)</a:t>
          </a:r>
        </a:p>
        <a:p>
          <a:pPr>
            <a:buNone/>
          </a:pPr>
          <a:r>
            <a:rPr lang="en-US" b="1" dirty="0">
              <a:solidFill>
                <a:sysClr val="windowText" lastClr="000000">
                  <a:hueOff val="0"/>
                  <a:satOff val="0"/>
                  <a:lumOff val="0"/>
                  <a:alphaOff val="0"/>
                </a:sysClr>
              </a:solidFill>
              <a:latin typeface="Verdana"/>
              <a:ea typeface="+mn-ea"/>
              <a:cs typeface="+mn-cs"/>
            </a:rPr>
            <a:t>1,700.7</a:t>
          </a:r>
        </a:p>
      </dgm:t>
    </dgm:pt>
    <dgm:pt modelId="{22CD88EB-50CD-4D1C-99D3-3CBE0AE391C3}" type="parTrans" cxnId="{C6DF2088-3582-45E4-ABE6-A024EA7DEC09}">
      <dgm:prSet/>
      <dgm:spPr/>
      <dgm:t>
        <a:bodyPr/>
        <a:lstStyle/>
        <a:p>
          <a:endParaRPr lang="en-US"/>
        </a:p>
      </dgm:t>
    </dgm:pt>
    <dgm:pt modelId="{5932B7E3-E9C9-4593-A115-ED62F505C335}" type="sibTrans" cxnId="{C6DF2088-3582-45E4-ABE6-A024EA7DEC09}">
      <dgm:prSet/>
      <dgm:spPr/>
      <dgm:t>
        <a:bodyPr/>
        <a:lstStyle/>
        <a:p>
          <a:endParaRPr lang="en-US"/>
        </a:p>
      </dgm:t>
    </dgm:pt>
    <dgm:pt modelId="{F907373A-A815-4914-AEE7-1D5AB14373E5}">
      <dgm:prSet phldrT="[Text]"/>
      <dgm:spPr>
        <a:xfrm>
          <a:off x="4020511" y="3018896"/>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Verdana"/>
              <a:ea typeface="+mn-ea"/>
              <a:cs typeface="+mn-cs"/>
            </a:rPr>
            <a:t>Diabetes-related deaths</a:t>
          </a:r>
        </a:p>
        <a:p>
          <a:pPr>
            <a:buNone/>
          </a:pPr>
          <a:r>
            <a:rPr lang="en-US" b="1" dirty="0">
              <a:solidFill>
                <a:sysClr val="windowText" lastClr="000000">
                  <a:hueOff val="0"/>
                  <a:satOff val="0"/>
                  <a:lumOff val="0"/>
                  <a:alphaOff val="0"/>
                </a:sysClr>
              </a:solidFill>
              <a:latin typeface="Verdana"/>
              <a:ea typeface="+mn-ea"/>
              <a:cs typeface="+mn-cs"/>
            </a:rPr>
            <a:t>95,676</a:t>
          </a:r>
        </a:p>
      </dgm:t>
    </dgm:pt>
    <dgm:pt modelId="{C6EA8121-F82E-422E-8941-F8B239653AFD}" type="parTrans" cxnId="{80B913B4-5940-4BA6-8C98-ADE987415FB1}">
      <dgm:prSet/>
      <dgm:spPr/>
      <dgm:t>
        <a:bodyPr/>
        <a:lstStyle/>
        <a:p>
          <a:endParaRPr lang="en-US"/>
        </a:p>
      </dgm:t>
    </dgm:pt>
    <dgm:pt modelId="{D77A3F77-3650-4A50-A529-C144E55B71D9}" type="sibTrans" cxnId="{80B913B4-5940-4BA6-8C98-ADE987415FB1}">
      <dgm:prSet/>
      <dgm:spPr/>
      <dgm:t>
        <a:bodyPr/>
        <a:lstStyle/>
        <a:p>
          <a:endParaRPr lang="en-US"/>
        </a:p>
      </dgm:t>
    </dgm:pt>
    <dgm:pt modelId="{ECB96665-4E56-41E3-9D08-B1D92849F6CA}">
      <dgm:prSet phldrT="[Text]"/>
      <dgm:spPr>
        <a:xfrm>
          <a:off x="4020511" y="3638021"/>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Verdana"/>
              <a:ea typeface="+mn-ea"/>
              <a:cs typeface="+mn-cs"/>
            </a:rPr>
            <a:t>Proportion of undiagnosed diabetes </a:t>
          </a:r>
          <a:r>
            <a:rPr lang="en-US" b="1" dirty="0">
              <a:solidFill>
                <a:sysClr val="windowText" lastClr="000000">
                  <a:hueOff val="0"/>
                  <a:satOff val="0"/>
                  <a:lumOff val="0"/>
                  <a:alphaOff val="0"/>
                </a:sysClr>
              </a:solidFill>
              <a:latin typeface="Verdana"/>
              <a:ea typeface="+mn-ea"/>
              <a:cs typeface="+mn-cs"/>
            </a:rPr>
            <a:t>(%)</a:t>
          </a:r>
        </a:p>
        <a:p>
          <a:pPr>
            <a:buNone/>
          </a:pPr>
          <a:r>
            <a:rPr lang="en-US" b="1" dirty="0">
              <a:solidFill>
                <a:sysClr val="windowText" lastClr="000000">
                  <a:hueOff val="0"/>
                  <a:satOff val="0"/>
                  <a:lumOff val="0"/>
                  <a:alphaOff val="0"/>
                </a:sysClr>
              </a:solidFill>
              <a:latin typeface="Verdana"/>
              <a:ea typeface="+mn-ea"/>
              <a:cs typeface="+mn-cs"/>
            </a:rPr>
            <a:t>45.4</a:t>
          </a:r>
        </a:p>
      </dgm:t>
    </dgm:pt>
    <dgm:pt modelId="{5CE6E2F5-D4E9-498E-993B-70CDD450E068}" type="parTrans" cxnId="{80B13EF6-09E5-4872-AF45-F0CF1729A25D}">
      <dgm:prSet/>
      <dgm:spPr/>
      <dgm:t>
        <a:bodyPr/>
        <a:lstStyle/>
        <a:p>
          <a:endParaRPr lang="en-US"/>
        </a:p>
      </dgm:t>
    </dgm:pt>
    <dgm:pt modelId="{B470D1A6-6469-402F-AB84-A9EF305430FF}" type="sibTrans" cxnId="{80B13EF6-09E5-4872-AF45-F0CF1729A25D}">
      <dgm:prSet/>
      <dgm:spPr/>
      <dgm:t>
        <a:bodyPr/>
        <a:lstStyle/>
        <a:p>
          <a:endParaRPr lang="en-US"/>
        </a:p>
      </dgm:t>
    </dgm:pt>
    <dgm:pt modelId="{18498B6D-139A-4CCF-8D9A-BF397BC839D1}">
      <dgm:prSet phldrT="[Text]"/>
      <dgm:spPr>
        <a:xfrm>
          <a:off x="4020511" y="4257146"/>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gm:spPr>
      <dgm:t>
        <a:bodyPr/>
        <a:lstStyle/>
        <a:p>
          <a:pPr>
            <a:buNone/>
          </a:pPr>
          <a:r>
            <a:rPr lang="en-US" b="1" dirty="0">
              <a:solidFill>
                <a:sysClr val="windowText" lastClr="000000">
                  <a:hueOff val="0"/>
                  <a:satOff val="0"/>
                  <a:lumOff val="0"/>
                  <a:alphaOff val="0"/>
                </a:sysClr>
              </a:solidFill>
              <a:latin typeface="Verdana"/>
              <a:ea typeface="+mn-ea"/>
              <a:cs typeface="+mn-cs"/>
            </a:rPr>
            <a:t>1 in 9 </a:t>
          </a:r>
          <a:r>
            <a:rPr lang="en-US" dirty="0">
              <a:solidFill>
                <a:sysClr val="windowText" lastClr="000000">
                  <a:hueOff val="0"/>
                  <a:satOff val="0"/>
                  <a:lumOff val="0"/>
                  <a:alphaOff val="0"/>
                </a:sysClr>
              </a:solidFill>
              <a:latin typeface="Verdana"/>
              <a:ea typeface="+mn-ea"/>
              <a:cs typeface="+mn-cs"/>
            </a:rPr>
            <a:t>adults has diabetes</a:t>
          </a:r>
        </a:p>
      </dgm:t>
    </dgm:pt>
    <dgm:pt modelId="{F64BC3BA-24F7-48C7-A9BA-92E938A10D94}" type="parTrans" cxnId="{38D18D37-D206-4BCD-8F57-C5A41DB6B5DC}">
      <dgm:prSet/>
      <dgm:spPr/>
      <dgm:t>
        <a:bodyPr/>
        <a:lstStyle/>
        <a:p>
          <a:endParaRPr lang="en-US"/>
        </a:p>
      </dgm:t>
    </dgm:pt>
    <dgm:pt modelId="{563B64C8-C571-49B3-8774-61A2336BAADB}" type="sibTrans" cxnId="{38D18D37-D206-4BCD-8F57-C5A41DB6B5DC}">
      <dgm:prSet/>
      <dgm:spPr/>
      <dgm:t>
        <a:bodyPr/>
        <a:lstStyle/>
        <a:p>
          <a:endParaRPr lang="en-US"/>
        </a:p>
      </dgm:t>
    </dgm:pt>
    <dgm:pt modelId="{8B7AF1EF-6A0B-4ACA-807A-032306F5E7C7}" type="pres">
      <dgm:prSet presAssocID="{2A00DB41-8C88-48E6-B0AD-3DE39FDB469B}" presName="compositeShape" presStyleCnt="0">
        <dgm:presLayoutVars>
          <dgm:dir/>
          <dgm:resizeHandles/>
        </dgm:presLayoutVars>
      </dgm:prSet>
      <dgm:spPr/>
    </dgm:pt>
    <dgm:pt modelId="{60DA99BD-1535-4297-ADB9-738D83FB1594}" type="pres">
      <dgm:prSet presAssocID="{2A00DB41-8C88-48E6-B0AD-3DE39FDB469B}" presName="pyramid" presStyleLbl="node1" presStyleIdx="0" presStyleCnt="1"/>
      <dgm:spPr>
        <a:xfrm>
          <a:off x="1311177" y="0"/>
          <a:ext cx="5418667" cy="5418667"/>
        </a:xfrm>
        <a:prstGeom prst="triangle">
          <a:avLst/>
        </a:prstGeom>
        <a:solidFill>
          <a:srgbClr val="23004C">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845FD70-0B08-40B2-94D2-CCC5536C2D80}" type="pres">
      <dgm:prSet presAssocID="{2A00DB41-8C88-48E6-B0AD-3DE39FDB469B}" presName="theList" presStyleCnt="0"/>
      <dgm:spPr/>
    </dgm:pt>
    <dgm:pt modelId="{1C742E77-E1EE-49B3-BB5A-1FF392A16D82}" type="pres">
      <dgm:prSet presAssocID="{BAB234BF-73B4-4137-9B27-A5227A9F2423}" presName="aNode" presStyleLbl="fgAcc1" presStyleIdx="0" presStyleCnt="7">
        <dgm:presLayoutVars>
          <dgm:bulletEnabled val="1"/>
        </dgm:presLayoutVars>
      </dgm:prSet>
      <dgm:spPr/>
    </dgm:pt>
    <dgm:pt modelId="{5F662440-A778-4DC8-8B5C-CDCEC517EF44}" type="pres">
      <dgm:prSet presAssocID="{BAB234BF-73B4-4137-9B27-A5227A9F2423}" presName="aSpace" presStyleCnt="0"/>
      <dgm:spPr/>
    </dgm:pt>
    <dgm:pt modelId="{6DEE4CFF-43F5-47D2-9AD5-5FE21D3DA3A0}" type="pres">
      <dgm:prSet presAssocID="{1ACA0F13-5A62-4D8F-8E83-B2EDF497384B}" presName="aNode" presStyleLbl="fgAcc1" presStyleIdx="1" presStyleCnt="7">
        <dgm:presLayoutVars>
          <dgm:bulletEnabled val="1"/>
        </dgm:presLayoutVars>
      </dgm:prSet>
      <dgm:spPr/>
    </dgm:pt>
    <dgm:pt modelId="{2645AEF3-5450-401F-8464-1E0DE5EF4BB7}" type="pres">
      <dgm:prSet presAssocID="{1ACA0F13-5A62-4D8F-8E83-B2EDF497384B}" presName="aSpace" presStyleCnt="0"/>
      <dgm:spPr/>
    </dgm:pt>
    <dgm:pt modelId="{8B7873DF-01EA-47AD-A050-CB427E85EE9D}" type="pres">
      <dgm:prSet presAssocID="{A374BD7F-47E6-434E-9CBB-8977153A8519}" presName="aNode" presStyleLbl="fgAcc1" presStyleIdx="2" presStyleCnt="7">
        <dgm:presLayoutVars>
          <dgm:bulletEnabled val="1"/>
        </dgm:presLayoutVars>
      </dgm:prSet>
      <dgm:spPr/>
    </dgm:pt>
    <dgm:pt modelId="{4CCBB0B9-8390-42B5-B64A-F0164FE03D3C}" type="pres">
      <dgm:prSet presAssocID="{A374BD7F-47E6-434E-9CBB-8977153A8519}" presName="aSpace" presStyleCnt="0"/>
      <dgm:spPr/>
    </dgm:pt>
    <dgm:pt modelId="{7A9B779C-3BB8-4D68-A394-622E305215D4}" type="pres">
      <dgm:prSet presAssocID="{F6F4ADBE-4B26-4E7B-BC97-88990D55F8ED}" presName="aNode" presStyleLbl="fgAcc1" presStyleIdx="3" presStyleCnt="7">
        <dgm:presLayoutVars>
          <dgm:bulletEnabled val="1"/>
        </dgm:presLayoutVars>
      </dgm:prSet>
      <dgm:spPr/>
    </dgm:pt>
    <dgm:pt modelId="{72B14745-9C56-4B45-A0B4-533796E5ADB3}" type="pres">
      <dgm:prSet presAssocID="{F6F4ADBE-4B26-4E7B-BC97-88990D55F8ED}" presName="aSpace" presStyleCnt="0"/>
      <dgm:spPr/>
    </dgm:pt>
    <dgm:pt modelId="{A4E4B4A1-F668-4C63-A334-8368369EEA81}" type="pres">
      <dgm:prSet presAssocID="{F907373A-A815-4914-AEE7-1D5AB14373E5}" presName="aNode" presStyleLbl="fgAcc1" presStyleIdx="4" presStyleCnt="7">
        <dgm:presLayoutVars>
          <dgm:bulletEnabled val="1"/>
        </dgm:presLayoutVars>
      </dgm:prSet>
      <dgm:spPr/>
    </dgm:pt>
    <dgm:pt modelId="{6D66DAD9-3406-4AB2-AA91-46121BBE40AA}" type="pres">
      <dgm:prSet presAssocID="{F907373A-A815-4914-AEE7-1D5AB14373E5}" presName="aSpace" presStyleCnt="0"/>
      <dgm:spPr/>
    </dgm:pt>
    <dgm:pt modelId="{87829452-30B0-44BB-8D08-345B5C220E69}" type="pres">
      <dgm:prSet presAssocID="{ECB96665-4E56-41E3-9D08-B1D92849F6CA}" presName="aNode" presStyleLbl="fgAcc1" presStyleIdx="5" presStyleCnt="7">
        <dgm:presLayoutVars>
          <dgm:bulletEnabled val="1"/>
        </dgm:presLayoutVars>
      </dgm:prSet>
      <dgm:spPr/>
    </dgm:pt>
    <dgm:pt modelId="{732F7BDB-A938-48CE-B4B4-161DC8B01967}" type="pres">
      <dgm:prSet presAssocID="{ECB96665-4E56-41E3-9D08-B1D92849F6CA}" presName="aSpace" presStyleCnt="0"/>
      <dgm:spPr/>
    </dgm:pt>
    <dgm:pt modelId="{FCEFE924-84F4-4ACA-AC9A-D66DD83CFEF7}" type="pres">
      <dgm:prSet presAssocID="{18498B6D-139A-4CCF-8D9A-BF397BC839D1}" presName="aNode" presStyleLbl="fgAcc1" presStyleIdx="6" presStyleCnt="7">
        <dgm:presLayoutVars>
          <dgm:bulletEnabled val="1"/>
        </dgm:presLayoutVars>
      </dgm:prSet>
      <dgm:spPr/>
    </dgm:pt>
    <dgm:pt modelId="{C99F8EC2-952C-46C1-9805-F2DF710F6BE7}" type="pres">
      <dgm:prSet presAssocID="{18498B6D-139A-4CCF-8D9A-BF397BC839D1}" presName="aSpace" presStyleCnt="0"/>
      <dgm:spPr/>
    </dgm:pt>
  </dgm:ptLst>
  <dgm:cxnLst>
    <dgm:cxn modelId="{04CB0F0A-CD05-4382-B0C4-7188AEEE8691}" srcId="{2A00DB41-8C88-48E6-B0AD-3DE39FDB469B}" destId="{BAB234BF-73B4-4137-9B27-A5227A9F2423}" srcOrd="0" destOrd="0" parTransId="{32368F58-E3CE-4B0B-A8FA-786214FB131D}" sibTransId="{E2A3FB91-EE9D-47C3-B44E-99BBD46B14DC}"/>
    <dgm:cxn modelId="{0774ED23-F13F-4787-B653-A820074F33BB}" srcId="{2A00DB41-8C88-48E6-B0AD-3DE39FDB469B}" destId="{A374BD7F-47E6-434E-9CBB-8977153A8519}" srcOrd="2" destOrd="0" parTransId="{BFF4E191-0D18-42BA-B846-3538FB337E2A}" sibTransId="{CB105D9D-9606-41FD-833E-076AE8EF6256}"/>
    <dgm:cxn modelId="{01E1C82B-276F-4AAB-99F1-E9BB31D407A4}" type="presOf" srcId="{F907373A-A815-4914-AEE7-1D5AB14373E5}" destId="{A4E4B4A1-F668-4C63-A334-8368369EEA81}" srcOrd="0" destOrd="0" presId="urn:microsoft.com/office/officeart/2005/8/layout/pyramid2"/>
    <dgm:cxn modelId="{80BDF634-C2E8-4E9F-ACD6-A1F85355051A}" type="presOf" srcId="{2A00DB41-8C88-48E6-B0AD-3DE39FDB469B}" destId="{8B7AF1EF-6A0B-4ACA-807A-032306F5E7C7}" srcOrd="0" destOrd="0" presId="urn:microsoft.com/office/officeart/2005/8/layout/pyramid2"/>
    <dgm:cxn modelId="{17DD7936-E5AC-4ED4-B5DD-2163026248A5}" srcId="{2A00DB41-8C88-48E6-B0AD-3DE39FDB469B}" destId="{1ACA0F13-5A62-4D8F-8E83-B2EDF497384B}" srcOrd="1" destOrd="0" parTransId="{208E4EC8-D59C-44D5-B7D4-0C5FF01A4BB6}" sibTransId="{8A947203-7210-42DA-8407-E4BB809CFC93}"/>
    <dgm:cxn modelId="{38D18D37-D206-4BCD-8F57-C5A41DB6B5DC}" srcId="{2A00DB41-8C88-48E6-B0AD-3DE39FDB469B}" destId="{18498B6D-139A-4CCF-8D9A-BF397BC839D1}" srcOrd="6" destOrd="0" parTransId="{F64BC3BA-24F7-48C7-A9BA-92E938A10D94}" sibTransId="{563B64C8-C571-49B3-8774-61A2336BAADB}"/>
    <dgm:cxn modelId="{84B27B4D-897E-44D4-8233-2EA66893E2F6}" type="presOf" srcId="{1ACA0F13-5A62-4D8F-8E83-B2EDF497384B}" destId="{6DEE4CFF-43F5-47D2-9AD5-5FE21D3DA3A0}" srcOrd="0" destOrd="0" presId="urn:microsoft.com/office/officeart/2005/8/layout/pyramid2"/>
    <dgm:cxn modelId="{15EC4071-4684-4A8D-8A1C-DCAFCCE4C9E9}" type="presOf" srcId="{BAB234BF-73B4-4137-9B27-A5227A9F2423}" destId="{1C742E77-E1EE-49B3-BB5A-1FF392A16D82}" srcOrd="0" destOrd="0" presId="urn:microsoft.com/office/officeart/2005/8/layout/pyramid2"/>
    <dgm:cxn modelId="{305DFE75-4F48-4C64-BD7F-B1F17A388D8E}" type="presOf" srcId="{18498B6D-139A-4CCF-8D9A-BF397BC839D1}" destId="{FCEFE924-84F4-4ACA-AC9A-D66DD83CFEF7}" srcOrd="0" destOrd="0" presId="urn:microsoft.com/office/officeart/2005/8/layout/pyramid2"/>
    <dgm:cxn modelId="{C6DF2088-3582-45E4-ABE6-A024EA7DEC09}" srcId="{2A00DB41-8C88-48E6-B0AD-3DE39FDB469B}" destId="{F6F4ADBE-4B26-4E7B-BC97-88990D55F8ED}" srcOrd="3" destOrd="0" parTransId="{22CD88EB-50CD-4D1C-99D3-3CBE0AE391C3}" sibTransId="{5932B7E3-E9C9-4593-A115-ED62F505C335}"/>
    <dgm:cxn modelId="{80B913B4-5940-4BA6-8C98-ADE987415FB1}" srcId="{2A00DB41-8C88-48E6-B0AD-3DE39FDB469B}" destId="{F907373A-A815-4914-AEE7-1D5AB14373E5}" srcOrd="4" destOrd="0" parTransId="{C6EA8121-F82E-422E-8941-F8B239653AFD}" sibTransId="{D77A3F77-3650-4A50-A529-C144E55B71D9}"/>
    <dgm:cxn modelId="{E3F419BE-508D-4BB1-9F3B-F75B6A1DC2C7}" type="presOf" srcId="{ECB96665-4E56-41E3-9D08-B1D92849F6CA}" destId="{87829452-30B0-44BB-8D08-345B5C220E69}" srcOrd="0" destOrd="0" presId="urn:microsoft.com/office/officeart/2005/8/layout/pyramid2"/>
    <dgm:cxn modelId="{EBAB27D0-7AB4-4CEF-A37B-8238233B41C2}" type="presOf" srcId="{F6F4ADBE-4B26-4E7B-BC97-88990D55F8ED}" destId="{7A9B779C-3BB8-4D68-A394-622E305215D4}" srcOrd="0" destOrd="0" presId="urn:microsoft.com/office/officeart/2005/8/layout/pyramid2"/>
    <dgm:cxn modelId="{FE9896E0-EB2F-4EC3-B773-C9568C703B8C}" type="presOf" srcId="{A374BD7F-47E6-434E-9CBB-8977153A8519}" destId="{8B7873DF-01EA-47AD-A050-CB427E85EE9D}" srcOrd="0" destOrd="0" presId="urn:microsoft.com/office/officeart/2005/8/layout/pyramid2"/>
    <dgm:cxn modelId="{80B13EF6-09E5-4872-AF45-F0CF1729A25D}" srcId="{2A00DB41-8C88-48E6-B0AD-3DE39FDB469B}" destId="{ECB96665-4E56-41E3-9D08-B1D92849F6CA}" srcOrd="5" destOrd="0" parTransId="{5CE6E2F5-D4E9-498E-993B-70CDD450E068}" sibTransId="{B470D1A6-6469-402F-AB84-A9EF305430FF}"/>
    <dgm:cxn modelId="{97C691DC-C02B-4D90-85CB-06474FE6F89C}" type="presParOf" srcId="{8B7AF1EF-6A0B-4ACA-807A-032306F5E7C7}" destId="{60DA99BD-1535-4297-ADB9-738D83FB1594}" srcOrd="0" destOrd="0" presId="urn:microsoft.com/office/officeart/2005/8/layout/pyramid2"/>
    <dgm:cxn modelId="{5651BE9F-ACE7-45ED-8695-7038F11A56D5}" type="presParOf" srcId="{8B7AF1EF-6A0B-4ACA-807A-032306F5E7C7}" destId="{E845FD70-0B08-40B2-94D2-CCC5536C2D80}" srcOrd="1" destOrd="0" presId="urn:microsoft.com/office/officeart/2005/8/layout/pyramid2"/>
    <dgm:cxn modelId="{13435D5B-51AE-48B8-98C9-F2DB7A193309}" type="presParOf" srcId="{E845FD70-0B08-40B2-94D2-CCC5536C2D80}" destId="{1C742E77-E1EE-49B3-BB5A-1FF392A16D82}" srcOrd="0" destOrd="0" presId="urn:microsoft.com/office/officeart/2005/8/layout/pyramid2"/>
    <dgm:cxn modelId="{2BDE56CE-9904-4D83-BF3E-C2EEFAA833B3}" type="presParOf" srcId="{E845FD70-0B08-40B2-94D2-CCC5536C2D80}" destId="{5F662440-A778-4DC8-8B5C-CDCEC517EF44}" srcOrd="1" destOrd="0" presId="urn:microsoft.com/office/officeart/2005/8/layout/pyramid2"/>
    <dgm:cxn modelId="{FE348087-F2B8-4AB1-A7D6-42404E880D69}" type="presParOf" srcId="{E845FD70-0B08-40B2-94D2-CCC5536C2D80}" destId="{6DEE4CFF-43F5-47D2-9AD5-5FE21D3DA3A0}" srcOrd="2" destOrd="0" presId="urn:microsoft.com/office/officeart/2005/8/layout/pyramid2"/>
    <dgm:cxn modelId="{89668BE5-D16B-4704-A9F1-3CCCC3789ECD}" type="presParOf" srcId="{E845FD70-0B08-40B2-94D2-CCC5536C2D80}" destId="{2645AEF3-5450-401F-8464-1E0DE5EF4BB7}" srcOrd="3" destOrd="0" presId="urn:microsoft.com/office/officeart/2005/8/layout/pyramid2"/>
    <dgm:cxn modelId="{1F2449E1-0C8C-4E56-95A7-576FC2C61FD8}" type="presParOf" srcId="{E845FD70-0B08-40B2-94D2-CCC5536C2D80}" destId="{8B7873DF-01EA-47AD-A050-CB427E85EE9D}" srcOrd="4" destOrd="0" presId="urn:microsoft.com/office/officeart/2005/8/layout/pyramid2"/>
    <dgm:cxn modelId="{2564A1BD-6062-4F66-A2EB-BA84184FF3FF}" type="presParOf" srcId="{E845FD70-0B08-40B2-94D2-CCC5536C2D80}" destId="{4CCBB0B9-8390-42B5-B64A-F0164FE03D3C}" srcOrd="5" destOrd="0" presId="urn:microsoft.com/office/officeart/2005/8/layout/pyramid2"/>
    <dgm:cxn modelId="{D26053A5-9460-487E-926F-07095BA4299A}" type="presParOf" srcId="{E845FD70-0B08-40B2-94D2-CCC5536C2D80}" destId="{7A9B779C-3BB8-4D68-A394-622E305215D4}" srcOrd="6" destOrd="0" presId="urn:microsoft.com/office/officeart/2005/8/layout/pyramid2"/>
    <dgm:cxn modelId="{D67DC4C9-BA95-463A-A64E-635868EE1C9D}" type="presParOf" srcId="{E845FD70-0B08-40B2-94D2-CCC5536C2D80}" destId="{72B14745-9C56-4B45-A0B4-533796E5ADB3}" srcOrd="7" destOrd="0" presId="urn:microsoft.com/office/officeart/2005/8/layout/pyramid2"/>
    <dgm:cxn modelId="{B0B77ACE-DFD5-4D3D-A44C-9D3DBCC67F4D}" type="presParOf" srcId="{E845FD70-0B08-40B2-94D2-CCC5536C2D80}" destId="{A4E4B4A1-F668-4C63-A334-8368369EEA81}" srcOrd="8" destOrd="0" presId="urn:microsoft.com/office/officeart/2005/8/layout/pyramid2"/>
    <dgm:cxn modelId="{62D2708B-36DA-4A2F-948B-D248D1EEC226}" type="presParOf" srcId="{E845FD70-0B08-40B2-94D2-CCC5536C2D80}" destId="{6D66DAD9-3406-4AB2-AA91-46121BBE40AA}" srcOrd="9" destOrd="0" presId="urn:microsoft.com/office/officeart/2005/8/layout/pyramid2"/>
    <dgm:cxn modelId="{2B8230A1-0247-4FA3-85E4-C39A246D53B1}" type="presParOf" srcId="{E845FD70-0B08-40B2-94D2-CCC5536C2D80}" destId="{87829452-30B0-44BB-8D08-345B5C220E69}" srcOrd="10" destOrd="0" presId="urn:microsoft.com/office/officeart/2005/8/layout/pyramid2"/>
    <dgm:cxn modelId="{8197D5E9-D04B-4337-A90C-5D6FE1BAD1AC}" type="presParOf" srcId="{E845FD70-0B08-40B2-94D2-CCC5536C2D80}" destId="{732F7BDB-A938-48CE-B4B4-161DC8B01967}" srcOrd="11" destOrd="0" presId="urn:microsoft.com/office/officeart/2005/8/layout/pyramid2"/>
    <dgm:cxn modelId="{A92AF14A-D90E-41F0-9C3C-11505EF4A465}" type="presParOf" srcId="{E845FD70-0B08-40B2-94D2-CCC5536C2D80}" destId="{FCEFE924-84F4-4ACA-AC9A-D66DD83CFEF7}" srcOrd="12" destOrd="0" presId="urn:microsoft.com/office/officeart/2005/8/layout/pyramid2"/>
    <dgm:cxn modelId="{7CB91EB4-A297-425B-BF4F-F1241DA81E49}" type="presParOf" srcId="{E845FD70-0B08-40B2-94D2-CCC5536C2D80}" destId="{C99F8EC2-952C-46C1-9805-F2DF710F6BE7}"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1D1D8-CBE7-43F6-83D6-B897338A5C95}">
      <dsp:nvSpPr>
        <dsp:cNvPr id="0" name=""/>
        <dsp:cNvSpPr/>
      </dsp:nvSpPr>
      <dsp:spPr>
        <a:xfrm>
          <a:off x="23785" y="730473"/>
          <a:ext cx="1470786" cy="1470786"/>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5E9C1EC-DE6B-4660-8194-60C43DF17FD7}">
      <dsp:nvSpPr>
        <dsp:cNvPr id="0" name=""/>
        <dsp:cNvSpPr/>
      </dsp:nvSpPr>
      <dsp:spPr>
        <a:xfrm>
          <a:off x="332650" y="1039338"/>
          <a:ext cx="853056" cy="85305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6D08FB-8BDB-4965-92D8-8CF45B299269}">
      <dsp:nvSpPr>
        <dsp:cNvPr id="0" name=""/>
        <dsp:cNvSpPr/>
      </dsp:nvSpPr>
      <dsp:spPr>
        <a:xfrm>
          <a:off x="1809740" y="730473"/>
          <a:ext cx="3466853" cy="147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kern="1200" dirty="0">
              <a:solidFill>
                <a:srgbClr val="23004C"/>
              </a:solidFill>
              <a:latin typeface="+mn-lt"/>
            </a:rPr>
            <a:t>This presentation is intended to facilitate continuing medical education.</a:t>
          </a:r>
          <a:endParaRPr lang="en-US" sz="1800" b="0" kern="1200" dirty="0">
            <a:solidFill>
              <a:srgbClr val="23004C"/>
            </a:solidFill>
            <a:latin typeface="+mn-lt"/>
          </a:endParaRPr>
        </a:p>
      </dsp:txBody>
      <dsp:txXfrm>
        <a:off x="1809740" y="730473"/>
        <a:ext cx="3466853" cy="1470786"/>
      </dsp:txXfrm>
    </dsp:sp>
    <dsp:sp modelId="{E0F8C8D4-0982-4255-BFA6-3C88AB2AF3C7}">
      <dsp:nvSpPr>
        <dsp:cNvPr id="0" name=""/>
        <dsp:cNvSpPr/>
      </dsp:nvSpPr>
      <dsp:spPr>
        <a:xfrm>
          <a:off x="5880666" y="730473"/>
          <a:ext cx="1470786" cy="1470786"/>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D84A704-EBA3-432B-870A-E8B5D8791A1D}">
      <dsp:nvSpPr>
        <dsp:cNvPr id="0" name=""/>
        <dsp:cNvSpPr/>
      </dsp:nvSpPr>
      <dsp:spPr>
        <a:xfrm>
          <a:off x="6189532" y="1039338"/>
          <a:ext cx="853056" cy="853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6B166B6-3EA9-4DEA-967F-666BFE6E5DF1}">
      <dsp:nvSpPr>
        <dsp:cNvPr id="0" name=""/>
        <dsp:cNvSpPr/>
      </dsp:nvSpPr>
      <dsp:spPr>
        <a:xfrm>
          <a:off x="7666621" y="730473"/>
          <a:ext cx="3466853" cy="147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kern="1200">
              <a:solidFill>
                <a:srgbClr val="23004C"/>
              </a:solidFill>
              <a:latin typeface="+mn-lt"/>
            </a:rPr>
            <a:t>The views expressed in this presentation are those of the presenters and do not necessarily reflect the views of Sanofi.</a:t>
          </a:r>
          <a:endParaRPr lang="en-US" sz="1800" b="0" kern="1200" dirty="0">
            <a:solidFill>
              <a:srgbClr val="23004C"/>
            </a:solidFill>
            <a:latin typeface="+mn-lt"/>
          </a:endParaRPr>
        </a:p>
      </dsp:txBody>
      <dsp:txXfrm>
        <a:off x="7666621" y="730473"/>
        <a:ext cx="3466853" cy="1470786"/>
      </dsp:txXfrm>
    </dsp:sp>
    <dsp:sp modelId="{40195D3E-1704-4917-9EAF-D771F8D03B1A}">
      <dsp:nvSpPr>
        <dsp:cNvPr id="0" name=""/>
        <dsp:cNvSpPr/>
      </dsp:nvSpPr>
      <dsp:spPr>
        <a:xfrm>
          <a:off x="23785" y="3102980"/>
          <a:ext cx="1470786" cy="1470786"/>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A185F1F-23D2-4717-A444-70F07B14E3E1}">
      <dsp:nvSpPr>
        <dsp:cNvPr id="0" name=""/>
        <dsp:cNvSpPr/>
      </dsp:nvSpPr>
      <dsp:spPr>
        <a:xfrm>
          <a:off x="332650" y="3411845"/>
          <a:ext cx="853056" cy="853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7523E6-A25E-4318-BF32-8ADA748933D8}">
      <dsp:nvSpPr>
        <dsp:cNvPr id="0" name=""/>
        <dsp:cNvSpPr/>
      </dsp:nvSpPr>
      <dsp:spPr>
        <a:xfrm>
          <a:off x="1809740" y="3102980"/>
          <a:ext cx="3466853" cy="147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kern="1200" dirty="0">
              <a:solidFill>
                <a:srgbClr val="23004C"/>
              </a:solidFill>
              <a:latin typeface="+mn-lt"/>
            </a:rPr>
            <a:t>Sanofi does not recommend the use of its products in any manner inconsistent with that described in the local Professional Information. </a:t>
          </a:r>
          <a:endParaRPr lang="en-US" sz="1800" b="0" kern="1200" dirty="0">
            <a:solidFill>
              <a:srgbClr val="23004C"/>
            </a:solidFill>
            <a:latin typeface="+mn-lt"/>
          </a:endParaRPr>
        </a:p>
      </dsp:txBody>
      <dsp:txXfrm>
        <a:off x="1809740" y="3102980"/>
        <a:ext cx="3466853" cy="1470786"/>
      </dsp:txXfrm>
    </dsp:sp>
    <dsp:sp modelId="{C9CC10B4-D0B3-4FA7-8A20-835B60A218E9}">
      <dsp:nvSpPr>
        <dsp:cNvPr id="0" name=""/>
        <dsp:cNvSpPr/>
      </dsp:nvSpPr>
      <dsp:spPr>
        <a:xfrm>
          <a:off x="5880666" y="3102980"/>
          <a:ext cx="1470786" cy="1470786"/>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D17F6CB-9F94-42A4-80B7-3D6093A5D2E6}">
      <dsp:nvSpPr>
        <dsp:cNvPr id="0" name=""/>
        <dsp:cNvSpPr/>
      </dsp:nvSpPr>
      <dsp:spPr>
        <a:xfrm>
          <a:off x="6189532" y="3411845"/>
          <a:ext cx="853056" cy="853056"/>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DC63B6A-B915-4B35-B51E-F769E6AB6F65}">
      <dsp:nvSpPr>
        <dsp:cNvPr id="0" name=""/>
        <dsp:cNvSpPr/>
      </dsp:nvSpPr>
      <dsp:spPr>
        <a:xfrm>
          <a:off x="7666621" y="3102980"/>
          <a:ext cx="3466853" cy="147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kern="1200" dirty="0">
              <a:solidFill>
                <a:srgbClr val="23004C"/>
              </a:solidFill>
              <a:latin typeface="+mn-lt"/>
            </a:rPr>
            <a:t>Before using any product mentioned here-in please refer to the full local </a:t>
          </a:r>
          <a:r>
            <a:rPr lang="en-ZA" sz="1800" b="0" kern="1200" dirty="0">
              <a:solidFill>
                <a:srgbClr val="23004C"/>
              </a:solidFill>
              <a:latin typeface="+mn-lt"/>
            </a:rPr>
            <a:t>Professional I</a:t>
          </a:r>
          <a:r>
            <a:rPr lang="en-GB" sz="1800" b="0" kern="1200" dirty="0" err="1">
              <a:solidFill>
                <a:srgbClr val="23004C"/>
              </a:solidFill>
              <a:latin typeface="+mn-lt"/>
            </a:rPr>
            <a:t>nformation</a:t>
          </a:r>
          <a:r>
            <a:rPr lang="en-GB" sz="1800" b="0" kern="1200" dirty="0">
              <a:solidFill>
                <a:srgbClr val="23004C"/>
              </a:solidFill>
              <a:latin typeface="+mn-lt"/>
            </a:rPr>
            <a:t>.</a:t>
          </a:r>
          <a:endParaRPr lang="en-US" sz="1800" b="0" kern="1200" dirty="0">
            <a:solidFill>
              <a:srgbClr val="23004C"/>
            </a:solidFill>
            <a:latin typeface="+mn-lt"/>
          </a:endParaRPr>
        </a:p>
      </dsp:txBody>
      <dsp:txXfrm>
        <a:off x="7666621" y="3102980"/>
        <a:ext cx="3466853" cy="1470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A99BD-1535-4297-ADB9-738D83FB1594}">
      <dsp:nvSpPr>
        <dsp:cNvPr id="0" name=""/>
        <dsp:cNvSpPr/>
      </dsp:nvSpPr>
      <dsp:spPr>
        <a:xfrm>
          <a:off x="1311177" y="0"/>
          <a:ext cx="5418667" cy="5418667"/>
        </a:xfrm>
        <a:prstGeom prst="triangle">
          <a:avLst/>
        </a:prstGeom>
        <a:solidFill>
          <a:srgbClr val="23004C">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742E77-E1EE-49B3-BB5A-1FF392A16D82}">
      <dsp:nvSpPr>
        <dsp:cNvPr id="0" name=""/>
        <dsp:cNvSpPr/>
      </dsp:nvSpPr>
      <dsp:spPr>
        <a:xfrm>
          <a:off x="4020511" y="542395"/>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Verdana"/>
              <a:ea typeface="+mn-ea"/>
              <a:cs typeface="+mn-cs"/>
            </a:rPr>
            <a:t>Adult total population </a:t>
          </a:r>
          <a:r>
            <a:rPr lang="en-US" sz="1000" b="1" kern="1200" dirty="0">
              <a:solidFill>
                <a:sysClr val="windowText" lastClr="000000">
                  <a:hueOff val="0"/>
                  <a:satOff val="0"/>
                  <a:lumOff val="0"/>
                  <a:alphaOff val="0"/>
                </a:sysClr>
              </a:solidFill>
              <a:latin typeface="Verdana"/>
              <a:ea typeface="+mn-ea"/>
              <a:cs typeface="+mn-cs"/>
            </a:rPr>
            <a:t>(1000s)</a:t>
          </a:r>
        </a:p>
        <a:p>
          <a:pPr marL="0" lvl="0" indent="0" algn="ctr"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Verdana"/>
              <a:ea typeface="+mn-ea"/>
              <a:cs typeface="+mn-cs"/>
            </a:rPr>
            <a:t>37,416.8</a:t>
          </a:r>
        </a:p>
      </dsp:txBody>
      <dsp:txXfrm>
        <a:off x="4047376" y="569260"/>
        <a:ext cx="3468403" cy="496603"/>
      </dsp:txXfrm>
    </dsp:sp>
    <dsp:sp modelId="{6DEE4CFF-43F5-47D2-9AD5-5FE21D3DA3A0}">
      <dsp:nvSpPr>
        <dsp:cNvPr id="0" name=""/>
        <dsp:cNvSpPr/>
      </dsp:nvSpPr>
      <dsp:spPr>
        <a:xfrm>
          <a:off x="4020511" y="1161520"/>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Verdana"/>
              <a:ea typeface="+mn-ea"/>
              <a:cs typeface="+mn-cs"/>
            </a:rPr>
            <a:t>Estimated adult diabetes population </a:t>
          </a:r>
          <a:r>
            <a:rPr lang="en-US" sz="1000" b="1" kern="1200" dirty="0">
              <a:solidFill>
                <a:sysClr val="windowText" lastClr="000000">
                  <a:hueOff val="0"/>
                  <a:satOff val="0"/>
                  <a:lumOff val="0"/>
                  <a:alphaOff val="0"/>
                </a:sysClr>
              </a:solidFill>
              <a:latin typeface="Verdana"/>
              <a:ea typeface="+mn-ea"/>
              <a:cs typeface="+mn-cs"/>
            </a:rPr>
            <a:t>(1000s)</a:t>
          </a:r>
        </a:p>
        <a:p>
          <a:pPr marL="0" lvl="0" indent="0" algn="ctr"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Verdana"/>
              <a:ea typeface="+mn-ea"/>
              <a:cs typeface="+mn-cs"/>
            </a:rPr>
            <a:t>4,234.0</a:t>
          </a:r>
        </a:p>
      </dsp:txBody>
      <dsp:txXfrm>
        <a:off x="4047376" y="1188385"/>
        <a:ext cx="3468403" cy="496603"/>
      </dsp:txXfrm>
    </dsp:sp>
    <dsp:sp modelId="{8B7873DF-01EA-47AD-A050-CB427E85EE9D}">
      <dsp:nvSpPr>
        <dsp:cNvPr id="0" name=""/>
        <dsp:cNvSpPr/>
      </dsp:nvSpPr>
      <dsp:spPr>
        <a:xfrm>
          <a:off x="4020511" y="1780645"/>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Verdana"/>
              <a:ea typeface="+mn-ea"/>
              <a:cs typeface="+mn-cs"/>
            </a:rPr>
            <a:t>Diabetes age-adjusted comparative prevalence </a:t>
          </a:r>
          <a:r>
            <a:rPr lang="en-US" sz="1000" b="1" kern="1200" dirty="0">
              <a:solidFill>
                <a:sysClr val="windowText" lastClr="000000">
                  <a:hueOff val="0"/>
                  <a:satOff val="0"/>
                  <a:lumOff val="0"/>
                  <a:alphaOff val="0"/>
                </a:sysClr>
              </a:solidFill>
              <a:latin typeface="Verdana"/>
              <a:ea typeface="+mn-ea"/>
              <a:cs typeface="+mn-cs"/>
            </a:rPr>
            <a:t>(%)</a:t>
          </a:r>
        </a:p>
        <a:p>
          <a:pPr marL="0" lvl="0" indent="0" algn="ctr"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Verdana"/>
              <a:ea typeface="+mn-ea"/>
              <a:cs typeface="+mn-cs"/>
            </a:rPr>
            <a:t>10.8</a:t>
          </a:r>
        </a:p>
      </dsp:txBody>
      <dsp:txXfrm>
        <a:off x="4047376" y="1807510"/>
        <a:ext cx="3468403" cy="496603"/>
      </dsp:txXfrm>
    </dsp:sp>
    <dsp:sp modelId="{7A9B779C-3BB8-4D68-A394-622E305215D4}">
      <dsp:nvSpPr>
        <dsp:cNvPr id="0" name=""/>
        <dsp:cNvSpPr/>
      </dsp:nvSpPr>
      <dsp:spPr>
        <a:xfrm>
          <a:off x="4020511" y="2399770"/>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Verdana"/>
              <a:ea typeface="+mn-ea"/>
              <a:cs typeface="+mn-cs"/>
            </a:rPr>
            <a:t>Cost per person with diabetes </a:t>
          </a:r>
          <a:r>
            <a:rPr lang="en-US" sz="1000" b="1" kern="1200" dirty="0">
              <a:solidFill>
                <a:sysClr val="windowText" lastClr="000000">
                  <a:hueOff val="0"/>
                  <a:satOff val="0"/>
                  <a:lumOff val="0"/>
                  <a:alphaOff val="0"/>
                </a:sysClr>
              </a:solidFill>
              <a:latin typeface="Verdana"/>
              <a:ea typeface="+mn-ea"/>
              <a:cs typeface="+mn-cs"/>
            </a:rPr>
            <a:t>(USD)</a:t>
          </a:r>
        </a:p>
        <a:p>
          <a:pPr marL="0" lvl="0" indent="0" algn="ctr"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Verdana"/>
              <a:ea typeface="+mn-ea"/>
              <a:cs typeface="+mn-cs"/>
            </a:rPr>
            <a:t>1,700.7</a:t>
          </a:r>
        </a:p>
      </dsp:txBody>
      <dsp:txXfrm>
        <a:off x="4047376" y="2426635"/>
        <a:ext cx="3468403" cy="496603"/>
      </dsp:txXfrm>
    </dsp:sp>
    <dsp:sp modelId="{A4E4B4A1-F668-4C63-A334-8368369EEA81}">
      <dsp:nvSpPr>
        <dsp:cNvPr id="0" name=""/>
        <dsp:cNvSpPr/>
      </dsp:nvSpPr>
      <dsp:spPr>
        <a:xfrm>
          <a:off x="4020511" y="3018896"/>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Verdana"/>
              <a:ea typeface="+mn-ea"/>
              <a:cs typeface="+mn-cs"/>
            </a:rPr>
            <a:t>Diabetes-related deaths</a:t>
          </a:r>
        </a:p>
        <a:p>
          <a:pPr marL="0" lvl="0" indent="0" algn="ctr"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Verdana"/>
              <a:ea typeface="+mn-ea"/>
              <a:cs typeface="+mn-cs"/>
            </a:rPr>
            <a:t>95,676</a:t>
          </a:r>
        </a:p>
      </dsp:txBody>
      <dsp:txXfrm>
        <a:off x="4047376" y="3045761"/>
        <a:ext cx="3468403" cy="496603"/>
      </dsp:txXfrm>
    </dsp:sp>
    <dsp:sp modelId="{87829452-30B0-44BB-8D08-345B5C220E69}">
      <dsp:nvSpPr>
        <dsp:cNvPr id="0" name=""/>
        <dsp:cNvSpPr/>
      </dsp:nvSpPr>
      <dsp:spPr>
        <a:xfrm>
          <a:off x="4020511" y="3638021"/>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Verdana"/>
              <a:ea typeface="+mn-ea"/>
              <a:cs typeface="+mn-cs"/>
            </a:rPr>
            <a:t>Proportion of undiagnosed diabetes </a:t>
          </a:r>
          <a:r>
            <a:rPr lang="en-US" sz="1000" b="1" kern="1200" dirty="0">
              <a:solidFill>
                <a:sysClr val="windowText" lastClr="000000">
                  <a:hueOff val="0"/>
                  <a:satOff val="0"/>
                  <a:lumOff val="0"/>
                  <a:alphaOff val="0"/>
                </a:sysClr>
              </a:solidFill>
              <a:latin typeface="Verdana"/>
              <a:ea typeface="+mn-ea"/>
              <a:cs typeface="+mn-cs"/>
            </a:rPr>
            <a:t>(%)</a:t>
          </a:r>
        </a:p>
        <a:p>
          <a:pPr marL="0" lvl="0" indent="0" algn="ctr"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Verdana"/>
              <a:ea typeface="+mn-ea"/>
              <a:cs typeface="+mn-cs"/>
            </a:rPr>
            <a:t>45.4</a:t>
          </a:r>
        </a:p>
      </dsp:txBody>
      <dsp:txXfrm>
        <a:off x="4047376" y="3664886"/>
        <a:ext cx="3468403" cy="496603"/>
      </dsp:txXfrm>
    </dsp:sp>
    <dsp:sp modelId="{FCEFE924-84F4-4ACA-AC9A-D66DD83CFEF7}">
      <dsp:nvSpPr>
        <dsp:cNvPr id="0" name=""/>
        <dsp:cNvSpPr/>
      </dsp:nvSpPr>
      <dsp:spPr>
        <a:xfrm>
          <a:off x="4020511" y="4257146"/>
          <a:ext cx="3522133" cy="550333"/>
        </a:xfrm>
        <a:prstGeom prst="roundRect">
          <a:avLst/>
        </a:prstGeom>
        <a:solidFill>
          <a:sysClr val="window" lastClr="FFFFFF">
            <a:alpha val="90000"/>
            <a:hueOff val="0"/>
            <a:satOff val="0"/>
            <a:lumOff val="0"/>
            <a:alphaOff val="0"/>
          </a:sysClr>
        </a:solidFill>
        <a:ln w="12700" cap="flat" cmpd="sng" algn="ctr">
          <a:solidFill>
            <a:srgbClr val="23004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Verdana"/>
              <a:ea typeface="+mn-ea"/>
              <a:cs typeface="+mn-cs"/>
            </a:rPr>
            <a:t>1 in 9 </a:t>
          </a:r>
          <a:r>
            <a:rPr lang="en-US" sz="1000" kern="1200" dirty="0">
              <a:solidFill>
                <a:sysClr val="windowText" lastClr="000000">
                  <a:hueOff val="0"/>
                  <a:satOff val="0"/>
                  <a:lumOff val="0"/>
                  <a:alphaOff val="0"/>
                </a:sysClr>
              </a:solidFill>
              <a:latin typeface="Verdana"/>
              <a:ea typeface="+mn-ea"/>
              <a:cs typeface="+mn-cs"/>
            </a:rPr>
            <a:t>adults has diabetes</a:t>
          </a:r>
        </a:p>
      </dsp:txBody>
      <dsp:txXfrm>
        <a:off x="4047376" y="4284011"/>
        <a:ext cx="3468403" cy="49660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0.39313</cdr:x>
      <cdr:y>0.1869</cdr:y>
    </cdr:from>
    <cdr:to>
      <cdr:x>0.82216</cdr:x>
      <cdr:y>0.26996</cdr:y>
    </cdr:to>
    <cdr:sp macro="" textlink="">
      <cdr:nvSpPr>
        <cdr:cNvPr id="2" name="TextBox 1">
          <a:extLst xmlns:a="http://schemas.openxmlformats.org/drawingml/2006/main">
            <a:ext uri="{FF2B5EF4-FFF2-40B4-BE49-F238E27FC236}">
              <a16:creationId xmlns:a16="http://schemas.microsoft.com/office/drawing/2014/main" id="{75E4C18A-842F-40EB-8E3E-C52B5D0A87CA}"/>
            </a:ext>
          </a:extLst>
        </cdr:cNvPr>
        <cdr:cNvSpPr txBox="1"/>
      </cdr:nvSpPr>
      <cdr:spPr>
        <a:xfrm xmlns:a="http://schemas.openxmlformats.org/drawingml/2006/main">
          <a:off x="903809" y="595852"/>
          <a:ext cx="986343" cy="2648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050" b="1" dirty="0">
              <a:solidFill>
                <a:schemeClr val="tx2"/>
              </a:solidFill>
            </a:rPr>
            <a:t>–1.6 %</a:t>
          </a:r>
          <a:endParaRPr lang="en-GB" sz="1050" b="1" baseline="30000" dirty="0">
            <a:solidFill>
              <a:schemeClr val="tx2"/>
            </a:solidFill>
          </a:endParaRPr>
        </a:p>
      </cdr:txBody>
    </cdr:sp>
  </cdr:relSizeAnchor>
  <cdr:relSizeAnchor xmlns:cdr="http://schemas.openxmlformats.org/drawingml/2006/chartDrawing">
    <cdr:from>
      <cdr:x>0.41353</cdr:x>
      <cdr:y>0.12305</cdr:y>
    </cdr:from>
    <cdr:to>
      <cdr:x>0.59813</cdr:x>
      <cdr:y>0.18278</cdr:y>
    </cdr:to>
    <cdr:sp macro="" textlink="">
      <cdr:nvSpPr>
        <cdr:cNvPr id="4" name="TextBox 1">
          <a:extLst xmlns:a="http://schemas.openxmlformats.org/drawingml/2006/main">
            <a:ext uri="{FF2B5EF4-FFF2-40B4-BE49-F238E27FC236}">
              <a16:creationId xmlns:a16="http://schemas.microsoft.com/office/drawing/2014/main" id="{54FFDFCE-F2C1-4A63-8D26-756863424AED}"/>
            </a:ext>
          </a:extLst>
        </cdr:cNvPr>
        <cdr:cNvSpPr txBox="1"/>
      </cdr:nvSpPr>
      <cdr:spPr>
        <a:xfrm xmlns:a="http://schemas.openxmlformats.org/drawingml/2006/main">
          <a:off x="950708" y="392309"/>
          <a:ext cx="424397" cy="1904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50" b="1" dirty="0">
              <a:solidFill>
                <a:schemeClr val="tx2"/>
              </a:solidFill>
            </a:rPr>
            <a:t>–1.6 %</a:t>
          </a:r>
          <a:endParaRPr lang="en-GB" sz="1050" b="1" baseline="30000" dirty="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0.06767</cdr:x>
      <cdr:y>0.79934</cdr:y>
    </cdr:from>
    <cdr:to>
      <cdr:x>0.83526</cdr:x>
      <cdr:y>0.79934</cdr:y>
    </cdr:to>
    <cdr:cxnSp macro="">
      <cdr:nvCxnSpPr>
        <cdr:cNvPr id="3" name="Straight Connector 2">
          <a:extLst xmlns:a="http://schemas.openxmlformats.org/drawingml/2006/main">
            <a:ext uri="{FF2B5EF4-FFF2-40B4-BE49-F238E27FC236}">
              <a16:creationId xmlns:a16="http://schemas.microsoft.com/office/drawing/2014/main" id="{7169798B-7374-4611-A9F1-A6ED6D1F4608}"/>
            </a:ext>
          </a:extLst>
        </cdr:cNvPr>
        <cdr:cNvCxnSpPr/>
      </cdr:nvCxnSpPr>
      <cdr:spPr>
        <a:xfrm xmlns:a="http://schemas.openxmlformats.org/drawingml/2006/main">
          <a:off x="451306" y="2577655"/>
          <a:ext cx="5119231" cy="0"/>
        </a:xfrm>
        <a:prstGeom xmlns:a="http://schemas.openxmlformats.org/drawingml/2006/main" prst="line">
          <a:avLst/>
        </a:prstGeom>
        <a:ln xmlns:a="http://schemas.openxmlformats.org/drawingml/2006/main" w="19050">
          <a:solidFill>
            <a:schemeClr val="tx1"/>
          </a:solidFill>
          <a:prstDash val="sys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3E55D-075D-4F34-BD46-5000912AA535}" type="datetimeFigureOut">
              <a:rPr lang="en-ZA" smtClean="0"/>
              <a:t>2024/10/13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CABCE-05B5-47C1-A099-6C63D2144372}" type="slidenum">
              <a:rPr lang="en-ZA" smtClean="0"/>
              <a:t>‹#›</a:t>
            </a:fld>
            <a:endParaRPr lang="en-ZA"/>
          </a:p>
        </p:txBody>
      </p:sp>
    </p:spTree>
    <p:extLst>
      <p:ext uri="{BB962C8B-B14F-4D97-AF65-F5344CB8AC3E}">
        <p14:creationId xmlns:p14="http://schemas.microsoft.com/office/powerpoint/2010/main" val="156644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ZA"/>
          </a:p>
        </p:txBody>
      </p:sp>
    </p:spTree>
    <p:extLst>
      <p:ext uri="{BB962C8B-B14F-4D97-AF65-F5344CB8AC3E}">
        <p14:creationId xmlns:p14="http://schemas.microsoft.com/office/powerpoint/2010/main" val="271707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010C-C2B8-4EE3-A2CC-9D77B70F18F6}"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52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E3A359-D4B4-47C3-B2E9-E9AD4FE2C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06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09CABCE-05B5-47C1-A099-6C63D2144372}" type="slidenum">
              <a:rPr lang="en-ZA" smtClean="0"/>
              <a:t>20</a:t>
            </a:fld>
            <a:endParaRPr lang="en-ZA"/>
          </a:p>
        </p:txBody>
      </p:sp>
    </p:spTree>
    <p:extLst>
      <p:ext uri="{BB962C8B-B14F-4D97-AF65-F5344CB8AC3E}">
        <p14:creationId xmlns:p14="http://schemas.microsoft.com/office/powerpoint/2010/main" val="415607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395D5-8AA9-F642-A811-09D94497C4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39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395D5-8AA9-F642-A811-09D94497C4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03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395D5-8AA9-F642-A811-09D94497C4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09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09CABCE-05B5-47C1-A099-6C63D2144372}" type="slidenum">
              <a:rPr lang="en-ZA" smtClean="0"/>
              <a:t>41</a:t>
            </a:fld>
            <a:endParaRPr lang="en-ZA"/>
          </a:p>
        </p:txBody>
      </p:sp>
    </p:spTree>
    <p:extLst>
      <p:ext uri="{BB962C8B-B14F-4D97-AF65-F5344CB8AC3E}">
        <p14:creationId xmlns:p14="http://schemas.microsoft.com/office/powerpoint/2010/main" val="284653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09CABCE-05B5-47C1-A099-6C63D2144372}" type="slidenum">
              <a:rPr lang="en-ZA" smtClean="0"/>
              <a:t>42</a:t>
            </a:fld>
            <a:endParaRPr lang="en-ZA"/>
          </a:p>
        </p:txBody>
      </p:sp>
    </p:spTree>
    <p:extLst>
      <p:ext uri="{BB962C8B-B14F-4D97-AF65-F5344CB8AC3E}">
        <p14:creationId xmlns:p14="http://schemas.microsoft.com/office/powerpoint/2010/main" val="139242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7.sv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C699-F4BF-1A1E-5EBB-572B23104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4EC2816-56BE-3AE1-A0E0-4ED78E4426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922C677-CB11-3B1C-F4C9-72D3AB1BB3A8}"/>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5" name="Footer Placeholder 4">
            <a:extLst>
              <a:ext uri="{FF2B5EF4-FFF2-40B4-BE49-F238E27FC236}">
                <a16:creationId xmlns:a16="http://schemas.microsoft.com/office/drawing/2014/main" id="{500EEAEE-8F0A-E71D-65E0-44CB0B16D50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2A75244-C07C-8B2F-8EDA-236337A2773A}"/>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47295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1820-5C53-D4C4-60F7-252CEB15C69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032F7D-F307-D7EE-D916-289879631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E38A41F-CF0D-A048-6508-CD134702AB27}"/>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5" name="Footer Placeholder 4">
            <a:extLst>
              <a:ext uri="{FF2B5EF4-FFF2-40B4-BE49-F238E27FC236}">
                <a16:creationId xmlns:a16="http://schemas.microsoft.com/office/drawing/2014/main" id="{8DF7803E-DC49-1B04-1593-0E75E4EAE9C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62B26EE-6B2D-218B-0843-7D77B968C77A}"/>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25845435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Key 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FFF0-7218-4B33-8DFC-E37157D920C0}"/>
              </a:ext>
            </a:extLst>
          </p:cNvPr>
          <p:cNvSpPr>
            <a:spLocks noGrp="1"/>
          </p:cNvSpPr>
          <p:nvPr>
            <p:ph type="title" hasCustomPrompt="1"/>
          </p:nvPr>
        </p:nvSpPr>
        <p:spPr>
          <a:xfrm>
            <a:off x="3288323" y="555585"/>
            <a:ext cx="5615355" cy="5614275"/>
          </a:xfrm>
          <a:prstGeom prst="ellipse">
            <a:avLst/>
          </a:prstGeom>
          <a:solidFill>
            <a:schemeClr val="bg1"/>
          </a:solidFill>
        </p:spPr>
        <p:txBody>
          <a:bodyPr anchor="ctr" anchorCtr="0">
            <a:normAutofit/>
          </a:bodyPr>
          <a:lstStyle>
            <a:lvl1pPr algn="ctr">
              <a:lnSpc>
                <a:spcPct val="100000"/>
              </a:lnSpc>
              <a:defRPr sz="4000">
                <a:solidFill>
                  <a:schemeClr val="accent1"/>
                </a:solidFill>
              </a:defRPr>
            </a:lvl1pPr>
          </a:lstStyle>
          <a:p>
            <a:r>
              <a:rPr lang="en-US" dirty="0"/>
              <a:t>Click to add key statement</a:t>
            </a:r>
          </a:p>
        </p:txBody>
      </p:sp>
      <p:sp>
        <p:nvSpPr>
          <p:cNvPr id="3" name="Date Placeholder 2">
            <a:extLst>
              <a:ext uri="{FF2B5EF4-FFF2-40B4-BE49-F238E27FC236}">
                <a16:creationId xmlns:a16="http://schemas.microsoft.com/office/drawing/2014/main" id="{BA8931D2-AD7B-454A-86A6-EA48B20C0CCA}"/>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5C0FD97D-3F39-4649-B10A-ECD97F370F22}"/>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10633510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FD2EA6-D3F4-7445-AFE4-947820B0EDAC}"/>
              </a:ext>
            </a:extLst>
          </p:cNvPr>
          <p:cNvSpPr/>
          <p:nvPr userDrawn="1"/>
        </p:nvSpPr>
        <p:spPr>
          <a:xfrm>
            <a:off x="0" y="0"/>
            <a:ext cx="12192000" cy="1317296"/>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p>
            <a:pPr defTabSz="609570">
              <a:defRPr/>
            </a:pPr>
            <a:fld id="{F8E47D07-9D1E-4FE9-B31A-2F5863681021}" type="slidenum">
              <a:rPr lang="en-GB" smtClean="0">
                <a:solidFill>
                  <a:srgbClr val="000000"/>
                </a:solidFill>
              </a:rPr>
              <a:pPr defTabSz="609570">
                <a:defRPr/>
              </a:pPr>
              <a:t>‹#›</a:t>
            </a:fld>
            <a:endParaRPr lang="en-GB" dirty="0">
              <a:solidFill>
                <a:srgbClr val="000000"/>
              </a:solidFill>
            </a:endParaRPr>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9" y="6200777"/>
            <a:ext cx="9729787" cy="657225"/>
          </a:xfrm>
        </p:spPr>
        <p:txBody>
          <a:bodyPr anchor="b" anchorCtr="0">
            <a:noAutofit/>
          </a:bodyPr>
          <a:lstStyle>
            <a:lvl1pPr>
              <a:spcAft>
                <a:spcPts val="300"/>
              </a:spcAft>
              <a:buNone/>
              <a:defRPr sz="800"/>
            </a:lvl1pPr>
          </a:lstStyle>
          <a:p>
            <a:pPr lvl="0"/>
            <a:r>
              <a:rPr lang="en-US" dirty="0"/>
              <a:t>Footnotes</a:t>
            </a:r>
          </a:p>
        </p:txBody>
      </p:sp>
      <p:sp>
        <p:nvSpPr>
          <p:cNvPr id="12" name="Title 8">
            <a:extLst>
              <a:ext uri="{FF2B5EF4-FFF2-40B4-BE49-F238E27FC236}">
                <a16:creationId xmlns:a16="http://schemas.microsoft.com/office/drawing/2014/main" id="{44DAE0B3-14E6-914D-B5DF-D932E06E8126}"/>
              </a:ext>
            </a:extLst>
          </p:cNvPr>
          <p:cNvSpPr>
            <a:spLocks noGrp="1"/>
          </p:cNvSpPr>
          <p:nvPr>
            <p:ph type="title" hasCustomPrompt="1"/>
          </p:nvPr>
        </p:nvSpPr>
        <p:spPr>
          <a:xfrm>
            <a:off x="316085" y="269647"/>
            <a:ext cx="11687535" cy="414000"/>
          </a:xfrm>
          <a:prstGeom prst="rect">
            <a:avLst/>
          </a:prstGeom>
        </p:spPr>
        <p:txBody>
          <a:bodyPr vert="horz"/>
          <a:lstStyle>
            <a:lvl1pPr algn="l" defTabSz="609570" rtl="0" eaLnBrk="1" latinLnBrk="0" hangingPunct="1">
              <a:lnSpc>
                <a:spcPts val="3000"/>
              </a:lnSpc>
              <a:spcBef>
                <a:spcPct val="0"/>
              </a:spcBef>
              <a:buNone/>
              <a:defRPr kumimoji="0" lang="en-GB" sz="3200" b="1" i="0" u="none" strike="noStrike" kern="1200" cap="none" spc="0" normalizeH="0" baseline="0" noProof="0" dirty="0">
                <a:ln>
                  <a:noFill/>
                </a:ln>
                <a:solidFill>
                  <a:srgbClr val="E63425"/>
                </a:solidFill>
                <a:effectLst/>
                <a:uLnTx/>
                <a:uFillTx/>
                <a:latin typeface="Arial" pitchFamily="34" charset="0"/>
                <a:ea typeface="+mj-ea"/>
                <a:cs typeface="Arial" pitchFamily="34" charset="0"/>
              </a:defRPr>
            </a:lvl1pPr>
          </a:lstStyle>
          <a:p>
            <a:r>
              <a:rPr lang="en-GB" noProof="0" dirty="0"/>
              <a:t>Click to add title</a:t>
            </a:r>
          </a:p>
        </p:txBody>
      </p:sp>
    </p:spTree>
    <p:custDataLst>
      <p:tags r:id="rId1"/>
    </p:custDataLst>
    <p:extLst>
      <p:ext uri="{BB962C8B-B14F-4D97-AF65-F5344CB8AC3E}">
        <p14:creationId xmlns:p14="http://schemas.microsoft.com/office/powerpoint/2010/main" val="3570062329"/>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6686541"/>
            <a:ext cx="9855200" cy="170903"/>
          </a:xfrm>
        </p:spPr>
        <p:txBody>
          <a:bodyPr anchor="b">
            <a:spAutoFit/>
          </a:bodyPr>
          <a:lstStyle>
            <a:lvl1pPr marL="0" indent="0">
              <a:spcBef>
                <a:spcPts val="300"/>
              </a:spcBef>
              <a:buNone/>
              <a:defRPr sz="1000"/>
            </a:lvl1pPr>
            <a:lvl2pPr marL="228594" indent="0">
              <a:buNone/>
              <a:defRPr sz="1000"/>
            </a:lvl2pPr>
            <a:lvl3pPr marL="457189" indent="0">
              <a:buNone/>
              <a:defRPr sz="1000"/>
            </a:lvl3pPr>
            <a:lvl4pPr marL="685783" indent="0">
              <a:buNone/>
              <a:defRPr sz="1000"/>
            </a:lvl4pPr>
            <a:lvl5pPr marL="914377" indent="0">
              <a:buNone/>
              <a:defRPr sz="1000"/>
            </a:lvl5pPr>
          </a:lstStyle>
          <a:p>
            <a:pPr lvl="0"/>
            <a:r>
              <a:rPr lang="en-US" dirty="0"/>
              <a:t>Reference(s)</a:t>
            </a:r>
          </a:p>
        </p:txBody>
      </p:sp>
    </p:spTree>
    <p:extLst>
      <p:ext uri="{BB962C8B-B14F-4D97-AF65-F5344CB8AC3E}">
        <p14:creationId xmlns:p14="http://schemas.microsoft.com/office/powerpoint/2010/main" val="33880968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2" name="Rectangle 11"/>
          <p:cNvSpPr/>
          <p:nvPr userDrawn="1"/>
        </p:nvSpPr>
        <p:spPr>
          <a:xfrm>
            <a:off x="10027467" y="6531200"/>
            <a:ext cx="2069284" cy="25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192001" y="3566964"/>
            <a:ext cx="11795760" cy="3148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4" name="Date Placeholder 3"/>
          <p:cNvSpPr>
            <a:spLocks noGrp="1"/>
          </p:cNvSpPr>
          <p:nvPr>
            <p:ph type="dt" sz="half" idx="10"/>
          </p:nvPr>
        </p:nvSpPr>
        <p:spPr/>
        <p:txBody>
          <a:bodyPr/>
          <a:lstStyle/>
          <a:p>
            <a:fld id="{F5AB0D45-D70F-4565-90F4-8B70029F68B1}" type="datetime1">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extBox 8"/>
          <p:cNvSpPr txBox="1"/>
          <p:nvPr userDrawn="1"/>
        </p:nvSpPr>
        <p:spPr>
          <a:xfrm>
            <a:off x="10122716" y="6458244"/>
            <a:ext cx="1878784" cy="246221"/>
          </a:xfrm>
          <a:prstGeom prst="rect">
            <a:avLst/>
          </a:prstGeom>
          <a:noFill/>
        </p:spPr>
        <p:txBody>
          <a:bodyPr wrap="square" rtlCol="0">
            <a:spAutoFit/>
          </a:bodyPr>
          <a:lstStyle/>
          <a:p>
            <a:pPr algn="r"/>
            <a:r>
              <a:rPr lang="en-US" sz="1000" dirty="0">
                <a:solidFill>
                  <a:srgbClr val="FFFFFF"/>
                </a:solidFill>
                <a:cs typeface="Arial" pitchFamily="34" charset="0"/>
              </a:rPr>
              <a:t>© AstraZeneca </a:t>
            </a:r>
            <a:fld id="{14C37AE1-B0D7-4988-87D2-C1230745B1AF}" type="datetimeyyyy">
              <a:rPr lang="en-US" sz="1000" smtClean="0">
                <a:solidFill>
                  <a:srgbClr val="FFFFFF"/>
                </a:solidFill>
                <a:cs typeface="Arial" pitchFamily="34" charset="0"/>
              </a:rPr>
              <a:t>2024</a:t>
            </a:fld>
            <a:endParaRPr lang="en-US" sz="1000" dirty="0">
              <a:solidFill>
                <a:srgbClr val="FFFFFF"/>
              </a:solidFill>
              <a:cs typeface="Arial" pitchFamily="34" charset="0"/>
            </a:endParaRPr>
          </a:p>
        </p:txBody>
      </p:sp>
      <p:sp>
        <p:nvSpPr>
          <p:cNvPr id="3" name="Subtitle 2"/>
          <p:cNvSpPr>
            <a:spLocks noGrp="1"/>
          </p:cNvSpPr>
          <p:nvPr>
            <p:ph type="subTitle" idx="1"/>
          </p:nvPr>
        </p:nvSpPr>
        <p:spPr>
          <a:xfrm>
            <a:off x="457201" y="3902256"/>
            <a:ext cx="11277603" cy="1655763"/>
          </a:xfrm>
        </p:spPr>
        <p:txBody>
          <a:bodyPr>
            <a:normAutofit/>
          </a:bodyPr>
          <a:lstStyle>
            <a:lvl1pPr marL="0" indent="0" algn="l">
              <a:buNone/>
              <a:defRPr sz="2800">
                <a:solidFill>
                  <a:schemeClr val="bg1"/>
                </a:solidFill>
              </a:defRPr>
            </a:lvl1pPr>
            <a:lvl2pPr marL="457178" indent="0" algn="ctr">
              <a:buNone/>
              <a:defRPr sz="2000"/>
            </a:lvl2pPr>
            <a:lvl3pPr marL="914356"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36502"/>
            <a:ext cx="10021888" cy="885825"/>
          </a:xfrm>
        </p:spPr>
        <p:txBody>
          <a:bodyPr anchor="b">
            <a:normAutofit/>
          </a:bodyPr>
          <a:lstStyle>
            <a:lvl1pPr marL="0" indent="0">
              <a:spcBef>
                <a:spcPts val="300"/>
              </a:spcBef>
              <a:buNone/>
              <a:defRPr sz="1000">
                <a:solidFill>
                  <a:schemeClr val="bg1"/>
                </a:solidFill>
              </a:defRPr>
            </a:lvl1pPr>
            <a:lvl2pPr marL="228589" indent="0">
              <a:buNone/>
              <a:defRPr>
                <a:solidFill>
                  <a:schemeClr val="bg1"/>
                </a:solidFill>
              </a:defRPr>
            </a:lvl2pPr>
            <a:lvl3pPr marL="457178" indent="0">
              <a:buNone/>
              <a:defRPr>
                <a:solidFill>
                  <a:schemeClr val="bg1"/>
                </a:solidFill>
              </a:defRPr>
            </a:lvl3pPr>
            <a:lvl4pPr marL="685766" indent="0">
              <a:buNone/>
              <a:defRPr>
                <a:solidFill>
                  <a:schemeClr val="bg1"/>
                </a:solidFill>
              </a:defRPr>
            </a:lvl4pPr>
            <a:lvl5pPr marL="914356"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1"/>
          </a:xfrm>
        </p:spPr>
        <p:txBody>
          <a:bodyPr anchor="t" anchorCtr="0">
            <a:normAutofit/>
          </a:bodyPr>
          <a:lstStyle>
            <a:lvl1pPr algn="l">
              <a:defRPr sz="4400">
                <a:solidFill>
                  <a:schemeClr val="tx2"/>
                </a:solidFill>
              </a:defRPr>
            </a:lvl1pPr>
          </a:lstStyle>
          <a:p>
            <a:r>
              <a:rPr lang="en-US"/>
              <a:t>Click to edit Master title style</a:t>
            </a:r>
          </a:p>
        </p:txBody>
      </p:sp>
      <p:pic>
        <p:nvPicPr>
          <p:cNvPr id="16" name="Picture 15">
            <a:hlinkClick r:id="" action="ppaction://noaction"/>
            <a:extLst>
              <a:ext uri="{FF2B5EF4-FFF2-40B4-BE49-F238E27FC236}">
                <a16:creationId xmlns:a16="http://schemas.microsoft.com/office/drawing/2014/main" id="{F7275879-818A-4413-9B9E-9312C8A2BE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622" y="5729425"/>
            <a:ext cx="567956" cy="653803"/>
          </a:xfrm>
          <a:prstGeom prst="rect">
            <a:avLst/>
          </a:prstGeom>
        </p:spPr>
      </p:pic>
      <p:sp>
        <p:nvSpPr>
          <p:cNvPr id="17" name="Rectangle 16">
            <a:extLst>
              <a:ext uri="{FF2B5EF4-FFF2-40B4-BE49-F238E27FC236}">
                <a16:creationId xmlns:a16="http://schemas.microsoft.com/office/drawing/2014/main" id="{FDEA1B75-62AE-479F-A417-ACF060C05D1E}"/>
              </a:ext>
            </a:extLst>
          </p:cNvPr>
          <p:cNvSpPr/>
          <p:nvPr userDrawn="1"/>
        </p:nvSpPr>
        <p:spPr>
          <a:xfrm>
            <a:off x="192001" y="3566965"/>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18160170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7CB49-8F18-4657-8355-303DBFA4F339}" type="datetime1">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6" name="Text Placeholder 5"/>
          <p:cNvSpPr>
            <a:spLocks noGrp="1"/>
          </p:cNvSpPr>
          <p:nvPr>
            <p:ph type="body" sz="quarter" idx="13" hasCustomPrompt="1"/>
          </p:nvPr>
        </p:nvSpPr>
        <p:spPr>
          <a:xfrm>
            <a:off x="486230" y="5852160"/>
            <a:ext cx="10058399" cy="1005840"/>
          </a:xfrm>
        </p:spPr>
        <p:txBody>
          <a:bodyPr anchor="b">
            <a:noAutofit/>
          </a:bodyPr>
          <a:lstStyle>
            <a:lvl1pPr marL="0" indent="0">
              <a:spcBef>
                <a:spcPts val="300"/>
              </a:spcBef>
              <a:buNone/>
              <a:defRPr sz="1000"/>
            </a:lvl1pPr>
            <a:lvl2pPr marL="228589" indent="0">
              <a:spcBef>
                <a:spcPts val="300"/>
              </a:spcBef>
              <a:buNone/>
              <a:defRPr sz="1000"/>
            </a:lvl2pPr>
            <a:lvl3pPr marL="457178" indent="0">
              <a:spcBef>
                <a:spcPts val="300"/>
              </a:spcBef>
              <a:buNone/>
              <a:defRPr sz="1000"/>
            </a:lvl3pPr>
            <a:lvl4pPr marL="685766" indent="0">
              <a:spcBef>
                <a:spcPts val="300"/>
              </a:spcBef>
              <a:buNone/>
              <a:defRPr sz="1000"/>
            </a:lvl4pPr>
            <a:lvl5pPr marL="914354" indent="0">
              <a:spcBef>
                <a:spcPts val="300"/>
              </a:spcBef>
              <a:buNone/>
              <a:defRPr sz="1000"/>
            </a:lvl5pPr>
          </a:lstStyle>
          <a:p>
            <a:pPr lvl="0"/>
            <a:r>
              <a:rPr lang="en-US"/>
              <a:t>Reference(s)</a:t>
            </a:r>
          </a:p>
        </p:txBody>
      </p:sp>
      <p:sp>
        <p:nvSpPr>
          <p:cNvPr id="7" name="Rectangle 6"/>
          <p:cNvSpPr/>
          <p:nvPr userDrawn="1"/>
        </p:nvSpPr>
        <p:spPr>
          <a:xfrm>
            <a:off x="193503" y="1028702"/>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5614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7931E2-EDD0-4116-93D3-AFB5F385AD78}" type="datetime1">
              <a:rPr lang="en-US" smtClean="0">
                <a:solidFill>
                  <a:srgbClr val="000000">
                    <a:tint val="75000"/>
                  </a:srgbClr>
                </a:solidFill>
              </a:rPr>
              <a:pPr/>
              <a:t>10/13/2024</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457204" y="5851608"/>
            <a:ext cx="9855200" cy="1005840"/>
          </a:xfrm>
        </p:spPr>
        <p:txBody>
          <a:bodyPr anchor="b">
            <a:noAutofit/>
          </a:bodyPr>
          <a:lstStyle>
            <a:lvl1pPr marL="0" indent="0">
              <a:spcBef>
                <a:spcPts val="300"/>
              </a:spcBef>
              <a:buNone/>
              <a:defRPr sz="1100"/>
            </a:lvl1pPr>
            <a:lvl2pPr marL="228546" indent="0">
              <a:buNone/>
              <a:defRPr sz="1100"/>
            </a:lvl2pPr>
            <a:lvl3pPr marL="457083" indent="0">
              <a:buNone/>
              <a:defRPr sz="1100"/>
            </a:lvl3pPr>
            <a:lvl4pPr marL="685638" indent="0">
              <a:buNone/>
              <a:defRPr sz="1100"/>
            </a:lvl4pPr>
            <a:lvl5pPr marL="914173" indent="0">
              <a:buNone/>
              <a:defRPr sz="1100"/>
            </a:lvl5pPr>
          </a:lstStyle>
          <a:p>
            <a:pPr lvl="0"/>
            <a:r>
              <a:rPr lang="en-US" dirty="0"/>
              <a:t>Reference(s)</a:t>
            </a:r>
          </a:p>
        </p:txBody>
      </p:sp>
    </p:spTree>
    <p:extLst>
      <p:ext uri="{BB962C8B-B14F-4D97-AF65-F5344CB8AC3E}">
        <p14:creationId xmlns:p14="http://schemas.microsoft.com/office/powerpoint/2010/main" val="23193876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solidFill>
            </a:endParaRPr>
          </a:p>
        </p:txBody>
      </p:sp>
      <p:sp>
        <p:nvSpPr>
          <p:cNvPr id="5" name="Text Placeholder 4"/>
          <p:cNvSpPr>
            <a:spLocks noGrp="1"/>
          </p:cNvSpPr>
          <p:nvPr>
            <p:ph type="body" sz="quarter" idx="11" hasCustomPrompt="1"/>
          </p:nvPr>
        </p:nvSpPr>
        <p:spPr>
          <a:xfrm>
            <a:off x="608400" y="1378800"/>
            <a:ext cx="11006400" cy="604800"/>
          </a:xfrm>
        </p:spPr>
        <p:txBody>
          <a:bodyPr/>
          <a:lstStyle>
            <a:lvl1pPr marL="0" indent="0">
              <a:buNone/>
              <a:defRPr sz="2400" b="1">
                <a:solidFill>
                  <a:schemeClr val="tx2"/>
                </a:solidFill>
              </a:defRPr>
            </a:lvl1pPr>
          </a:lstStyle>
          <a:p>
            <a:pPr lvl="0"/>
            <a:r>
              <a:rPr lang="en-GB" dirty="0"/>
              <a:t>Subtitle</a:t>
            </a:r>
          </a:p>
        </p:txBody>
      </p:sp>
      <p:sp>
        <p:nvSpPr>
          <p:cNvPr id="7" name="Title 6"/>
          <p:cNvSpPr>
            <a:spLocks noGrp="1"/>
          </p:cNvSpPr>
          <p:nvPr>
            <p:ph type="title" hasCustomPrompt="1"/>
          </p:nvPr>
        </p:nvSpPr>
        <p:spPr/>
        <p:txBody>
          <a:bodyPr/>
          <a:lstStyle>
            <a:lvl1pPr>
              <a:defRPr b="0">
                <a:solidFill>
                  <a:schemeClr val="accent1"/>
                </a:solidFill>
              </a:defRPr>
            </a:lvl1pPr>
          </a:lstStyle>
          <a:p>
            <a:r>
              <a:rPr lang="en-US" dirty="0"/>
              <a:t>Slide title</a:t>
            </a:r>
            <a:endParaRPr lang="en-GB" dirty="0"/>
          </a:p>
        </p:txBody>
      </p:sp>
      <p:pic>
        <p:nvPicPr>
          <p:cNvPr id="15" name="Picture 14" descr="ACROSS_T2D_Logo_Tall-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4350"/>
          <a:stretch/>
        </p:blipFill>
        <p:spPr>
          <a:xfrm>
            <a:off x="10972803" y="112895"/>
            <a:ext cx="844700" cy="997715"/>
          </a:xfrm>
          <a:prstGeom prst="rect">
            <a:avLst/>
          </a:prstGeom>
        </p:spPr>
      </p:pic>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10" name="Rectangle 9"/>
          <p:cNvSpPr/>
          <p:nvPr userDrawn="1"/>
        </p:nvSpPr>
        <p:spPr>
          <a:xfrm>
            <a:off x="0" y="1151683"/>
            <a:ext cx="239997" cy="57063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5" tIns="45719" rIns="91435" bIns="45719" rtlCol="0" anchor="ctr"/>
          <a:lstStyle/>
          <a:p>
            <a:pPr algn="ctr" defTabSz="609523" eaLnBrk="1" fontAlgn="auto" hangingPunct="1">
              <a:spcBef>
                <a:spcPts val="0"/>
              </a:spcBef>
              <a:spcAft>
                <a:spcPts val="0"/>
              </a:spcAft>
            </a:pPr>
            <a:endParaRPr lang="en-US" sz="3200" dirty="0">
              <a:solidFill>
                <a:srgbClr val="6482C3"/>
              </a:solidFill>
            </a:endParaRPr>
          </a:p>
        </p:txBody>
      </p:sp>
      <p:sp>
        <p:nvSpPr>
          <p:cNvPr id="11" name="Rectangle 10"/>
          <p:cNvSpPr/>
          <p:nvPr userDrawn="1"/>
        </p:nvSpPr>
        <p:spPr>
          <a:xfrm>
            <a:off x="11952000" y="1147204"/>
            <a:ext cx="240000" cy="57107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5" tIns="45719" rIns="91435" bIns="45719" rtlCol="0" anchor="ctr"/>
          <a:lstStyle/>
          <a:p>
            <a:pPr algn="ctr" defTabSz="609523" eaLnBrk="1" fontAlgn="auto" hangingPunct="1">
              <a:spcBef>
                <a:spcPts val="0"/>
              </a:spcBef>
              <a:spcAft>
                <a:spcPts val="0"/>
              </a:spcAft>
            </a:pPr>
            <a:endParaRPr lang="en-US" sz="3200" dirty="0">
              <a:solidFill>
                <a:srgbClr val="F0414B"/>
              </a:solidFill>
            </a:endParaRPr>
          </a:p>
        </p:txBody>
      </p:sp>
      <p:cxnSp>
        <p:nvCxnSpPr>
          <p:cNvPr id="12" name="Straight Connector 11"/>
          <p:cNvCxnSpPr/>
          <p:nvPr userDrawn="1"/>
        </p:nvCxnSpPr>
        <p:spPr>
          <a:xfrm>
            <a:off x="0" y="1147226"/>
            <a:ext cx="12192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4014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9385013" y="142426"/>
            <a:ext cx="2664000" cy="879972"/>
          </a:xfrm>
          <a:prstGeom prst="rect">
            <a:avLst/>
          </a:prstGeom>
        </p:spPr>
      </p:pic>
      <p:sp>
        <p:nvSpPr>
          <p:cNvPr id="8" name="Rectangle 7"/>
          <p:cNvSpPr/>
          <p:nvPr userDrawn="1"/>
        </p:nvSpPr>
        <p:spPr>
          <a:xfrm>
            <a:off x="241013" y="1692147"/>
            <a:ext cx="11808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effectLst/>
            </a:endParaRPr>
          </a:p>
        </p:txBody>
      </p:sp>
      <p:sp>
        <p:nvSpPr>
          <p:cNvPr id="13" name="Title 8"/>
          <p:cNvSpPr>
            <a:spLocks noGrp="1"/>
          </p:cNvSpPr>
          <p:nvPr>
            <p:ph type="title" hasCustomPrompt="1"/>
          </p:nvPr>
        </p:nvSpPr>
        <p:spPr>
          <a:xfrm>
            <a:off x="288003" y="1848643"/>
            <a:ext cx="9097012" cy="672000"/>
          </a:xfrm>
          <a:prstGeom prst="rect">
            <a:avLst/>
          </a:prstGeom>
        </p:spPr>
        <p:txBody>
          <a:bodyPr vert="horz"/>
          <a:lstStyle>
            <a:lvl1pPr algn="l">
              <a:lnSpc>
                <a:spcPct val="90000"/>
              </a:lnSpc>
              <a:defRPr sz="3733" b="1" baseline="0">
                <a:solidFill>
                  <a:srgbClr val="FFFFFF"/>
                </a:solidFill>
                <a:latin typeface="Arial" pitchFamily="34" charset="0"/>
                <a:cs typeface="Arial" pitchFamily="34" charset="0"/>
              </a:defRPr>
            </a:lvl1pPr>
          </a:lstStyle>
          <a:p>
            <a:r>
              <a:rPr lang="en-GB" noProof="0"/>
              <a:t>Click to add presentation title</a:t>
            </a:r>
          </a:p>
        </p:txBody>
      </p:sp>
      <p:sp>
        <p:nvSpPr>
          <p:cNvPr id="9" name="Text Placeholder 29"/>
          <p:cNvSpPr>
            <a:spLocks noGrp="1"/>
          </p:cNvSpPr>
          <p:nvPr>
            <p:ph type="body" sz="quarter" idx="11" hasCustomPrompt="1"/>
          </p:nvPr>
        </p:nvSpPr>
        <p:spPr>
          <a:xfrm>
            <a:off x="288003" y="3190258"/>
            <a:ext cx="9097011" cy="1594295"/>
          </a:xfrm>
          <a:prstGeom prst="rect">
            <a:avLst/>
          </a:prstGeom>
        </p:spPr>
        <p:txBody>
          <a:bodyPr vert="horz" anchor="ctr">
            <a:normAutofit/>
          </a:bodyPr>
          <a:lstStyle>
            <a:lvl1pPr marL="0" indent="0">
              <a:lnSpc>
                <a:spcPts val="1467"/>
              </a:lnSpc>
              <a:spcBef>
                <a:spcPts val="0"/>
              </a:spcBef>
              <a:buNone/>
              <a:defRPr sz="3000" b="0">
                <a:solidFill>
                  <a:schemeClr val="bg1"/>
                </a:solidFill>
                <a:latin typeface="Arial" pitchFamily="34" charset="0"/>
                <a:cs typeface="Arial" pitchFamily="34" charset="0"/>
              </a:defRPr>
            </a:lvl1pPr>
          </a:lstStyle>
          <a:p>
            <a:pPr lvl="0"/>
            <a:r>
              <a:rPr lang="en-GB" noProof="0"/>
              <a:t>Click to add subtitle if necessary</a:t>
            </a:r>
          </a:p>
        </p:txBody>
      </p:sp>
      <p:sp>
        <p:nvSpPr>
          <p:cNvPr id="14" name="TextBox 13">
            <a:extLst>
              <a:ext uri="{FF2B5EF4-FFF2-40B4-BE49-F238E27FC236}">
                <a16:creationId xmlns:a16="http://schemas.microsoft.com/office/drawing/2014/main" id="{73483441-21AE-4117-994A-6649DC930E5E}"/>
              </a:ext>
            </a:extLst>
          </p:cNvPr>
          <p:cNvSpPr txBox="1"/>
          <p:nvPr userDrawn="1"/>
        </p:nvSpPr>
        <p:spPr>
          <a:xfrm>
            <a:off x="10160000" y="6611781"/>
            <a:ext cx="2032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2020</a:t>
            </a:r>
          </a:p>
        </p:txBody>
      </p:sp>
      <p:sp>
        <p:nvSpPr>
          <p:cNvPr id="16" name="Text Placeholder 7">
            <a:extLst>
              <a:ext uri="{FF2B5EF4-FFF2-40B4-BE49-F238E27FC236}">
                <a16:creationId xmlns:a16="http://schemas.microsoft.com/office/drawing/2014/main" id="{15AE65CC-53A8-4B6D-A45D-F840C8C137F5}"/>
              </a:ext>
            </a:extLst>
          </p:cNvPr>
          <p:cNvSpPr>
            <a:spLocks noGrp="1"/>
          </p:cNvSpPr>
          <p:nvPr>
            <p:ph type="body" sz="quarter" idx="16" hasCustomPrompt="1"/>
          </p:nvPr>
        </p:nvSpPr>
        <p:spPr>
          <a:xfrm>
            <a:off x="1309190" y="6321259"/>
            <a:ext cx="1451151" cy="18288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7" indent="0">
              <a:buNone/>
              <a:defRPr/>
            </a:lvl5pPr>
          </a:lstStyle>
          <a:p>
            <a:pPr lvl="0"/>
            <a:r>
              <a:rPr lang="en-US"/>
              <a:t>MM/YY</a:t>
            </a:r>
          </a:p>
        </p:txBody>
      </p:sp>
    </p:spTree>
    <p:extLst>
      <p:ext uri="{BB962C8B-B14F-4D97-AF65-F5344CB8AC3E}">
        <p14:creationId xmlns:p14="http://schemas.microsoft.com/office/powerpoint/2010/main" val="9264720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273BA-89AD-4B2C-8B24-DE3113396BD3}" type="datetime1">
              <a:rPr lang="en-US" smtClean="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7" indent="0">
              <a:spcBef>
                <a:spcPts val="300"/>
              </a:spcBef>
              <a:buNone/>
              <a:defRPr sz="1000"/>
            </a:lvl5pPr>
          </a:lstStyle>
          <a:p>
            <a:pPr lvl="0"/>
            <a:r>
              <a:rPr lang="en-US"/>
              <a:t>Reference(s)</a:t>
            </a:r>
          </a:p>
        </p:txBody>
      </p:sp>
    </p:spTree>
    <p:extLst>
      <p:ext uri="{BB962C8B-B14F-4D97-AF65-F5344CB8AC3E}">
        <p14:creationId xmlns:p14="http://schemas.microsoft.com/office/powerpoint/2010/main" val="39219124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1_Title and Content">
  <p:cSld name="4_Title and Content">
    <p:bg>
      <p:bgPr>
        <a:solidFill>
          <a:srgbClr val="FFFFFF"/>
        </a:solidFill>
        <a:effectLst/>
      </p:bgPr>
    </p:bg>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421200" y="365126"/>
            <a:ext cx="10515600" cy="7228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32"/>
          <p:cNvSpPr txBox="1">
            <a:spLocks noGrp="1"/>
          </p:cNvSpPr>
          <p:nvPr>
            <p:ph type="body" idx="1"/>
          </p:nvPr>
        </p:nvSpPr>
        <p:spPr>
          <a:xfrm>
            <a:off x="421200" y="1393200"/>
            <a:ext cx="10515600" cy="4351339"/>
          </a:xfrm>
          <a:prstGeom prst="rect">
            <a:avLst/>
          </a:prstGeom>
          <a:noFill/>
          <a:ln>
            <a:noFill/>
          </a:ln>
        </p:spPr>
        <p:txBody>
          <a:bodyPr spcFirstLastPara="1" wrap="square" lIns="91425" tIns="45700" rIns="91425" bIns="45700" anchor="t" anchorCtr="0">
            <a:normAutofit/>
          </a:bodyPr>
          <a:lstStyle>
            <a:lvl1pPr marL="457189" lvl="0" indent="-317492" algn="l">
              <a:lnSpc>
                <a:spcPct val="90000"/>
              </a:lnSpc>
              <a:spcBef>
                <a:spcPts val="1000"/>
              </a:spcBef>
              <a:spcAft>
                <a:spcPts val="0"/>
              </a:spcAft>
              <a:buSzPts val="1400"/>
              <a:buChar char="▪"/>
              <a:defRPr sz="1400"/>
            </a:lvl1pPr>
            <a:lvl2pPr marL="914377" lvl="1" indent="-228594" algn="l">
              <a:lnSpc>
                <a:spcPct val="90000"/>
              </a:lnSpc>
              <a:spcBef>
                <a:spcPts val="500"/>
              </a:spcBef>
              <a:spcAft>
                <a:spcPts val="0"/>
              </a:spcAft>
              <a:buSzPts val="2400"/>
              <a:buNone/>
              <a:defRPr/>
            </a:lvl2pPr>
            <a:lvl3pPr marL="1371566" lvl="2" indent="-342891" algn="l">
              <a:lnSpc>
                <a:spcPct val="90000"/>
              </a:lnSpc>
              <a:spcBef>
                <a:spcPts val="500"/>
              </a:spcBef>
              <a:spcAft>
                <a:spcPts val="0"/>
              </a:spcAft>
              <a:buSzPts val="1800"/>
              <a:buChar char="▪"/>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786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004D49-D331-8604-5A92-4D6D0AAF1A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F130F1E-C799-B3AA-4CA7-A363A3DBA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740BD76-0154-C3CD-4436-A3246BF84B91}"/>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5" name="Footer Placeholder 4">
            <a:extLst>
              <a:ext uri="{FF2B5EF4-FFF2-40B4-BE49-F238E27FC236}">
                <a16:creationId xmlns:a16="http://schemas.microsoft.com/office/drawing/2014/main" id="{BF33F333-A134-0230-863F-419224D81F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6747A68-4F3F-A65E-3C5C-523F746A22B8}"/>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22856608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5713D-D566-4186-9787-C5E97CA19282}" type="datetime1">
              <a:rPr lang="en-US" smtClean="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89" indent="0">
              <a:spcBef>
                <a:spcPts val="300"/>
              </a:spcBef>
              <a:buNone/>
              <a:defRPr sz="1000"/>
            </a:lvl2pPr>
            <a:lvl3pPr marL="457178" indent="0">
              <a:spcBef>
                <a:spcPts val="300"/>
              </a:spcBef>
              <a:buNone/>
              <a:defRPr sz="1000"/>
            </a:lvl3pPr>
            <a:lvl4pPr marL="685766" indent="0">
              <a:spcBef>
                <a:spcPts val="300"/>
              </a:spcBef>
              <a:buNone/>
              <a:defRPr sz="1000"/>
            </a:lvl4pPr>
            <a:lvl5pPr marL="914356" indent="0">
              <a:spcBef>
                <a:spcPts val="300"/>
              </a:spcBef>
              <a:buNone/>
              <a:defRPr sz="1000"/>
            </a:lvl5pPr>
          </a:lstStyle>
          <a:p>
            <a:pPr lvl="0"/>
            <a:r>
              <a:rPr lang="en-US"/>
              <a:t>Reference(s)</a:t>
            </a:r>
          </a:p>
        </p:txBody>
      </p:sp>
    </p:spTree>
    <p:extLst>
      <p:ext uri="{BB962C8B-B14F-4D97-AF65-F5344CB8AC3E}">
        <p14:creationId xmlns:p14="http://schemas.microsoft.com/office/powerpoint/2010/main" val="36562611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solidFill>
                  <a:prstClr val="black">
                    <a:tint val="75000"/>
                  </a:prstClr>
                </a:solidFill>
              </a:rPr>
              <a:pPr/>
              <a:t>10/13/2024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ctr"/>
            <a:fld id="{CC7432E5-F8E0-41AE-9A6B-AD730338B005}" type="slidenum">
              <a:rPr lang="en-US" smtClean="0">
                <a:solidFill>
                  <a:prstClr val="black">
                    <a:tint val="75000"/>
                  </a:prstClr>
                </a:solidFill>
              </a:rPr>
              <a:pPr algn="ct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457201" y="5851603"/>
            <a:ext cx="9855200" cy="1005840"/>
          </a:xfrm>
        </p:spPr>
        <p:txBody>
          <a:bodyPr anchor="b">
            <a:normAutofit/>
          </a:bodyPr>
          <a:lstStyle>
            <a:lvl1pPr marL="0" indent="0">
              <a:spcBef>
                <a:spcPts val="300"/>
              </a:spcBef>
              <a:buNone/>
              <a:defRPr sz="1000"/>
            </a:lvl1pPr>
            <a:lvl2pPr marL="228517" indent="0">
              <a:buNone/>
              <a:defRPr/>
            </a:lvl2pPr>
            <a:lvl3pPr marL="457031" indent="0">
              <a:buNone/>
              <a:defRPr/>
            </a:lvl3pPr>
            <a:lvl4pPr marL="685546" indent="0">
              <a:buNone/>
              <a:defRPr/>
            </a:lvl4pPr>
            <a:lvl5pPr marL="914062" indent="0">
              <a:buNone/>
              <a:defRPr/>
            </a:lvl5pPr>
          </a:lstStyle>
          <a:p>
            <a:pPr lvl="0"/>
            <a:r>
              <a:rPr lang="en-US" dirty="0"/>
              <a:t>Reference(s)</a:t>
            </a:r>
          </a:p>
        </p:txBody>
      </p:sp>
      <p:sp>
        <p:nvSpPr>
          <p:cNvPr id="3" name="Content Placeholder 2"/>
          <p:cNvSpPr>
            <a:spLocks noGrp="1"/>
          </p:cNvSpPr>
          <p:nvPr>
            <p:ph idx="1"/>
          </p:nvPr>
        </p:nvSpPr>
        <p:spPr>
          <a:xfrm>
            <a:off x="457201" y="1261875"/>
            <a:ext cx="11277600" cy="1354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68756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8616513-6C02-46AC-BAC3-4160547A1CEE}"/>
              </a:ext>
            </a:extLst>
          </p:cNvPr>
          <p:cNvSpPr>
            <a:spLocks noGrp="1"/>
          </p:cNvSpPr>
          <p:nvPr>
            <p:ph type="body" sz="quarter" idx="13" hasCustomPrompt="1"/>
          </p:nvPr>
        </p:nvSpPr>
        <p:spPr>
          <a:xfrm>
            <a:off x="612649" y="1334061"/>
            <a:ext cx="5107248" cy="611473"/>
          </a:xfrm>
        </p:spPr>
        <p:txBody>
          <a:bodyPr/>
          <a:lstStyle>
            <a:lvl1pPr marL="0" indent="0">
              <a:buNone/>
              <a:defRPr b="1">
                <a:solidFill>
                  <a:srgbClr val="91278F"/>
                </a:solidFill>
              </a:defRPr>
            </a:lvl1pPr>
          </a:lstStyle>
          <a:p>
            <a:pPr lvl="0"/>
            <a:r>
              <a:rPr lang="en-US"/>
              <a:t>Click to edit subtitle</a:t>
            </a:r>
            <a:endParaRPr lang="en-GB"/>
          </a:p>
        </p:txBody>
      </p:sp>
      <p:sp>
        <p:nvSpPr>
          <p:cNvPr id="9" name="Title 8"/>
          <p:cNvSpPr>
            <a:spLocks noGrp="1"/>
          </p:cNvSpPr>
          <p:nvPr>
            <p:ph type="title"/>
          </p:nvPr>
        </p:nvSpPr>
        <p:spPr>
          <a:xfrm>
            <a:off x="609599" y="163200"/>
            <a:ext cx="10671048" cy="1024128"/>
          </a:xfrm>
          <a:prstGeom prst="rect">
            <a:avLst/>
          </a:prstGeom>
        </p:spPr>
        <p:txBody>
          <a:bodyPr anchor="b"/>
          <a:lstStyle>
            <a:lvl1pPr>
              <a:defRPr>
                <a:solidFill>
                  <a:schemeClr val="accent1"/>
                </a:solidFill>
              </a:defRPr>
            </a:lvl1pPr>
          </a:lstStyle>
          <a:p>
            <a:r>
              <a:rPr lang="en-US"/>
              <a:t>Click to edit Master title style</a:t>
            </a:r>
            <a:endParaRPr lang="en-GB"/>
          </a:p>
        </p:txBody>
      </p:sp>
      <p:sp>
        <p:nvSpPr>
          <p:cNvPr id="14" name="Text Placeholder 3">
            <a:extLst>
              <a:ext uri="{FF2B5EF4-FFF2-40B4-BE49-F238E27FC236}">
                <a16:creationId xmlns:a16="http://schemas.microsoft.com/office/drawing/2014/main" id="{0572D1CA-4F1E-4F49-B3B0-50CD7425119F}"/>
              </a:ext>
            </a:extLst>
          </p:cNvPr>
          <p:cNvSpPr>
            <a:spLocks noGrp="1"/>
          </p:cNvSpPr>
          <p:nvPr>
            <p:ph type="body" sz="quarter" idx="14" hasCustomPrompt="1"/>
          </p:nvPr>
        </p:nvSpPr>
        <p:spPr>
          <a:xfrm>
            <a:off x="6170741" y="1334061"/>
            <a:ext cx="5111496" cy="611473"/>
          </a:xfrm>
        </p:spPr>
        <p:txBody>
          <a:bodyPr/>
          <a:lstStyle>
            <a:lvl1pPr marL="0" indent="0">
              <a:buNone/>
              <a:defRPr b="1">
                <a:solidFill>
                  <a:srgbClr val="91278F"/>
                </a:solidFill>
              </a:defRPr>
            </a:lvl1pPr>
          </a:lstStyle>
          <a:p>
            <a:pPr lvl="0"/>
            <a:r>
              <a:rPr lang="en-US"/>
              <a:t>Click to edit subtitle</a:t>
            </a:r>
            <a:endParaRPr lang="en-GB"/>
          </a:p>
        </p:txBody>
      </p:sp>
      <p:sp>
        <p:nvSpPr>
          <p:cNvPr id="12" name="Content Placeholder 12">
            <a:extLst>
              <a:ext uri="{FF2B5EF4-FFF2-40B4-BE49-F238E27FC236}">
                <a16:creationId xmlns:a16="http://schemas.microsoft.com/office/drawing/2014/main" id="{AD640246-5EFC-41F2-B4C9-9291006652FF}"/>
              </a:ext>
            </a:extLst>
          </p:cNvPr>
          <p:cNvSpPr>
            <a:spLocks noGrp="1"/>
          </p:cNvSpPr>
          <p:nvPr>
            <p:ph sz="quarter" idx="17"/>
          </p:nvPr>
        </p:nvSpPr>
        <p:spPr>
          <a:xfrm>
            <a:off x="608400" y="1958234"/>
            <a:ext cx="5111496" cy="387106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a:extLst>
              <a:ext uri="{FF2B5EF4-FFF2-40B4-BE49-F238E27FC236}">
                <a16:creationId xmlns:a16="http://schemas.microsoft.com/office/drawing/2014/main" id="{7EF73570-F19A-404D-864A-1CB504092A6A}"/>
              </a:ext>
            </a:extLst>
          </p:cNvPr>
          <p:cNvSpPr>
            <a:spLocks noGrp="1"/>
          </p:cNvSpPr>
          <p:nvPr>
            <p:ph sz="quarter" idx="18"/>
          </p:nvPr>
        </p:nvSpPr>
        <p:spPr>
          <a:xfrm>
            <a:off x="6183441" y="1958232"/>
            <a:ext cx="5111496" cy="3871069"/>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1">
            <a:extLst>
              <a:ext uri="{FF2B5EF4-FFF2-40B4-BE49-F238E27FC236}">
                <a16:creationId xmlns:a16="http://schemas.microsoft.com/office/drawing/2014/main" id="{095FCD02-1E95-4657-816E-B229AB82E4BC}"/>
              </a:ext>
            </a:extLst>
          </p:cNvPr>
          <p:cNvSpPr>
            <a:spLocks noGrp="1"/>
          </p:cNvSpPr>
          <p:nvPr>
            <p:ph type="ftr" sz="quarter" idx="3"/>
          </p:nvPr>
        </p:nvSpPr>
        <p:spPr>
          <a:xfrm>
            <a:off x="559127" y="5955935"/>
            <a:ext cx="10721527" cy="365125"/>
          </a:xfrm>
          <a:prstGeom prst="rect">
            <a:avLst/>
          </a:prstGeom>
        </p:spPr>
        <p:txBody>
          <a:bodyPr vert="horz" lIns="91440" tIns="45720" rIns="91440" bIns="45720" rtlCol="0" anchor="b" anchorCtr="0"/>
          <a:lstStyle>
            <a:lvl1pPr algn="l">
              <a:defRPr sz="900">
                <a:solidFill>
                  <a:schemeClr val="tx2"/>
                </a:solidFill>
              </a:defRPr>
            </a:lvl1pPr>
          </a:lstStyle>
          <a:p>
            <a:endParaRPr lang="en-GB"/>
          </a:p>
        </p:txBody>
      </p:sp>
      <p:sp>
        <p:nvSpPr>
          <p:cNvPr id="10" name="Slide Number Placeholder 5">
            <a:extLst>
              <a:ext uri="{FF2B5EF4-FFF2-40B4-BE49-F238E27FC236}">
                <a16:creationId xmlns:a16="http://schemas.microsoft.com/office/drawing/2014/main" id="{F47815E3-863C-4A92-B29B-D99CDAB578AD}"/>
              </a:ext>
            </a:extLst>
          </p:cNvPr>
          <p:cNvSpPr>
            <a:spLocks noGrp="1"/>
          </p:cNvSpPr>
          <p:nvPr>
            <p:ph type="sldNum" sz="quarter" idx="4"/>
          </p:nvPr>
        </p:nvSpPr>
        <p:spPr>
          <a:xfrm>
            <a:off x="559129" y="6356398"/>
            <a:ext cx="415657" cy="275772"/>
          </a:xfrm>
          <a:prstGeom prst="rect">
            <a:avLst/>
          </a:prstGeom>
        </p:spPr>
        <p:txBody>
          <a:bodyPr rIns="0" anchor="b" anchorCtr="0"/>
          <a:lstStyle>
            <a:lvl1pPr algn="l">
              <a:defRPr sz="1100">
                <a:solidFill>
                  <a:schemeClr val="tx1"/>
                </a:solidFill>
              </a:defRPr>
            </a:lvl1pPr>
          </a:lstStyle>
          <a:p>
            <a:fld id="{B687C26E-76E8-F74A-ABD7-29242BE2C250}" type="slidenum">
              <a:rPr lang="en-US" smtClean="0"/>
              <a:pPr/>
              <a:t>‹#›</a:t>
            </a:fld>
            <a:endParaRPr lang="en-US"/>
          </a:p>
        </p:txBody>
      </p:sp>
    </p:spTree>
    <p:extLst>
      <p:ext uri="{BB962C8B-B14F-4D97-AF65-F5344CB8AC3E}">
        <p14:creationId xmlns:p14="http://schemas.microsoft.com/office/powerpoint/2010/main" val="34071338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8436" name="Rectangle 5"/>
          <p:cNvSpPr>
            <a:spLocks noGrp="1" noChangeArrowheads="1"/>
          </p:cNvSpPr>
          <p:nvPr>
            <p:ph type="ctrTitle"/>
          </p:nvPr>
        </p:nvSpPr>
        <p:spPr>
          <a:xfrm>
            <a:off x="914400" y="2130442"/>
            <a:ext cx="10363200" cy="1470025"/>
          </a:xfrm>
        </p:spPr>
        <p:txBody>
          <a:bodyPr/>
          <a:lstStyle>
            <a:lvl1pPr algn="ctr">
              <a:defRPr smtClean="0">
                <a:ea typeface="ＭＳ Ｐゴシック" pitchFamily="-106" charset="-128"/>
              </a:defRPr>
            </a:lvl1pPr>
          </a:lstStyle>
          <a:p>
            <a:r>
              <a:rPr lang="en-US" dirty="0"/>
              <a:t>Click to edit Master title style</a:t>
            </a:r>
            <a:endParaRPr lang="en-GB" dirty="0"/>
          </a:p>
        </p:txBody>
      </p:sp>
    </p:spTree>
    <p:extLst>
      <p:ext uri="{BB962C8B-B14F-4D97-AF65-F5344CB8AC3E}">
        <p14:creationId xmlns:p14="http://schemas.microsoft.com/office/powerpoint/2010/main" val="31804193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CC7432E5-F8E0-41AE-9A6B-AD730338B005}" type="slidenum">
              <a:rPr lang="en-US" smtClean="0"/>
              <a:pPr algn="ctr"/>
              <a:t>‹#›</a:t>
            </a:fld>
            <a:endParaRPr lang="en-US"/>
          </a:p>
        </p:txBody>
      </p:sp>
      <p:sp>
        <p:nvSpPr>
          <p:cNvPr id="8" name="Text Placeholder 7"/>
          <p:cNvSpPr>
            <a:spLocks noGrp="1"/>
          </p:cNvSpPr>
          <p:nvPr>
            <p:ph type="body" sz="quarter" idx="13" hasCustomPrompt="1"/>
          </p:nvPr>
        </p:nvSpPr>
        <p:spPr>
          <a:xfrm>
            <a:off x="457200" y="5851603"/>
            <a:ext cx="9855200" cy="1005840"/>
          </a:xfrm>
        </p:spPr>
        <p:txBody>
          <a:bodyPr anchor="b">
            <a:normAutofit/>
          </a:bodyPr>
          <a:lstStyle>
            <a:lvl1pPr marL="0" indent="0">
              <a:spcBef>
                <a:spcPts val="300"/>
              </a:spcBef>
              <a:buNone/>
              <a:defRPr sz="1000"/>
            </a:lvl1pPr>
            <a:lvl2pPr marL="228589" indent="0">
              <a:buNone/>
              <a:defRPr/>
            </a:lvl2pPr>
            <a:lvl3pPr marL="457178" indent="0">
              <a:buNone/>
              <a:defRPr/>
            </a:lvl3pPr>
            <a:lvl4pPr marL="685766" indent="0">
              <a:buNone/>
              <a:defRPr/>
            </a:lvl4pPr>
            <a:lvl5pPr marL="914354" indent="0">
              <a:buNone/>
              <a:defRPr/>
            </a:lvl5pPr>
          </a:lstStyle>
          <a:p>
            <a:pPr lvl="0"/>
            <a:r>
              <a:rPr lang="en-US"/>
              <a:t>Reference(s)</a:t>
            </a:r>
          </a:p>
        </p:txBody>
      </p:sp>
      <p:sp>
        <p:nvSpPr>
          <p:cNvPr id="3" name="Content Placeholder 2"/>
          <p:cNvSpPr>
            <a:spLocks noGrp="1"/>
          </p:cNvSpPr>
          <p:nvPr>
            <p:ph idx="1"/>
          </p:nvPr>
        </p:nvSpPr>
        <p:spPr>
          <a:xfrm>
            <a:off x="457200" y="1261872"/>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797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262450"/>
            <a:ext cx="11328400" cy="1059105"/>
          </a:xfrm>
        </p:spPr>
        <p:txBody>
          <a:bodyPr/>
          <a:lstStyle>
            <a:lvl1pPr>
              <a:defRPr>
                <a:solidFill>
                  <a:srgbClr val="170C44"/>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2"/>
              </a:buCl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15"/>
          <p:cNvSpPr>
            <a:spLocks noGrp="1"/>
          </p:cNvSpPr>
          <p:nvPr>
            <p:ph type="body" sz="quarter" idx="13"/>
          </p:nvPr>
        </p:nvSpPr>
        <p:spPr>
          <a:xfrm>
            <a:off x="430894" y="6031020"/>
            <a:ext cx="9750220" cy="536555"/>
          </a:xfrm>
        </p:spPr>
        <p:txBody>
          <a:bodyPr rIns="0" bIns="0" anchor="b"/>
          <a:lstStyle>
            <a:lvl1pPr marL="0" indent="0">
              <a:spcAft>
                <a:spcPts val="0"/>
              </a:spcAft>
              <a:buNone/>
              <a:defRPr sz="933">
                <a:solidFill>
                  <a:schemeClr val="tx2"/>
                </a:solidFill>
              </a:defRPr>
            </a:lvl1pPr>
            <a:lvl2pPr marL="237055" indent="0">
              <a:buNone/>
              <a:defRPr sz="1600"/>
            </a:lvl2pPr>
            <a:lvl3pPr marL="480459" indent="0">
              <a:buNone/>
              <a:defRPr sz="1600"/>
            </a:lvl3pPr>
            <a:lvl4pPr marL="1828709" indent="0">
              <a:buNone/>
              <a:defRPr sz="1600"/>
            </a:lvl4pPr>
            <a:lvl5pPr marL="2438278" indent="0">
              <a:buNone/>
              <a:defRPr sz="1600"/>
            </a:lvl5pPr>
          </a:lstStyle>
          <a:p>
            <a:pPr lvl="0"/>
            <a:r>
              <a:rPr lang="en-US" dirty="0"/>
              <a:t>Click to edit Master text styles</a:t>
            </a:r>
          </a:p>
        </p:txBody>
      </p:sp>
      <p:cxnSp>
        <p:nvCxnSpPr>
          <p:cNvPr id="6" name="Straight Connector 5">
            <a:extLst>
              <a:ext uri="{FF2B5EF4-FFF2-40B4-BE49-F238E27FC236}">
                <a16:creationId xmlns:a16="http://schemas.microsoft.com/office/drawing/2014/main" id="{5D761B0D-922F-CC4F-8616-BC0FDA1140DA}"/>
              </a:ext>
            </a:extLst>
          </p:cNvPr>
          <p:cNvCxnSpPr>
            <a:cxnSpLocks/>
          </p:cNvCxnSpPr>
          <p:nvPr userDrawn="1"/>
        </p:nvCxnSpPr>
        <p:spPr>
          <a:xfrm>
            <a:off x="431801" y="1377480"/>
            <a:ext cx="10092767"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7DED4C-D826-2F4D-9B6B-3B77750D3A8B}"/>
              </a:ext>
            </a:extLst>
          </p:cNvPr>
          <p:cNvCxnSpPr>
            <a:cxnSpLocks/>
          </p:cNvCxnSpPr>
          <p:nvPr userDrawn="1"/>
        </p:nvCxnSpPr>
        <p:spPr>
          <a:xfrm>
            <a:off x="10838331" y="1377480"/>
            <a:ext cx="932455"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aphique 7">
            <a:extLst>
              <a:ext uri="{FF2B5EF4-FFF2-40B4-BE49-F238E27FC236}">
                <a16:creationId xmlns:a16="http://schemas.microsoft.com/office/drawing/2014/main" id="{D8043F14-922A-49C2-AD7B-CDD9489BA1C1}"/>
              </a:ext>
            </a:extLst>
          </p:cNvPr>
          <p:cNvGrpSpPr>
            <a:grpSpLocks noChangeAspect="1"/>
          </p:cNvGrpSpPr>
          <p:nvPr userDrawn="1"/>
        </p:nvGrpSpPr>
        <p:grpSpPr>
          <a:xfrm>
            <a:off x="10532767" y="6145533"/>
            <a:ext cx="1150519" cy="295273"/>
            <a:chOff x="4768103" y="-471733"/>
            <a:chExt cx="744723" cy="191124"/>
          </a:xfrm>
          <a:solidFill>
            <a:srgbClr val="FFFFFF"/>
          </a:solidFill>
        </p:grpSpPr>
        <p:sp>
          <p:nvSpPr>
            <p:cNvPr id="11" name="Forme libre : forme 9">
              <a:extLst>
                <a:ext uri="{FF2B5EF4-FFF2-40B4-BE49-F238E27FC236}">
                  <a16:creationId xmlns:a16="http://schemas.microsoft.com/office/drawing/2014/main" id="{3526EF4C-D368-40D7-9E6F-AB1EDACB3A05}"/>
                </a:ext>
              </a:extLst>
            </p:cNvPr>
            <p:cNvSpPr/>
            <p:nvPr userDrawn="1"/>
          </p:nvSpPr>
          <p:spPr>
            <a:xfrm>
              <a:off x="4770087" y="-471717"/>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ysClr val="windowText" lastClr="000000"/>
            </a:solidFill>
            <a:ln w="7833" cap="flat">
              <a:noFill/>
              <a:prstDash val="solid"/>
              <a:round/>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prstClr val="black"/>
                </a:solidFill>
                <a:effectLst/>
                <a:uLnTx/>
                <a:uFillTx/>
                <a:latin typeface="Verdana"/>
              </a:endParaRPr>
            </a:p>
          </p:txBody>
        </p:sp>
        <p:sp>
          <p:nvSpPr>
            <p:cNvPr id="13" name="Forme libre : forme 10">
              <a:extLst>
                <a:ext uri="{FF2B5EF4-FFF2-40B4-BE49-F238E27FC236}">
                  <a16:creationId xmlns:a16="http://schemas.microsoft.com/office/drawing/2014/main" id="{3CE85DB8-0BB6-4E22-82C2-C2514FD33DD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rgbClr val="7A00E6"/>
            </a:solidFill>
            <a:ln w="7833" cap="flat">
              <a:noFill/>
              <a:prstDash val="solid"/>
              <a:round/>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7A00E6"/>
                </a:solidFill>
                <a:effectLst/>
                <a:uLnTx/>
                <a:uFillTx/>
                <a:latin typeface="Verdana"/>
              </a:endParaRPr>
            </a:p>
          </p:txBody>
        </p:sp>
        <p:sp>
          <p:nvSpPr>
            <p:cNvPr id="14" name="Forme libre : forme 11">
              <a:extLst>
                <a:ext uri="{FF2B5EF4-FFF2-40B4-BE49-F238E27FC236}">
                  <a16:creationId xmlns:a16="http://schemas.microsoft.com/office/drawing/2014/main" id="{D339D8DF-0317-4FED-88A5-1057A107198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rgbClr val="7A00E6"/>
            </a:solidFill>
            <a:ln w="7833" cap="flat">
              <a:noFill/>
              <a:prstDash val="solid"/>
              <a:round/>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black"/>
                </a:solidFill>
                <a:effectLst/>
                <a:uLnTx/>
                <a:uFillTx/>
                <a:latin typeface="Verdana"/>
              </a:endParaRPr>
            </a:p>
          </p:txBody>
        </p:sp>
      </p:grpSp>
    </p:spTree>
    <p:extLst>
      <p:ext uri="{BB962C8B-B14F-4D97-AF65-F5344CB8AC3E}">
        <p14:creationId xmlns:p14="http://schemas.microsoft.com/office/powerpoint/2010/main" val="348164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56">
          <p15:clr>
            <a:srgbClr val="FBAE40"/>
          </p15:clr>
        </p15:guide>
        <p15:guide id="2" pos="204">
          <p15:clr>
            <a:srgbClr val="FBAE40"/>
          </p15:clr>
        </p15:guide>
        <p15:guide id="3" orient="horz" pos="781">
          <p15:clr>
            <a:srgbClr val="FBAE40"/>
          </p15:clr>
        </p15:guide>
        <p15:guide id="4" orient="horz" pos="622">
          <p15:clr>
            <a:srgbClr val="FBAE40"/>
          </p15:clr>
        </p15:guide>
        <p15:guide id="5" orient="horz" pos="2845">
          <p15:clr>
            <a:srgbClr val="FBAE40"/>
          </p15:clr>
        </p15:guide>
        <p15:guide id="6" orient="horz" pos="309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Content Placeholder 2"/>
          <p:cNvSpPr>
            <a:spLocks noGrp="1"/>
          </p:cNvSpPr>
          <p:nvPr userDrawn="1">
            <p:ph idx="1"/>
          </p:nvPr>
        </p:nvSpPr>
        <p:spPr>
          <a:xfrm>
            <a:off x="358776" y="1029600"/>
            <a:ext cx="11474448" cy="4595463"/>
          </a:xfrm>
          <a:prstGeom prst="rect">
            <a:avLst/>
          </a:prstGeom>
        </p:spPr>
        <p:txBody>
          <a:bodyPr>
            <a:noAutofit/>
          </a:bodyPr>
          <a:lstStyle>
            <a:lvl1pPr>
              <a:spcBef>
                <a:spcPts val="800"/>
              </a:spcBef>
              <a:spcAft>
                <a:spcPts val="0"/>
              </a:spcAft>
              <a:buClr>
                <a:srgbClr val="81BD55"/>
              </a:buClr>
              <a:defRPr sz="2133">
                <a:solidFill>
                  <a:srgbClr val="596169"/>
                </a:solidFill>
              </a:defRPr>
            </a:lvl1pPr>
            <a:lvl2pPr>
              <a:spcBef>
                <a:spcPts val="800"/>
              </a:spcBef>
              <a:spcAft>
                <a:spcPts val="0"/>
              </a:spcAft>
              <a:buClr>
                <a:srgbClr val="81BD55"/>
              </a:buClr>
              <a:defRPr sz="1867">
                <a:solidFill>
                  <a:srgbClr val="596169"/>
                </a:solidFill>
              </a:defRPr>
            </a:lvl2pPr>
            <a:lvl3pPr>
              <a:spcBef>
                <a:spcPts val="800"/>
              </a:spcBef>
              <a:spcAft>
                <a:spcPts val="0"/>
              </a:spcAft>
              <a:buClr>
                <a:srgbClr val="81BD55"/>
              </a:buClr>
              <a:defRPr sz="1600">
                <a:solidFill>
                  <a:srgbClr val="596169"/>
                </a:solidFill>
              </a:defRPr>
            </a:lvl3pPr>
            <a:lvl4pPr>
              <a:spcBef>
                <a:spcPts val="800"/>
              </a:spcBef>
              <a:spcAft>
                <a:spcPts val="0"/>
              </a:spcAft>
              <a:buClr>
                <a:srgbClr val="81BD55"/>
              </a:buClr>
              <a:defRPr sz="1600">
                <a:solidFill>
                  <a:srgbClr val="596169"/>
                </a:solidFill>
              </a:defRPr>
            </a:lvl4pPr>
            <a:lvl5pPr>
              <a:spcBef>
                <a:spcPts val="800"/>
              </a:spcBef>
              <a:spcAft>
                <a:spcPts val="0"/>
              </a:spcAft>
              <a:buClr>
                <a:srgbClr val="81BD55"/>
              </a:buClr>
              <a:defRPr sz="1600">
                <a:solidFill>
                  <a:srgbClr val="5961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334029" y="231781"/>
            <a:ext cx="11523537" cy="436361"/>
          </a:xfrm>
          <a:prstGeom prst="rect">
            <a:avLst/>
          </a:prstGeom>
        </p:spPr>
        <p:txBody>
          <a:bodyPr>
            <a:noAutofit/>
          </a:bodyPr>
          <a:lstStyle>
            <a:lvl1pPr marL="0" indent="0">
              <a:defRPr sz="2800" b="0">
                <a:solidFill>
                  <a:schemeClr val="accent1"/>
                </a:solidFill>
              </a:defRPr>
            </a:lvl1pPr>
          </a:lstStyle>
          <a:p>
            <a:r>
              <a:rPr lang="en-US" dirty="0"/>
              <a:t>Click to edit Master title style</a:t>
            </a:r>
          </a:p>
        </p:txBody>
      </p:sp>
      <p:sp>
        <p:nvSpPr>
          <p:cNvPr id="14" name="Slide Number Placeholder 8">
            <a:extLst>
              <a:ext uri="{FF2B5EF4-FFF2-40B4-BE49-F238E27FC236}">
                <a16:creationId xmlns:a16="http://schemas.microsoft.com/office/drawing/2014/main" id="{DA661A20-5D12-4737-8284-25259A87E214}"/>
              </a:ext>
            </a:extLst>
          </p:cNvPr>
          <p:cNvSpPr>
            <a:spLocks noGrp="1"/>
          </p:cNvSpPr>
          <p:nvPr>
            <p:ph type="sldNum" sz="quarter" idx="4"/>
          </p:nvPr>
        </p:nvSpPr>
        <p:spPr>
          <a:xfrm>
            <a:off x="11629768" y="6457602"/>
            <a:ext cx="455596" cy="366183"/>
          </a:xfrm>
          <a:prstGeom prst="rect">
            <a:avLst/>
          </a:prstGeom>
        </p:spPr>
        <p:txBody>
          <a:bodyPr vert="horz" lIns="91440" tIns="45720" rIns="91440" bIns="45720" rtlCol="0" anchor="ctr"/>
          <a:lstStyle>
            <a:lvl1pPr algn="r">
              <a:defRPr sz="1000">
                <a:solidFill>
                  <a:srgbClr val="4D4D4F"/>
                </a:solidFill>
              </a:defRPr>
            </a:lvl1pPr>
          </a:lstStyle>
          <a:p>
            <a:fld id="{2F337113-A138-4A2A-8C07-030BDC07D2CB}" type="slidenum">
              <a:rPr lang="en-GB" smtClean="0"/>
              <a:pPr/>
              <a:t>‹#›</a:t>
            </a:fld>
            <a:endParaRPr lang="en-GB" dirty="0"/>
          </a:p>
        </p:txBody>
      </p:sp>
      <p:sp>
        <p:nvSpPr>
          <p:cNvPr id="11" name="Text Placeholder 5">
            <a:extLst>
              <a:ext uri="{FF2B5EF4-FFF2-40B4-BE49-F238E27FC236}">
                <a16:creationId xmlns:a16="http://schemas.microsoft.com/office/drawing/2014/main" id="{CB76401A-8F15-48BD-84F8-4A1D21EB937E}"/>
              </a:ext>
            </a:extLst>
          </p:cNvPr>
          <p:cNvSpPr>
            <a:spLocks noGrp="1"/>
          </p:cNvSpPr>
          <p:nvPr>
            <p:ph type="body" sz="quarter" idx="11" hasCustomPrompt="1"/>
          </p:nvPr>
        </p:nvSpPr>
        <p:spPr>
          <a:xfrm>
            <a:off x="334029" y="5795738"/>
            <a:ext cx="11523537" cy="381000"/>
          </a:xfrm>
          <a:prstGeom prst="rect">
            <a:avLst/>
          </a:prstGeom>
        </p:spPr>
        <p:txBody>
          <a:bodyPr anchor="b">
            <a:noAutofit/>
          </a:bodyPr>
          <a:lstStyle>
            <a:lvl1pPr marL="0" indent="0">
              <a:spcAft>
                <a:spcPts val="0"/>
              </a:spcAft>
              <a:buNone/>
              <a:defRPr sz="1000"/>
            </a:lvl1pPr>
          </a:lstStyle>
          <a:p>
            <a:pPr lvl="0"/>
            <a:r>
              <a:rPr lang="en-GB" dirty="0"/>
              <a:t>Footnotes</a:t>
            </a:r>
          </a:p>
        </p:txBody>
      </p:sp>
    </p:spTree>
    <p:extLst>
      <p:ext uri="{BB962C8B-B14F-4D97-AF65-F5344CB8AC3E}">
        <p14:creationId xmlns:p14="http://schemas.microsoft.com/office/powerpoint/2010/main" val="49365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0" y="274644"/>
            <a:ext cx="10052461" cy="1059105"/>
          </a:xfrm>
        </p:spPr>
        <p:txBody>
          <a:bodyPr/>
          <a:lstStyle>
            <a:lvl1pPr>
              <a:defRPr sz="3200">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800" y="1665289"/>
            <a:ext cx="11328400" cy="359915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15"/>
          <p:cNvSpPr>
            <a:spLocks noGrp="1"/>
          </p:cNvSpPr>
          <p:nvPr>
            <p:ph type="body" sz="quarter" idx="13"/>
          </p:nvPr>
        </p:nvSpPr>
        <p:spPr>
          <a:xfrm>
            <a:off x="1677621" y="6062685"/>
            <a:ext cx="10082579" cy="536555"/>
          </a:xfrm>
        </p:spPr>
        <p:txBody>
          <a:bodyPr rIns="0" bIns="0" anchor="b"/>
          <a:lstStyle>
            <a:lvl1pPr marL="0" indent="0">
              <a:spcAft>
                <a:spcPts val="0"/>
              </a:spcAft>
              <a:buNone/>
              <a:defRPr sz="800">
                <a:solidFill>
                  <a:srgbClr val="334291"/>
                </a:solidFill>
              </a:defRPr>
            </a:lvl1pPr>
            <a:lvl2pPr marL="237049" indent="0">
              <a:buNone/>
              <a:defRPr sz="1600"/>
            </a:lvl2pPr>
            <a:lvl3pPr marL="480447" indent="0">
              <a:buNone/>
              <a:defRPr sz="1600"/>
            </a:lvl3pPr>
            <a:lvl4pPr marL="1828664" indent="0">
              <a:buNone/>
              <a:defRPr sz="1600"/>
            </a:lvl4pPr>
            <a:lvl5pPr marL="2438218" indent="0">
              <a:buNone/>
              <a:defRPr sz="1600"/>
            </a:lvl5pPr>
          </a:lstStyle>
          <a:p>
            <a:pPr lvl="0"/>
            <a:r>
              <a:rPr lang="en-US" dirty="0"/>
              <a:t>Click to edit Master text styles</a:t>
            </a:r>
          </a:p>
        </p:txBody>
      </p:sp>
      <p:grpSp>
        <p:nvGrpSpPr>
          <p:cNvPr id="9" name="Graphique 7">
            <a:extLst>
              <a:ext uri="{FF2B5EF4-FFF2-40B4-BE49-F238E27FC236}">
                <a16:creationId xmlns:a16="http://schemas.microsoft.com/office/drawing/2014/main" id="{4BAD337F-8682-284E-E763-4AE44A8E0379}"/>
              </a:ext>
            </a:extLst>
          </p:cNvPr>
          <p:cNvGrpSpPr>
            <a:grpSpLocks noChangeAspect="1"/>
          </p:cNvGrpSpPr>
          <p:nvPr userDrawn="1"/>
        </p:nvGrpSpPr>
        <p:grpSpPr>
          <a:xfrm>
            <a:off x="442167" y="6329527"/>
            <a:ext cx="1071853" cy="275084"/>
            <a:chOff x="4768103" y="-471733"/>
            <a:chExt cx="744723" cy="191124"/>
          </a:xfrm>
          <a:solidFill>
            <a:srgbClr val="FFFFFF"/>
          </a:solidFill>
        </p:grpSpPr>
        <p:sp>
          <p:nvSpPr>
            <p:cNvPr id="11" name="Forme libre : forme 9">
              <a:extLst>
                <a:ext uri="{FF2B5EF4-FFF2-40B4-BE49-F238E27FC236}">
                  <a16:creationId xmlns:a16="http://schemas.microsoft.com/office/drawing/2014/main" id="{801C8F23-79A5-289A-DE51-C045C1B9B411}"/>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ysClr val="windowText" lastClr="000000"/>
            </a:solidFill>
            <a:ln w="7833" cap="flat">
              <a:noFill/>
              <a:prstDash val="solid"/>
              <a:round/>
            </a:ln>
          </p:spPr>
          <p:txBody>
            <a:bodyPr rtlCol="0" anchor="ct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black"/>
                </a:solidFill>
                <a:effectLst/>
                <a:uLnTx/>
                <a:uFillTx/>
                <a:latin typeface="Verdana"/>
              </a:endParaRPr>
            </a:p>
          </p:txBody>
        </p:sp>
        <p:sp>
          <p:nvSpPr>
            <p:cNvPr id="12" name="Forme libre : forme 10">
              <a:extLst>
                <a:ext uri="{FF2B5EF4-FFF2-40B4-BE49-F238E27FC236}">
                  <a16:creationId xmlns:a16="http://schemas.microsoft.com/office/drawing/2014/main" id="{20329DD2-2A9D-67EA-4B0D-410DEEEFFC58}"/>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rgbClr val="7A00E6"/>
            </a:solidFill>
            <a:ln w="7833" cap="flat">
              <a:noFill/>
              <a:prstDash val="solid"/>
              <a:round/>
            </a:ln>
          </p:spPr>
          <p:txBody>
            <a:bodyPr rtlCol="0" anchor="ct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7A00E6"/>
                </a:solidFill>
                <a:effectLst/>
                <a:uLnTx/>
                <a:uFillTx/>
                <a:latin typeface="Verdana"/>
              </a:endParaRPr>
            </a:p>
          </p:txBody>
        </p:sp>
        <p:sp>
          <p:nvSpPr>
            <p:cNvPr id="13" name="Forme libre : forme 11">
              <a:extLst>
                <a:ext uri="{FF2B5EF4-FFF2-40B4-BE49-F238E27FC236}">
                  <a16:creationId xmlns:a16="http://schemas.microsoft.com/office/drawing/2014/main" id="{D63C6E63-84DB-D4E5-530D-A52E8F49D2DF}"/>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rgbClr val="7A00E6"/>
            </a:solidFill>
            <a:ln w="7833" cap="flat">
              <a:noFill/>
              <a:prstDash val="solid"/>
              <a:round/>
            </a:ln>
          </p:spPr>
          <p:txBody>
            <a:bodyPr rtlCol="0" anchor="ct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black"/>
                </a:solidFill>
                <a:effectLst/>
                <a:uLnTx/>
                <a:uFillTx/>
                <a:latin typeface="Verdana"/>
              </a:endParaRPr>
            </a:p>
          </p:txBody>
        </p:sp>
      </p:grpSp>
    </p:spTree>
    <p:extLst>
      <p:ext uri="{BB962C8B-B14F-4D97-AF65-F5344CB8AC3E}">
        <p14:creationId xmlns:p14="http://schemas.microsoft.com/office/powerpoint/2010/main" val="424627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6B6F4E-742F-D74D-AA15-A523A9920A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33FD615-D187-4B45-98B8-6F3E9FCE5183}"/>
              </a:ext>
            </a:extLst>
          </p:cNvPr>
          <p:cNvSpPr txBox="1"/>
          <p:nvPr userDrawn="1"/>
        </p:nvSpPr>
        <p:spPr>
          <a:xfrm>
            <a:off x="11375765" y="6610565"/>
            <a:ext cx="526648" cy="215444"/>
          </a:xfrm>
          <a:prstGeom prst="rect">
            <a:avLst/>
          </a:prstGeom>
          <a:noFill/>
        </p:spPr>
        <p:txBody>
          <a:bodyPr wrap="square" rtlCol="0">
            <a:spAutoFit/>
          </a:bodyPr>
          <a:lstStyle/>
          <a:p>
            <a:pPr algn="r"/>
            <a:fld id="{F3DADBB1-2460-7F43-97B5-602E473016DD}" type="slidenum">
              <a:rPr lang="en-US" sz="800" smtClean="0">
                <a:solidFill>
                  <a:srgbClr val="4A4A49"/>
                </a:solidFill>
                <a:latin typeface="Century Gothic" panose="020B0502020202020204" pitchFamily="34" charset="0"/>
              </a:rPr>
              <a:pPr algn="r"/>
              <a:t>‹#›</a:t>
            </a:fld>
            <a:endParaRPr lang="en-US" sz="800" dirty="0">
              <a:solidFill>
                <a:srgbClr val="4A4A49"/>
              </a:solidFill>
              <a:latin typeface="Century Gothic" panose="020B0502020202020204" pitchFamily="34" charset="0"/>
            </a:endParaRPr>
          </a:p>
        </p:txBody>
      </p:sp>
      <p:sp>
        <p:nvSpPr>
          <p:cNvPr id="2" name="Rectangle 1">
            <a:extLst>
              <a:ext uri="{FF2B5EF4-FFF2-40B4-BE49-F238E27FC236}">
                <a16:creationId xmlns:a16="http://schemas.microsoft.com/office/drawing/2014/main" id="{AA293B23-29DA-4B5F-9154-964AF4447DF4}"/>
              </a:ext>
            </a:extLst>
          </p:cNvPr>
          <p:cNvSpPr/>
          <p:nvPr userDrawn="1"/>
        </p:nvSpPr>
        <p:spPr>
          <a:xfrm>
            <a:off x="10735734" y="6197600"/>
            <a:ext cx="1261533" cy="412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00537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61515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25125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r>
              <a:rPr lang="en-US" noProof="0"/>
              <a:t>XX . XX . XXXX</a:t>
            </a:r>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0"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Tree>
    <p:extLst>
      <p:ext uri="{BB962C8B-B14F-4D97-AF65-F5344CB8AC3E}">
        <p14:creationId xmlns:p14="http://schemas.microsoft.com/office/powerpoint/2010/main" val="156095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r>
              <a:rPr lang="en-US"/>
              <a:t>XX . XX . XXXX</a:t>
            </a:r>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3" name="Espace réservé du texte 5">
            <a:extLst>
              <a:ext uri="{FF2B5EF4-FFF2-40B4-BE49-F238E27FC236}">
                <a16:creationId xmlns:a16="http://schemas.microsoft.com/office/drawing/2014/main" id="{32DF4F2F-CDE6-47B5-B736-164AD5BDC429}"/>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
        <p:nvSpPr>
          <p:cNvPr id="14" name="Espace réservé du texte 5">
            <a:extLst>
              <a:ext uri="{FF2B5EF4-FFF2-40B4-BE49-F238E27FC236}">
                <a16:creationId xmlns:a16="http://schemas.microsoft.com/office/drawing/2014/main" id="{9BD1C04A-0CE9-46FE-B14B-F397AB075666}"/>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1"/>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
        <p:nvSpPr>
          <p:cNvPr id="15" name="Espace réservé du texte 5">
            <a:extLst>
              <a:ext uri="{FF2B5EF4-FFF2-40B4-BE49-F238E27FC236}">
                <a16:creationId xmlns:a16="http://schemas.microsoft.com/office/drawing/2014/main" id="{BC1E8140-9EA1-425B-BC80-E50BA686FE38}"/>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1"/>
                </a:solidFill>
                <a:latin typeface="+mj-lt"/>
                <a:ea typeface="Verdana" panose="020B0604030504040204" pitchFamily="34" charset="0"/>
                <a:cs typeface="Verdana" panose="020B0604030504040204" pitchFamily="34" charset="0"/>
              </a:defRPr>
            </a:lvl1pPr>
            <a:lvl2pPr marL="0"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Tree>
    <p:extLst>
      <p:ext uri="{BB962C8B-B14F-4D97-AF65-F5344CB8AC3E}">
        <p14:creationId xmlns:p14="http://schemas.microsoft.com/office/powerpoint/2010/main" val="157175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2D3B-878C-27D9-983E-1B7BDF06A56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5DAF23F-669C-CF3A-5BCB-9D5499CEAF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C7DD9A8-E105-EE52-9B3B-DABEAEFD3DFC}"/>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5" name="Footer Placeholder 4">
            <a:extLst>
              <a:ext uri="{FF2B5EF4-FFF2-40B4-BE49-F238E27FC236}">
                <a16:creationId xmlns:a16="http://schemas.microsoft.com/office/drawing/2014/main" id="{76927D69-AC53-196E-8B3F-E7F4BFE1D18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2356E21-F2DE-4769-82B4-B09C943742DE}"/>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2147848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r>
              <a:rPr lang="fr-FR" dirty="0"/>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0"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Tree>
    <p:extLst>
      <p:ext uri="{BB962C8B-B14F-4D97-AF65-F5344CB8AC3E}">
        <p14:creationId xmlns:p14="http://schemas.microsoft.com/office/powerpoint/2010/main" val="277575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r>
              <a:rPr lang="en-US"/>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7" name="Espace réservé du texte 5">
            <a:extLst>
              <a:ext uri="{FF2B5EF4-FFF2-40B4-BE49-F238E27FC236}">
                <a16:creationId xmlns:a16="http://schemas.microsoft.com/office/drawing/2014/main" id="{F0F559FE-3E76-48FC-AA29-2B2239C1E5E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D5746B6F-61CE-4336-AE2B-64E25227F170}"/>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1"/>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E57E010B-5E1B-4CAB-8D53-F9C9328F65D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1"/>
                </a:solidFill>
                <a:latin typeface="+mj-lt"/>
                <a:ea typeface="Verdana" panose="020B0604030504040204" pitchFamily="34" charset="0"/>
                <a:cs typeface="Verdana" panose="020B0604030504040204" pitchFamily="34" charset="0"/>
              </a:defRPr>
            </a:lvl1pPr>
            <a:lvl2pPr marL="0"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Tree>
    <p:extLst>
      <p:ext uri="{BB962C8B-B14F-4D97-AF65-F5344CB8AC3E}">
        <p14:creationId xmlns:p14="http://schemas.microsoft.com/office/powerpoint/2010/main" val="119572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en-US"/>
              <a:t>Click icon to add picture</a:t>
            </a:r>
            <a:endParaRPr lang="fr-FR" dirty="0"/>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dirty="0" err="1"/>
              <a:t>internal</a:t>
            </a:r>
            <a:r>
              <a:rPr lang="fr-FR" dirty="0"/>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dirty="0"/>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8"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4"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8"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4"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8"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4"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8"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4"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8"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4"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en-US"/>
              <a:t>Click to edit Master title style</a:t>
            </a:r>
            <a:endParaRPr lang="en-US" dirty="0"/>
          </a:p>
        </p:txBody>
      </p:sp>
    </p:spTree>
    <p:extLst>
      <p:ext uri="{BB962C8B-B14F-4D97-AF65-F5344CB8AC3E}">
        <p14:creationId xmlns:p14="http://schemas.microsoft.com/office/powerpoint/2010/main" val="115902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2164" y="2311400"/>
            <a:ext cx="3988312"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0980" y="1957990"/>
            <a:ext cx="3988312"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2164" y="3111067"/>
            <a:ext cx="3988312"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0980" y="2757656"/>
            <a:ext cx="3988312"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2164" y="3894737"/>
            <a:ext cx="3988312"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0980" y="3541327"/>
            <a:ext cx="3988312"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2164" y="4686405"/>
            <a:ext cx="3988312"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0980" y="4332995"/>
            <a:ext cx="3988312"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2164" y="5485760"/>
            <a:ext cx="3988312"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0980" y="5132350"/>
            <a:ext cx="3988312"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91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vl2pPr marL="0" indent="0">
              <a:buFont typeface="Arial" panose="020B0604020202020204" pitchFamily="34" charset="0"/>
              <a:buNone/>
              <a:defRPr/>
            </a:lvl2pPr>
          </a:lstStyle>
          <a:p>
            <a:pPr lvl="0" algn="r">
              <a:lnSpc>
                <a:spcPct val="90000"/>
              </a:lnSpc>
            </a:pPr>
            <a:r>
              <a:rPr lang="en-US" noProof="0" dirty="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marL="307192" indent="0">
              <a:lnSpc>
                <a:spcPct val="100000"/>
              </a:lnSpc>
              <a:spcBef>
                <a:spcPts val="1067"/>
              </a:spcBef>
              <a:buFont typeface="Arial" panose="020B0604020202020204" pitchFamily="34" charset="0"/>
              <a:buNone/>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marL="307192" indent="0">
              <a:lnSpc>
                <a:spcPct val="100000"/>
              </a:lnSpc>
              <a:spcBef>
                <a:spcPts val="1067"/>
              </a:spcBef>
              <a:buFont typeface="Arial" panose="020B0604020202020204" pitchFamily="34" charset="0"/>
              <a:buNone/>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marL="307192" indent="0">
              <a:lnSpc>
                <a:spcPct val="100000"/>
              </a:lnSpc>
              <a:spcBef>
                <a:spcPts val="1067"/>
              </a:spcBef>
              <a:buFont typeface="Arial" panose="020B0604020202020204" pitchFamily="34" charset="0"/>
              <a:buNone/>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268826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8" name="Espace réservé du texte 17">
            <a:extLst>
              <a:ext uri="{FF2B5EF4-FFF2-40B4-BE49-F238E27FC236}">
                <a16:creationId xmlns:a16="http://schemas.microsoft.com/office/drawing/2014/main" id="{0769BEBC-7765-4066-98E6-DCA767130052}"/>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bg1"/>
                </a:solidFill>
              </a:defRPr>
            </a:lvl1pPr>
            <a:lvl2pPr marL="0" indent="0">
              <a:buFont typeface="Arial" panose="020B0604020202020204" pitchFamily="34" charset="0"/>
              <a:buNone/>
              <a:defRPr/>
            </a:lvl2pPr>
          </a:lstStyle>
          <a:p>
            <a:pPr lvl="0" algn="r">
              <a:lnSpc>
                <a:spcPct val="90000"/>
              </a:lnSpc>
            </a:pPr>
            <a:r>
              <a:rPr lang="en-US" noProof="0" dirty="0"/>
              <a:t>00</a:t>
            </a:r>
          </a:p>
        </p:txBody>
      </p:sp>
      <p:sp>
        <p:nvSpPr>
          <p:cNvPr id="9" name="Espace réservé du texte 17">
            <a:extLst>
              <a:ext uri="{FF2B5EF4-FFF2-40B4-BE49-F238E27FC236}">
                <a16:creationId xmlns:a16="http://schemas.microsoft.com/office/drawing/2014/main" id="{3AED2226-94E9-4522-A668-7274CF4EB450}"/>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marL="307192" indent="0">
              <a:lnSpc>
                <a:spcPct val="100000"/>
              </a:lnSpc>
              <a:spcBef>
                <a:spcPts val="1067"/>
              </a:spcBef>
              <a:buFont typeface="Arial" panose="020B0604020202020204" pitchFamily="34" charset="0"/>
              <a:buNone/>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11F8087E-3028-4753-8145-09D0F3090EB4}"/>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marL="307192" indent="0">
              <a:lnSpc>
                <a:spcPct val="100000"/>
              </a:lnSpc>
              <a:spcBef>
                <a:spcPts val="1067"/>
              </a:spcBef>
              <a:buFont typeface="Arial" panose="020B0604020202020204" pitchFamily="34" charset="0"/>
              <a:buNone/>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1" name="Espace réservé du texte 17">
            <a:extLst>
              <a:ext uri="{FF2B5EF4-FFF2-40B4-BE49-F238E27FC236}">
                <a16:creationId xmlns:a16="http://schemas.microsoft.com/office/drawing/2014/main" id="{754A9ECA-E049-4F8E-90ED-E0DEDB685A50}"/>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marL="307192" indent="0">
              <a:lnSpc>
                <a:spcPct val="100000"/>
              </a:lnSpc>
              <a:spcBef>
                <a:spcPts val="1067"/>
              </a:spcBef>
              <a:buFont typeface="Arial" panose="020B0604020202020204" pitchFamily="34" charset="0"/>
              <a:buNone/>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26257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en-US" noProof="0"/>
              <a:t>Click icon to add picture</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marL="609585" indent="0" algn="l">
              <a:lnSpc>
                <a:spcPct val="100000"/>
              </a:lnSpc>
              <a:spcBef>
                <a:spcPts val="1333"/>
              </a:spcBef>
              <a:buFont typeface="Arial" panose="020B0604020202020204" pitchFamily="34" charset="0"/>
              <a:buNone/>
              <a:defRPr sz="1867">
                <a:solidFill>
                  <a:schemeClr val="bg1"/>
                </a:solidFill>
                <a:effectLst>
                  <a:outerShdw blurRad="127000" sx="102000" sy="102000" algn="ctr" rotWithShape="0">
                    <a:prstClr val="black">
                      <a:alpha val="25000"/>
                    </a:prstClr>
                  </a:outerShdw>
                </a:effectLst>
              </a:defRPr>
            </a:lvl3pPr>
            <a:lvl4pPr marL="911977" indent="0">
              <a:buFont typeface="Arial" panose="020B0604020202020204" pitchFamily="34" charset="0"/>
              <a:buNone/>
              <a:defRPr/>
            </a:lvl4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marL="302392" indent="0" algn="l">
              <a:lnSpc>
                <a:spcPct val="90000"/>
              </a:lnSpc>
              <a:buFont typeface="Arial" panose="020B0604020202020204" pitchFamily="34" charset="0"/>
              <a:buNone/>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marL="609585" indent="0" algn="l">
              <a:lnSpc>
                <a:spcPct val="100000"/>
              </a:lnSpc>
              <a:spcBef>
                <a:spcPts val="1333"/>
              </a:spcBef>
              <a:buFont typeface="Arial" panose="020B0604020202020204" pitchFamily="34" charset="0"/>
              <a:buNone/>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380990" lvl="0" indent="-380990" algn="l" defTabSz="914377" rtl="0" eaLnBrk="1" latinLnBrk="0" hangingPunct="1">
              <a:lnSpc>
                <a:spcPct val="100000"/>
              </a:lnSpc>
              <a:spcBef>
                <a:spcPts val="1333"/>
              </a:spcBef>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buFont typeface="Arial" panose="020B0604020202020204" pitchFamily="34" charset="0"/>
              <a:buNone/>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marL="307192" indent="0" algn="l">
              <a:lnSpc>
                <a:spcPct val="100000"/>
              </a:lnSpc>
              <a:spcBef>
                <a:spcPts val="1333"/>
              </a:spcBef>
              <a:buFont typeface="Arial" panose="020B0604020202020204" pitchFamily="34" charset="0"/>
              <a:buNone/>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sp>
        <p:nvSpPr>
          <p:cNvPr id="25" name="Forme libre : forme 9">
            <a:extLst>
              <a:ext uri="{FF2B5EF4-FFF2-40B4-BE49-F238E27FC236}">
                <a16:creationId xmlns:a16="http://schemas.microsoft.com/office/drawing/2014/main" id="{F4B8DA8B-2C07-4FC6-911D-D340BE461554}"/>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24730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dirty="0"/>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marL="0" indent="0" algn="ctr">
              <a:lnSpc>
                <a:spcPct val="96000"/>
              </a:lnSpc>
              <a:spcAft>
                <a:spcPts val="1333"/>
              </a:spcAft>
              <a:buFont typeface="Arial" panose="020B0604020202020204" pitchFamily="34" charset="0"/>
              <a:buNone/>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07192" indent="0" algn="ctr">
              <a:lnSpc>
                <a:spcPct val="100000"/>
              </a:lnSpc>
              <a:spcBef>
                <a:spcPts val="1333"/>
              </a:spcBef>
              <a:buFont typeface="Arial" panose="020B0604020202020204" pitchFamily="34" charset="0"/>
              <a:buNone/>
              <a:defRPr/>
            </a:lvl3pPr>
          </a:lstStyle>
          <a:p>
            <a:pPr lvl="0"/>
            <a:r>
              <a:rPr lang="en-US"/>
              <a:t>Click to edit Master text styles</a:t>
            </a:r>
          </a:p>
        </p:txBody>
      </p:sp>
    </p:spTree>
    <p:extLst>
      <p:ext uri="{BB962C8B-B14F-4D97-AF65-F5344CB8AC3E}">
        <p14:creationId xmlns:p14="http://schemas.microsoft.com/office/powerpoint/2010/main" val="18378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100000"/>
              </a:lnSpc>
              <a:spcBef>
                <a:spcPts val="400"/>
              </a:spcBef>
              <a:spcAft>
                <a:spcPts val="0"/>
              </a:spcAft>
              <a:buFont typeface="Arial" panose="020B0604020202020204" pitchFamily="34" charset="0"/>
              <a:buNone/>
              <a:defRPr sz="533" b="0" i="0" cap="all" baseline="0">
                <a:latin typeface="Verdana" panose="020B0604030504040204" pitchFamily="34" charset="0"/>
                <a:ea typeface="Verdana" panose="020B0604030504040204" pitchFamily="34" charset="0"/>
                <a:cs typeface="Verdana" panose="020B0604030504040204" pitchFamily="34" charset="0"/>
              </a:defRPr>
            </a:lvl2pPr>
            <a:lvl3pPr marL="307192" indent="0">
              <a:spcBef>
                <a:spcPts val="400"/>
              </a:spcBef>
              <a:buFont typeface="Arial" panose="020B0604020202020204" pitchFamily="34" charset="0"/>
              <a:buNone/>
              <a:tabLst>
                <a:tab pos="836063" algn="l"/>
              </a:tabLst>
              <a:defRPr sz="533"/>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912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en-US" noProof="0"/>
              <a:t>Click icon to add picture</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en-US"/>
              <a:t>Click to edit Master title style</a:t>
            </a:r>
            <a:endParaRPr lang="en-US" dirty="0"/>
          </a:p>
        </p:txBody>
      </p:sp>
      <p:sp>
        <p:nvSpPr>
          <p:cNvPr id="9" name="Espace réservé du texte 5">
            <a:extLst>
              <a:ext uri="{FF2B5EF4-FFF2-40B4-BE49-F238E27FC236}">
                <a16:creationId xmlns:a16="http://schemas.microsoft.com/office/drawing/2014/main" id="{C8958FB1-822C-4B2B-9E60-C0C47D904D74}"/>
              </a:ext>
            </a:extLst>
          </p:cNvPr>
          <p:cNvSpPr>
            <a:spLocks noGrp="1"/>
          </p:cNvSpPr>
          <p:nvPr>
            <p:ph type="body" sz="quarter" idx="18"/>
          </p:nvPr>
        </p:nvSpPr>
        <p:spPr>
          <a:xfrm>
            <a:off x="444974" y="425183"/>
            <a:ext cx="7644453"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100000"/>
              </a:lnSpc>
              <a:spcBef>
                <a:spcPts val="400"/>
              </a:spcBef>
              <a:spcAft>
                <a:spcPts val="0"/>
              </a:spcAft>
              <a:buFont typeface="Arial" panose="020B0604020202020204" pitchFamily="34" charset="0"/>
              <a:buNone/>
              <a:defRPr sz="533" b="0" i="0" cap="all" baseline="0">
                <a:latin typeface="Verdana" panose="020B0604030504040204" pitchFamily="34" charset="0"/>
                <a:ea typeface="Verdana" panose="020B0604030504040204" pitchFamily="34" charset="0"/>
                <a:cs typeface="Verdana" panose="020B0604030504040204" pitchFamily="34" charset="0"/>
              </a:defRPr>
            </a:lvl2pPr>
            <a:lvl3pPr marL="307192" indent="0">
              <a:spcBef>
                <a:spcPts val="400"/>
              </a:spcBef>
              <a:buFont typeface="Arial" panose="020B0604020202020204" pitchFamily="34" charset="0"/>
              <a:buNone/>
              <a:tabLst>
                <a:tab pos="836063" algn="l"/>
              </a:tabLst>
              <a:defRPr sz="533"/>
            </a:lvl3pPr>
          </a:lstStyle>
          <a:p>
            <a:pPr lvl="0"/>
            <a:r>
              <a:rPr lang="en-US" noProof="0"/>
              <a:t>Click to edit Master text styles</a:t>
            </a:r>
          </a:p>
        </p:txBody>
      </p:sp>
    </p:spTree>
    <p:extLst>
      <p:ext uri="{BB962C8B-B14F-4D97-AF65-F5344CB8AC3E}">
        <p14:creationId xmlns:p14="http://schemas.microsoft.com/office/powerpoint/2010/main" val="39955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0A0D-A03C-896C-BE0C-4FFA58FD8F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50E8723-1E38-C865-768C-7FA3092D3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471456-0ADF-504D-1224-A8AA17F11103}"/>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5" name="Footer Placeholder 4">
            <a:extLst>
              <a:ext uri="{FF2B5EF4-FFF2-40B4-BE49-F238E27FC236}">
                <a16:creationId xmlns:a16="http://schemas.microsoft.com/office/drawing/2014/main" id="{2D5ACC77-BA75-F50D-4E7C-8767984F102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364D51B-2ADE-5F5E-EF0E-DA47CA713ADF}"/>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628817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en-US" noProof="0"/>
              <a:t>Click icon to add picture</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en-US"/>
              <a:t>Click to edit Master title style</a:t>
            </a:r>
            <a:endParaRPr lang="en-US" dirty="0"/>
          </a:p>
        </p:txBody>
      </p:sp>
      <p:sp>
        <p:nvSpPr>
          <p:cNvPr id="12" name="Espace réservé du texte 5">
            <a:extLst>
              <a:ext uri="{FF2B5EF4-FFF2-40B4-BE49-F238E27FC236}">
                <a16:creationId xmlns:a16="http://schemas.microsoft.com/office/drawing/2014/main" id="{04813340-F4EB-4657-BBC8-D1489E0614FA}"/>
              </a:ext>
            </a:extLst>
          </p:cNvPr>
          <p:cNvSpPr>
            <a:spLocks noGrp="1"/>
          </p:cNvSpPr>
          <p:nvPr>
            <p:ph type="body" sz="quarter" idx="18"/>
          </p:nvPr>
        </p:nvSpPr>
        <p:spPr>
          <a:xfrm>
            <a:off x="444974" y="425183"/>
            <a:ext cx="5367628"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100000"/>
              </a:lnSpc>
              <a:spcBef>
                <a:spcPts val="400"/>
              </a:spcBef>
              <a:spcAft>
                <a:spcPts val="0"/>
              </a:spcAft>
              <a:buFont typeface="Arial" panose="020B0604020202020204" pitchFamily="34" charset="0"/>
              <a:buNone/>
              <a:defRPr sz="533" b="0" i="0" cap="all" baseline="0">
                <a:latin typeface="Verdana" panose="020B0604030504040204" pitchFamily="34" charset="0"/>
                <a:ea typeface="Verdana" panose="020B0604030504040204" pitchFamily="34" charset="0"/>
                <a:cs typeface="Verdana" panose="020B0604030504040204" pitchFamily="34" charset="0"/>
              </a:defRPr>
            </a:lvl2pPr>
            <a:lvl3pPr marL="307192" indent="0">
              <a:spcBef>
                <a:spcPts val="400"/>
              </a:spcBef>
              <a:buFont typeface="Arial" panose="020B0604020202020204" pitchFamily="34" charset="0"/>
              <a:buNone/>
              <a:tabLst>
                <a:tab pos="836063" algn="l"/>
              </a:tabLst>
              <a:defRPr sz="533"/>
            </a:lvl3pPr>
          </a:lstStyle>
          <a:p>
            <a:pPr lvl="0"/>
            <a:r>
              <a:rPr lang="en-US" noProof="0"/>
              <a:t>Click to edit Master text styles</a:t>
            </a:r>
          </a:p>
        </p:txBody>
      </p:sp>
    </p:spTree>
    <p:extLst>
      <p:ext uri="{BB962C8B-B14F-4D97-AF65-F5344CB8AC3E}">
        <p14:creationId xmlns:p14="http://schemas.microsoft.com/office/powerpoint/2010/main" val="231272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en-US"/>
              <a:t>Click to edit Master title style</a:t>
            </a:r>
          </a:p>
        </p:txBody>
      </p:sp>
      <p:sp>
        <p:nvSpPr>
          <p:cNvPr id="13" name="Espace réservé du texte 5">
            <a:extLst>
              <a:ext uri="{FF2B5EF4-FFF2-40B4-BE49-F238E27FC236}">
                <a16:creationId xmlns:a16="http://schemas.microsoft.com/office/drawing/2014/main" id="{0ECD6AB6-FDA6-4E98-9559-44A7DF1F2079}"/>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100000"/>
              </a:lnSpc>
              <a:spcBef>
                <a:spcPts val="400"/>
              </a:spcBef>
              <a:spcAft>
                <a:spcPts val="0"/>
              </a:spcAft>
              <a:buFont typeface="Arial" panose="020B0604020202020204" pitchFamily="34" charset="0"/>
              <a:buNone/>
              <a:defRPr sz="533" b="0" i="0" cap="all" baseline="0">
                <a:latin typeface="Verdana" panose="020B0604030504040204" pitchFamily="34" charset="0"/>
                <a:ea typeface="Verdana" panose="020B0604030504040204" pitchFamily="34" charset="0"/>
                <a:cs typeface="Verdana" panose="020B0604030504040204" pitchFamily="34" charset="0"/>
              </a:defRPr>
            </a:lvl2pPr>
            <a:lvl3pPr marL="307192" indent="0">
              <a:spcBef>
                <a:spcPts val="400"/>
              </a:spcBef>
              <a:buFont typeface="Arial" panose="020B0604020202020204" pitchFamily="34" charset="0"/>
              <a:buNone/>
              <a:tabLst>
                <a:tab pos="836063" algn="l"/>
              </a:tabLst>
              <a:defRPr sz="533"/>
            </a:lvl3pPr>
          </a:lstStyle>
          <a:p>
            <a:pPr lvl="0"/>
            <a:r>
              <a:rPr lang="en-US" noProof="0"/>
              <a:t>Click to edit Master text styles</a:t>
            </a:r>
          </a:p>
        </p:txBody>
      </p:sp>
    </p:spTree>
    <p:extLst>
      <p:ext uri="{BB962C8B-B14F-4D97-AF65-F5344CB8AC3E}">
        <p14:creationId xmlns:p14="http://schemas.microsoft.com/office/powerpoint/2010/main" val="104083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smtClean="0"/>
              <a:pPr/>
              <a:t>‹#›</a:t>
            </a:fld>
            <a:endParaRPr lang="en-US" dirty="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67"/>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0" indent="0">
              <a:buFont typeface="Arial" panose="020B0604020202020204" pitchFamily="34" charset="0"/>
              <a:buNone/>
              <a:defRPr sz="1067"/>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67"/>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67"/>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67"/>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en-US"/>
              <a:t>Click to edit Master title style</a:t>
            </a:r>
            <a:endParaRPr lang="en-US" dirty="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43" name="Espace réservé du texte 5">
            <a:extLst>
              <a:ext uri="{FF2B5EF4-FFF2-40B4-BE49-F238E27FC236}">
                <a16:creationId xmlns:a16="http://schemas.microsoft.com/office/drawing/2014/main" id="{55CF6E0B-A728-4D36-84A3-9989D7D67242}"/>
              </a:ext>
            </a:extLst>
          </p:cNvPr>
          <p:cNvSpPr>
            <a:spLocks noGrp="1"/>
          </p:cNvSpPr>
          <p:nvPr>
            <p:ph type="body" sz="quarter" idx="42"/>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100000"/>
              </a:lnSpc>
              <a:spcBef>
                <a:spcPts val="400"/>
              </a:spcBef>
              <a:spcAft>
                <a:spcPts val="0"/>
              </a:spcAft>
              <a:buFont typeface="Arial" panose="020B0604020202020204" pitchFamily="34" charset="0"/>
              <a:buNone/>
              <a:defRPr sz="533" b="0" i="0" cap="all" baseline="0">
                <a:latin typeface="Verdana" panose="020B0604030504040204" pitchFamily="34" charset="0"/>
                <a:ea typeface="Verdana" panose="020B0604030504040204" pitchFamily="34" charset="0"/>
                <a:cs typeface="Verdana" panose="020B0604030504040204" pitchFamily="34" charset="0"/>
              </a:defRPr>
            </a:lvl2pPr>
            <a:lvl3pPr marL="307192" indent="0">
              <a:spcBef>
                <a:spcPts val="400"/>
              </a:spcBef>
              <a:buFont typeface="Arial" panose="020B0604020202020204" pitchFamily="34" charset="0"/>
              <a:buNone/>
              <a:tabLst>
                <a:tab pos="836063" algn="l"/>
              </a:tabLst>
              <a:defRPr sz="533"/>
            </a:lvl3pPr>
          </a:lstStyle>
          <a:p>
            <a:pPr lvl="0"/>
            <a:r>
              <a:rPr lang="en-US" noProof="0"/>
              <a:t>Click to edit Master text styles</a:t>
            </a:r>
          </a:p>
        </p:txBody>
      </p:sp>
    </p:spTree>
    <p:extLst>
      <p:ext uri="{BB962C8B-B14F-4D97-AF65-F5344CB8AC3E}">
        <p14:creationId xmlns:p14="http://schemas.microsoft.com/office/powerpoint/2010/main" val="20863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67"/>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dirty="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67"/>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dirty="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67"/>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dirty="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67"/>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dirty="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marL="307192" indent="0">
              <a:lnSpc>
                <a:spcPct val="110000"/>
              </a:lnSpc>
              <a:buFont typeface="Arial" panose="020B0604020202020204" pitchFamily="34" charset="0"/>
              <a:buNone/>
              <a:defRPr sz="1067">
                <a:latin typeface="+mj-lt"/>
              </a:defRPr>
            </a:lvl3pPr>
            <a:lvl4pPr>
              <a:defRPr sz="1333"/>
            </a:lvl4pPr>
            <a:lvl5pPr>
              <a:defRPr sz="1333"/>
            </a:lvl5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endParaRPr lang="en-US" dirty="0"/>
          </a:p>
        </p:txBody>
      </p:sp>
      <p:sp>
        <p:nvSpPr>
          <p:cNvPr id="26" name="Forme libre : forme 9">
            <a:extLst>
              <a:ext uri="{FF2B5EF4-FFF2-40B4-BE49-F238E27FC236}">
                <a16:creationId xmlns:a16="http://schemas.microsoft.com/office/drawing/2014/main" id="{A9C36C71-038F-4436-BBC3-96ADAFADF4C5}"/>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7" name="Graphique 7">
            <a:extLst>
              <a:ext uri="{FF2B5EF4-FFF2-40B4-BE49-F238E27FC236}">
                <a16:creationId xmlns:a16="http://schemas.microsoft.com/office/drawing/2014/main" id="{DBF91248-A888-4963-A212-5E5A4549B33C}"/>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28" name="Forme libre : forme 9">
              <a:extLst>
                <a:ext uri="{FF2B5EF4-FFF2-40B4-BE49-F238E27FC236}">
                  <a16:creationId xmlns:a16="http://schemas.microsoft.com/office/drawing/2014/main" id="{68EE507B-C9A9-4C38-B6EF-2887A9778C9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4" name="Forme libre : forme 10">
              <a:extLst>
                <a:ext uri="{FF2B5EF4-FFF2-40B4-BE49-F238E27FC236}">
                  <a16:creationId xmlns:a16="http://schemas.microsoft.com/office/drawing/2014/main" id="{AE069B0D-3A77-4024-93DE-B14818FED9C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6" name="Forme libre : forme 11">
              <a:extLst>
                <a:ext uri="{FF2B5EF4-FFF2-40B4-BE49-F238E27FC236}">
                  <a16:creationId xmlns:a16="http://schemas.microsoft.com/office/drawing/2014/main" id="{4FEF900E-F4FF-408E-9225-41DC79A3C40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36" name="Espace réservé du texte 5">
            <a:extLst>
              <a:ext uri="{FF2B5EF4-FFF2-40B4-BE49-F238E27FC236}">
                <a16:creationId xmlns:a16="http://schemas.microsoft.com/office/drawing/2014/main" id="{E84A8FD7-8FA2-4544-A842-D034742C4BED}"/>
              </a:ext>
            </a:extLst>
          </p:cNvPr>
          <p:cNvSpPr>
            <a:spLocks noGrp="1"/>
          </p:cNvSpPr>
          <p:nvPr>
            <p:ph type="body" sz="quarter" idx="50"/>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100000"/>
              </a:lnSpc>
              <a:spcBef>
                <a:spcPts val="400"/>
              </a:spcBef>
              <a:spcAft>
                <a:spcPts val="0"/>
              </a:spcAft>
              <a:buFont typeface="Arial" panose="020B0604020202020204" pitchFamily="34" charset="0"/>
              <a:buNone/>
              <a:defRPr sz="533" b="0" i="0" cap="all" baseline="0">
                <a:latin typeface="Verdana" panose="020B0604030504040204" pitchFamily="34" charset="0"/>
                <a:ea typeface="Verdana" panose="020B0604030504040204" pitchFamily="34" charset="0"/>
                <a:cs typeface="Verdana" panose="020B0604030504040204" pitchFamily="34" charset="0"/>
              </a:defRPr>
            </a:lvl2pPr>
            <a:lvl3pPr marL="307192" indent="0">
              <a:spcBef>
                <a:spcPts val="400"/>
              </a:spcBef>
              <a:buFont typeface="Arial" panose="020B0604020202020204" pitchFamily="34" charset="0"/>
              <a:buNone/>
              <a:tabLst>
                <a:tab pos="836063" algn="l"/>
              </a:tabLst>
              <a:defRPr sz="533"/>
            </a:lvl3pPr>
          </a:lstStyle>
          <a:p>
            <a:pPr lvl="0"/>
            <a:r>
              <a:rPr lang="en-US" noProof="0"/>
              <a:t>Click to edit Master text styles</a:t>
            </a:r>
          </a:p>
        </p:txBody>
      </p:sp>
    </p:spTree>
    <p:extLst>
      <p:ext uri="{BB962C8B-B14F-4D97-AF65-F5344CB8AC3E}">
        <p14:creationId xmlns:p14="http://schemas.microsoft.com/office/powerpoint/2010/main" val="253777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vl2pPr marL="0" indent="0">
              <a:buFont typeface="Arial" panose="020B0604020202020204" pitchFamily="34" charset="0"/>
              <a:buNone/>
              <a:defRPr/>
            </a:lvl2pPr>
            <a:lvl3pPr marL="307192" indent="0">
              <a:buFont typeface="Arial" panose="020B0604020202020204" pitchFamily="34" charset="0"/>
              <a:buNone/>
              <a:defRPr/>
            </a:lvl3pPr>
          </a:lstStyle>
          <a:p>
            <a:pPr lvl="0"/>
            <a:r>
              <a:rPr lang="en-US"/>
              <a:t>Click icon to add table</a:t>
            </a:r>
            <a:endParaRPr lang="en-US" dirty="0"/>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en-US"/>
              <a:t>Click to edit Master title style</a:t>
            </a:r>
          </a:p>
        </p:txBody>
      </p:sp>
      <p:sp>
        <p:nvSpPr>
          <p:cNvPr id="9" name="Espace réservé du texte 5">
            <a:extLst>
              <a:ext uri="{FF2B5EF4-FFF2-40B4-BE49-F238E27FC236}">
                <a16:creationId xmlns:a16="http://schemas.microsoft.com/office/drawing/2014/main" id="{D6189EAE-21AC-4957-96D6-8677EA99838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100000"/>
              </a:lnSpc>
              <a:spcBef>
                <a:spcPts val="400"/>
              </a:spcBef>
              <a:spcAft>
                <a:spcPts val="0"/>
              </a:spcAft>
              <a:buFont typeface="Arial" panose="020B0604020202020204" pitchFamily="34" charset="0"/>
              <a:buNone/>
              <a:defRPr sz="533" b="0" i="0" cap="all" baseline="0">
                <a:latin typeface="Verdana" panose="020B0604030504040204" pitchFamily="34" charset="0"/>
                <a:ea typeface="Verdana" panose="020B0604030504040204" pitchFamily="34" charset="0"/>
                <a:cs typeface="Verdana" panose="020B0604030504040204" pitchFamily="34" charset="0"/>
              </a:defRPr>
            </a:lvl2pPr>
            <a:lvl3pPr marL="307192" indent="0">
              <a:spcBef>
                <a:spcPts val="400"/>
              </a:spcBef>
              <a:buFont typeface="Arial" panose="020B0604020202020204" pitchFamily="34" charset="0"/>
              <a:buNone/>
              <a:tabLst>
                <a:tab pos="836063" algn="l"/>
              </a:tabLst>
              <a:defRPr sz="533"/>
            </a:lvl3pPr>
          </a:lstStyle>
          <a:p>
            <a:pPr lvl="0"/>
            <a:r>
              <a:rPr lang="en-US" noProof="0"/>
              <a:t>Click to edit Master text styles</a:t>
            </a:r>
          </a:p>
        </p:txBody>
      </p:sp>
    </p:spTree>
    <p:extLst>
      <p:ext uri="{BB962C8B-B14F-4D97-AF65-F5344CB8AC3E}">
        <p14:creationId xmlns:p14="http://schemas.microsoft.com/office/powerpoint/2010/main" val="192708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dirty="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endParaRPr lang="en-US" noProof="0" dirty="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41920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37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09772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53588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23595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C985-F7E7-36F7-4B08-ACDAD6619A9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86E0EE-F42B-F784-545C-2852FE8B8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A0E945AB-4E8F-3CBD-BAD2-3F590CC27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E137F2C-96E2-C76F-6D94-794B016053C5}"/>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6" name="Footer Placeholder 5">
            <a:extLst>
              <a:ext uri="{FF2B5EF4-FFF2-40B4-BE49-F238E27FC236}">
                <a16:creationId xmlns:a16="http://schemas.microsoft.com/office/drawing/2014/main" id="{2865EB74-9F41-60DC-94D5-6F8548E9B3D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3B1C3C9-4A73-45A4-689F-0017E5C77A2B}"/>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571254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251218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fr-FR" dirty="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93368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88877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en-US"/>
              <a:t>Click icon to add picture</a:t>
            </a:r>
            <a:endParaRPr lang="fr-FR" dirty="0"/>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dirty="0" err="1"/>
              <a:t>internal</a:t>
            </a:r>
            <a:r>
              <a:rPr lang="fr-FR" dirty="0"/>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dirty="0"/>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6"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2"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6"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2"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6"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2"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6"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2"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en-US"/>
              <a:t>Click to edit Master title style</a:t>
            </a:r>
            <a:endParaRPr lang="en-US" dirty="0"/>
          </a:p>
        </p:txBody>
      </p:sp>
    </p:spTree>
    <p:extLst>
      <p:ext uri="{BB962C8B-B14F-4D97-AF65-F5344CB8AC3E}">
        <p14:creationId xmlns:p14="http://schemas.microsoft.com/office/powerpoint/2010/main" val="216796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6332"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5148"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6332"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5148"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6332"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5148"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6332"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5148"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6332"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5148"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587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dirty="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330328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2">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284902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3">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235825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138400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2">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343915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A4E3-CB95-63D3-0BEB-CCB91F0817C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E375FAF-34E0-8972-55EB-3B4713F44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6C2892-0F81-12CB-FCD4-4EF67F6C66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D999B3E-C066-9F93-3D44-75406C1DD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D48E0B-4AB9-1A17-597D-D8EDD24F72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D5B14F2D-6053-C2F1-DD56-D65B00926658}"/>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8" name="Footer Placeholder 7">
            <a:extLst>
              <a:ext uri="{FF2B5EF4-FFF2-40B4-BE49-F238E27FC236}">
                <a16:creationId xmlns:a16="http://schemas.microsoft.com/office/drawing/2014/main" id="{801B0402-97F0-8836-E4D8-6B12525780E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2CE2B71-F802-F992-3514-21D66C861EC9}"/>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29222728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3">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36871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en-US" noProof="0"/>
              <a:t>Click icon to add picture</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91846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dirty="0"/>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18152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866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en-US"/>
              <a:t>Click to edit Master title style</a:t>
            </a:r>
            <a:endParaRPr lang="en-US" dirty="0"/>
          </a:p>
        </p:txBody>
      </p:sp>
    </p:spTree>
    <p:extLst>
      <p:ext uri="{BB962C8B-B14F-4D97-AF65-F5344CB8AC3E}">
        <p14:creationId xmlns:p14="http://schemas.microsoft.com/office/powerpoint/2010/main" val="390482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en-US"/>
              <a:t>Click to edit Master title style</a:t>
            </a:r>
            <a:endParaRPr lang="en-US" dirty="0"/>
          </a:p>
        </p:txBody>
      </p:sp>
    </p:spTree>
    <p:extLst>
      <p:ext uri="{BB962C8B-B14F-4D97-AF65-F5344CB8AC3E}">
        <p14:creationId xmlns:p14="http://schemas.microsoft.com/office/powerpoint/2010/main" val="149446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97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en-US"/>
              <a:t>Click to edit Master title style</a:t>
            </a:r>
            <a:endParaRPr lang="en-US" dirty="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41938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endParaRPr lang="en-US" dirty="0"/>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67528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endParaRPr lang="en-US" dirty="0"/>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16037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617C-5EE5-8ACB-EDF6-EDC2E3BFC32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A6AA7226-D755-EAFE-BA56-AC9BB1566875}"/>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4" name="Footer Placeholder 3">
            <a:extLst>
              <a:ext uri="{FF2B5EF4-FFF2-40B4-BE49-F238E27FC236}">
                <a16:creationId xmlns:a16="http://schemas.microsoft.com/office/drawing/2014/main" id="{032677BD-B806-BF96-FB17-C4B2D57866B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D73F2E57-C8AC-26B3-F872-78B15BBE2943}"/>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1993653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endParaRPr lang="en-US" dirty="0"/>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77950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26" name="Espace réservé du texte 4">
            <a:extLst>
              <a:ext uri="{FF2B5EF4-FFF2-40B4-BE49-F238E27FC236}">
                <a16:creationId xmlns:a16="http://schemas.microsoft.com/office/drawing/2014/main" id="{BEB64EF3-BB46-4060-851B-3BDF171213C2}"/>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7" name="Text Placeholder 2">
            <a:extLst>
              <a:ext uri="{FF2B5EF4-FFF2-40B4-BE49-F238E27FC236}">
                <a16:creationId xmlns:a16="http://schemas.microsoft.com/office/drawing/2014/main" id="{855E673C-6C7F-4EB7-A0E8-9C04C7963949}"/>
              </a:ext>
            </a:extLst>
          </p:cNvPr>
          <p:cNvSpPr>
            <a:spLocks noGrp="1"/>
          </p:cNvSpPr>
          <p:nvPr>
            <p:ph type="body" sz="quarter" idx="49"/>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1">
            <a:extLst>
              <a:ext uri="{FF2B5EF4-FFF2-40B4-BE49-F238E27FC236}">
                <a16:creationId xmlns:a16="http://schemas.microsoft.com/office/drawing/2014/main" id="{30FF51BB-965D-4F61-9692-EE296D3C661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7903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endParaRPr lang="en-US" dirty="0"/>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803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en-US"/>
              <a:t>Click icon to add table</a:t>
            </a:r>
            <a:endParaRPr lang="en-US" dirty="0"/>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89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dirty="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endParaRPr lang="en-US" noProof="0" dirty="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13032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85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0" y="274644"/>
            <a:ext cx="10052461" cy="1059105"/>
          </a:xfrm>
        </p:spPr>
        <p:txBody>
          <a:bodyPr/>
          <a:lstStyle>
            <a:lvl1pPr>
              <a:defRPr sz="3200">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800" y="1665289"/>
            <a:ext cx="11328400" cy="359915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15"/>
          <p:cNvSpPr>
            <a:spLocks noGrp="1"/>
          </p:cNvSpPr>
          <p:nvPr>
            <p:ph type="body" sz="quarter" idx="13"/>
          </p:nvPr>
        </p:nvSpPr>
        <p:spPr>
          <a:xfrm>
            <a:off x="1677621" y="6062685"/>
            <a:ext cx="10082579" cy="536555"/>
          </a:xfrm>
        </p:spPr>
        <p:txBody>
          <a:bodyPr rIns="0" bIns="0" anchor="b"/>
          <a:lstStyle>
            <a:lvl1pPr marL="0" indent="0">
              <a:spcAft>
                <a:spcPts val="0"/>
              </a:spcAft>
              <a:buNone/>
              <a:defRPr sz="800">
                <a:solidFill>
                  <a:srgbClr val="334291"/>
                </a:solidFill>
              </a:defRPr>
            </a:lvl1pPr>
            <a:lvl2pPr marL="237049" indent="0">
              <a:buNone/>
              <a:defRPr sz="1600"/>
            </a:lvl2pPr>
            <a:lvl3pPr marL="480447" indent="0">
              <a:buNone/>
              <a:defRPr sz="1600"/>
            </a:lvl3pPr>
            <a:lvl4pPr marL="1828664" indent="0">
              <a:buNone/>
              <a:defRPr sz="1600"/>
            </a:lvl4pPr>
            <a:lvl5pPr marL="2438218" indent="0">
              <a:buNone/>
              <a:defRPr sz="1600"/>
            </a:lvl5pPr>
          </a:lstStyle>
          <a:p>
            <a:pPr lvl="0"/>
            <a:r>
              <a:rPr lang="en-US" dirty="0"/>
              <a:t>Click to edit Master text styles</a:t>
            </a:r>
          </a:p>
        </p:txBody>
      </p:sp>
      <p:grpSp>
        <p:nvGrpSpPr>
          <p:cNvPr id="9" name="Graphique 7">
            <a:extLst>
              <a:ext uri="{FF2B5EF4-FFF2-40B4-BE49-F238E27FC236}">
                <a16:creationId xmlns:a16="http://schemas.microsoft.com/office/drawing/2014/main" id="{4BAD337F-8682-284E-E763-4AE44A8E0379}"/>
              </a:ext>
            </a:extLst>
          </p:cNvPr>
          <p:cNvGrpSpPr>
            <a:grpSpLocks noChangeAspect="1"/>
          </p:cNvGrpSpPr>
          <p:nvPr userDrawn="1"/>
        </p:nvGrpSpPr>
        <p:grpSpPr>
          <a:xfrm>
            <a:off x="442167" y="6329527"/>
            <a:ext cx="1071853" cy="275084"/>
            <a:chOff x="4768103" y="-471733"/>
            <a:chExt cx="744723" cy="191124"/>
          </a:xfrm>
          <a:solidFill>
            <a:srgbClr val="FFFFFF"/>
          </a:solidFill>
        </p:grpSpPr>
        <p:sp>
          <p:nvSpPr>
            <p:cNvPr id="11" name="Forme libre : forme 9">
              <a:extLst>
                <a:ext uri="{FF2B5EF4-FFF2-40B4-BE49-F238E27FC236}">
                  <a16:creationId xmlns:a16="http://schemas.microsoft.com/office/drawing/2014/main" id="{801C8F23-79A5-289A-DE51-C045C1B9B411}"/>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ysClr val="windowText" lastClr="000000"/>
            </a:solidFill>
            <a:ln w="7833" cap="flat">
              <a:noFill/>
              <a:prstDash val="solid"/>
              <a:round/>
            </a:ln>
          </p:spPr>
          <p:txBody>
            <a:bodyPr rtlCol="0" anchor="ct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black"/>
                </a:solidFill>
                <a:effectLst/>
                <a:uLnTx/>
                <a:uFillTx/>
                <a:latin typeface="Verdana"/>
              </a:endParaRPr>
            </a:p>
          </p:txBody>
        </p:sp>
        <p:sp>
          <p:nvSpPr>
            <p:cNvPr id="12" name="Forme libre : forme 10">
              <a:extLst>
                <a:ext uri="{FF2B5EF4-FFF2-40B4-BE49-F238E27FC236}">
                  <a16:creationId xmlns:a16="http://schemas.microsoft.com/office/drawing/2014/main" id="{20329DD2-2A9D-67EA-4B0D-410DEEEFFC58}"/>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rgbClr val="7A00E6"/>
            </a:solidFill>
            <a:ln w="7833" cap="flat">
              <a:noFill/>
              <a:prstDash val="solid"/>
              <a:round/>
            </a:ln>
          </p:spPr>
          <p:txBody>
            <a:bodyPr rtlCol="0" anchor="ct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7A00E6"/>
                </a:solidFill>
                <a:effectLst/>
                <a:uLnTx/>
                <a:uFillTx/>
                <a:latin typeface="Verdana"/>
              </a:endParaRPr>
            </a:p>
          </p:txBody>
        </p:sp>
        <p:sp>
          <p:nvSpPr>
            <p:cNvPr id="13" name="Forme libre : forme 11">
              <a:extLst>
                <a:ext uri="{FF2B5EF4-FFF2-40B4-BE49-F238E27FC236}">
                  <a16:creationId xmlns:a16="http://schemas.microsoft.com/office/drawing/2014/main" id="{D63C6E63-84DB-D4E5-530D-A52E8F49D2DF}"/>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rgbClr val="7A00E6"/>
            </a:solidFill>
            <a:ln w="7833" cap="flat">
              <a:noFill/>
              <a:prstDash val="solid"/>
              <a:round/>
            </a:ln>
          </p:spPr>
          <p:txBody>
            <a:bodyPr rtlCol="0" anchor="ct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black"/>
                </a:solidFill>
                <a:effectLst/>
                <a:uLnTx/>
                <a:uFillTx/>
                <a:latin typeface="Verdana"/>
              </a:endParaRPr>
            </a:p>
          </p:txBody>
        </p:sp>
      </p:grpSp>
    </p:spTree>
    <p:extLst>
      <p:ext uri="{BB962C8B-B14F-4D97-AF65-F5344CB8AC3E}">
        <p14:creationId xmlns:p14="http://schemas.microsoft.com/office/powerpoint/2010/main" val="339016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891247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3575507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dirty="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867"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89446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B4670-9ABF-ABF1-9DDF-6265A5F3B326}"/>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3" name="Footer Placeholder 2">
            <a:extLst>
              <a:ext uri="{FF2B5EF4-FFF2-40B4-BE49-F238E27FC236}">
                <a16:creationId xmlns:a16="http://schemas.microsoft.com/office/drawing/2014/main" id="{FC942DA1-21FE-7136-81EB-18BFD5A9EE7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0E18B9EE-1B1C-05FF-530F-03F7B2CD57FE}"/>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2652737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dirty="0"/>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867"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2438736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en-US" noProof="0" dirty="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867"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21126823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dirty="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endParaRPr lang="en-US" noProof="0" dirty="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867"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69805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en-US"/>
              <a:t>Click icon to add picture</a:t>
            </a:r>
            <a:endParaRPr lang="fr-FR" dirty="0"/>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4" name="Espace réservé du texte 17">
            <a:extLst>
              <a:ext uri="{FF2B5EF4-FFF2-40B4-BE49-F238E27FC236}">
                <a16:creationId xmlns:a16="http://schemas.microsoft.com/office/drawing/2014/main" id="{97091393-5B32-4687-B23A-7838A2A25A2C}"/>
              </a:ext>
            </a:extLst>
          </p:cNvPr>
          <p:cNvSpPr>
            <a:spLocks noGrp="1"/>
          </p:cNvSpPr>
          <p:nvPr>
            <p:ph type="body" sz="quarter" idx="82" hasCustomPrompt="1"/>
          </p:nvPr>
        </p:nvSpPr>
        <p:spPr>
          <a:xfrm>
            <a:off x="442031" y="2752765"/>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6" name="Espace réservé du texte 17">
            <a:extLst>
              <a:ext uri="{FF2B5EF4-FFF2-40B4-BE49-F238E27FC236}">
                <a16:creationId xmlns:a16="http://schemas.microsoft.com/office/drawing/2014/main" id="{78A45169-55E0-4EE5-8CBA-8768DBF2F544}"/>
              </a:ext>
            </a:extLst>
          </p:cNvPr>
          <p:cNvSpPr>
            <a:spLocks noGrp="1"/>
          </p:cNvSpPr>
          <p:nvPr>
            <p:ph type="body" sz="quarter" idx="83"/>
          </p:nvPr>
        </p:nvSpPr>
        <p:spPr>
          <a:xfrm>
            <a:off x="1191546" y="3104015"/>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7" name="Espace réservé du texte 17">
            <a:extLst>
              <a:ext uri="{FF2B5EF4-FFF2-40B4-BE49-F238E27FC236}">
                <a16:creationId xmlns:a16="http://schemas.microsoft.com/office/drawing/2014/main" id="{4EFDD7E2-57EF-47B5-AF8A-BF6D20E10C47}"/>
              </a:ext>
            </a:extLst>
          </p:cNvPr>
          <p:cNvSpPr>
            <a:spLocks noGrp="1"/>
          </p:cNvSpPr>
          <p:nvPr>
            <p:ph type="body" sz="quarter" idx="84"/>
          </p:nvPr>
        </p:nvSpPr>
        <p:spPr>
          <a:xfrm>
            <a:off x="1190362" y="2750604"/>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8" name="Espace réservé du texte 17">
            <a:extLst>
              <a:ext uri="{FF2B5EF4-FFF2-40B4-BE49-F238E27FC236}">
                <a16:creationId xmlns:a16="http://schemas.microsoft.com/office/drawing/2014/main" id="{075F6C6B-6992-47B7-BC49-F4AC1EE38A88}"/>
              </a:ext>
            </a:extLst>
          </p:cNvPr>
          <p:cNvSpPr>
            <a:spLocks noGrp="1"/>
          </p:cNvSpPr>
          <p:nvPr>
            <p:ph type="body" sz="quarter" idx="85" hasCustomPrompt="1"/>
          </p:nvPr>
        </p:nvSpPr>
        <p:spPr>
          <a:xfrm>
            <a:off x="442031" y="3545380"/>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9" name="Espace réservé du texte 17">
            <a:extLst>
              <a:ext uri="{FF2B5EF4-FFF2-40B4-BE49-F238E27FC236}">
                <a16:creationId xmlns:a16="http://schemas.microsoft.com/office/drawing/2014/main" id="{41B2844B-42C8-4FB2-BA00-4038766A4A1D}"/>
              </a:ext>
            </a:extLst>
          </p:cNvPr>
          <p:cNvSpPr>
            <a:spLocks noGrp="1"/>
          </p:cNvSpPr>
          <p:nvPr>
            <p:ph type="body" sz="quarter" idx="86"/>
          </p:nvPr>
        </p:nvSpPr>
        <p:spPr>
          <a:xfrm>
            <a:off x="1191546" y="3896629"/>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0" name="Espace réservé du texte 17">
            <a:extLst>
              <a:ext uri="{FF2B5EF4-FFF2-40B4-BE49-F238E27FC236}">
                <a16:creationId xmlns:a16="http://schemas.microsoft.com/office/drawing/2014/main" id="{599CCF3B-6B06-4CAD-8825-545E17FF2ACF}"/>
              </a:ext>
            </a:extLst>
          </p:cNvPr>
          <p:cNvSpPr>
            <a:spLocks noGrp="1"/>
          </p:cNvSpPr>
          <p:nvPr>
            <p:ph type="body" sz="quarter" idx="87"/>
          </p:nvPr>
        </p:nvSpPr>
        <p:spPr>
          <a:xfrm>
            <a:off x="1190362" y="3543219"/>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1" name="Espace réservé du texte 17">
            <a:extLst>
              <a:ext uri="{FF2B5EF4-FFF2-40B4-BE49-F238E27FC236}">
                <a16:creationId xmlns:a16="http://schemas.microsoft.com/office/drawing/2014/main" id="{4A758C59-C8FF-42D2-9532-27C881E50320}"/>
              </a:ext>
            </a:extLst>
          </p:cNvPr>
          <p:cNvSpPr>
            <a:spLocks noGrp="1"/>
          </p:cNvSpPr>
          <p:nvPr>
            <p:ph type="body" sz="quarter" idx="88" hasCustomPrompt="1"/>
          </p:nvPr>
        </p:nvSpPr>
        <p:spPr>
          <a:xfrm>
            <a:off x="442031" y="4339769"/>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32" name="Espace réservé du texte 17">
            <a:extLst>
              <a:ext uri="{FF2B5EF4-FFF2-40B4-BE49-F238E27FC236}">
                <a16:creationId xmlns:a16="http://schemas.microsoft.com/office/drawing/2014/main" id="{218CAD9D-594C-4262-9BE4-D19C1B8241C1}"/>
              </a:ext>
            </a:extLst>
          </p:cNvPr>
          <p:cNvSpPr>
            <a:spLocks noGrp="1"/>
          </p:cNvSpPr>
          <p:nvPr>
            <p:ph type="body" sz="quarter" idx="89"/>
          </p:nvPr>
        </p:nvSpPr>
        <p:spPr>
          <a:xfrm>
            <a:off x="1191546" y="4691019"/>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3" name="Espace réservé du texte 17">
            <a:extLst>
              <a:ext uri="{FF2B5EF4-FFF2-40B4-BE49-F238E27FC236}">
                <a16:creationId xmlns:a16="http://schemas.microsoft.com/office/drawing/2014/main" id="{930D6C4D-8511-437A-B3D5-0F9CBC93B993}"/>
              </a:ext>
            </a:extLst>
          </p:cNvPr>
          <p:cNvSpPr>
            <a:spLocks noGrp="1"/>
          </p:cNvSpPr>
          <p:nvPr>
            <p:ph type="body" sz="quarter" idx="90"/>
          </p:nvPr>
        </p:nvSpPr>
        <p:spPr>
          <a:xfrm>
            <a:off x="1190362" y="4337608"/>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4" name="Espace réservé du texte 17">
            <a:extLst>
              <a:ext uri="{FF2B5EF4-FFF2-40B4-BE49-F238E27FC236}">
                <a16:creationId xmlns:a16="http://schemas.microsoft.com/office/drawing/2014/main" id="{98D97654-EEEA-4D58-A2DB-CCD6CCA548FE}"/>
              </a:ext>
            </a:extLst>
          </p:cNvPr>
          <p:cNvSpPr>
            <a:spLocks noGrp="1"/>
          </p:cNvSpPr>
          <p:nvPr>
            <p:ph type="body" sz="quarter" idx="91" hasCustomPrompt="1"/>
          </p:nvPr>
        </p:nvSpPr>
        <p:spPr>
          <a:xfrm>
            <a:off x="442031" y="5131437"/>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35" name="Espace réservé du texte 17">
            <a:extLst>
              <a:ext uri="{FF2B5EF4-FFF2-40B4-BE49-F238E27FC236}">
                <a16:creationId xmlns:a16="http://schemas.microsoft.com/office/drawing/2014/main" id="{89230667-50D9-47D9-A8C7-FAE52F19D569}"/>
              </a:ext>
            </a:extLst>
          </p:cNvPr>
          <p:cNvSpPr>
            <a:spLocks noGrp="1"/>
          </p:cNvSpPr>
          <p:nvPr>
            <p:ph type="body" sz="quarter" idx="92"/>
          </p:nvPr>
        </p:nvSpPr>
        <p:spPr>
          <a:xfrm>
            <a:off x="1191546" y="5482687"/>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6" name="Espace réservé du texte 17">
            <a:extLst>
              <a:ext uri="{FF2B5EF4-FFF2-40B4-BE49-F238E27FC236}">
                <a16:creationId xmlns:a16="http://schemas.microsoft.com/office/drawing/2014/main" id="{09F33D73-E99B-4746-8C7A-EBD6161BCDB4}"/>
              </a:ext>
            </a:extLst>
          </p:cNvPr>
          <p:cNvSpPr>
            <a:spLocks noGrp="1"/>
          </p:cNvSpPr>
          <p:nvPr>
            <p:ph type="body" sz="quarter" idx="93"/>
          </p:nvPr>
        </p:nvSpPr>
        <p:spPr>
          <a:xfrm>
            <a:off x="1190362" y="5129276"/>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 name="Footer Placeholder 4">
            <a:extLst>
              <a:ext uri="{FF2B5EF4-FFF2-40B4-BE49-F238E27FC236}">
                <a16:creationId xmlns:a16="http://schemas.microsoft.com/office/drawing/2014/main" id="{1466F8E9-CF88-4DAA-A494-7A6379BA9F70}"/>
              </a:ext>
            </a:extLst>
          </p:cNvPr>
          <p:cNvSpPr>
            <a:spLocks noGrp="1"/>
          </p:cNvSpPr>
          <p:nvPr>
            <p:ph type="ftr" sz="quarter" idx="95"/>
          </p:nvPr>
        </p:nvSpPr>
        <p:spPr/>
        <p:txBody>
          <a:bodyPr/>
          <a:lstStyle/>
          <a:p>
            <a:endParaRPr lang="en-US"/>
          </a:p>
        </p:txBody>
      </p:sp>
      <p:sp>
        <p:nvSpPr>
          <p:cNvPr id="6" name="Slide Number Placeholder 5">
            <a:extLst>
              <a:ext uri="{FF2B5EF4-FFF2-40B4-BE49-F238E27FC236}">
                <a16:creationId xmlns:a16="http://schemas.microsoft.com/office/drawing/2014/main" id="{3CD83D85-A675-42AA-B47E-D10360C71103}"/>
              </a:ext>
            </a:extLst>
          </p:cNvPr>
          <p:cNvSpPr>
            <a:spLocks noGrp="1"/>
          </p:cNvSpPr>
          <p:nvPr>
            <p:ph type="sldNum" sz="quarter" idx="96"/>
          </p:nvPr>
        </p:nvSpPr>
        <p:spPr/>
        <p:txBody>
          <a:bodyPr/>
          <a:lstStyle/>
          <a:p>
            <a:fld id="{6B54B0F7-55DD-40D6-B7F4-70B586885C0B}" type="slidenum">
              <a:rPr lang="en-US" smtClean="0"/>
              <a:pPr/>
              <a:t>‹#›</a:t>
            </a:fld>
            <a:endParaRPr lang="en-US" dirty="0"/>
          </a:p>
        </p:txBody>
      </p:sp>
      <p:sp>
        <p:nvSpPr>
          <p:cNvPr id="3" name="Title 2">
            <a:extLst>
              <a:ext uri="{FF2B5EF4-FFF2-40B4-BE49-F238E27FC236}">
                <a16:creationId xmlns:a16="http://schemas.microsoft.com/office/drawing/2014/main" id="{D06AD566-8583-4475-A096-A17760443149}"/>
              </a:ext>
            </a:extLst>
          </p:cNvPr>
          <p:cNvSpPr>
            <a:spLocks noGrp="1"/>
          </p:cNvSpPr>
          <p:nvPr>
            <p:ph type="title"/>
          </p:nvPr>
        </p:nvSpPr>
        <p:spPr>
          <a:xfrm>
            <a:off x="441600" y="385507"/>
            <a:ext cx="4731723" cy="960000"/>
          </a:xfrm>
        </p:spPr>
        <p:txBody>
          <a:bodyPr/>
          <a:lstStyle/>
          <a:p>
            <a:r>
              <a:rPr lang="en-US"/>
              <a:t>Click to edit Master title style</a:t>
            </a:r>
          </a:p>
        </p:txBody>
      </p:sp>
    </p:spTree>
    <p:extLst>
      <p:ext uri="{BB962C8B-B14F-4D97-AF65-F5344CB8AC3E}">
        <p14:creationId xmlns:p14="http://schemas.microsoft.com/office/powerpoint/2010/main" val="3686897473"/>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38" name="Espace réservé du texte 17">
            <a:extLst>
              <a:ext uri="{FF2B5EF4-FFF2-40B4-BE49-F238E27FC236}">
                <a16:creationId xmlns:a16="http://schemas.microsoft.com/office/drawing/2014/main" id="{82732C9F-2E43-4038-BC05-DED439C12F10}"/>
              </a:ext>
            </a:extLst>
          </p:cNvPr>
          <p:cNvSpPr>
            <a:spLocks noGrp="1"/>
          </p:cNvSpPr>
          <p:nvPr>
            <p:ph type="body" sz="quarter" idx="103" hasCustomPrompt="1"/>
          </p:nvPr>
        </p:nvSpPr>
        <p:spPr>
          <a:xfrm>
            <a:off x="1143071" y="196015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39" name="Espace réservé du texte 17">
            <a:extLst>
              <a:ext uri="{FF2B5EF4-FFF2-40B4-BE49-F238E27FC236}">
                <a16:creationId xmlns:a16="http://schemas.microsoft.com/office/drawing/2014/main" id="{4729A94F-D32F-4FA2-B41A-A87626D5F538}"/>
              </a:ext>
            </a:extLst>
          </p:cNvPr>
          <p:cNvSpPr>
            <a:spLocks noGrp="1"/>
          </p:cNvSpPr>
          <p:nvPr>
            <p:ph type="body" sz="quarter" idx="64"/>
          </p:nvPr>
        </p:nvSpPr>
        <p:spPr>
          <a:xfrm>
            <a:off x="1892586" y="2311400"/>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40" name="Espace réservé du texte 17">
            <a:extLst>
              <a:ext uri="{FF2B5EF4-FFF2-40B4-BE49-F238E27FC236}">
                <a16:creationId xmlns:a16="http://schemas.microsoft.com/office/drawing/2014/main" id="{30B81CE8-C869-4163-AF4B-EB730E30E2AD}"/>
              </a:ext>
            </a:extLst>
          </p:cNvPr>
          <p:cNvSpPr>
            <a:spLocks noGrp="1"/>
          </p:cNvSpPr>
          <p:nvPr>
            <p:ph type="body" sz="quarter" idx="73"/>
          </p:nvPr>
        </p:nvSpPr>
        <p:spPr>
          <a:xfrm>
            <a:off x="1891402" y="195799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44" name="Espace réservé du texte 17">
            <a:extLst>
              <a:ext uri="{FF2B5EF4-FFF2-40B4-BE49-F238E27FC236}">
                <a16:creationId xmlns:a16="http://schemas.microsoft.com/office/drawing/2014/main" id="{96E7A572-131B-4F3D-A86D-379293B4A63D}"/>
              </a:ext>
            </a:extLst>
          </p:cNvPr>
          <p:cNvSpPr>
            <a:spLocks noGrp="1"/>
          </p:cNvSpPr>
          <p:nvPr>
            <p:ph type="body" sz="quarter" idx="104" hasCustomPrompt="1"/>
          </p:nvPr>
        </p:nvSpPr>
        <p:spPr>
          <a:xfrm>
            <a:off x="1143071" y="5131072"/>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5" name="Espace réservé du texte 17">
            <a:extLst>
              <a:ext uri="{FF2B5EF4-FFF2-40B4-BE49-F238E27FC236}">
                <a16:creationId xmlns:a16="http://schemas.microsoft.com/office/drawing/2014/main" id="{3E9BB610-24D0-4B64-9D87-DACAD06C691D}"/>
              </a:ext>
            </a:extLst>
          </p:cNvPr>
          <p:cNvSpPr>
            <a:spLocks noGrp="1"/>
          </p:cNvSpPr>
          <p:nvPr>
            <p:ph type="body" sz="quarter" idx="105"/>
          </p:nvPr>
        </p:nvSpPr>
        <p:spPr>
          <a:xfrm>
            <a:off x="1892586" y="548232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46" name="Espace réservé du texte 17">
            <a:extLst>
              <a:ext uri="{FF2B5EF4-FFF2-40B4-BE49-F238E27FC236}">
                <a16:creationId xmlns:a16="http://schemas.microsoft.com/office/drawing/2014/main" id="{35A3BF33-AC14-49D2-B8C3-8B4150CD6356}"/>
              </a:ext>
            </a:extLst>
          </p:cNvPr>
          <p:cNvSpPr>
            <a:spLocks noGrp="1"/>
          </p:cNvSpPr>
          <p:nvPr>
            <p:ph type="body" sz="quarter" idx="106"/>
          </p:nvPr>
        </p:nvSpPr>
        <p:spPr>
          <a:xfrm>
            <a:off x="1891402" y="5128911"/>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3" name="Espace réservé du texte 17">
            <a:extLst>
              <a:ext uri="{FF2B5EF4-FFF2-40B4-BE49-F238E27FC236}">
                <a16:creationId xmlns:a16="http://schemas.microsoft.com/office/drawing/2014/main" id="{85BA105D-CC21-4D86-8EAC-3B1D35E166FF}"/>
              </a:ext>
            </a:extLst>
          </p:cNvPr>
          <p:cNvSpPr>
            <a:spLocks noGrp="1"/>
          </p:cNvSpPr>
          <p:nvPr>
            <p:ph type="body" sz="quarter" idx="107" hasCustomPrompt="1"/>
          </p:nvPr>
        </p:nvSpPr>
        <p:spPr>
          <a:xfrm>
            <a:off x="6626816" y="196015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54" name="Espace réservé du texte 17">
            <a:extLst>
              <a:ext uri="{FF2B5EF4-FFF2-40B4-BE49-F238E27FC236}">
                <a16:creationId xmlns:a16="http://schemas.microsoft.com/office/drawing/2014/main" id="{A0349449-2CBF-4197-BE5C-32B70C8C1163}"/>
              </a:ext>
            </a:extLst>
          </p:cNvPr>
          <p:cNvSpPr>
            <a:spLocks noGrp="1"/>
          </p:cNvSpPr>
          <p:nvPr>
            <p:ph type="body" sz="quarter" idx="108"/>
          </p:nvPr>
        </p:nvSpPr>
        <p:spPr>
          <a:xfrm>
            <a:off x="7376332" y="2311400"/>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A9EFB71E-BF7B-41F6-91A2-E3FC413ED2BA}"/>
              </a:ext>
            </a:extLst>
          </p:cNvPr>
          <p:cNvSpPr>
            <a:spLocks noGrp="1"/>
          </p:cNvSpPr>
          <p:nvPr>
            <p:ph type="body" sz="quarter" idx="109"/>
          </p:nvPr>
        </p:nvSpPr>
        <p:spPr>
          <a:xfrm>
            <a:off x="7375148" y="195799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B44E60B6-D8D8-4311-9307-2FD74D1A6FEA}"/>
              </a:ext>
            </a:extLst>
          </p:cNvPr>
          <p:cNvSpPr>
            <a:spLocks noGrp="1"/>
          </p:cNvSpPr>
          <p:nvPr>
            <p:ph type="body" sz="quarter" idx="110" hasCustomPrompt="1"/>
          </p:nvPr>
        </p:nvSpPr>
        <p:spPr>
          <a:xfrm>
            <a:off x="6626816" y="5131072"/>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57" name="Espace réservé du texte 17">
            <a:extLst>
              <a:ext uri="{FF2B5EF4-FFF2-40B4-BE49-F238E27FC236}">
                <a16:creationId xmlns:a16="http://schemas.microsoft.com/office/drawing/2014/main" id="{4D96F28E-D77B-4A1C-A4F6-C97FB13AEB6B}"/>
              </a:ext>
            </a:extLst>
          </p:cNvPr>
          <p:cNvSpPr>
            <a:spLocks noGrp="1"/>
          </p:cNvSpPr>
          <p:nvPr>
            <p:ph type="body" sz="quarter" idx="111"/>
          </p:nvPr>
        </p:nvSpPr>
        <p:spPr>
          <a:xfrm>
            <a:off x="7376332" y="548232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C6DD0FBB-4A20-4D5B-A099-3630E5406628}"/>
              </a:ext>
            </a:extLst>
          </p:cNvPr>
          <p:cNvSpPr>
            <a:spLocks noGrp="1"/>
          </p:cNvSpPr>
          <p:nvPr>
            <p:ph type="body" sz="quarter" idx="112"/>
          </p:nvPr>
        </p:nvSpPr>
        <p:spPr>
          <a:xfrm>
            <a:off x="7375148" y="5128911"/>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E8F35747-B4E8-4514-BE8C-F5A1401CF48F}"/>
              </a:ext>
            </a:extLst>
          </p:cNvPr>
          <p:cNvSpPr>
            <a:spLocks noGrp="1"/>
          </p:cNvSpPr>
          <p:nvPr>
            <p:ph type="body" sz="quarter" idx="113" hasCustomPrompt="1"/>
          </p:nvPr>
        </p:nvSpPr>
        <p:spPr>
          <a:xfrm>
            <a:off x="1143071" y="275288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60" name="Espace réservé du texte 17">
            <a:extLst>
              <a:ext uri="{FF2B5EF4-FFF2-40B4-BE49-F238E27FC236}">
                <a16:creationId xmlns:a16="http://schemas.microsoft.com/office/drawing/2014/main" id="{DBAE0210-39D8-4F04-8FF6-6CD0D5F97AEC}"/>
              </a:ext>
            </a:extLst>
          </p:cNvPr>
          <p:cNvSpPr>
            <a:spLocks noGrp="1"/>
          </p:cNvSpPr>
          <p:nvPr>
            <p:ph type="body" sz="quarter" idx="114"/>
          </p:nvPr>
        </p:nvSpPr>
        <p:spPr>
          <a:xfrm>
            <a:off x="1892586" y="310413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FCCA7931-F0F5-41EC-B328-F91A4F359E2C}"/>
              </a:ext>
            </a:extLst>
          </p:cNvPr>
          <p:cNvSpPr>
            <a:spLocks noGrp="1"/>
          </p:cNvSpPr>
          <p:nvPr>
            <p:ph type="body" sz="quarter" idx="115"/>
          </p:nvPr>
        </p:nvSpPr>
        <p:spPr>
          <a:xfrm>
            <a:off x="1891402" y="275072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7BA108F3-0481-4A14-9D65-B9A309C38668}"/>
              </a:ext>
            </a:extLst>
          </p:cNvPr>
          <p:cNvSpPr>
            <a:spLocks noGrp="1"/>
          </p:cNvSpPr>
          <p:nvPr>
            <p:ph type="body" sz="quarter" idx="116" hasCustomPrompt="1"/>
          </p:nvPr>
        </p:nvSpPr>
        <p:spPr>
          <a:xfrm>
            <a:off x="1143071" y="3545612"/>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63" name="Espace réservé du texte 17">
            <a:extLst>
              <a:ext uri="{FF2B5EF4-FFF2-40B4-BE49-F238E27FC236}">
                <a16:creationId xmlns:a16="http://schemas.microsoft.com/office/drawing/2014/main" id="{41FE92FA-898C-4F5A-A71E-9D8B964E10FC}"/>
              </a:ext>
            </a:extLst>
          </p:cNvPr>
          <p:cNvSpPr>
            <a:spLocks noGrp="1"/>
          </p:cNvSpPr>
          <p:nvPr>
            <p:ph type="body" sz="quarter" idx="117"/>
          </p:nvPr>
        </p:nvSpPr>
        <p:spPr>
          <a:xfrm>
            <a:off x="1892586" y="389686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4" name="Espace réservé du texte 17">
            <a:extLst>
              <a:ext uri="{FF2B5EF4-FFF2-40B4-BE49-F238E27FC236}">
                <a16:creationId xmlns:a16="http://schemas.microsoft.com/office/drawing/2014/main" id="{66506539-BBA1-4A3E-B7AD-0307CA753479}"/>
              </a:ext>
            </a:extLst>
          </p:cNvPr>
          <p:cNvSpPr>
            <a:spLocks noGrp="1"/>
          </p:cNvSpPr>
          <p:nvPr>
            <p:ph type="body" sz="quarter" idx="118"/>
          </p:nvPr>
        </p:nvSpPr>
        <p:spPr>
          <a:xfrm>
            <a:off x="1891402" y="3543451"/>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5" name="Espace réservé du texte 17">
            <a:extLst>
              <a:ext uri="{FF2B5EF4-FFF2-40B4-BE49-F238E27FC236}">
                <a16:creationId xmlns:a16="http://schemas.microsoft.com/office/drawing/2014/main" id="{C5654311-D660-4B29-AF0A-1981CC54CEE9}"/>
              </a:ext>
            </a:extLst>
          </p:cNvPr>
          <p:cNvSpPr>
            <a:spLocks noGrp="1"/>
          </p:cNvSpPr>
          <p:nvPr>
            <p:ph type="body" sz="quarter" idx="119" hasCustomPrompt="1"/>
          </p:nvPr>
        </p:nvSpPr>
        <p:spPr>
          <a:xfrm>
            <a:off x="1143071" y="4338343"/>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66" name="Espace réservé du texte 17">
            <a:extLst>
              <a:ext uri="{FF2B5EF4-FFF2-40B4-BE49-F238E27FC236}">
                <a16:creationId xmlns:a16="http://schemas.microsoft.com/office/drawing/2014/main" id="{95CD4CDA-5C2C-4195-9A07-953DBAD0D18A}"/>
              </a:ext>
            </a:extLst>
          </p:cNvPr>
          <p:cNvSpPr>
            <a:spLocks noGrp="1"/>
          </p:cNvSpPr>
          <p:nvPr>
            <p:ph type="body" sz="quarter" idx="120"/>
          </p:nvPr>
        </p:nvSpPr>
        <p:spPr>
          <a:xfrm>
            <a:off x="1892586" y="4689592"/>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7" name="Espace réservé du texte 17">
            <a:extLst>
              <a:ext uri="{FF2B5EF4-FFF2-40B4-BE49-F238E27FC236}">
                <a16:creationId xmlns:a16="http://schemas.microsoft.com/office/drawing/2014/main" id="{FC83D189-AC94-464E-8A58-96EDD69C0700}"/>
              </a:ext>
            </a:extLst>
          </p:cNvPr>
          <p:cNvSpPr>
            <a:spLocks noGrp="1"/>
          </p:cNvSpPr>
          <p:nvPr>
            <p:ph type="body" sz="quarter" idx="121"/>
          </p:nvPr>
        </p:nvSpPr>
        <p:spPr>
          <a:xfrm>
            <a:off x="1891402" y="4336182"/>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8" name="Espace réservé du texte 17">
            <a:extLst>
              <a:ext uri="{FF2B5EF4-FFF2-40B4-BE49-F238E27FC236}">
                <a16:creationId xmlns:a16="http://schemas.microsoft.com/office/drawing/2014/main" id="{F8D9666C-06C2-4568-AFE1-5E33A958EFFF}"/>
              </a:ext>
            </a:extLst>
          </p:cNvPr>
          <p:cNvSpPr>
            <a:spLocks noGrp="1"/>
          </p:cNvSpPr>
          <p:nvPr>
            <p:ph type="body" sz="quarter" idx="122" hasCustomPrompt="1"/>
          </p:nvPr>
        </p:nvSpPr>
        <p:spPr>
          <a:xfrm>
            <a:off x="6626816" y="275288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69" name="Espace réservé du texte 17">
            <a:extLst>
              <a:ext uri="{FF2B5EF4-FFF2-40B4-BE49-F238E27FC236}">
                <a16:creationId xmlns:a16="http://schemas.microsoft.com/office/drawing/2014/main" id="{C7758A07-7BC4-4B24-A823-43842146EE4D}"/>
              </a:ext>
            </a:extLst>
          </p:cNvPr>
          <p:cNvSpPr>
            <a:spLocks noGrp="1"/>
          </p:cNvSpPr>
          <p:nvPr>
            <p:ph type="body" sz="quarter" idx="123"/>
          </p:nvPr>
        </p:nvSpPr>
        <p:spPr>
          <a:xfrm>
            <a:off x="7376332" y="310413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70" name="Espace réservé du texte 17">
            <a:extLst>
              <a:ext uri="{FF2B5EF4-FFF2-40B4-BE49-F238E27FC236}">
                <a16:creationId xmlns:a16="http://schemas.microsoft.com/office/drawing/2014/main" id="{4477220E-DB34-4D3C-B9FA-F6214050E4BC}"/>
              </a:ext>
            </a:extLst>
          </p:cNvPr>
          <p:cNvSpPr>
            <a:spLocks noGrp="1"/>
          </p:cNvSpPr>
          <p:nvPr>
            <p:ph type="body" sz="quarter" idx="124"/>
          </p:nvPr>
        </p:nvSpPr>
        <p:spPr>
          <a:xfrm>
            <a:off x="7375148" y="275072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71" name="Espace réservé du texte 17">
            <a:extLst>
              <a:ext uri="{FF2B5EF4-FFF2-40B4-BE49-F238E27FC236}">
                <a16:creationId xmlns:a16="http://schemas.microsoft.com/office/drawing/2014/main" id="{93AE66DF-B0A6-45B7-A2F2-B59B5C8C03BC}"/>
              </a:ext>
            </a:extLst>
          </p:cNvPr>
          <p:cNvSpPr>
            <a:spLocks noGrp="1"/>
          </p:cNvSpPr>
          <p:nvPr>
            <p:ph type="body" sz="quarter" idx="125" hasCustomPrompt="1"/>
          </p:nvPr>
        </p:nvSpPr>
        <p:spPr>
          <a:xfrm>
            <a:off x="6626816" y="3545612"/>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72" name="Espace réservé du texte 17">
            <a:extLst>
              <a:ext uri="{FF2B5EF4-FFF2-40B4-BE49-F238E27FC236}">
                <a16:creationId xmlns:a16="http://schemas.microsoft.com/office/drawing/2014/main" id="{208B6011-925D-4D02-9029-EBCE19B6B50C}"/>
              </a:ext>
            </a:extLst>
          </p:cNvPr>
          <p:cNvSpPr>
            <a:spLocks noGrp="1"/>
          </p:cNvSpPr>
          <p:nvPr>
            <p:ph type="body" sz="quarter" idx="126"/>
          </p:nvPr>
        </p:nvSpPr>
        <p:spPr>
          <a:xfrm>
            <a:off x="7376332" y="389686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73" name="Espace réservé du texte 17">
            <a:extLst>
              <a:ext uri="{FF2B5EF4-FFF2-40B4-BE49-F238E27FC236}">
                <a16:creationId xmlns:a16="http://schemas.microsoft.com/office/drawing/2014/main" id="{B514F45E-F347-4E46-A745-25253540B0A3}"/>
              </a:ext>
            </a:extLst>
          </p:cNvPr>
          <p:cNvSpPr>
            <a:spLocks noGrp="1"/>
          </p:cNvSpPr>
          <p:nvPr>
            <p:ph type="body" sz="quarter" idx="127"/>
          </p:nvPr>
        </p:nvSpPr>
        <p:spPr>
          <a:xfrm>
            <a:off x="7375148" y="3543451"/>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74" name="Espace réservé du texte 17">
            <a:extLst>
              <a:ext uri="{FF2B5EF4-FFF2-40B4-BE49-F238E27FC236}">
                <a16:creationId xmlns:a16="http://schemas.microsoft.com/office/drawing/2014/main" id="{05BA45E7-DB40-4745-812E-41659735FD2D}"/>
              </a:ext>
            </a:extLst>
          </p:cNvPr>
          <p:cNvSpPr>
            <a:spLocks noGrp="1"/>
          </p:cNvSpPr>
          <p:nvPr>
            <p:ph type="body" sz="quarter" idx="128" hasCustomPrompt="1"/>
          </p:nvPr>
        </p:nvSpPr>
        <p:spPr>
          <a:xfrm>
            <a:off x="6626816" y="4338343"/>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75" name="Espace réservé du texte 17">
            <a:extLst>
              <a:ext uri="{FF2B5EF4-FFF2-40B4-BE49-F238E27FC236}">
                <a16:creationId xmlns:a16="http://schemas.microsoft.com/office/drawing/2014/main" id="{CD18703E-351D-46EB-B93D-13073424AF76}"/>
              </a:ext>
            </a:extLst>
          </p:cNvPr>
          <p:cNvSpPr>
            <a:spLocks noGrp="1"/>
          </p:cNvSpPr>
          <p:nvPr>
            <p:ph type="body" sz="quarter" idx="129"/>
          </p:nvPr>
        </p:nvSpPr>
        <p:spPr>
          <a:xfrm>
            <a:off x="7376332" y="4689592"/>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76" name="Espace réservé du texte 17">
            <a:extLst>
              <a:ext uri="{FF2B5EF4-FFF2-40B4-BE49-F238E27FC236}">
                <a16:creationId xmlns:a16="http://schemas.microsoft.com/office/drawing/2014/main" id="{0A954F23-B687-4929-BDF6-382811870CB6}"/>
              </a:ext>
            </a:extLst>
          </p:cNvPr>
          <p:cNvSpPr>
            <a:spLocks noGrp="1"/>
          </p:cNvSpPr>
          <p:nvPr>
            <p:ph type="body" sz="quarter" idx="130"/>
          </p:nvPr>
        </p:nvSpPr>
        <p:spPr>
          <a:xfrm>
            <a:off x="7375148" y="4336182"/>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 name="Footer Placeholder 4">
            <a:extLst>
              <a:ext uri="{FF2B5EF4-FFF2-40B4-BE49-F238E27FC236}">
                <a16:creationId xmlns:a16="http://schemas.microsoft.com/office/drawing/2014/main" id="{5260848A-5240-46A7-80F9-F264F80E48F7}"/>
              </a:ext>
            </a:extLst>
          </p:cNvPr>
          <p:cNvSpPr>
            <a:spLocks noGrp="1"/>
          </p:cNvSpPr>
          <p:nvPr>
            <p:ph type="ftr" sz="quarter" idx="132"/>
          </p:nvPr>
        </p:nvSpPr>
        <p:spPr/>
        <p:txBody>
          <a:bodyPr/>
          <a:lstStyle/>
          <a:p>
            <a:endParaRPr lang="en-US"/>
          </a:p>
        </p:txBody>
      </p:sp>
      <p:sp>
        <p:nvSpPr>
          <p:cNvPr id="6" name="Slide Number Placeholder 5">
            <a:extLst>
              <a:ext uri="{FF2B5EF4-FFF2-40B4-BE49-F238E27FC236}">
                <a16:creationId xmlns:a16="http://schemas.microsoft.com/office/drawing/2014/main" id="{9B269CDA-1C73-4FE4-993F-6E6CA9CDC932}"/>
              </a:ext>
            </a:extLst>
          </p:cNvPr>
          <p:cNvSpPr>
            <a:spLocks noGrp="1"/>
          </p:cNvSpPr>
          <p:nvPr>
            <p:ph type="sldNum" sz="quarter" idx="133"/>
          </p:nvPr>
        </p:nvSpPr>
        <p:spPr/>
        <p:txBody>
          <a:bodyPr/>
          <a:lstStyle/>
          <a:p>
            <a:fld id="{6B54B0F7-55DD-40D6-B7F4-70B586885C0B}" type="slidenum">
              <a:rPr lang="en-US" smtClean="0"/>
              <a:pPr/>
              <a:t>‹#›</a:t>
            </a:fld>
            <a:endParaRPr lang="en-US" dirty="0"/>
          </a:p>
        </p:txBody>
      </p:sp>
      <p:sp>
        <p:nvSpPr>
          <p:cNvPr id="2" name="Title 1">
            <a:extLst>
              <a:ext uri="{FF2B5EF4-FFF2-40B4-BE49-F238E27FC236}">
                <a16:creationId xmlns:a16="http://schemas.microsoft.com/office/drawing/2014/main" id="{CAD5464B-D2EF-4132-BFF3-24607B5DEC3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726878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chor="b">
            <a:noAutofit/>
          </a:bodyPr>
          <a:lstStyle>
            <a:lvl1pPr>
              <a:defRPr lang="en-US" sz="3200" b="1" noProof="0" dirty="0">
                <a:solidFill>
                  <a:schemeClr val="tx1"/>
                </a:solidFill>
              </a:defRPr>
            </a:lvl1pPr>
          </a:lstStyle>
          <a:p>
            <a:pPr lvl="0" algn="r">
              <a:lnSpc>
                <a:spcPct val="90000"/>
              </a:lnSpc>
            </a:pPr>
            <a:r>
              <a:rPr lang="en-US" noProof="0" dirty="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26792002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11868758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accent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lvl1pPr>
              <a:defRPr>
                <a:solidFill>
                  <a:schemeClr val="bg2"/>
                </a:solidFill>
              </a:defRPr>
            </a:lvl1pPr>
          </a:lstStyle>
          <a:p>
            <a:fld id="{6B54B0F7-55DD-40D6-B7F4-70B586885C0B}" type="slidenum">
              <a:rPr lang="en-US" smtClean="0"/>
              <a:pPr/>
              <a:t>‹#›</a:t>
            </a:fld>
            <a:endParaRPr lang="en-US"/>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sp>
        <p:nvSpPr>
          <p:cNvPr id="19" name="Picture Placeholder 18">
            <a:extLst>
              <a:ext uri="{FF2B5EF4-FFF2-40B4-BE49-F238E27FC236}">
                <a16:creationId xmlns:a16="http://schemas.microsoft.com/office/drawing/2014/main" id="{6C677BCD-ED1F-4B13-88E6-B887B5050526}"/>
              </a:ext>
            </a:extLst>
          </p:cNvPr>
          <p:cNvSpPr>
            <a:spLocks noGrp="1"/>
          </p:cNvSpPr>
          <p:nvPr>
            <p:ph type="pic" sz="quarter" idx="17"/>
          </p:nvPr>
        </p:nvSpPr>
        <p:spPr>
          <a:xfrm>
            <a:off x="2" y="0"/>
            <a:ext cx="6374847" cy="6858000"/>
          </a:xfrm>
          <a:custGeom>
            <a:avLst/>
            <a:gdLst>
              <a:gd name="connsiteX0" fmla="*/ 351363 w 4781135"/>
              <a:gd name="connsiteY0" fmla="*/ 4913481 h 5143500"/>
              <a:gd name="connsiteX1" fmla="*/ 331613 w 4781135"/>
              <a:gd name="connsiteY1" fmla="*/ 4933530 h 5143500"/>
              <a:gd name="connsiteX2" fmla="*/ 352237 w 4781135"/>
              <a:gd name="connsiteY2" fmla="*/ 4953582 h 5143500"/>
              <a:gd name="connsiteX3" fmla="*/ 371987 w 4781135"/>
              <a:gd name="connsiteY3" fmla="*/ 4933533 h 5143500"/>
              <a:gd name="connsiteX4" fmla="*/ 351363 w 4781135"/>
              <a:gd name="connsiteY4" fmla="*/ 4913481 h 5143500"/>
              <a:gd name="connsiteX5" fmla="*/ 891920 w 4781135"/>
              <a:gd name="connsiteY5" fmla="*/ 4837319 h 5143500"/>
              <a:gd name="connsiteX6" fmla="*/ 927648 w 4781135"/>
              <a:gd name="connsiteY6" fmla="*/ 4877990 h 5143500"/>
              <a:gd name="connsiteX7" fmla="*/ 893949 w 4781135"/>
              <a:gd name="connsiteY7" fmla="*/ 4918669 h 5143500"/>
              <a:gd name="connsiteX8" fmla="*/ 858212 w 4781135"/>
              <a:gd name="connsiteY8" fmla="*/ 4877990 h 5143500"/>
              <a:gd name="connsiteX9" fmla="*/ 891920 w 4781135"/>
              <a:gd name="connsiteY9" fmla="*/ 4837319 h 5143500"/>
              <a:gd name="connsiteX10" fmla="*/ 559545 w 4781135"/>
              <a:gd name="connsiteY10" fmla="*/ 4837319 h 5143500"/>
              <a:gd name="connsiteX11" fmla="*/ 579303 w 4781135"/>
              <a:gd name="connsiteY11" fmla="*/ 4839934 h 5143500"/>
              <a:gd name="connsiteX12" fmla="*/ 586562 w 4781135"/>
              <a:gd name="connsiteY12" fmla="*/ 4847771 h 5143500"/>
              <a:gd name="connsiteX13" fmla="*/ 586562 w 4781135"/>
              <a:gd name="connsiteY13" fmla="*/ 4908209 h 5143500"/>
              <a:gd name="connsiteX14" fmla="*/ 579303 w 4781135"/>
              <a:gd name="connsiteY14" fmla="*/ 4916053 h 5143500"/>
              <a:gd name="connsiteX15" fmla="*/ 559545 w 4781135"/>
              <a:gd name="connsiteY15" fmla="*/ 4918669 h 5143500"/>
              <a:gd name="connsiteX16" fmla="*/ 523519 w 4781135"/>
              <a:gd name="connsiteY16" fmla="*/ 4877990 h 5143500"/>
              <a:gd name="connsiteX17" fmla="*/ 559545 w 4781135"/>
              <a:gd name="connsiteY17" fmla="*/ 4837319 h 5143500"/>
              <a:gd name="connsiteX18" fmla="*/ 1101680 w 4781135"/>
              <a:gd name="connsiteY18" fmla="*/ 4805359 h 5143500"/>
              <a:gd name="connsiteX19" fmla="*/ 1095864 w 4781135"/>
              <a:gd name="connsiteY19" fmla="*/ 4811167 h 5143500"/>
              <a:gd name="connsiteX20" fmla="*/ 1095864 w 4781135"/>
              <a:gd name="connsiteY20" fmla="*/ 4944812 h 5143500"/>
              <a:gd name="connsiteX21" fmla="*/ 1101680 w 4781135"/>
              <a:gd name="connsiteY21" fmla="*/ 4950628 h 5143500"/>
              <a:gd name="connsiteX22" fmla="*/ 1127823 w 4781135"/>
              <a:gd name="connsiteY22" fmla="*/ 4950628 h 5143500"/>
              <a:gd name="connsiteX23" fmla="*/ 1133640 w 4781135"/>
              <a:gd name="connsiteY23" fmla="*/ 4944812 h 5143500"/>
              <a:gd name="connsiteX24" fmla="*/ 1133640 w 4781135"/>
              <a:gd name="connsiteY24" fmla="*/ 4811167 h 5143500"/>
              <a:gd name="connsiteX25" fmla="*/ 1127823 w 4781135"/>
              <a:gd name="connsiteY25" fmla="*/ 4805359 h 5143500"/>
              <a:gd name="connsiteX26" fmla="*/ 891920 w 4781135"/>
              <a:gd name="connsiteY26" fmla="*/ 4802455 h 5143500"/>
              <a:gd name="connsiteX27" fmla="*/ 819859 w 4781135"/>
              <a:gd name="connsiteY27" fmla="*/ 4877990 h 5143500"/>
              <a:gd name="connsiteX28" fmla="*/ 893949 w 4781135"/>
              <a:gd name="connsiteY28" fmla="*/ 4953533 h 5143500"/>
              <a:gd name="connsiteX29" fmla="*/ 966000 w 4781135"/>
              <a:gd name="connsiteY29" fmla="*/ 4877990 h 5143500"/>
              <a:gd name="connsiteX30" fmla="*/ 891920 w 4781135"/>
              <a:gd name="connsiteY30" fmla="*/ 4802455 h 5143500"/>
              <a:gd name="connsiteX31" fmla="*/ 725443 w 4781135"/>
              <a:gd name="connsiteY31" fmla="*/ 4802455 h 5143500"/>
              <a:gd name="connsiteX32" fmla="*/ 667045 w 4781135"/>
              <a:gd name="connsiteY32" fmla="*/ 4812907 h 5143500"/>
              <a:gd name="connsiteX33" fmla="*/ 659777 w 4781135"/>
              <a:gd name="connsiteY33" fmla="*/ 4824531 h 5143500"/>
              <a:gd name="connsiteX34" fmla="*/ 659777 w 4781135"/>
              <a:gd name="connsiteY34" fmla="*/ 4944812 h 5143500"/>
              <a:gd name="connsiteX35" fmla="*/ 665593 w 4781135"/>
              <a:gd name="connsiteY35" fmla="*/ 4950628 h 5143500"/>
              <a:gd name="connsiteX36" fmla="*/ 691736 w 4781135"/>
              <a:gd name="connsiteY36" fmla="*/ 4950628 h 5143500"/>
              <a:gd name="connsiteX37" fmla="*/ 697552 w 4781135"/>
              <a:gd name="connsiteY37" fmla="*/ 4944812 h 5143500"/>
              <a:gd name="connsiteX38" fmla="*/ 697552 w 4781135"/>
              <a:gd name="connsiteY38" fmla="*/ 4847194 h 5143500"/>
              <a:gd name="connsiteX39" fmla="*/ 704522 w 4781135"/>
              <a:gd name="connsiteY39" fmla="*/ 4839636 h 5143500"/>
              <a:gd name="connsiteX40" fmla="*/ 726020 w 4781135"/>
              <a:gd name="connsiteY40" fmla="*/ 4837319 h 5143500"/>
              <a:gd name="connsiteX41" fmla="*/ 754202 w 4781135"/>
              <a:gd name="connsiteY41" fmla="*/ 4862009 h 5143500"/>
              <a:gd name="connsiteX42" fmla="*/ 754202 w 4781135"/>
              <a:gd name="connsiteY42" fmla="*/ 4944812 h 5143500"/>
              <a:gd name="connsiteX43" fmla="*/ 760018 w 4781135"/>
              <a:gd name="connsiteY43" fmla="*/ 4950628 h 5143500"/>
              <a:gd name="connsiteX44" fmla="*/ 786160 w 4781135"/>
              <a:gd name="connsiteY44" fmla="*/ 4950628 h 5143500"/>
              <a:gd name="connsiteX45" fmla="*/ 791976 w 4781135"/>
              <a:gd name="connsiteY45" fmla="*/ 4944812 h 5143500"/>
              <a:gd name="connsiteX46" fmla="*/ 791976 w 4781135"/>
              <a:gd name="connsiteY46" fmla="*/ 4857068 h 5143500"/>
              <a:gd name="connsiteX47" fmla="*/ 725443 w 4781135"/>
              <a:gd name="connsiteY47" fmla="*/ 4802455 h 5143500"/>
              <a:gd name="connsiteX48" fmla="*/ 559834 w 4781135"/>
              <a:gd name="connsiteY48" fmla="*/ 4802455 h 5143500"/>
              <a:gd name="connsiteX49" fmla="*/ 485166 w 4781135"/>
              <a:gd name="connsiteY49" fmla="*/ 4877990 h 5143500"/>
              <a:gd name="connsiteX50" fmla="*/ 559256 w 4781135"/>
              <a:gd name="connsiteY50" fmla="*/ 4953533 h 5143500"/>
              <a:gd name="connsiteX51" fmla="*/ 617068 w 4781135"/>
              <a:gd name="connsiteY51" fmla="*/ 4941908 h 5143500"/>
              <a:gd name="connsiteX52" fmla="*/ 624336 w 4781135"/>
              <a:gd name="connsiteY52" fmla="*/ 4930284 h 5143500"/>
              <a:gd name="connsiteX53" fmla="*/ 624336 w 4781135"/>
              <a:gd name="connsiteY53" fmla="*/ 4824821 h 5143500"/>
              <a:gd name="connsiteX54" fmla="*/ 617068 w 4781135"/>
              <a:gd name="connsiteY54" fmla="*/ 4813204 h 5143500"/>
              <a:gd name="connsiteX55" fmla="*/ 559834 w 4781135"/>
              <a:gd name="connsiteY55" fmla="*/ 4802455 h 5143500"/>
              <a:gd name="connsiteX56" fmla="*/ 398011 w 4781135"/>
              <a:gd name="connsiteY56" fmla="*/ 4801292 h 5143500"/>
              <a:gd name="connsiteX57" fmla="*/ 334092 w 4781135"/>
              <a:gd name="connsiteY57" fmla="*/ 4853587 h 5143500"/>
              <a:gd name="connsiteX58" fmla="*/ 427643 w 4781135"/>
              <a:gd name="connsiteY58" fmla="*/ 4934063 h 5143500"/>
              <a:gd name="connsiteX59" fmla="*/ 425903 w 4781135"/>
              <a:gd name="connsiteY59" fmla="*/ 4944812 h 5143500"/>
              <a:gd name="connsiteX60" fmla="*/ 425613 w 4781135"/>
              <a:gd name="connsiteY60" fmla="*/ 4946561 h 5143500"/>
              <a:gd name="connsiteX61" fmla="*/ 429969 w 4781135"/>
              <a:gd name="connsiteY61" fmla="*/ 4950628 h 5143500"/>
              <a:gd name="connsiteX62" fmla="*/ 456121 w 4781135"/>
              <a:gd name="connsiteY62" fmla="*/ 4950628 h 5143500"/>
              <a:gd name="connsiteX63" fmla="*/ 463668 w 4781135"/>
              <a:gd name="connsiteY63" fmla="*/ 4944812 h 5143500"/>
              <a:gd name="connsiteX64" fmla="*/ 465994 w 4781135"/>
              <a:gd name="connsiteY64" fmla="*/ 4928255 h 5143500"/>
              <a:gd name="connsiteX65" fmla="*/ 372445 w 4781135"/>
              <a:gd name="connsiteY65" fmla="*/ 4850972 h 5143500"/>
              <a:gd name="connsiteX66" fmla="*/ 396847 w 4781135"/>
              <a:gd name="connsiteY66" fmla="*/ 4836444 h 5143500"/>
              <a:gd name="connsiteX67" fmla="*/ 440718 w 4781135"/>
              <a:gd name="connsiteY67" fmla="*/ 4849520 h 5143500"/>
              <a:gd name="connsiteX68" fmla="*/ 445074 w 4781135"/>
              <a:gd name="connsiteY68" fmla="*/ 4850684 h 5143500"/>
              <a:gd name="connsiteX69" fmla="*/ 451467 w 4781135"/>
              <a:gd name="connsiteY69" fmla="*/ 4846616 h 5143500"/>
              <a:gd name="connsiteX70" fmla="*/ 460476 w 4781135"/>
              <a:gd name="connsiteY70" fmla="*/ 4827435 h 5143500"/>
              <a:gd name="connsiteX71" fmla="*/ 461639 w 4781135"/>
              <a:gd name="connsiteY71" fmla="*/ 4822502 h 5143500"/>
              <a:gd name="connsiteX72" fmla="*/ 458150 w 4781135"/>
              <a:gd name="connsiteY72" fmla="*/ 4816686 h 5143500"/>
              <a:gd name="connsiteX73" fmla="*/ 398011 w 4781135"/>
              <a:gd name="connsiteY73" fmla="*/ 4801292 h 5143500"/>
              <a:gd name="connsiteX74" fmla="*/ 1053743 w 4781135"/>
              <a:gd name="connsiteY74" fmla="*/ 4747249 h 5143500"/>
              <a:gd name="connsiteX75" fmla="*/ 994181 w 4781135"/>
              <a:gd name="connsiteY75" fmla="*/ 4808264 h 5143500"/>
              <a:gd name="connsiteX76" fmla="*/ 994181 w 4781135"/>
              <a:gd name="connsiteY76" fmla="*/ 4944812 h 5143500"/>
              <a:gd name="connsiteX77" fmla="*/ 999997 w 4781135"/>
              <a:gd name="connsiteY77" fmla="*/ 4950628 h 5143500"/>
              <a:gd name="connsiteX78" fmla="*/ 1025851 w 4781135"/>
              <a:gd name="connsiteY78" fmla="*/ 4950628 h 5143500"/>
              <a:gd name="connsiteX79" fmla="*/ 1031659 w 4781135"/>
              <a:gd name="connsiteY79" fmla="*/ 4944812 h 5143500"/>
              <a:gd name="connsiteX80" fmla="*/ 1031659 w 4781135"/>
              <a:gd name="connsiteY80" fmla="*/ 4837319 h 5143500"/>
              <a:gd name="connsiteX81" fmla="*/ 1068558 w 4781135"/>
              <a:gd name="connsiteY81" fmla="*/ 4837319 h 5143500"/>
              <a:gd name="connsiteX82" fmla="*/ 1074366 w 4781135"/>
              <a:gd name="connsiteY82" fmla="*/ 4831502 h 5143500"/>
              <a:gd name="connsiteX83" fmla="*/ 1074366 w 4781135"/>
              <a:gd name="connsiteY83" fmla="*/ 4811456 h 5143500"/>
              <a:gd name="connsiteX84" fmla="*/ 1068558 w 4781135"/>
              <a:gd name="connsiteY84" fmla="*/ 4805359 h 5143500"/>
              <a:gd name="connsiteX85" fmla="*/ 1031659 w 4781135"/>
              <a:gd name="connsiteY85" fmla="*/ 4805359 h 5143500"/>
              <a:gd name="connsiteX86" fmla="*/ 1031659 w 4781135"/>
              <a:gd name="connsiteY86" fmla="*/ 4802158 h 5143500"/>
              <a:gd name="connsiteX87" fmla="*/ 1054617 w 4781135"/>
              <a:gd name="connsiteY87" fmla="*/ 4778045 h 5143500"/>
              <a:gd name="connsiteX88" fmla="*/ 1068848 w 4781135"/>
              <a:gd name="connsiteY88" fmla="*/ 4779497 h 5143500"/>
              <a:gd name="connsiteX89" fmla="*/ 1074366 w 4781135"/>
              <a:gd name="connsiteY89" fmla="*/ 4773977 h 5143500"/>
              <a:gd name="connsiteX90" fmla="*/ 1077278 w 4781135"/>
              <a:gd name="connsiteY90" fmla="*/ 4758872 h 5143500"/>
              <a:gd name="connsiteX91" fmla="*/ 1077856 w 4781135"/>
              <a:gd name="connsiteY91" fmla="*/ 4755094 h 5143500"/>
              <a:gd name="connsiteX92" fmla="*/ 1072048 w 4781135"/>
              <a:gd name="connsiteY92" fmla="*/ 4749285 h 5143500"/>
              <a:gd name="connsiteX93" fmla="*/ 1053743 w 4781135"/>
              <a:gd name="connsiteY93" fmla="*/ 4747249 h 5143500"/>
              <a:gd name="connsiteX94" fmla="*/ 1115151 w 4781135"/>
              <a:gd name="connsiteY94" fmla="*/ 4747131 h 5143500"/>
              <a:gd name="connsiteX95" fmla="*/ 1095104 w 4781135"/>
              <a:gd name="connsiteY95" fmla="*/ 4767478 h 5143500"/>
              <a:gd name="connsiteX96" fmla="*/ 1116017 w 4781135"/>
              <a:gd name="connsiteY96" fmla="*/ 4787818 h 5143500"/>
              <a:gd name="connsiteX97" fmla="*/ 1136065 w 4781135"/>
              <a:gd name="connsiteY97" fmla="*/ 4767481 h 5143500"/>
              <a:gd name="connsiteX98" fmla="*/ 1115151 w 4781135"/>
              <a:gd name="connsiteY98" fmla="*/ 4747131 h 5143500"/>
              <a:gd name="connsiteX99" fmla="*/ 0 w 4781135"/>
              <a:gd name="connsiteY99" fmla="*/ 0 h 5143500"/>
              <a:gd name="connsiteX100" fmla="*/ 3673235 w 4781135"/>
              <a:gd name="connsiteY100" fmla="*/ 0 h 5143500"/>
              <a:gd name="connsiteX101" fmla="*/ 3843349 w 4781135"/>
              <a:gd name="connsiteY101" fmla="*/ 145970 h 5143500"/>
              <a:gd name="connsiteX102" fmla="*/ 4781135 w 4781135"/>
              <a:gd name="connsiteY102" fmla="*/ 2622891 h 5143500"/>
              <a:gd name="connsiteX103" fmla="*/ 3861453 w 4781135"/>
              <a:gd name="connsiteY103" fmla="*/ 5081299 h 5143500"/>
              <a:gd name="connsiteX104" fmla="*/ 3792118 w 4781135"/>
              <a:gd name="connsiteY104" fmla="*/ 5143500 h 5143500"/>
              <a:gd name="connsiteX105" fmla="*/ 0 w 4781135"/>
              <a:gd name="connsiteY10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781135"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5" y="4921039"/>
                  <a:pt x="364153" y="4913482"/>
                  <a:pt x="351363" y="4913481"/>
                </a:cubicBezTo>
                <a:close/>
                <a:moveTo>
                  <a:pt x="891920" y="4837319"/>
                </a:moveTo>
                <a:cubicBezTo>
                  <a:pt x="913418" y="4837319"/>
                  <a:pt x="927648" y="4851260"/>
                  <a:pt x="927648" y="4877990"/>
                </a:cubicBezTo>
                <a:cubicBezTo>
                  <a:pt x="927648" y="4904719"/>
                  <a:pt x="913418" y="4918669"/>
                  <a:pt x="893949" y="4918669"/>
                </a:cubicBezTo>
                <a:cubicBezTo>
                  <a:pt x="872451" y="4918669"/>
                  <a:pt x="858212" y="4904719"/>
                  <a:pt x="858212" y="4877990"/>
                </a:cubicBezTo>
                <a:cubicBezTo>
                  <a:pt x="858212" y="4851260"/>
                  <a:pt x="872451" y="4837319"/>
                  <a:pt x="891920" y="4837319"/>
                </a:cubicBezTo>
                <a:close/>
                <a:moveTo>
                  <a:pt x="559545" y="4837319"/>
                </a:moveTo>
                <a:cubicBezTo>
                  <a:pt x="567390" y="4837319"/>
                  <a:pt x="572909" y="4838184"/>
                  <a:pt x="579303" y="4839934"/>
                </a:cubicBezTo>
                <a:cubicBezTo>
                  <a:pt x="584244" y="4841386"/>
                  <a:pt x="586562" y="4843414"/>
                  <a:pt x="586562" y="4847771"/>
                </a:cubicBezTo>
                <a:lnTo>
                  <a:pt x="586562" y="4908209"/>
                </a:lnTo>
                <a:cubicBezTo>
                  <a:pt x="586562" y="4912564"/>
                  <a:pt x="584244" y="4914601"/>
                  <a:pt x="579303" y="4916053"/>
                </a:cubicBezTo>
                <a:cubicBezTo>
                  <a:pt x="572909" y="4917794"/>
                  <a:pt x="567390" y="4918669"/>
                  <a:pt x="559545" y="4918669"/>
                </a:cubicBezTo>
                <a:cubicBezTo>
                  <a:pt x="540950" y="4918669"/>
                  <a:pt x="523519" y="4907623"/>
                  <a:pt x="523519" y="4877990"/>
                </a:cubicBezTo>
                <a:cubicBezTo>
                  <a:pt x="523519" y="4848356"/>
                  <a:pt x="540950" y="4837319"/>
                  <a:pt x="559545" y="4837319"/>
                </a:cubicBezTo>
                <a:close/>
                <a:moveTo>
                  <a:pt x="1101680" y="4805359"/>
                </a:moveTo>
                <a:cubicBezTo>
                  <a:pt x="1098191" y="4805359"/>
                  <a:pt x="1095864" y="4807677"/>
                  <a:pt x="1095864" y="4811167"/>
                </a:cubicBezTo>
                <a:lnTo>
                  <a:pt x="1095864" y="4944812"/>
                </a:lnTo>
                <a:cubicBezTo>
                  <a:pt x="1095864" y="4948301"/>
                  <a:pt x="1098191" y="4950628"/>
                  <a:pt x="1101680" y="4950628"/>
                </a:cubicBezTo>
                <a:lnTo>
                  <a:pt x="1127823" y="4950628"/>
                </a:lnTo>
                <a:cubicBezTo>
                  <a:pt x="1131313" y="4950628"/>
                  <a:pt x="1133640" y="4948301"/>
                  <a:pt x="1133640" y="4944812"/>
                </a:cubicBezTo>
                <a:lnTo>
                  <a:pt x="1133640" y="4811167"/>
                </a:lnTo>
                <a:cubicBezTo>
                  <a:pt x="1133640" y="4807677"/>
                  <a:pt x="1131313" y="4805359"/>
                  <a:pt x="1127823" y="4805359"/>
                </a:cubicBezTo>
                <a:close/>
                <a:moveTo>
                  <a:pt x="891920" y="4802455"/>
                </a:moveTo>
                <a:cubicBezTo>
                  <a:pt x="848337" y="4802455"/>
                  <a:pt x="819859" y="4834118"/>
                  <a:pt x="819859" y="4877990"/>
                </a:cubicBezTo>
                <a:cubicBezTo>
                  <a:pt x="819859" y="4921862"/>
                  <a:pt x="848337" y="4953533"/>
                  <a:pt x="893949" y="4953533"/>
                </a:cubicBezTo>
                <a:cubicBezTo>
                  <a:pt x="937531" y="4953533"/>
                  <a:pt x="966000" y="4921862"/>
                  <a:pt x="966000" y="4877990"/>
                </a:cubicBezTo>
                <a:cubicBezTo>
                  <a:pt x="966000" y="4834118"/>
                  <a:pt x="937531" y="4802455"/>
                  <a:pt x="891920" y="4802455"/>
                </a:cubicBezTo>
                <a:close/>
                <a:moveTo>
                  <a:pt x="725443" y="4802455"/>
                </a:moveTo>
                <a:cubicBezTo>
                  <a:pt x="708301" y="4802455"/>
                  <a:pt x="688255" y="4805359"/>
                  <a:pt x="667045" y="4812907"/>
                </a:cubicBezTo>
                <a:cubicBezTo>
                  <a:pt x="662977" y="4814359"/>
                  <a:pt x="659777" y="4817849"/>
                  <a:pt x="659777" y="4824531"/>
                </a:cubicBezTo>
                <a:lnTo>
                  <a:pt x="659777" y="4944812"/>
                </a:lnTo>
                <a:cubicBezTo>
                  <a:pt x="659777" y="4948301"/>
                  <a:pt x="662103" y="4950628"/>
                  <a:pt x="665593" y="4950628"/>
                </a:cubicBezTo>
                <a:lnTo>
                  <a:pt x="691736" y="4950628"/>
                </a:lnTo>
                <a:cubicBezTo>
                  <a:pt x="695225" y="4950628"/>
                  <a:pt x="697552" y="4948301"/>
                  <a:pt x="697552" y="4944812"/>
                </a:cubicBezTo>
                <a:lnTo>
                  <a:pt x="697552" y="4847194"/>
                </a:lnTo>
                <a:cubicBezTo>
                  <a:pt x="697552" y="4842838"/>
                  <a:pt x="699870" y="4840800"/>
                  <a:pt x="704522" y="4839636"/>
                </a:cubicBezTo>
                <a:cubicBezTo>
                  <a:pt x="712079" y="4837896"/>
                  <a:pt x="717012" y="4837319"/>
                  <a:pt x="726020" y="4837319"/>
                </a:cubicBezTo>
                <a:cubicBezTo>
                  <a:pt x="741711" y="4837319"/>
                  <a:pt x="754202" y="4844578"/>
                  <a:pt x="754202" y="4862009"/>
                </a:cubicBezTo>
                <a:lnTo>
                  <a:pt x="754202" y="4944812"/>
                </a:lnTo>
                <a:cubicBezTo>
                  <a:pt x="754202" y="4948301"/>
                  <a:pt x="756528" y="4950628"/>
                  <a:pt x="760018" y="4950628"/>
                </a:cubicBezTo>
                <a:lnTo>
                  <a:pt x="786160" y="4950628"/>
                </a:lnTo>
                <a:cubicBezTo>
                  <a:pt x="789650" y="4950628"/>
                  <a:pt x="791976" y="4948301"/>
                  <a:pt x="791976" y="4944812"/>
                </a:cubicBezTo>
                <a:lnTo>
                  <a:pt x="791976" y="4857068"/>
                </a:lnTo>
                <a:cubicBezTo>
                  <a:pt x="791976" y="4821627"/>
                  <a:pt x="770181" y="4802455"/>
                  <a:pt x="725443" y="4802455"/>
                </a:cubicBezTo>
                <a:close/>
                <a:moveTo>
                  <a:pt x="559834" y="4802455"/>
                </a:moveTo>
                <a:cubicBezTo>
                  <a:pt x="515971" y="4802455"/>
                  <a:pt x="485166" y="4831799"/>
                  <a:pt x="485166" y="4877990"/>
                </a:cubicBezTo>
                <a:cubicBezTo>
                  <a:pt x="485166" y="4924766"/>
                  <a:pt x="511896" y="4953533"/>
                  <a:pt x="559256" y="4953533"/>
                </a:cubicBezTo>
                <a:cubicBezTo>
                  <a:pt x="578427" y="4953533"/>
                  <a:pt x="597022" y="4950331"/>
                  <a:pt x="617068" y="4941908"/>
                </a:cubicBezTo>
                <a:cubicBezTo>
                  <a:pt x="621722" y="4939879"/>
                  <a:pt x="624336" y="4936678"/>
                  <a:pt x="624336" y="4930284"/>
                </a:cubicBezTo>
                <a:lnTo>
                  <a:pt x="624336" y="4824821"/>
                </a:lnTo>
                <a:cubicBezTo>
                  <a:pt x="624336" y="4818138"/>
                  <a:pt x="621722" y="4814946"/>
                  <a:pt x="617068" y="4813204"/>
                </a:cubicBezTo>
                <a:cubicBezTo>
                  <a:pt x="597897" y="4805936"/>
                  <a:pt x="579879" y="4802455"/>
                  <a:pt x="559834" y="4802455"/>
                </a:cubicBezTo>
                <a:close/>
                <a:moveTo>
                  <a:pt x="398011" y="4801292"/>
                </a:moveTo>
                <a:cubicBezTo>
                  <a:pt x="359080" y="4801292"/>
                  <a:pt x="334092" y="4822205"/>
                  <a:pt x="334092" y="4853587"/>
                </a:cubicBezTo>
                <a:cubicBezTo>
                  <a:pt x="334092" y="4915179"/>
                  <a:pt x="427643" y="4891337"/>
                  <a:pt x="427643" y="4934063"/>
                </a:cubicBezTo>
                <a:cubicBezTo>
                  <a:pt x="427643" y="4938419"/>
                  <a:pt x="427065" y="4941033"/>
                  <a:pt x="425903" y="4944812"/>
                </a:cubicBezTo>
                <a:cubicBezTo>
                  <a:pt x="425613" y="4945398"/>
                  <a:pt x="425613" y="4945975"/>
                  <a:pt x="425613" y="4946561"/>
                </a:cubicBezTo>
                <a:cubicBezTo>
                  <a:pt x="425613" y="4948879"/>
                  <a:pt x="427065" y="4950628"/>
                  <a:pt x="429969" y="4950628"/>
                </a:cubicBezTo>
                <a:lnTo>
                  <a:pt x="456121" y="4950628"/>
                </a:lnTo>
                <a:cubicBezTo>
                  <a:pt x="460476" y="4950628"/>
                  <a:pt x="462216" y="4949176"/>
                  <a:pt x="463668" y="4944812"/>
                </a:cubicBezTo>
                <a:cubicBezTo>
                  <a:pt x="465418" y="4939879"/>
                  <a:pt x="465994" y="4933196"/>
                  <a:pt x="465994" y="4928255"/>
                </a:cubicBezTo>
                <a:cubicBezTo>
                  <a:pt x="465994" y="4862299"/>
                  <a:pt x="372445" y="4878177"/>
                  <a:pt x="372445" y="4850972"/>
                </a:cubicBezTo>
                <a:cubicBezTo>
                  <a:pt x="372445" y="4842074"/>
                  <a:pt x="381454" y="4836444"/>
                  <a:pt x="396847" y="4836444"/>
                </a:cubicBezTo>
                <a:cubicBezTo>
                  <a:pt x="411664" y="4836444"/>
                  <a:pt x="425903" y="4841386"/>
                  <a:pt x="440718" y="4849520"/>
                </a:cubicBezTo>
                <a:cubicBezTo>
                  <a:pt x="442170" y="4850386"/>
                  <a:pt x="443622" y="4850684"/>
                  <a:pt x="445074" y="4850684"/>
                </a:cubicBez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6" y="4747249"/>
                  <a:pt x="994181" y="4766420"/>
                  <a:pt x="994181" y="4808264"/>
                </a:cubicBezTo>
                <a:lnTo>
                  <a:pt x="994181" y="4944812"/>
                </a:lnTo>
                <a:cubicBezTo>
                  <a:pt x="994181" y="4948301"/>
                  <a:pt x="996508" y="4950628"/>
                  <a:pt x="999997" y="4950628"/>
                </a:cubicBezTo>
                <a:lnTo>
                  <a:pt x="1025851" y="4950628"/>
                </a:lnTo>
                <a:cubicBezTo>
                  <a:pt x="1029340" y="4950628"/>
                  <a:pt x="1031659" y="4948301"/>
                  <a:pt x="1031659" y="4944812"/>
                </a:cubicBezTo>
                <a:lnTo>
                  <a:pt x="1031659" y="4837319"/>
                </a:lnTo>
                <a:lnTo>
                  <a:pt x="1068558" y="4837319"/>
                </a:lnTo>
                <a:cubicBezTo>
                  <a:pt x="1072338" y="4837319"/>
                  <a:pt x="1074366" y="4834992"/>
                  <a:pt x="1074366" y="4831502"/>
                </a:cubicBezTo>
                <a:lnTo>
                  <a:pt x="1074366" y="4811456"/>
                </a:lnTo>
                <a:cubicBezTo>
                  <a:pt x="1074366" y="4807677"/>
                  <a:pt x="1072338" y="4805359"/>
                  <a:pt x="1068558" y="4805359"/>
                </a:cubicBezTo>
                <a:lnTo>
                  <a:pt x="1031659" y="4805359"/>
                </a:lnTo>
                <a:lnTo>
                  <a:pt x="1031659" y="4802158"/>
                </a:lnTo>
                <a:cubicBezTo>
                  <a:pt x="1031659" y="4786179"/>
                  <a:pt x="1038637" y="4778045"/>
                  <a:pt x="1054617" y="4778045"/>
                </a:cubicBezTo>
                <a:cubicBezTo>
                  <a:pt x="1060425" y="4778045"/>
                  <a:pt x="1066682" y="4779497"/>
                  <a:pt x="1068848" y="4779497"/>
                </a:cubicBezTo>
                <a:cubicBezTo>
                  <a:pt x="1072338" y="4779497"/>
                  <a:pt x="1073790" y="4777467"/>
                  <a:pt x="1074366" y="4773977"/>
                </a:cubicBezTo>
                <a:lnTo>
                  <a:pt x="1077278" y="4758872"/>
                </a:lnTo>
                <a:cubicBezTo>
                  <a:pt x="1077533" y="4757531"/>
                  <a:pt x="1077856" y="4756351"/>
                  <a:pt x="1077856" y="4755094"/>
                </a:cubicBezTo>
                <a:cubicBezTo>
                  <a:pt x="1077856" y="4751868"/>
                  <a:pt x="1076116" y="4750152"/>
                  <a:pt x="1072048" y="4749285"/>
                </a:cubicBez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2" y="4787817"/>
                  <a:pt x="1136070" y="4779974"/>
                  <a:pt x="1136065" y="4767481"/>
                </a:cubicBezTo>
                <a:cubicBezTo>
                  <a:pt x="1136070" y="4754690"/>
                  <a:pt x="1127932" y="4747137"/>
                  <a:pt x="1115151" y="4747131"/>
                </a:cubicBezTo>
                <a:close/>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grpSp>
        <p:nvGrpSpPr>
          <p:cNvPr id="25" name="Graphique 7">
            <a:extLst>
              <a:ext uri="{FF2B5EF4-FFF2-40B4-BE49-F238E27FC236}">
                <a16:creationId xmlns:a16="http://schemas.microsoft.com/office/drawing/2014/main" id="{97899234-8C0A-45D6-866A-B4761ECE529B}"/>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0" name="Forme libre : forme 9">
              <a:extLst>
                <a:ext uri="{FF2B5EF4-FFF2-40B4-BE49-F238E27FC236}">
                  <a16:creationId xmlns:a16="http://schemas.microsoft.com/office/drawing/2014/main" id="{C67ECF22-6217-458A-858C-24E3128A9356}"/>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1" name="Forme libre : forme 10">
              <a:extLst>
                <a:ext uri="{FF2B5EF4-FFF2-40B4-BE49-F238E27FC236}">
                  <a16:creationId xmlns:a16="http://schemas.microsoft.com/office/drawing/2014/main" id="{6297ECCB-4021-462B-9058-6BB3DB8689E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32" name="Forme libre : forme 11">
              <a:extLst>
                <a:ext uri="{FF2B5EF4-FFF2-40B4-BE49-F238E27FC236}">
                  <a16:creationId xmlns:a16="http://schemas.microsoft.com/office/drawing/2014/main" id="{BC37E971-C0A4-4F41-A0F5-C70B56A46C8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1464300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ext over Image (White logo)">
    <p:bg>
      <p:bgPr>
        <a:solidFill>
          <a:schemeClr val="accent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lvl1pPr>
              <a:defRPr>
                <a:solidFill>
                  <a:schemeClr val="bg2"/>
                </a:solidFill>
              </a:defRPr>
            </a:lvl1pPr>
          </a:lstStyle>
          <a:p>
            <a:fld id="{6B54B0F7-55DD-40D6-B7F4-70B586885C0B}" type="slidenum">
              <a:rPr lang="en-US" smtClean="0"/>
              <a:pPr/>
              <a:t>‹#›</a:t>
            </a:fld>
            <a:endParaRPr lang="en-US"/>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sp>
        <p:nvSpPr>
          <p:cNvPr id="19" name="Picture Placeholder 18">
            <a:extLst>
              <a:ext uri="{FF2B5EF4-FFF2-40B4-BE49-F238E27FC236}">
                <a16:creationId xmlns:a16="http://schemas.microsoft.com/office/drawing/2014/main" id="{6C677BCD-ED1F-4B13-88E6-B887B5050526}"/>
              </a:ext>
            </a:extLst>
          </p:cNvPr>
          <p:cNvSpPr>
            <a:spLocks noGrp="1"/>
          </p:cNvSpPr>
          <p:nvPr>
            <p:ph type="pic" sz="quarter" idx="17"/>
          </p:nvPr>
        </p:nvSpPr>
        <p:spPr>
          <a:xfrm>
            <a:off x="2" y="0"/>
            <a:ext cx="6374847" cy="6858000"/>
          </a:xfrm>
          <a:custGeom>
            <a:avLst/>
            <a:gdLst>
              <a:gd name="connsiteX0" fmla="*/ 351363 w 4781135"/>
              <a:gd name="connsiteY0" fmla="*/ 4913481 h 5143500"/>
              <a:gd name="connsiteX1" fmla="*/ 331613 w 4781135"/>
              <a:gd name="connsiteY1" fmla="*/ 4933530 h 5143500"/>
              <a:gd name="connsiteX2" fmla="*/ 352237 w 4781135"/>
              <a:gd name="connsiteY2" fmla="*/ 4953582 h 5143500"/>
              <a:gd name="connsiteX3" fmla="*/ 371987 w 4781135"/>
              <a:gd name="connsiteY3" fmla="*/ 4933533 h 5143500"/>
              <a:gd name="connsiteX4" fmla="*/ 351363 w 4781135"/>
              <a:gd name="connsiteY4" fmla="*/ 4913481 h 5143500"/>
              <a:gd name="connsiteX5" fmla="*/ 891920 w 4781135"/>
              <a:gd name="connsiteY5" fmla="*/ 4837319 h 5143500"/>
              <a:gd name="connsiteX6" fmla="*/ 927648 w 4781135"/>
              <a:gd name="connsiteY6" fmla="*/ 4877990 h 5143500"/>
              <a:gd name="connsiteX7" fmla="*/ 893949 w 4781135"/>
              <a:gd name="connsiteY7" fmla="*/ 4918669 h 5143500"/>
              <a:gd name="connsiteX8" fmla="*/ 858212 w 4781135"/>
              <a:gd name="connsiteY8" fmla="*/ 4877990 h 5143500"/>
              <a:gd name="connsiteX9" fmla="*/ 891920 w 4781135"/>
              <a:gd name="connsiteY9" fmla="*/ 4837319 h 5143500"/>
              <a:gd name="connsiteX10" fmla="*/ 559545 w 4781135"/>
              <a:gd name="connsiteY10" fmla="*/ 4837319 h 5143500"/>
              <a:gd name="connsiteX11" fmla="*/ 579303 w 4781135"/>
              <a:gd name="connsiteY11" fmla="*/ 4839934 h 5143500"/>
              <a:gd name="connsiteX12" fmla="*/ 586562 w 4781135"/>
              <a:gd name="connsiteY12" fmla="*/ 4847771 h 5143500"/>
              <a:gd name="connsiteX13" fmla="*/ 586562 w 4781135"/>
              <a:gd name="connsiteY13" fmla="*/ 4908209 h 5143500"/>
              <a:gd name="connsiteX14" fmla="*/ 579303 w 4781135"/>
              <a:gd name="connsiteY14" fmla="*/ 4916053 h 5143500"/>
              <a:gd name="connsiteX15" fmla="*/ 559545 w 4781135"/>
              <a:gd name="connsiteY15" fmla="*/ 4918669 h 5143500"/>
              <a:gd name="connsiteX16" fmla="*/ 523519 w 4781135"/>
              <a:gd name="connsiteY16" fmla="*/ 4877990 h 5143500"/>
              <a:gd name="connsiteX17" fmla="*/ 559545 w 4781135"/>
              <a:gd name="connsiteY17" fmla="*/ 4837319 h 5143500"/>
              <a:gd name="connsiteX18" fmla="*/ 1101680 w 4781135"/>
              <a:gd name="connsiteY18" fmla="*/ 4805359 h 5143500"/>
              <a:gd name="connsiteX19" fmla="*/ 1095864 w 4781135"/>
              <a:gd name="connsiteY19" fmla="*/ 4811167 h 5143500"/>
              <a:gd name="connsiteX20" fmla="*/ 1095864 w 4781135"/>
              <a:gd name="connsiteY20" fmla="*/ 4944812 h 5143500"/>
              <a:gd name="connsiteX21" fmla="*/ 1101680 w 4781135"/>
              <a:gd name="connsiteY21" fmla="*/ 4950628 h 5143500"/>
              <a:gd name="connsiteX22" fmla="*/ 1127823 w 4781135"/>
              <a:gd name="connsiteY22" fmla="*/ 4950628 h 5143500"/>
              <a:gd name="connsiteX23" fmla="*/ 1133640 w 4781135"/>
              <a:gd name="connsiteY23" fmla="*/ 4944812 h 5143500"/>
              <a:gd name="connsiteX24" fmla="*/ 1133640 w 4781135"/>
              <a:gd name="connsiteY24" fmla="*/ 4811167 h 5143500"/>
              <a:gd name="connsiteX25" fmla="*/ 1127823 w 4781135"/>
              <a:gd name="connsiteY25" fmla="*/ 4805359 h 5143500"/>
              <a:gd name="connsiteX26" fmla="*/ 891920 w 4781135"/>
              <a:gd name="connsiteY26" fmla="*/ 4802455 h 5143500"/>
              <a:gd name="connsiteX27" fmla="*/ 819859 w 4781135"/>
              <a:gd name="connsiteY27" fmla="*/ 4877990 h 5143500"/>
              <a:gd name="connsiteX28" fmla="*/ 893949 w 4781135"/>
              <a:gd name="connsiteY28" fmla="*/ 4953533 h 5143500"/>
              <a:gd name="connsiteX29" fmla="*/ 966000 w 4781135"/>
              <a:gd name="connsiteY29" fmla="*/ 4877990 h 5143500"/>
              <a:gd name="connsiteX30" fmla="*/ 891920 w 4781135"/>
              <a:gd name="connsiteY30" fmla="*/ 4802455 h 5143500"/>
              <a:gd name="connsiteX31" fmla="*/ 725443 w 4781135"/>
              <a:gd name="connsiteY31" fmla="*/ 4802455 h 5143500"/>
              <a:gd name="connsiteX32" fmla="*/ 667045 w 4781135"/>
              <a:gd name="connsiteY32" fmla="*/ 4812907 h 5143500"/>
              <a:gd name="connsiteX33" fmla="*/ 659777 w 4781135"/>
              <a:gd name="connsiteY33" fmla="*/ 4824531 h 5143500"/>
              <a:gd name="connsiteX34" fmla="*/ 659777 w 4781135"/>
              <a:gd name="connsiteY34" fmla="*/ 4944812 h 5143500"/>
              <a:gd name="connsiteX35" fmla="*/ 665593 w 4781135"/>
              <a:gd name="connsiteY35" fmla="*/ 4950628 h 5143500"/>
              <a:gd name="connsiteX36" fmla="*/ 691736 w 4781135"/>
              <a:gd name="connsiteY36" fmla="*/ 4950628 h 5143500"/>
              <a:gd name="connsiteX37" fmla="*/ 697552 w 4781135"/>
              <a:gd name="connsiteY37" fmla="*/ 4944812 h 5143500"/>
              <a:gd name="connsiteX38" fmla="*/ 697552 w 4781135"/>
              <a:gd name="connsiteY38" fmla="*/ 4847194 h 5143500"/>
              <a:gd name="connsiteX39" fmla="*/ 704522 w 4781135"/>
              <a:gd name="connsiteY39" fmla="*/ 4839636 h 5143500"/>
              <a:gd name="connsiteX40" fmla="*/ 726020 w 4781135"/>
              <a:gd name="connsiteY40" fmla="*/ 4837319 h 5143500"/>
              <a:gd name="connsiteX41" fmla="*/ 754202 w 4781135"/>
              <a:gd name="connsiteY41" fmla="*/ 4862009 h 5143500"/>
              <a:gd name="connsiteX42" fmla="*/ 754202 w 4781135"/>
              <a:gd name="connsiteY42" fmla="*/ 4944812 h 5143500"/>
              <a:gd name="connsiteX43" fmla="*/ 760018 w 4781135"/>
              <a:gd name="connsiteY43" fmla="*/ 4950628 h 5143500"/>
              <a:gd name="connsiteX44" fmla="*/ 786160 w 4781135"/>
              <a:gd name="connsiteY44" fmla="*/ 4950628 h 5143500"/>
              <a:gd name="connsiteX45" fmla="*/ 791976 w 4781135"/>
              <a:gd name="connsiteY45" fmla="*/ 4944812 h 5143500"/>
              <a:gd name="connsiteX46" fmla="*/ 791976 w 4781135"/>
              <a:gd name="connsiteY46" fmla="*/ 4857068 h 5143500"/>
              <a:gd name="connsiteX47" fmla="*/ 725443 w 4781135"/>
              <a:gd name="connsiteY47" fmla="*/ 4802455 h 5143500"/>
              <a:gd name="connsiteX48" fmla="*/ 559834 w 4781135"/>
              <a:gd name="connsiteY48" fmla="*/ 4802455 h 5143500"/>
              <a:gd name="connsiteX49" fmla="*/ 485166 w 4781135"/>
              <a:gd name="connsiteY49" fmla="*/ 4877990 h 5143500"/>
              <a:gd name="connsiteX50" fmla="*/ 559256 w 4781135"/>
              <a:gd name="connsiteY50" fmla="*/ 4953533 h 5143500"/>
              <a:gd name="connsiteX51" fmla="*/ 617068 w 4781135"/>
              <a:gd name="connsiteY51" fmla="*/ 4941908 h 5143500"/>
              <a:gd name="connsiteX52" fmla="*/ 624336 w 4781135"/>
              <a:gd name="connsiteY52" fmla="*/ 4930284 h 5143500"/>
              <a:gd name="connsiteX53" fmla="*/ 624336 w 4781135"/>
              <a:gd name="connsiteY53" fmla="*/ 4824821 h 5143500"/>
              <a:gd name="connsiteX54" fmla="*/ 617068 w 4781135"/>
              <a:gd name="connsiteY54" fmla="*/ 4813204 h 5143500"/>
              <a:gd name="connsiteX55" fmla="*/ 559834 w 4781135"/>
              <a:gd name="connsiteY55" fmla="*/ 4802455 h 5143500"/>
              <a:gd name="connsiteX56" fmla="*/ 398011 w 4781135"/>
              <a:gd name="connsiteY56" fmla="*/ 4801292 h 5143500"/>
              <a:gd name="connsiteX57" fmla="*/ 334092 w 4781135"/>
              <a:gd name="connsiteY57" fmla="*/ 4853587 h 5143500"/>
              <a:gd name="connsiteX58" fmla="*/ 427643 w 4781135"/>
              <a:gd name="connsiteY58" fmla="*/ 4934063 h 5143500"/>
              <a:gd name="connsiteX59" fmla="*/ 425903 w 4781135"/>
              <a:gd name="connsiteY59" fmla="*/ 4944812 h 5143500"/>
              <a:gd name="connsiteX60" fmla="*/ 425613 w 4781135"/>
              <a:gd name="connsiteY60" fmla="*/ 4946561 h 5143500"/>
              <a:gd name="connsiteX61" fmla="*/ 429969 w 4781135"/>
              <a:gd name="connsiteY61" fmla="*/ 4950628 h 5143500"/>
              <a:gd name="connsiteX62" fmla="*/ 456121 w 4781135"/>
              <a:gd name="connsiteY62" fmla="*/ 4950628 h 5143500"/>
              <a:gd name="connsiteX63" fmla="*/ 463668 w 4781135"/>
              <a:gd name="connsiteY63" fmla="*/ 4944812 h 5143500"/>
              <a:gd name="connsiteX64" fmla="*/ 465994 w 4781135"/>
              <a:gd name="connsiteY64" fmla="*/ 4928255 h 5143500"/>
              <a:gd name="connsiteX65" fmla="*/ 372445 w 4781135"/>
              <a:gd name="connsiteY65" fmla="*/ 4850972 h 5143500"/>
              <a:gd name="connsiteX66" fmla="*/ 396847 w 4781135"/>
              <a:gd name="connsiteY66" fmla="*/ 4836444 h 5143500"/>
              <a:gd name="connsiteX67" fmla="*/ 440718 w 4781135"/>
              <a:gd name="connsiteY67" fmla="*/ 4849520 h 5143500"/>
              <a:gd name="connsiteX68" fmla="*/ 445074 w 4781135"/>
              <a:gd name="connsiteY68" fmla="*/ 4850684 h 5143500"/>
              <a:gd name="connsiteX69" fmla="*/ 451467 w 4781135"/>
              <a:gd name="connsiteY69" fmla="*/ 4846616 h 5143500"/>
              <a:gd name="connsiteX70" fmla="*/ 460476 w 4781135"/>
              <a:gd name="connsiteY70" fmla="*/ 4827435 h 5143500"/>
              <a:gd name="connsiteX71" fmla="*/ 461639 w 4781135"/>
              <a:gd name="connsiteY71" fmla="*/ 4822502 h 5143500"/>
              <a:gd name="connsiteX72" fmla="*/ 458150 w 4781135"/>
              <a:gd name="connsiteY72" fmla="*/ 4816686 h 5143500"/>
              <a:gd name="connsiteX73" fmla="*/ 398011 w 4781135"/>
              <a:gd name="connsiteY73" fmla="*/ 4801292 h 5143500"/>
              <a:gd name="connsiteX74" fmla="*/ 1053743 w 4781135"/>
              <a:gd name="connsiteY74" fmla="*/ 4747249 h 5143500"/>
              <a:gd name="connsiteX75" fmla="*/ 994181 w 4781135"/>
              <a:gd name="connsiteY75" fmla="*/ 4808264 h 5143500"/>
              <a:gd name="connsiteX76" fmla="*/ 994181 w 4781135"/>
              <a:gd name="connsiteY76" fmla="*/ 4944812 h 5143500"/>
              <a:gd name="connsiteX77" fmla="*/ 999997 w 4781135"/>
              <a:gd name="connsiteY77" fmla="*/ 4950628 h 5143500"/>
              <a:gd name="connsiteX78" fmla="*/ 1025851 w 4781135"/>
              <a:gd name="connsiteY78" fmla="*/ 4950628 h 5143500"/>
              <a:gd name="connsiteX79" fmla="*/ 1031659 w 4781135"/>
              <a:gd name="connsiteY79" fmla="*/ 4944812 h 5143500"/>
              <a:gd name="connsiteX80" fmla="*/ 1031659 w 4781135"/>
              <a:gd name="connsiteY80" fmla="*/ 4837319 h 5143500"/>
              <a:gd name="connsiteX81" fmla="*/ 1068558 w 4781135"/>
              <a:gd name="connsiteY81" fmla="*/ 4837319 h 5143500"/>
              <a:gd name="connsiteX82" fmla="*/ 1074366 w 4781135"/>
              <a:gd name="connsiteY82" fmla="*/ 4831502 h 5143500"/>
              <a:gd name="connsiteX83" fmla="*/ 1074366 w 4781135"/>
              <a:gd name="connsiteY83" fmla="*/ 4811456 h 5143500"/>
              <a:gd name="connsiteX84" fmla="*/ 1068558 w 4781135"/>
              <a:gd name="connsiteY84" fmla="*/ 4805359 h 5143500"/>
              <a:gd name="connsiteX85" fmla="*/ 1031659 w 4781135"/>
              <a:gd name="connsiteY85" fmla="*/ 4805359 h 5143500"/>
              <a:gd name="connsiteX86" fmla="*/ 1031659 w 4781135"/>
              <a:gd name="connsiteY86" fmla="*/ 4802158 h 5143500"/>
              <a:gd name="connsiteX87" fmla="*/ 1054617 w 4781135"/>
              <a:gd name="connsiteY87" fmla="*/ 4778045 h 5143500"/>
              <a:gd name="connsiteX88" fmla="*/ 1068848 w 4781135"/>
              <a:gd name="connsiteY88" fmla="*/ 4779497 h 5143500"/>
              <a:gd name="connsiteX89" fmla="*/ 1074366 w 4781135"/>
              <a:gd name="connsiteY89" fmla="*/ 4773977 h 5143500"/>
              <a:gd name="connsiteX90" fmla="*/ 1077278 w 4781135"/>
              <a:gd name="connsiteY90" fmla="*/ 4758872 h 5143500"/>
              <a:gd name="connsiteX91" fmla="*/ 1077856 w 4781135"/>
              <a:gd name="connsiteY91" fmla="*/ 4755094 h 5143500"/>
              <a:gd name="connsiteX92" fmla="*/ 1072048 w 4781135"/>
              <a:gd name="connsiteY92" fmla="*/ 4749285 h 5143500"/>
              <a:gd name="connsiteX93" fmla="*/ 1053743 w 4781135"/>
              <a:gd name="connsiteY93" fmla="*/ 4747249 h 5143500"/>
              <a:gd name="connsiteX94" fmla="*/ 1115151 w 4781135"/>
              <a:gd name="connsiteY94" fmla="*/ 4747131 h 5143500"/>
              <a:gd name="connsiteX95" fmla="*/ 1095104 w 4781135"/>
              <a:gd name="connsiteY95" fmla="*/ 4767478 h 5143500"/>
              <a:gd name="connsiteX96" fmla="*/ 1116017 w 4781135"/>
              <a:gd name="connsiteY96" fmla="*/ 4787818 h 5143500"/>
              <a:gd name="connsiteX97" fmla="*/ 1136065 w 4781135"/>
              <a:gd name="connsiteY97" fmla="*/ 4767481 h 5143500"/>
              <a:gd name="connsiteX98" fmla="*/ 1115151 w 4781135"/>
              <a:gd name="connsiteY98" fmla="*/ 4747131 h 5143500"/>
              <a:gd name="connsiteX99" fmla="*/ 0 w 4781135"/>
              <a:gd name="connsiteY99" fmla="*/ 0 h 5143500"/>
              <a:gd name="connsiteX100" fmla="*/ 3673235 w 4781135"/>
              <a:gd name="connsiteY100" fmla="*/ 0 h 5143500"/>
              <a:gd name="connsiteX101" fmla="*/ 3843349 w 4781135"/>
              <a:gd name="connsiteY101" fmla="*/ 145970 h 5143500"/>
              <a:gd name="connsiteX102" fmla="*/ 4781135 w 4781135"/>
              <a:gd name="connsiteY102" fmla="*/ 2622891 h 5143500"/>
              <a:gd name="connsiteX103" fmla="*/ 3861453 w 4781135"/>
              <a:gd name="connsiteY103" fmla="*/ 5081299 h 5143500"/>
              <a:gd name="connsiteX104" fmla="*/ 3792118 w 4781135"/>
              <a:gd name="connsiteY104" fmla="*/ 5143500 h 5143500"/>
              <a:gd name="connsiteX105" fmla="*/ 0 w 4781135"/>
              <a:gd name="connsiteY10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781135"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5" y="4921039"/>
                  <a:pt x="364153" y="4913482"/>
                  <a:pt x="351363" y="4913481"/>
                </a:cubicBezTo>
                <a:close/>
                <a:moveTo>
                  <a:pt x="891920" y="4837319"/>
                </a:moveTo>
                <a:cubicBezTo>
                  <a:pt x="913418" y="4837319"/>
                  <a:pt x="927648" y="4851260"/>
                  <a:pt x="927648" y="4877990"/>
                </a:cubicBezTo>
                <a:cubicBezTo>
                  <a:pt x="927648" y="4904719"/>
                  <a:pt x="913418" y="4918669"/>
                  <a:pt x="893949" y="4918669"/>
                </a:cubicBezTo>
                <a:cubicBezTo>
                  <a:pt x="872451" y="4918669"/>
                  <a:pt x="858212" y="4904719"/>
                  <a:pt x="858212" y="4877990"/>
                </a:cubicBezTo>
                <a:cubicBezTo>
                  <a:pt x="858212" y="4851260"/>
                  <a:pt x="872451" y="4837319"/>
                  <a:pt x="891920" y="4837319"/>
                </a:cubicBezTo>
                <a:close/>
                <a:moveTo>
                  <a:pt x="559545" y="4837319"/>
                </a:moveTo>
                <a:cubicBezTo>
                  <a:pt x="567390" y="4837319"/>
                  <a:pt x="572909" y="4838184"/>
                  <a:pt x="579303" y="4839934"/>
                </a:cubicBezTo>
                <a:cubicBezTo>
                  <a:pt x="584244" y="4841386"/>
                  <a:pt x="586562" y="4843414"/>
                  <a:pt x="586562" y="4847771"/>
                </a:cubicBezTo>
                <a:lnTo>
                  <a:pt x="586562" y="4908209"/>
                </a:lnTo>
                <a:cubicBezTo>
                  <a:pt x="586562" y="4912564"/>
                  <a:pt x="584244" y="4914601"/>
                  <a:pt x="579303" y="4916053"/>
                </a:cubicBezTo>
                <a:cubicBezTo>
                  <a:pt x="572909" y="4917794"/>
                  <a:pt x="567390" y="4918669"/>
                  <a:pt x="559545" y="4918669"/>
                </a:cubicBezTo>
                <a:cubicBezTo>
                  <a:pt x="540950" y="4918669"/>
                  <a:pt x="523519" y="4907623"/>
                  <a:pt x="523519" y="4877990"/>
                </a:cubicBezTo>
                <a:cubicBezTo>
                  <a:pt x="523519" y="4848356"/>
                  <a:pt x="540950" y="4837319"/>
                  <a:pt x="559545" y="4837319"/>
                </a:cubicBezTo>
                <a:close/>
                <a:moveTo>
                  <a:pt x="1101680" y="4805359"/>
                </a:moveTo>
                <a:cubicBezTo>
                  <a:pt x="1098191" y="4805359"/>
                  <a:pt x="1095864" y="4807677"/>
                  <a:pt x="1095864" y="4811167"/>
                </a:cubicBezTo>
                <a:lnTo>
                  <a:pt x="1095864" y="4944812"/>
                </a:lnTo>
                <a:cubicBezTo>
                  <a:pt x="1095864" y="4948301"/>
                  <a:pt x="1098191" y="4950628"/>
                  <a:pt x="1101680" y="4950628"/>
                </a:cubicBezTo>
                <a:lnTo>
                  <a:pt x="1127823" y="4950628"/>
                </a:lnTo>
                <a:cubicBezTo>
                  <a:pt x="1131313" y="4950628"/>
                  <a:pt x="1133640" y="4948301"/>
                  <a:pt x="1133640" y="4944812"/>
                </a:cubicBezTo>
                <a:lnTo>
                  <a:pt x="1133640" y="4811167"/>
                </a:lnTo>
                <a:cubicBezTo>
                  <a:pt x="1133640" y="4807677"/>
                  <a:pt x="1131313" y="4805359"/>
                  <a:pt x="1127823" y="4805359"/>
                </a:cubicBezTo>
                <a:close/>
                <a:moveTo>
                  <a:pt x="891920" y="4802455"/>
                </a:moveTo>
                <a:cubicBezTo>
                  <a:pt x="848337" y="4802455"/>
                  <a:pt x="819859" y="4834118"/>
                  <a:pt x="819859" y="4877990"/>
                </a:cubicBezTo>
                <a:cubicBezTo>
                  <a:pt x="819859" y="4921862"/>
                  <a:pt x="848337" y="4953533"/>
                  <a:pt x="893949" y="4953533"/>
                </a:cubicBezTo>
                <a:cubicBezTo>
                  <a:pt x="937531" y="4953533"/>
                  <a:pt x="966000" y="4921862"/>
                  <a:pt x="966000" y="4877990"/>
                </a:cubicBezTo>
                <a:cubicBezTo>
                  <a:pt x="966000" y="4834118"/>
                  <a:pt x="937531" y="4802455"/>
                  <a:pt x="891920" y="4802455"/>
                </a:cubicBezTo>
                <a:close/>
                <a:moveTo>
                  <a:pt x="725443" y="4802455"/>
                </a:moveTo>
                <a:cubicBezTo>
                  <a:pt x="708301" y="4802455"/>
                  <a:pt x="688255" y="4805359"/>
                  <a:pt x="667045" y="4812907"/>
                </a:cubicBezTo>
                <a:cubicBezTo>
                  <a:pt x="662977" y="4814359"/>
                  <a:pt x="659777" y="4817849"/>
                  <a:pt x="659777" y="4824531"/>
                </a:cubicBezTo>
                <a:lnTo>
                  <a:pt x="659777" y="4944812"/>
                </a:lnTo>
                <a:cubicBezTo>
                  <a:pt x="659777" y="4948301"/>
                  <a:pt x="662103" y="4950628"/>
                  <a:pt x="665593" y="4950628"/>
                </a:cubicBezTo>
                <a:lnTo>
                  <a:pt x="691736" y="4950628"/>
                </a:lnTo>
                <a:cubicBezTo>
                  <a:pt x="695225" y="4950628"/>
                  <a:pt x="697552" y="4948301"/>
                  <a:pt x="697552" y="4944812"/>
                </a:cubicBezTo>
                <a:lnTo>
                  <a:pt x="697552" y="4847194"/>
                </a:lnTo>
                <a:cubicBezTo>
                  <a:pt x="697552" y="4842838"/>
                  <a:pt x="699870" y="4840800"/>
                  <a:pt x="704522" y="4839636"/>
                </a:cubicBezTo>
                <a:cubicBezTo>
                  <a:pt x="712079" y="4837896"/>
                  <a:pt x="717012" y="4837319"/>
                  <a:pt x="726020" y="4837319"/>
                </a:cubicBezTo>
                <a:cubicBezTo>
                  <a:pt x="741711" y="4837319"/>
                  <a:pt x="754202" y="4844578"/>
                  <a:pt x="754202" y="4862009"/>
                </a:cubicBezTo>
                <a:lnTo>
                  <a:pt x="754202" y="4944812"/>
                </a:lnTo>
                <a:cubicBezTo>
                  <a:pt x="754202" y="4948301"/>
                  <a:pt x="756528" y="4950628"/>
                  <a:pt x="760018" y="4950628"/>
                </a:cubicBezTo>
                <a:lnTo>
                  <a:pt x="786160" y="4950628"/>
                </a:lnTo>
                <a:cubicBezTo>
                  <a:pt x="789650" y="4950628"/>
                  <a:pt x="791976" y="4948301"/>
                  <a:pt x="791976" y="4944812"/>
                </a:cubicBezTo>
                <a:lnTo>
                  <a:pt x="791976" y="4857068"/>
                </a:lnTo>
                <a:cubicBezTo>
                  <a:pt x="791976" y="4821627"/>
                  <a:pt x="770181" y="4802455"/>
                  <a:pt x="725443" y="4802455"/>
                </a:cubicBezTo>
                <a:close/>
                <a:moveTo>
                  <a:pt x="559834" y="4802455"/>
                </a:moveTo>
                <a:cubicBezTo>
                  <a:pt x="515971" y="4802455"/>
                  <a:pt x="485166" y="4831799"/>
                  <a:pt x="485166" y="4877990"/>
                </a:cubicBezTo>
                <a:cubicBezTo>
                  <a:pt x="485166" y="4924766"/>
                  <a:pt x="511896" y="4953533"/>
                  <a:pt x="559256" y="4953533"/>
                </a:cubicBezTo>
                <a:cubicBezTo>
                  <a:pt x="578427" y="4953533"/>
                  <a:pt x="597022" y="4950331"/>
                  <a:pt x="617068" y="4941908"/>
                </a:cubicBezTo>
                <a:cubicBezTo>
                  <a:pt x="621722" y="4939879"/>
                  <a:pt x="624336" y="4936678"/>
                  <a:pt x="624336" y="4930284"/>
                </a:cubicBezTo>
                <a:lnTo>
                  <a:pt x="624336" y="4824821"/>
                </a:lnTo>
                <a:cubicBezTo>
                  <a:pt x="624336" y="4818138"/>
                  <a:pt x="621722" y="4814946"/>
                  <a:pt x="617068" y="4813204"/>
                </a:cubicBezTo>
                <a:cubicBezTo>
                  <a:pt x="597897" y="4805936"/>
                  <a:pt x="579879" y="4802455"/>
                  <a:pt x="559834" y="4802455"/>
                </a:cubicBezTo>
                <a:close/>
                <a:moveTo>
                  <a:pt x="398011" y="4801292"/>
                </a:moveTo>
                <a:cubicBezTo>
                  <a:pt x="359080" y="4801292"/>
                  <a:pt x="334092" y="4822205"/>
                  <a:pt x="334092" y="4853587"/>
                </a:cubicBezTo>
                <a:cubicBezTo>
                  <a:pt x="334092" y="4915179"/>
                  <a:pt x="427643" y="4891337"/>
                  <a:pt x="427643" y="4934063"/>
                </a:cubicBezTo>
                <a:cubicBezTo>
                  <a:pt x="427643" y="4938419"/>
                  <a:pt x="427065" y="4941033"/>
                  <a:pt x="425903" y="4944812"/>
                </a:cubicBezTo>
                <a:cubicBezTo>
                  <a:pt x="425613" y="4945398"/>
                  <a:pt x="425613" y="4945975"/>
                  <a:pt x="425613" y="4946561"/>
                </a:cubicBezTo>
                <a:cubicBezTo>
                  <a:pt x="425613" y="4948879"/>
                  <a:pt x="427065" y="4950628"/>
                  <a:pt x="429969" y="4950628"/>
                </a:cubicBezTo>
                <a:lnTo>
                  <a:pt x="456121" y="4950628"/>
                </a:lnTo>
                <a:cubicBezTo>
                  <a:pt x="460476" y="4950628"/>
                  <a:pt x="462216" y="4949176"/>
                  <a:pt x="463668" y="4944812"/>
                </a:cubicBezTo>
                <a:cubicBezTo>
                  <a:pt x="465418" y="4939879"/>
                  <a:pt x="465994" y="4933196"/>
                  <a:pt x="465994" y="4928255"/>
                </a:cubicBezTo>
                <a:cubicBezTo>
                  <a:pt x="465994" y="4862299"/>
                  <a:pt x="372445" y="4878177"/>
                  <a:pt x="372445" y="4850972"/>
                </a:cubicBezTo>
                <a:cubicBezTo>
                  <a:pt x="372445" y="4842074"/>
                  <a:pt x="381454" y="4836444"/>
                  <a:pt x="396847" y="4836444"/>
                </a:cubicBezTo>
                <a:cubicBezTo>
                  <a:pt x="411664" y="4836444"/>
                  <a:pt x="425903" y="4841386"/>
                  <a:pt x="440718" y="4849520"/>
                </a:cubicBezTo>
                <a:cubicBezTo>
                  <a:pt x="442170" y="4850386"/>
                  <a:pt x="443622" y="4850684"/>
                  <a:pt x="445074" y="4850684"/>
                </a:cubicBez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6" y="4747249"/>
                  <a:pt x="994181" y="4766420"/>
                  <a:pt x="994181" y="4808264"/>
                </a:cubicBezTo>
                <a:lnTo>
                  <a:pt x="994181" y="4944812"/>
                </a:lnTo>
                <a:cubicBezTo>
                  <a:pt x="994181" y="4948301"/>
                  <a:pt x="996508" y="4950628"/>
                  <a:pt x="999997" y="4950628"/>
                </a:cubicBezTo>
                <a:lnTo>
                  <a:pt x="1025851" y="4950628"/>
                </a:lnTo>
                <a:cubicBezTo>
                  <a:pt x="1029340" y="4950628"/>
                  <a:pt x="1031659" y="4948301"/>
                  <a:pt x="1031659" y="4944812"/>
                </a:cubicBezTo>
                <a:lnTo>
                  <a:pt x="1031659" y="4837319"/>
                </a:lnTo>
                <a:lnTo>
                  <a:pt x="1068558" y="4837319"/>
                </a:lnTo>
                <a:cubicBezTo>
                  <a:pt x="1072338" y="4837319"/>
                  <a:pt x="1074366" y="4834992"/>
                  <a:pt x="1074366" y="4831502"/>
                </a:cubicBezTo>
                <a:lnTo>
                  <a:pt x="1074366" y="4811456"/>
                </a:lnTo>
                <a:cubicBezTo>
                  <a:pt x="1074366" y="4807677"/>
                  <a:pt x="1072338" y="4805359"/>
                  <a:pt x="1068558" y="4805359"/>
                </a:cubicBezTo>
                <a:lnTo>
                  <a:pt x="1031659" y="4805359"/>
                </a:lnTo>
                <a:lnTo>
                  <a:pt x="1031659" y="4802158"/>
                </a:lnTo>
                <a:cubicBezTo>
                  <a:pt x="1031659" y="4786179"/>
                  <a:pt x="1038637" y="4778045"/>
                  <a:pt x="1054617" y="4778045"/>
                </a:cubicBezTo>
                <a:cubicBezTo>
                  <a:pt x="1060425" y="4778045"/>
                  <a:pt x="1066682" y="4779497"/>
                  <a:pt x="1068848" y="4779497"/>
                </a:cubicBezTo>
                <a:cubicBezTo>
                  <a:pt x="1072338" y="4779497"/>
                  <a:pt x="1073790" y="4777467"/>
                  <a:pt x="1074366" y="4773977"/>
                </a:cubicBezTo>
                <a:lnTo>
                  <a:pt x="1077278" y="4758872"/>
                </a:lnTo>
                <a:cubicBezTo>
                  <a:pt x="1077533" y="4757531"/>
                  <a:pt x="1077856" y="4756351"/>
                  <a:pt x="1077856" y="4755094"/>
                </a:cubicBezTo>
                <a:cubicBezTo>
                  <a:pt x="1077856" y="4751868"/>
                  <a:pt x="1076116" y="4750152"/>
                  <a:pt x="1072048" y="4749285"/>
                </a:cubicBez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2" y="4787817"/>
                  <a:pt x="1136070" y="4779974"/>
                  <a:pt x="1136065" y="4767481"/>
                </a:cubicBezTo>
                <a:cubicBezTo>
                  <a:pt x="1136070" y="4754690"/>
                  <a:pt x="1127932" y="4747137"/>
                  <a:pt x="1115151" y="4747131"/>
                </a:cubicBezTo>
                <a:close/>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grpSp>
        <p:nvGrpSpPr>
          <p:cNvPr id="20" name="Graphique 7">
            <a:extLst>
              <a:ext uri="{FF2B5EF4-FFF2-40B4-BE49-F238E27FC236}">
                <a16:creationId xmlns:a16="http://schemas.microsoft.com/office/drawing/2014/main" id="{41A6B5B5-03B8-49D6-8E7D-7234849CFE6E}"/>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21" name="Forme libre : forme 9">
              <a:extLst>
                <a:ext uri="{FF2B5EF4-FFF2-40B4-BE49-F238E27FC236}">
                  <a16:creationId xmlns:a16="http://schemas.microsoft.com/office/drawing/2014/main" id="{894C3BCE-0F75-41F2-8D95-D17AC0094E07}"/>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2" name="Forme libre : forme 10">
              <a:extLst>
                <a:ext uri="{FF2B5EF4-FFF2-40B4-BE49-F238E27FC236}">
                  <a16:creationId xmlns:a16="http://schemas.microsoft.com/office/drawing/2014/main" id="{3504E00F-BFEB-45F7-8ABF-8EDFD10A356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3" name="Forme libre : forme 11">
              <a:extLst>
                <a:ext uri="{FF2B5EF4-FFF2-40B4-BE49-F238E27FC236}">
                  <a16:creationId xmlns:a16="http://schemas.microsoft.com/office/drawing/2014/main" id="{62970186-18A1-474A-9D38-2066088D8A0F}"/>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1628943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867"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4" name="Footer Placeholder 3">
            <a:extLst>
              <a:ext uri="{FF2B5EF4-FFF2-40B4-BE49-F238E27FC236}">
                <a16:creationId xmlns:a16="http://schemas.microsoft.com/office/drawing/2014/main" id="{85426638-E995-48BB-9876-A857FD3B91D7}"/>
              </a:ext>
            </a:extLst>
          </p:cNvPr>
          <p:cNvSpPr>
            <a:spLocks noGrp="1"/>
          </p:cNvSpPr>
          <p:nvPr>
            <p:ph type="ftr" sz="quarter" idx="29"/>
          </p:nvPr>
        </p:nvSpPr>
        <p:spPr/>
        <p:txBody>
          <a:bodyPr/>
          <a:lstStyle/>
          <a:p>
            <a:endParaRPr lang="en-US"/>
          </a:p>
        </p:txBody>
      </p:sp>
      <p:sp>
        <p:nvSpPr>
          <p:cNvPr id="5" name="Slide Number Placeholder 4">
            <a:extLst>
              <a:ext uri="{FF2B5EF4-FFF2-40B4-BE49-F238E27FC236}">
                <a16:creationId xmlns:a16="http://schemas.microsoft.com/office/drawing/2014/main" id="{0EE6D6CE-9906-47BC-81E7-F3BCA960860C}"/>
              </a:ext>
            </a:extLst>
          </p:cNvPr>
          <p:cNvSpPr>
            <a:spLocks noGrp="1"/>
          </p:cNvSpPr>
          <p:nvPr>
            <p:ph type="sldNum" sz="quarter" idx="30"/>
          </p:nvPr>
        </p:nvSpPr>
        <p:spPr/>
        <p:txBody>
          <a:bodyPr/>
          <a:lstStyle/>
          <a:p>
            <a:fld id="{6B54B0F7-55DD-40D6-B7F4-70B586885C0B}" type="slidenum">
              <a:rPr lang="en-US" smtClean="0"/>
              <a:pPr/>
              <a:t>‹#›</a:t>
            </a:fld>
            <a:endParaRPr lang="en-US" dirty="0"/>
          </a:p>
        </p:txBody>
      </p:sp>
    </p:spTree>
    <p:extLst>
      <p:ext uri="{BB962C8B-B14F-4D97-AF65-F5344CB8AC3E}">
        <p14:creationId xmlns:p14="http://schemas.microsoft.com/office/powerpoint/2010/main" val="30282435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9348-122E-782D-7A07-05818C89F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674A3C3-FB52-426C-3533-063E6AA80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EF9F2FE-C88C-2157-2E71-3DA32D2CA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1BB81-A6D0-2E4D-1A5C-F2168C3D9B76}"/>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6" name="Footer Placeholder 5">
            <a:extLst>
              <a:ext uri="{FF2B5EF4-FFF2-40B4-BE49-F238E27FC236}">
                <a16:creationId xmlns:a16="http://schemas.microsoft.com/office/drawing/2014/main" id="{0DE37906-E39C-0C79-51D1-16B94580286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74A666A-623A-9646-2BF4-CE90AA9E2354}"/>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17241387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5F3F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787589"/>
            <a:ext cx="11304000" cy="4451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AB13D2F-4666-4620-8FD5-CFC5310B56F8}"/>
              </a:ext>
            </a:extLst>
          </p:cNvPr>
          <p:cNvSpPr>
            <a:spLocks noGrp="1"/>
          </p:cNvSpPr>
          <p:nvPr>
            <p:ph type="ftr" sz="quarter" idx="24"/>
          </p:nvPr>
        </p:nvSpPr>
        <p:spPr/>
        <p:txBody>
          <a:bodyPr/>
          <a:lstStyle/>
          <a:p>
            <a:endParaRPr lang="en-US"/>
          </a:p>
        </p:txBody>
      </p:sp>
      <p:sp>
        <p:nvSpPr>
          <p:cNvPr id="8" name="Slide Number Placeholder 7">
            <a:extLst>
              <a:ext uri="{FF2B5EF4-FFF2-40B4-BE49-F238E27FC236}">
                <a16:creationId xmlns:a16="http://schemas.microsoft.com/office/drawing/2014/main" id="{3C72CF9C-8D0F-42DF-BACB-E0149FC722CF}"/>
              </a:ext>
            </a:extLst>
          </p:cNvPr>
          <p:cNvSpPr>
            <a:spLocks noGrp="1"/>
          </p:cNvSpPr>
          <p:nvPr>
            <p:ph type="sldNum" sz="quarter" idx="25"/>
          </p:nvPr>
        </p:nvSpPr>
        <p:spPr/>
        <p:txBody>
          <a:bodyPr/>
          <a:lstStyle/>
          <a:p>
            <a:fld id="{6B54B0F7-55DD-40D6-B7F4-70B586885C0B}" type="slidenum">
              <a:rPr lang="en-US" smtClean="0"/>
              <a:pPr/>
              <a:t>‹#›</a:t>
            </a:fld>
            <a:endParaRPr lang="en-US" dirty="0"/>
          </a:p>
        </p:txBody>
      </p:sp>
      <p:sp>
        <p:nvSpPr>
          <p:cNvPr id="10" name="Espace réservé du texte 4">
            <a:extLst>
              <a:ext uri="{FF2B5EF4-FFF2-40B4-BE49-F238E27FC236}">
                <a16:creationId xmlns:a16="http://schemas.microsoft.com/office/drawing/2014/main" id="{B2003F5C-CB72-4CF3-92F6-48DF799244F6}"/>
              </a:ext>
            </a:extLst>
          </p:cNvPr>
          <p:cNvSpPr>
            <a:spLocks noGrp="1"/>
          </p:cNvSpPr>
          <p:nvPr>
            <p:ph type="body" sz="quarter" idx="22"/>
          </p:nvPr>
        </p:nvSpPr>
        <p:spPr>
          <a:xfrm>
            <a:off x="444973" y="1428424"/>
            <a:ext cx="11304000" cy="287259"/>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4" name="Title 3">
            <a:extLst>
              <a:ext uri="{FF2B5EF4-FFF2-40B4-BE49-F238E27FC236}">
                <a16:creationId xmlns:a16="http://schemas.microsoft.com/office/drawing/2014/main" id="{E920CC99-2862-47B8-AA12-B455F7B72E1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97602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en-US" noProof="0"/>
              <a:t>Click icon to add picture</a:t>
            </a:r>
            <a:endParaRPr lang="en-US" noProof="0" dirty="0"/>
          </a:p>
        </p:txBody>
      </p:sp>
      <p:sp>
        <p:nvSpPr>
          <p:cNvPr id="5" name="Footer Placeholder 4">
            <a:extLst>
              <a:ext uri="{FF2B5EF4-FFF2-40B4-BE49-F238E27FC236}">
                <a16:creationId xmlns:a16="http://schemas.microsoft.com/office/drawing/2014/main" id="{A3011135-2E7F-4862-A57B-0D89D5324616}"/>
              </a:ext>
            </a:extLst>
          </p:cNvPr>
          <p:cNvSpPr>
            <a:spLocks noGrp="1"/>
          </p:cNvSpPr>
          <p:nvPr>
            <p:ph type="ftr" sz="quarter" idx="25"/>
          </p:nvPr>
        </p:nvSpPr>
        <p:spPr/>
        <p:txBody>
          <a:bodyPr/>
          <a:lstStyle/>
          <a:p>
            <a:endParaRPr lang="en-US"/>
          </a:p>
        </p:txBody>
      </p:sp>
      <p:sp>
        <p:nvSpPr>
          <p:cNvPr id="6" name="Slide Number Placeholder 5">
            <a:extLst>
              <a:ext uri="{FF2B5EF4-FFF2-40B4-BE49-F238E27FC236}">
                <a16:creationId xmlns:a16="http://schemas.microsoft.com/office/drawing/2014/main" id="{46152907-EA88-418C-97E1-3343029E06C2}"/>
              </a:ext>
            </a:extLst>
          </p:cNvPr>
          <p:cNvSpPr>
            <a:spLocks noGrp="1"/>
          </p:cNvSpPr>
          <p:nvPr>
            <p:ph type="sldNum" sz="quarter" idx="26"/>
          </p:nvPr>
        </p:nvSpPr>
        <p:spPr/>
        <p:txBody>
          <a:bodyPr/>
          <a:lstStyle/>
          <a:p>
            <a:fld id="{6B54B0F7-55DD-40D6-B7F4-70B586885C0B}" type="slidenum">
              <a:rPr lang="en-US" smtClean="0"/>
              <a:pPr/>
              <a:t>‹#›</a:t>
            </a:fld>
            <a:endParaRPr lang="en-US" dirty="0"/>
          </a:p>
        </p:txBody>
      </p:sp>
      <p:sp>
        <p:nvSpPr>
          <p:cNvPr id="3" name="Title 2">
            <a:extLst>
              <a:ext uri="{FF2B5EF4-FFF2-40B4-BE49-F238E27FC236}">
                <a16:creationId xmlns:a16="http://schemas.microsoft.com/office/drawing/2014/main" id="{0A3C3353-532F-470C-976B-DF4E883F19B0}"/>
              </a:ext>
            </a:extLst>
          </p:cNvPr>
          <p:cNvSpPr>
            <a:spLocks noGrp="1"/>
          </p:cNvSpPr>
          <p:nvPr>
            <p:ph type="title"/>
          </p:nvPr>
        </p:nvSpPr>
        <p:spPr>
          <a:xfrm>
            <a:off x="441600" y="385507"/>
            <a:ext cx="7644453" cy="960000"/>
          </a:xfr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5BF4ECDC-1329-46C8-8342-5FD3297D56EB}"/>
              </a:ext>
            </a:extLst>
          </p:cNvPr>
          <p:cNvSpPr>
            <a:spLocks noGrp="1"/>
          </p:cNvSpPr>
          <p:nvPr>
            <p:ph type="body" sz="quarter" idx="21"/>
          </p:nvPr>
        </p:nvSpPr>
        <p:spPr>
          <a:xfrm>
            <a:off x="442034" y="1787589"/>
            <a:ext cx="7644020" cy="4451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Espace réservé du texte 4">
            <a:extLst>
              <a:ext uri="{FF2B5EF4-FFF2-40B4-BE49-F238E27FC236}">
                <a16:creationId xmlns:a16="http://schemas.microsoft.com/office/drawing/2014/main" id="{F3196DAB-B773-4CB8-B0BB-E2663F22689E}"/>
              </a:ext>
            </a:extLst>
          </p:cNvPr>
          <p:cNvSpPr>
            <a:spLocks noGrp="1"/>
          </p:cNvSpPr>
          <p:nvPr>
            <p:ph type="body" sz="quarter" idx="22"/>
          </p:nvPr>
        </p:nvSpPr>
        <p:spPr>
          <a:xfrm>
            <a:off x="444974" y="1428424"/>
            <a:ext cx="7644020" cy="287259"/>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Tree>
    <p:extLst>
      <p:ext uri="{BB962C8B-B14F-4D97-AF65-F5344CB8AC3E}">
        <p14:creationId xmlns:p14="http://schemas.microsoft.com/office/powerpoint/2010/main" val="41323001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en-US" noProof="0"/>
              <a:t>Click icon to add picture</a:t>
            </a:r>
          </a:p>
        </p:txBody>
      </p:sp>
      <p:sp>
        <p:nvSpPr>
          <p:cNvPr id="2" name="Title 1">
            <a:extLst>
              <a:ext uri="{FF2B5EF4-FFF2-40B4-BE49-F238E27FC236}">
                <a16:creationId xmlns:a16="http://schemas.microsoft.com/office/drawing/2014/main" id="{34AD8BD9-8520-41B8-97B9-B2853F4C4F6E}"/>
              </a:ext>
            </a:extLst>
          </p:cNvPr>
          <p:cNvSpPr>
            <a:spLocks noGrp="1"/>
          </p:cNvSpPr>
          <p:nvPr>
            <p:ph type="title"/>
          </p:nvPr>
        </p:nvSpPr>
        <p:spPr>
          <a:xfrm>
            <a:off x="441601" y="385507"/>
            <a:ext cx="5371001" cy="960000"/>
          </a:xfrm>
        </p:spPr>
        <p:txBody>
          <a:body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3972CF1A-7155-4C76-B467-0170E3D53FE5}"/>
              </a:ext>
            </a:extLst>
          </p:cNvPr>
          <p:cNvSpPr>
            <a:spLocks noGrp="1"/>
          </p:cNvSpPr>
          <p:nvPr>
            <p:ph type="body" sz="quarter" idx="21"/>
          </p:nvPr>
        </p:nvSpPr>
        <p:spPr>
          <a:xfrm>
            <a:off x="442035" y="1787589"/>
            <a:ext cx="5370568" cy="4451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Espace réservé du texte 4">
            <a:extLst>
              <a:ext uri="{FF2B5EF4-FFF2-40B4-BE49-F238E27FC236}">
                <a16:creationId xmlns:a16="http://schemas.microsoft.com/office/drawing/2014/main" id="{AF3408D4-3F1B-42DA-9498-07BBCDC902FD}"/>
              </a:ext>
            </a:extLst>
          </p:cNvPr>
          <p:cNvSpPr>
            <a:spLocks noGrp="1"/>
          </p:cNvSpPr>
          <p:nvPr>
            <p:ph type="body" sz="quarter" idx="22"/>
          </p:nvPr>
        </p:nvSpPr>
        <p:spPr>
          <a:xfrm>
            <a:off x="444975" y="1428424"/>
            <a:ext cx="5370568" cy="287259"/>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8" name="Footer Placeholder 7">
            <a:extLst>
              <a:ext uri="{FF2B5EF4-FFF2-40B4-BE49-F238E27FC236}">
                <a16:creationId xmlns:a16="http://schemas.microsoft.com/office/drawing/2014/main" id="{D5E5769F-2F96-4551-BDE3-70B050CA283D}"/>
              </a:ext>
            </a:extLst>
          </p:cNvPr>
          <p:cNvSpPr>
            <a:spLocks noGrp="1"/>
          </p:cNvSpPr>
          <p:nvPr>
            <p:ph type="ftr" sz="quarter" idx="26"/>
          </p:nvPr>
        </p:nvSpPr>
        <p:spPr/>
        <p:txBody>
          <a:bodyPr/>
          <a:lstStyle/>
          <a:p>
            <a:endParaRPr lang="en-US"/>
          </a:p>
        </p:txBody>
      </p:sp>
      <p:sp>
        <p:nvSpPr>
          <p:cNvPr id="20" name="Slide Number Placeholder 19">
            <a:extLst>
              <a:ext uri="{FF2B5EF4-FFF2-40B4-BE49-F238E27FC236}">
                <a16:creationId xmlns:a16="http://schemas.microsoft.com/office/drawing/2014/main" id="{453D0679-9C97-423D-9FAF-E650DE7391B8}"/>
              </a:ext>
            </a:extLst>
          </p:cNvPr>
          <p:cNvSpPr>
            <a:spLocks noGrp="1"/>
          </p:cNvSpPr>
          <p:nvPr>
            <p:ph type="sldNum" sz="quarter" idx="27"/>
          </p:nvPr>
        </p:nvSpPr>
        <p:spPr/>
        <p:txBody>
          <a:bodyPr/>
          <a:lstStyle/>
          <a:p>
            <a:fld id="{6B54B0F7-55DD-40D6-B7F4-70B586885C0B}" type="slidenum">
              <a:rPr lang="en-US" smtClean="0"/>
              <a:pPr/>
              <a:t>‹#›</a:t>
            </a:fld>
            <a:endParaRPr lang="en-US" dirty="0"/>
          </a:p>
        </p:txBody>
      </p:sp>
    </p:spTree>
    <p:extLst>
      <p:ext uri="{BB962C8B-B14F-4D97-AF65-F5344CB8AC3E}">
        <p14:creationId xmlns:p14="http://schemas.microsoft.com/office/powerpoint/2010/main" val="36884499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41600" y="1789011"/>
            <a:ext cx="5371435" cy="249580"/>
          </a:xfrm>
        </p:spPr>
        <p:txBody>
          <a:bodyPr/>
          <a:lstStyle>
            <a:lvl1pPr algn="l">
              <a:lnSpc>
                <a:spcPct val="100000"/>
              </a:lnSpc>
              <a:spcAft>
                <a:spcPts val="0"/>
              </a:spcAft>
              <a:defRPr sz="18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5999" y="1789011"/>
            <a:ext cx="5361711" cy="249580"/>
          </a:xfrm>
        </p:spPr>
        <p:txBody>
          <a:bodyPr/>
          <a:lstStyle>
            <a:lvl1pPr algn="l">
              <a:lnSpc>
                <a:spcPct val="100000"/>
              </a:lnSpc>
              <a:spcAft>
                <a:spcPts val="0"/>
              </a:spcAft>
              <a:defRPr sz="18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119160"/>
            <a:ext cx="2340559" cy="4119863"/>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119160"/>
            <a:ext cx="2340559" cy="4119863"/>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119159"/>
            <a:ext cx="2745600" cy="411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119159"/>
            <a:ext cx="2744537" cy="411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6E07D06-DF5C-474E-986B-E56638903255}"/>
              </a:ext>
            </a:extLst>
          </p:cNvPr>
          <p:cNvSpPr>
            <a:spLocks noGrp="1"/>
          </p:cNvSpPr>
          <p:nvPr>
            <p:ph type="title"/>
          </p:nvPr>
        </p:nvSpPr>
        <p:spPr/>
        <p:txBody>
          <a:bodyPr/>
          <a:lstStyle/>
          <a:p>
            <a:r>
              <a:rPr lang="en-US"/>
              <a:t>Click to edit Master title style</a:t>
            </a:r>
          </a:p>
        </p:txBody>
      </p:sp>
      <p:sp>
        <p:nvSpPr>
          <p:cNvPr id="16" name="Espace réservé du texte 4">
            <a:extLst>
              <a:ext uri="{FF2B5EF4-FFF2-40B4-BE49-F238E27FC236}">
                <a16:creationId xmlns:a16="http://schemas.microsoft.com/office/drawing/2014/main" id="{EA9ADB2A-333D-4D22-950C-E486581F2E3D}"/>
              </a:ext>
            </a:extLst>
          </p:cNvPr>
          <p:cNvSpPr>
            <a:spLocks noGrp="1"/>
          </p:cNvSpPr>
          <p:nvPr>
            <p:ph type="body" sz="quarter" idx="51"/>
          </p:nvPr>
        </p:nvSpPr>
        <p:spPr>
          <a:xfrm>
            <a:off x="444973" y="1428424"/>
            <a:ext cx="11313600" cy="287259"/>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0" name="Footer Placeholder 9">
            <a:extLst>
              <a:ext uri="{FF2B5EF4-FFF2-40B4-BE49-F238E27FC236}">
                <a16:creationId xmlns:a16="http://schemas.microsoft.com/office/drawing/2014/main" id="{D2F89BEB-CFED-4938-8F8B-803D5708B553}"/>
              </a:ext>
            </a:extLst>
          </p:cNvPr>
          <p:cNvSpPr>
            <a:spLocks noGrp="1"/>
          </p:cNvSpPr>
          <p:nvPr>
            <p:ph type="ftr" sz="quarter" idx="53"/>
          </p:nvPr>
        </p:nvSpPr>
        <p:spPr/>
        <p:txBody>
          <a:bodyPr/>
          <a:lstStyle/>
          <a:p>
            <a:endParaRPr lang="en-US"/>
          </a:p>
        </p:txBody>
      </p:sp>
      <p:sp>
        <p:nvSpPr>
          <p:cNvPr id="11" name="Slide Number Placeholder 10">
            <a:extLst>
              <a:ext uri="{FF2B5EF4-FFF2-40B4-BE49-F238E27FC236}">
                <a16:creationId xmlns:a16="http://schemas.microsoft.com/office/drawing/2014/main" id="{4FA481BE-C41F-4472-840A-E2A6B67C2022}"/>
              </a:ext>
            </a:extLst>
          </p:cNvPr>
          <p:cNvSpPr>
            <a:spLocks noGrp="1"/>
          </p:cNvSpPr>
          <p:nvPr>
            <p:ph type="sldNum" sz="quarter" idx="54"/>
          </p:nvPr>
        </p:nvSpPr>
        <p:spPr/>
        <p:txBody>
          <a:bodyPr/>
          <a:lstStyle/>
          <a:p>
            <a:fld id="{6B54B0F7-55DD-40D6-B7F4-70B586885C0B}" type="slidenum">
              <a:rPr lang="en-US" smtClean="0"/>
              <a:pPr/>
              <a:t>‹#›</a:t>
            </a:fld>
            <a:endParaRPr lang="en-US" dirty="0"/>
          </a:p>
        </p:txBody>
      </p:sp>
    </p:spTree>
    <p:extLst>
      <p:ext uri="{BB962C8B-B14F-4D97-AF65-F5344CB8AC3E}">
        <p14:creationId xmlns:p14="http://schemas.microsoft.com/office/powerpoint/2010/main" val="38736011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44" name="Espace réservé pour une image  15">
            <a:extLst>
              <a:ext uri="{FF2B5EF4-FFF2-40B4-BE49-F238E27FC236}">
                <a16:creationId xmlns:a16="http://schemas.microsoft.com/office/drawing/2014/main" id="{6EC29CFA-5793-4C6C-80E1-231B1EAA433C}"/>
              </a:ext>
            </a:extLst>
          </p:cNvPr>
          <p:cNvSpPr>
            <a:spLocks noGrp="1"/>
          </p:cNvSpPr>
          <p:nvPr>
            <p:ph type="pic" sz="quarter" idx="17"/>
          </p:nvPr>
        </p:nvSpPr>
        <p:spPr>
          <a:xfrm>
            <a:off x="5402083" y="1341319"/>
            <a:ext cx="1379716" cy="1819200"/>
          </a:xfrm>
        </p:spPr>
        <p:txBody>
          <a:bodyPr>
            <a:noAutofit/>
          </a:bodyPr>
          <a:lstStyle>
            <a:lvl1pPr>
              <a:defRPr>
                <a:noFill/>
              </a:defRPr>
            </a:lvl1pPr>
          </a:lstStyle>
          <a:p>
            <a:r>
              <a:rPr lang="en-US" noProof="0"/>
              <a:t>Click icon to add picture</a:t>
            </a:r>
            <a:endParaRPr lang="en-US" noProof="0" dirty="0"/>
          </a:p>
        </p:txBody>
      </p:sp>
      <p:sp>
        <p:nvSpPr>
          <p:cNvPr id="46" name="Espace réservé du texte 4">
            <a:extLst>
              <a:ext uri="{FF2B5EF4-FFF2-40B4-BE49-F238E27FC236}">
                <a16:creationId xmlns:a16="http://schemas.microsoft.com/office/drawing/2014/main" id="{0456B57B-663C-438F-BBF6-1AB9B756FE54}"/>
              </a:ext>
            </a:extLst>
          </p:cNvPr>
          <p:cNvSpPr>
            <a:spLocks noGrp="1"/>
          </p:cNvSpPr>
          <p:nvPr>
            <p:ph type="body" sz="quarter" idx="23" hasCustomPrompt="1"/>
          </p:nvPr>
        </p:nvSpPr>
        <p:spPr>
          <a:xfrm>
            <a:off x="5402082" y="418872"/>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47" name="Espace réservé du texte 4">
            <a:extLst>
              <a:ext uri="{FF2B5EF4-FFF2-40B4-BE49-F238E27FC236}">
                <a16:creationId xmlns:a16="http://schemas.microsoft.com/office/drawing/2014/main" id="{87E76F68-620B-4D77-BFEE-041D7315FC2F}"/>
              </a:ext>
            </a:extLst>
          </p:cNvPr>
          <p:cNvSpPr>
            <a:spLocks noGrp="1"/>
          </p:cNvSpPr>
          <p:nvPr>
            <p:ph type="body" sz="quarter" idx="25"/>
          </p:nvPr>
        </p:nvSpPr>
        <p:spPr>
          <a:xfrm>
            <a:off x="5402083" y="3354077"/>
            <a:ext cx="1379716" cy="657177"/>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8" name="Espace réservé pour une image  15">
            <a:extLst>
              <a:ext uri="{FF2B5EF4-FFF2-40B4-BE49-F238E27FC236}">
                <a16:creationId xmlns:a16="http://schemas.microsoft.com/office/drawing/2014/main" id="{59EC3F46-5FB4-498B-9543-7330D6DD4925}"/>
              </a:ext>
            </a:extLst>
          </p:cNvPr>
          <p:cNvSpPr>
            <a:spLocks noGrp="1"/>
          </p:cNvSpPr>
          <p:nvPr>
            <p:ph type="pic" sz="quarter" idx="26"/>
          </p:nvPr>
        </p:nvSpPr>
        <p:spPr>
          <a:xfrm>
            <a:off x="7061999" y="1341319"/>
            <a:ext cx="1379716" cy="1819200"/>
          </a:xfrm>
        </p:spPr>
        <p:txBody>
          <a:bodyPr>
            <a:noAutofit/>
          </a:bodyPr>
          <a:lstStyle>
            <a:lvl1pPr>
              <a:defRPr>
                <a:noFill/>
              </a:defRPr>
            </a:lvl1pPr>
          </a:lstStyle>
          <a:p>
            <a:r>
              <a:rPr lang="en-US" noProof="0"/>
              <a:t>Click icon to add picture</a:t>
            </a:r>
          </a:p>
        </p:txBody>
      </p:sp>
      <p:sp>
        <p:nvSpPr>
          <p:cNvPr id="49" name="Espace réservé du texte 4">
            <a:extLst>
              <a:ext uri="{FF2B5EF4-FFF2-40B4-BE49-F238E27FC236}">
                <a16:creationId xmlns:a16="http://schemas.microsoft.com/office/drawing/2014/main" id="{D7722D17-99A8-4564-81CF-20F1F7F8DBD1}"/>
              </a:ext>
            </a:extLst>
          </p:cNvPr>
          <p:cNvSpPr>
            <a:spLocks noGrp="1"/>
          </p:cNvSpPr>
          <p:nvPr>
            <p:ph type="body" sz="quarter" idx="27" hasCustomPrompt="1"/>
          </p:nvPr>
        </p:nvSpPr>
        <p:spPr>
          <a:xfrm>
            <a:off x="7061999" y="418872"/>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50" name="Espace réservé pour une image  15">
            <a:extLst>
              <a:ext uri="{FF2B5EF4-FFF2-40B4-BE49-F238E27FC236}">
                <a16:creationId xmlns:a16="http://schemas.microsoft.com/office/drawing/2014/main" id="{B20B9505-236E-4469-A51C-A2C7B71B271C}"/>
              </a:ext>
            </a:extLst>
          </p:cNvPr>
          <p:cNvSpPr>
            <a:spLocks noGrp="1"/>
          </p:cNvSpPr>
          <p:nvPr>
            <p:ph type="pic" sz="quarter" idx="29"/>
          </p:nvPr>
        </p:nvSpPr>
        <p:spPr>
          <a:xfrm>
            <a:off x="8721915" y="1341319"/>
            <a:ext cx="1379716" cy="1819200"/>
          </a:xfrm>
        </p:spPr>
        <p:txBody>
          <a:bodyPr>
            <a:noAutofit/>
          </a:bodyPr>
          <a:lstStyle>
            <a:lvl1pPr>
              <a:defRPr>
                <a:noFill/>
              </a:defRPr>
            </a:lvl1pPr>
          </a:lstStyle>
          <a:p>
            <a:r>
              <a:rPr lang="en-US" noProof="0"/>
              <a:t>Click icon to add picture</a:t>
            </a:r>
          </a:p>
        </p:txBody>
      </p:sp>
      <p:sp>
        <p:nvSpPr>
          <p:cNvPr id="51" name="Espace réservé du texte 4">
            <a:extLst>
              <a:ext uri="{FF2B5EF4-FFF2-40B4-BE49-F238E27FC236}">
                <a16:creationId xmlns:a16="http://schemas.microsoft.com/office/drawing/2014/main" id="{B0DC2D27-DE73-4D51-B4A4-D9CC4DC5A4EC}"/>
              </a:ext>
            </a:extLst>
          </p:cNvPr>
          <p:cNvSpPr>
            <a:spLocks noGrp="1"/>
          </p:cNvSpPr>
          <p:nvPr>
            <p:ph type="body" sz="quarter" idx="30" hasCustomPrompt="1"/>
          </p:nvPr>
        </p:nvSpPr>
        <p:spPr>
          <a:xfrm>
            <a:off x="8721914" y="418872"/>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52" name="Espace réservé pour une image  15">
            <a:extLst>
              <a:ext uri="{FF2B5EF4-FFF2-40B4-BE49-F238E27FC236}">
                <a16:creationId xmlns:a16="http://schemas.microsoft.com/office/drawing/2014/main" id="{C7AF1FA3-8607-484E-960C-0DEC87C8B4B6}"/>
              </a:ext>
            </a:extLst>
          </p:cNvPr>
          <p:cNvSpPr>
            <a:spLocks noGrp="1"/>
          </p:cNvSpPr>
          <p:nvPr>
            <p:ph type="pic" sz="quarter" idx="32"/>
          </p:nvPr>
        </p:nvSpPr>
        <p:spPr>
          <a:xfrm>
            <a:off x="10381831" y="1341319"/>
            <a:ext cx="1379716" cy="1819200"/>
          </a:xfrm>
        </p:spPr>
        <p:txBody>
          <a:bodyPr>
            <a:noAutofit/>
          </a:bodyPr>
          <a:lstStyle>
            <a:lvl1pPr>
              <a:defRPr>
                <a:noFill/>
              </a:defRPr>
            </a:lvl1pPr>
          </a:lstStyle>
          <a:p>
            <a:r>
              <a:rPr lang="en-US" noProof="0"/>
              <a:t>Click icon to add picture</a:t>
            </a:r>
          </a:p>
        </p:txBody>
      </p:sp>
      <p:sp>
        <p:nvSpPr>
          <p:cNvPr id="53" name="Espace réservé du texte 4">
            <a:extLst>
              <a:ext uri="{FF2B5EF4-FFF2-40B4-BE49-F238E27FC236}">
                <a16:creationId xmlns:a16="http://schemas.microsoft.com/office/drawing/2014/main" id="{6F5500B0-3264-4A96-BDF7-6321D671A88F}"/>
              </a:ext>
            </a:extLst>
          </p:cNvPr>
          <p:cNvSpPr>
            <a:spLocks noGrp="1"/>
          </p:cNvSpPr>
          <p:nvPr>
            <p:ph type="body" sz="quarter" idx="33" hasCustomPrompt="1"/>
          </p:nvPr>
        </p:nvSpPr>
        <p:spPr>
          <a:xfrm>
            <a:off x="10381830" y="418872"/>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54" name="Espace réservé du texte 4">
            <a:extLst>
              <a:ext uri="{FF2B5EF4-FFF2-40B4-BE49-F238E27FC236}">
                <a16:creationId xmlns:a16="http://schemas.microsoft.com/office/drawing/2014/main" id="{EB355F06-F117-4960-9CD2-3296D7197778}"/>
              </a:ext>
            </a:extLst>
          </p:cNvPr>
          <p:cNvSpPr>
            <a:spLocks noGrp="1"/>
          </p:cNvSpPr>
          <p:nvPr>
            <p:ph type="body" sz="quarter" idx="35"/>
          </p:nvPr>
        </p:nvSpPr>
        <p:spPr>
          <a:xfrm>
            <a:off x="5402083" y="4199057"/>
            <a:ext cx="1379716" cy="203996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5" name="Espace réservé du texte 4">
            <a:extLst>
              <a:ext uri="{FF2B5EF4-FFF2-40B4-BE49-F238E27FC236}">
                <a16:creationId xmlns:a16="http://schemas.microsoft.com/office/drawing/2014/main" id="{D86CBB7A-9502-4B85-850C-DF2587D4D6E5}"/>
              </a:ext>
            </a:extLst>
          </p:cNvPr>
          <p:cNvSpPr>
            <a:spLocks noGrp="1"/>
          </p:cNvSpPr>
          <p:nvPr>
            <p:ph type="body" sz="quarter" idx="36"/>
          </p:nvPr>
        </p:nvSpPr>
        <p:spPr>
          <a:xfrm>
            <a:off x="7061998" y="3346376"/>
            <a:ext cx="1379716"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6" name="Espace réservé du texte 4">
            <a:extLst>
              <a:ext uri="{FF2B5EF4-FFF2-40B4-BE49-F238E27FC236}">
                <a16:creationId xmlns:a16="http://schemas.microsoft.com/office/drawing/2014/main" id="{86544E69-3546-4BEE-9749-1A8EFA7DDE39}"/>
              </a:ext>
            </a:extLst>
          </p:cNvPr>
          <p:cNvSpPr>
            <a:spLocks noGrp="1"/>
          </p:cNvSpPr>
          <p:nvPr>
            <p:ph type="body" sz="quarter" idx="37"/>
          </p:nvPr>
        </p:nvSpPr>
        <p:spPr>
          <a:xfrm>
            <a:off x="7061998" y="4199057"/>
            <a:ext cx="1379716" cy="203996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7" name="Espace réservé du texte 4">
            <a:extLst>
              <a:ext uri="{FF2B5EF4-FFF2-40B4-BE49-F238E27FC236}">
                <a16:creationId xmlns:a16="http://schemas.microsoft.com/office/drawing/2014/main" id="{75A5190F-9F87-4BAA-9B38-DA41741440EA}"/>
              </a:ext>
            </a:extLst>
          </p:cNvPr>
          <p:cNvSpPr>
            <a:spLocks noGrp="1"/>
          </p:cNvSpPr>
          <p:nvPr>
            <p:ph type="body" sz="quarter" idx="38"/>
          </p:nvPr>
        </p:nvSpPr>
        <p:spPr>
          <a:xfrm>
            <a:off x="8721911" y="3346376"/>
            <a:ext cx="1379716"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8" name="Espace réservé du texte 4">
            <a:extLst>
              <a:ext uri="{FF2B5EF4-FFF2-40B4-BE49-F238E27FC236}">
                <a16:creationId xmlns:a16="http://schemas.microsoft.com/office/drawing/2014/main" id="{FF1BBCD1-8544-421A-85E5-77CA0FA35FE4}"/>
              </a:ext>
            </a:extLst>
          </p:cNvPr>
          <p:cNvSpPr>
            <a:spLocks noGrp="1"/>
          </p:cNvSpPr>
          <p:nvPr>
            <p:ph type="body" sz="quarter" idx="39"/>
          </p:nvPr>
        </p:nvSpPr>
        <p:spPr>
          <a:xfrm>
            <a:off x="8721911" y="4199057"/>
            <a:ext cx="1379716" cy="203996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9" name="Espace réservé du texte 4">
            <a:extLst>
              <a:ext uri="{FF2B5EF4-FFF2-40B4-BE49-F238E27FC236}">
                <a16:creationId xmlns:a16="http://schemas.microsoft.com/office/drawing/2014/main" id="{BF822235-CF36-42FB-998B-784756CA5FEC}"/>
              </a:ext>
            </a:extLst>
          </p:cNvPr>
          <p:cNvSpPr>
            <a:spLocks noGrp="1"/>
          </p:cNvSpPr>
          <p:nvPr>
            <p:ph type="body" sz="quarter" idx="40"/>
          </p:nvPr>
        </p:nvSpPr>
        <p:spPr>
          <a:xfrm>
            <a:off x="10381823" y="3346376"/>
            <a:ext cx="1379716"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60" name="Espace réservé du texte 4">
            <a:extLst>
              <a:ext uri="{FF2B5EF4-FFF2-40B4-BE49-F238E27FC236}">
                <a16:creationId xmlns:a16="http://schemas.microsoft.com/office/drawing/2014/main" id="{80EE59DB-9243-4843-902C-CEAFDD74F3BA}"/>
              </a:ext>
            </a:extLst>
          </p:cNvPr>
          <p:cNvSpPr>
            <a:spLocks noGrp="1"/>
          </p:cNvSpPr>
          <p:nvPr>
            <p:ph type="body" sz="quarter" idx="41"/>
          </p:nvPr>
        </p:nvSpPr>
        <p:spPr>
          <a:xfrm>
            <a:off x="10381823" y="4199057"/>
            <a:ext cx="1379716" cy="203996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61" name="Espace réservé du texte 4">
            <a:extLst>
              <a:ext uri="{FF2B5EF4-FFF2-40B4-BE49-F238E27FC236}">
                <a16:creationId xmlns:a16="http://schemas.microsoft.com/office/drawing/2014/main" id="{8D48725B-4307-4BEA-B9C9-15E0592A3B90}"/>
              </a:ext>
            </a:extLst>
          </p:cNvPr>
          <p:cNvSpPr>
            <a:spLocks noGrp="1"/>
          </p:cNvSpPr>
          <p:nvPr>
            <p:ph type="body" sz="quarter" idx="24"/>
          </p:nvPr>
        </p:nvSpPr>
        <p:spPr>
          <a:xfrm>
            <a:off x="4033427" y="385508"/>
            <a:ext cx="1178053" cy="2769081"/>
          </a:xfrm>
        </p:spPr>
        <p:txBody>
          <a:bodyPr anchor="t">
            <a:noAutofit/>
          </a:bodyPr>
          <a:lstStyle>
            <a:lvl1pPr algn="r">
              <a:lnSpc>
                <a:spcPct val="110000"/>
              </a:lnSpc>
              <a:defRPr sz="18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 name="Footer Placeholder 4">
            <a:extLst>
              <a:ext uri="{FF2B5EF4-FFF2-40B4-BE49-F238E27FC236}">
                <a16:creationId xmlns:a16="http://schemas.microsoft.com/office/drawing/2014/main" id="{9B2F2F05-CEDE-4DBD-B401-0C4B85598831}"/>
              </a:ext>
            </a:extLst>
          </p:cNvPr>
          <p:cNvSpPr>
            <a:spLocks noGrp="1"/>
          </p:cNvSpPr>
          <p:nvPr>
            <p:ph type="ftr" sz="quarter" idx="43"/>
          </p:nvPr>
        </p:nvSpPr>
        <p:spPr/>
        <p:txBody>
          <a:bodyPr/>
          <a:lstStyle/>
          <a:p>
            <a:endParaRPr lang="en-US"/>
          </a:p>
        </p:txBody>
      </p:sp>
      <p:sp>
        <p:nvSpPr>
          <p:cNvPr id="6" name="Slide Number Placeholder 5">
            <a:extLst>
              <a:ext uri="{FF2B5EF4-FFF2-40B4-BE49-F238E27FC236}">
                <a16:creationId xmlns:a16="http://schemas.microsoft.com/office/drawing/2014/main" id="{58AC448A-D8A7-4E0C-BE4A-C4F692A4D2C6}"/>
              </a:ext>
            </a:extLst>
          </p:cNvPr>
          <p:cNvSpPr>
            <a:spLocks noGrp="1"/>
          </p:cNvSpPr>
          <p:nvPr>
            <p:ph type="sldNum" sz="quarter" idx="44"/>
          </p:nvPr>
        </p:nvSpPr>
        <p:spPr/>
        <p:txBody>
          <a:bodyPr/>
          <a:lstStyle/>
          <a:p>
            <a:fld id="{6B54B0F7-55DD-40D6-B7F4-70B586885C0B}" type="slidenum">
              <a:rPr lang="en-US" smtClean="0"/>
              <a:pPr/>
              <a:t>‹#›</a:t>
            </a:fld>
            <a:endParaRPr lang="en-US" dirty="0"/>
          </a:p>
        </p:txBody>
      </p:sp>
      <p:sp>
        <p:nvSpPr>
          <p:cNvPr id="3" name="Title 2">
            <a:extLst>
              <a:ext uri="{FF2B5EF4-FFF2-40B4-BE49-F238E27FC236}">
                <a16:creationId xmlns:a16="http://schemas.microsoft.com/office/drawing/2014/main" id="{C8F4FADB-EEC5-45D2-AA5E-7A0D798F1295}"/>
              </a:ext>
            </a:extLst>
          </p:cNvPr>
          <p:cNvSpPr>
            <a:spLocks noGrp="1"/>
          </p:cNvSpPr>
          <p:nvPr>
            <p:ph type="title"/>
          </p:nvPr>
        </p:nvSpPr>
        <p:spPr>
          <a:xfrm>
            <a:off x="441601" y="385507"/>
            <a:ext cx="2824073" cy="960000"/>
          </a:xfrm>
        </p:spPr>
        <p:txBody>
          <a:bodyPr/>
          <a:lstStyle/>
          <a:p>
            <a:r>
              <a:rPr lang="en-US"/>
              <a:t>Click to edit Master title style</a:t>
            </a:r>
            <a:endParaRPr lang="en-US" dirty="0"/>
          </a:p>
        </p:txBody>
      </p:sp>
      <p:sp>
        <p:nvSpPr>
          <p:cNvPr id="33" name="Espace réservé du texte 4">
            <a:extLst>
              <a:ext uri="{FF2B5EF4-FFF2-40B4-BE49-F238E27FC236}">
                <a16:creationId xmlns:a16="http://schemas.microsoft.com/office/drawing/2014/main" id="{47966520-9FD5-42B3-AD18-E492CBBE356F}"/>
              </a:ext>
            </a:extLst>
          </p:cNvPr>
          <p:cNvSpPr>
            <a:spLocks noGrp="1"/>
          </p:cNvSpPr>
          <p:nvPr>
            <p:ph type="body" sz="quarter" idx="51"/>
          </p:nvPr>
        </p:nvSpPr>
        <p:spPr>
          <a:xfrm>
            <a:off x="444973" y="1428425"/>
            <a:ext cx="2822400" cy="574516"/>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4E0BC0F4-D286-4029-9886-E5C53C4FB52B}"/>
              </a:ext>
            </a:extLst>
          </p:cNvPr>
          <p:cNvSpPr>
            <a:spLocks noGrp="1"/>
          </p:cNvSpPr>
          <p:nvPr>
            <p:ph type="body" sz="quarter" idx="21"/>
          </p:nvPr>
        </p:nvSpPr>
        <p:spPr>
          <a:xfrm>
            <a:off x="442035" y="1759071"/>
            <a:ext cx="2822400" cy="4479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5612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52" name="Text Placeholder 2">
            <a:extLst>
              <a:ext uri="{FF2B5EF4-FFF2-40B4-BE49-F238E27FC236}">
                <a16:creationId xmlns:a16="http://schemas.microsoft.com/office/drawing/2014/main" id="{910FAF53-C00F-42B1-925B-79D8B7C9A3CF}"/>
              </a:ext>
            </a:extLst>
          </p:cNvPr>
          <p:cNvSpPr>
            <a:spLocks noGrp="1"/>
          </p:cNvSpPr>
          <p:nvPr>
            <p:ph type="body" sz="quarter" idx="49"/>
          </p:nvPr>
        </p:nvSpPr>
        <p:spPr>
          <a:xfrm>
            <a:off x="442035" y="1787589"/>
            <a:ext cx="2827013" cy="4451433"/>
          </a:xfrm>
        </p:spPr>
        <p:txBody>
          <a:bodyPr/>
          <a:lstStyle>
            <a:lvl1pPr>
              <a:defRPr>
                <a:solidFill>
                  <a:schemeClr val="tx2"/>
                </a:solidFill>
              </a:defRPr>
            </a:lvl1pPr>
            <a:lvl2pPr marL="302392" indent="-302392">
              <a:buFontTx/>
              <a:buBlip>
                <a:blip r:embed="rId2"/>
              </a:buBlip>
              <a:defRPr>
                <a:solidFill>
                  <a:schemeClr val="tx2"/>
                </a:solidFill>
              </a:defRPr>
            </a:lvl2pPr>
            <a:lvl3pPr marL="609585" indent="-302392">
              <a:buFontTx/>
              <a:buBlip>
                <a:blip r:embed="rId2"/>
              </a:buBlip>
              <a:defRPr>
                <a:solidFill>
                  <a:schemeClr val="tx2"/>
                </a:solidFill>
              </a:defRPr>
            </a:lvl3pPr>
            <a:lvl4pPr marL="911977" indent="-302392">
              <a:buFontTx/>
              <a:buBlip>
                <a:blip r:embed="rId2"/>
              </a:buBlip>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Espace réservé du texte 4">
            <a:extLst>
              <a:ext uri="{FF2B5EF4-FFF2-40B4-BE49-F238E27FC236}">
                <a16:creationId xmlns:a16="http://schemas.microsoft.com/office/drawing/2014/main" id="{44A9397C-6D93-4AD9-887C-C623195B452C}"/>
              </a:ext>
            </a:extLst>
          </p:cNvPr>
          <p:cNvSpPr>
            <a:spLocks noGrp="1"/>
          </p:cNvSpPr>
          <p:nvPr>
            <p:ph type="body" sz="quarter" idx="21" hasCustomPrompt="1"/>
          </p:nvPr>
        </p:nvSpPr>
        <p:spPr>
          <a:xfrm>
            <a:off x="4350332" y="1787588"/>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3">
                  <a:extLst>
                    <a:ext uri="{96DAC541-7B7A-43D3-8B79-37D633B846F1}">
                      <asvg:svgBlip xmlns:asvg="http://schemas.microsoft.com/office/drawing/2016/SVG/main" r:embed="rId4"/>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55" name="Espace réservé du texte 4">
            <a:extLst>
              <a:ext uri="{FF2B5EF4-FFF2-40B4-BE49-F238E27FC236}">
                <a16:creationId xmlns:a16="http://schemas.microsoft.com/office/drawing/2014/main" id="{1733B279-DA2E-42A2-AC6A-5AD6F62B3AED}"/>
              </a:ext>
            </a:extLst>
          </p:cNvPr>
          <p:cNvSpPr>
            <a:spLocks noGrp="1"/>
          </p:cNvSpPr>
          <p:nvPr>
            <p:ph type="body" sz="quarter" idx="22"/>
          </p:nvPr>
        </p:nvSpPr>
        <p:spPr>
          <a:xfrm>
            <a:off x="4352278" y="985499"/>
            <a:ext cx="7394749" cy="286660"/>
          </a:xfrm>
        </p:spPr>
        <p:txBody>
          <a:bodyPr wrap="square">
            <a:spAutoFit/>
          </a:bodyPr>
          <a:lstStyle>
            <a:lvl1pPr algn="l">
              <a:lnSpc>
                <a:spcPct val="110000"/>
              </a:lnSpc>
              <a:defRPr sz="1867">
                <a:solidFill>
                  <a:schemeClr val="tx1"/>
                </a:solidFill>
              </a:defRPr>
            </a:lvl1pPr>
            <a:lvl2pPr marL="228594" indent="-228594">
              <a:buFontTx/>
              <a:buBlip>
                <a:blip r:embed="rId3">
                  <a:extLst>
                    <a:ext uri="{96DAC541-7B7A-43D3-8B79-37D633B846F1}">
                      <asvg:svgBlip xmlns:asvg="http://schemas.microsoft.com/office/drawing/2016/SVG/main" r:embed="rId4"/>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6" name="Espace réservé du texte 4">
            <a:extLst>
              <a:ext uri="{FF2B5EF4-FFF2-40B4-BE49-F238E27FC236}">
                <a16:creationId xmlns:a16="http://schemas.microsoft.com/office/drawing/2014/main" id="{16F950FC-0480-4153-AB54-FC50B62AF841}"/>
              </a:ext>
            </a:extLst>
          </p:cNvPr>
          <p:cNvSpPr>
            <a:spLocks noGrp="1"/>
          </p:cNvSpPr>
          <p:nvPr>
            <p:ph type="body" sz="quarter" idx="25" hasCustomPrompt="1"/>
          </p:nvPr>
        </p:nvSpPr>
        <p:spPr>
          <a:xfrm>
            <a:off x="6251135" y="1787588"/>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3">
                  <a:extLst>
                    <a:ext uri="{96DAC541-7B7A-43D3-8B79-37D633B846F1}">
                      <asvg:svgBlip xmlns:asvg="http://schemas.microsoft.com/office/drawing/2016/SVG/main" r:embed="rId4"/>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57" name="Espace réservé du texte 4">
            <a:extLst>
              <a:ext uri="{FF2B5EF4-FFF2-40B4-BE49-F238E27FC236}">
                <a16:creationId xmlns:a16="http://schemas.microsoft.com/office/drawing/2014/main" id="{2EFE1CAB-5EC5-470D-9350-2DD9C967665B}"/>
              </a:ext>
            </a:extLst>
          </p:cNvPr>
          <p:cNvSpPr>
            <a:spLocks noGrp="1"/>
          </p:cNvSpPr>
          <p:nvPr>
            <p:ph type="body" sz="quarter" idx="28" hasCustomPrompt="1"/>
          </p:nvPr>
        </p:nvSpPr>
        <p:spPr>
          <a:xfrm>
            <a:off x="8151937" y="1787588"/>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3">
                  <a:extLst>
                    <a:ext uri="{96DAC541-7B7A-43D3-8B79-37D633B846F1}">
                      <asvg:svgBlip xmlns:asvg="http://schemas.microsoft.com/office/drawing/2016/SVG/main" r:embed="rId4"/>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58" name="Espace réservé du texte 4">
            <a:extLst>
              <a:ext uri="{FF2B5EF4-FFF2-40B4-BE49-F238E27FC236}">
                <a16:creationId xmlns:a16="http://schemas.microsoft.com/office/drawing/2014/main" id="{E28A005F-4277-4DBE-97FB-498AB2E8E7BA}"/>
              </a:ext>
            </a:extLst>
          </p:cNvPr>
          <p:cNvSpPr>
            <a:spLocks noGrp="1"/>
          </p:cNvSpPr>
          <p:nvPr>
            <p:ph type="body" sz="quarter" idx="31" hasCustomPrompt="1"/>
          </p:nvPr>
        </p:nvSpPr>
        <p:spPr>
          <a:xfrm>
            <a:off x="10052741" y="1787588"/>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3">
                  <a:extLst>
                    <a:ext uri="{96DAC541-7B7A-43D3-8B79-37D633B846F1}">
                      <asvg:svgBlip xmlns:asvg="http://schemas.microsoft.com/office/drawing/2016/SVG/main" r:embed="rId4"/>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4" name="Footer Placeholder 3">
            <a:extLst>
              <a:ext uri="{FF2B5EF4-FFF2-40B4-BE49-F238E27FC236}">
                <a16:creationId xmlns:a16="http://schemas.microsoft.com/office/drawing/2014/main" id="{BD134596-12A9-4BAA-8C73-E73781DD9794}"/>
              </a:ext>
            </a:extLst>
          </p:cNvPr>
          <p:cNvSpPr>
            <a:spLocks noGrp="1"/>
          </p:cNvSpPr>
          <p:nvPr>
            <p:ph type="ftr" sz="quarter" idx="51"/>
          </p:nvPr>
        </p:nvSpPr>
        <p:spPr/>
        <p:txBody>
          <a:bodyPr/>
          <a:lstStyle/>
          <a:p>
            <a:endParaRPr lang="en-US"/>
          </a:p>
        </p:txBody>
      </p:sp>
      <p:sp>
        <p:nvSpPr>
          <p:cNvPr id="5" name="Slide Number Placeholder 4">
            <a:extLst>
              <a:ext uri="{FF2B5EF4-FFF2-40B4-BE49-F238E27FC236}">
                <a16:creationId xmlns:a16="http://schemas.microsoft.com/office/drawing/2014/main" id="{901BACB5-7B15-46A0-ACC1-B1CC73618FA4}"/>
              </a:ext>
            </a:extLst>
          </p:cNvPr>
          <p:cNvSpPr>
            <a:spLocks noGrp="1"/>
          </p:cNvSpPr>
          <p:nvPr>
            <p:ph type="sldNum" sz="quarter" idx="52"/>
          </p:nvPr>
        </p:nvSpPr>
        <p:spPr/>
        <p:txBody>
          <a:bodyPr/>
          <a:lstStyle/>
          <a:p>
            <a:fld id="{6B54B0F7-55DD-40D6-B7F4-70B586885C0B}" type="slidenum">
              <a:rPr lang="en-US" smtClean="0"/>
              <a:pPr/>
              <a:t>‹#›</a:t>
            </a:fld>
            <a:endParaRPr lang="en-US" dirty="0"/>
          </a:p>
        </p:txBody>
      </p:sp>
      <p:sp>
        <p:nvSpPr>
          <p:cNvPr id="2" name="Title 1">
            <a:extLst>
              <a:ext uri="{FF2B5EF4-FFF2-40B4-BE49-F238E27FC236}">
                <a16:creationId xmlns:a16="http://schemas.microsoft.com/office/drawing/2014/main" id="{4E92FD8C-2B58-418C-8C0C-CF8C1DFCA139}"/>
              </a:ext>
            </a:extLst>
          </p:cNvPr>
          <p:cNvSpPr>
            <a:spLocks noGrp="1"/>
          </p:cNvSpPr>
          <p:nvPr>
            <p:ph type="title"/>
          </p:nvPr>
        </p:nvSpPr>
        <p:spPr>
          <a:xfrm>
            <a:off x="441601" y="385507"/>
            <a:ext cx="2824073" cy="960000"/>
          </a:xfrm>
        </p:spPr>
        <p:txBody>
          <a:bodyPr/>
          <a:lstStyle>
            <a:lvl1pPr>
              <a:defRPr>
                <a:solidFill>
                  <a:schemeClr val="bg1"/>
                </a:solidFill>
              </a:defRPr>
            </a:lvl1pPr>
          </a:lstStyle>
          <a:p>
            <a:r>
              <a:rPr lang="en-US"/>
              <a:t>Click to edit Master title style</a:t>
            </a:r>
            <a:endParaRPr lang="en-US" dirty="0"/>
          </a:p>
        </p:txBody>
      </p:sp>
      <p:sp>
        <p:nvSpPr>
          <p:cNvPr id="29" name="Espace réservé du texte 4">
            <a:extLst>
              <a:ext uri="{FF2B5EF4-FFF2-40B4-BE49-F238E27FC236}">
                <a16:creationId xmlns:a16="http://schemas.microsoft.com/office/drawing/2014/main" id="{6130F058-DE5E-4AF9-B296-FB3C01712DC6}"/>
              </a:ext>
            </a:extLst>
          </p:cNvPr>
          <p:cNvSpPr>
            <a:spLocks noGrp="1"/>
          </p:cNvSpPr>
          <p:nvPr>
            <p:ph type="body" sz="quarter" idx="53"/>
          </p:nvPr>
        </p:nvSpPr>
        <p:spPr>
          <a:xfrm>
            <a:off x="444973" y="1428425"/>
            <a:ext cx="2822400" cy="574516"/>
          </a:xfrm>
        </p:spPr>
        <p:txBody>
          <a:bodyPr wrap="square">
            <a:spAutoFit/>
          </a:bodyPr>
          <a:lstStyle>
            <a:lvl1pPr>
              <a:lnSpc>
                <a:spcPct val="100000"/>
              </a:lnSpc>
              <a:spcAft>
                <a:spcPts val="0"/>
              </a:spcAft>
              <a:defRPr sz="1867"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480EBD21-251E-5549-1783-59F62C923620}"/>
              </a:ext>
            </a:extLst>
          </p:cNvPr>
          <p:cNvSpPr>
            <a:spLocks noGrp="1"/>
          </p:cNvSpPr>
          <p:nvPr>
            <p:ph type="body" sz="quarter" idx="54"/>
          </p:nvPr>
        </p:nvSpPr>
        <p:spPr>
          <a:xfrm>
            <a:off x="4350332" y="2949165"/>
            <a:ext cx="1691347" cy="657177"/>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1C368F5-8367-8003-717B-0E1E56CD0587}"/>
              </a:ext>
            </a:extLst>
          </p:cNvPr>
          <p:cNvSpPr>
            <a:spLocks noGrp="1"/>
          </p:cNvSpPr>
          <p:nvPr>
            <p:ph type="body" sz="quarter" idx="35"/>
          </p:nvPr>
        </p:nvSpPr>
        <p:spPr>
          <a:xfrm>
            <a:off x="4350332" y="3840886"/>
            <a:ext cx="1691347" cy="239813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61010473-B381-8D4E-FABE-59CB2552EA81}"/>
              </a:ext>
            </a:extLst>
          </p:cNvPr>
          <p:cNvSpPr>
            <a:spLocks noGrp="1"/>
          </p:cNvSpPr>
          <p:nvPr>
            <p:ph type="body" sz="quarter" idx="36"/>
          </p:nvPr>
        </p:nvSpPr>
        <p:spPr>
          <a:xfrm>
            <a:off x="6251915" y="2941464"/>
            <a:ext cx="1691347"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AE08EF7E-5C0A-002F-6833-F81205E0B58D}"/>
              </a:ext>
            </a:extLst>
          </p:cNvPr>
          <p:cNvSpPr>
            <a:spLocks noGrp="1"/>
          </p:cNvSpPr>
          <p:nvPr>
            <p:ph type="body" sz="quarter" idx="37"/>
          </p:nvPr>
        </p:nvSpPr>
        <p:spPr>
          <a:xfrm>
            <a:off x="6251915" y="3840886"/>
            <a:ext cx="1691347" cy="239813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296512FD-5D84-35FD-A358-56A9E0174C3A}"/>
              </a:ext>
            </a:extLst>
          </p:cNvPr>
          <p:cNvSpPr>
            <a:spLocks noGrp="1"/>
          </p:cNvSpPr>
          <p:nvPr>
            <p:ph type="body" sz="quarter" idx="38"/>
          </p:nvPr>
        </p:nvSpPr>
        <p:spPr>
          <a:xfrm>
            <a:off x="8151937" y="2941464"/>
            <a:ext cx="1691347"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14FE262A-1EEC-F6CC-CB20-D432FB305B17}"/>
              </a:ext>
            </a:extLst>
          </p:cNvPr>
          <p:cNvSpPr>
            <a:spLocks noGrp="1"/>
          </p:cNvSpPr>
          <p:nvPr>
            <p:ph type="body" sz="quarter" idx="39"/>
          </p:nvPr>
        </p:nvSpPr>
        <p:spPr>
          <a:xfrm>
            <a:off x="8151937" y="3840886"/>
            <a:ext cx="1691347" cy="239813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1351095D-866D-4C63-63DC-4F5E0E9F58E1}"/>
              </a:ext>
            </a:extLst>
          </p:cNvPr>
          <p:cNvSpPr>
            <a:spLocks noGrp="1"/>
          </p:cNvSpPr>
          <p:nvPr>
            <p:ph type="body" sz="quarter" idx="40"/>
          </p:nvPr>
        </p:nvSpPr>
        <p:spPr>
          <a:xfrm>
            <a:off x="10055680" y="2941464"/>
            <a:ext cx="1691347"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CDD22FDE-98BD-E438-F8F4-BDB7914DF278}"/>
              </a:ext>
            </a:extLst>
          </p:cNvPr>
          <p:cNvSpPr>
            <a:spLocks noGrp="1"/>
          </p:cNvSpPr>
          <p:nvPr>
            <p:ph type="body" sz="quarter" idx="41"/>
          </p:nvPr>
        </p:nvSpPr>
        <p:spPr>
          <a:xfrm>
            <a:off x="10055680" y="3840886"/>
            <a:ext cx="1691347" cy="239813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Tree>
    <p:extLst>
      <p:ext uri="{BB962C8B-B14F-4D97-AF65-F5344CB8AC3E}">
        <p14:creationId xmlns:p14="http://schemas.microsoft.com/office/powerpoint/2010/main" val="16481246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309863"/>
            <a:ext cx="11304000" cy="4929159"/>
          </a:xfrm>
        </p:spPr>
        <p:txBody>
          <a:bodyPr anchor="ctr"/>
          <a:lstStyle>
            <a:lvl1pPr algn="ctr">
              <a:defRPr/>
            </a:lvl1pPr>
          </a:lstStyle>
          <a:p>
            <a:r>
              <a:rPr lang="en-US"/>
              <a:t>Click icon to add table</a:t>
            </a:r>
            <a:endParaRPr lang="en-US" dirty="0"/>
          </a:p>
        </p:txBody>
      </p:sp>
      <p:sp>
        <p:nvSpPr>
          <p:cNvPr id="5" name="Footer Placeholder 4">
            <a:extLst>
              <a:ext uri="{FF2B5EF4-FFF2-40B4-BE49-F238E27FC236}">
                <a16:creationId xmlns:a16="http://schemas.microsoft.com/office/drawing/2014/main" id="{F99F246B-9332-44CA-81DF-08CEAC5924F2}"/>
              </a:ext>
            </a:extLst>
          </p:cNvPr>
          <p:cNvSpPr>
            <a:spLocks noGrp="1"/>
          </p:cNvSpPr>
          <p:nvPr>
            <p:ph type="ftr" sz="quarter" idx="52"/>
          </p:nvPr>
        </p:nvSpPr>
        <p:spPr/>
        <p:txBody>
          <a:bodyPr/>
          <a:lstStyle/>
          <a:p>
            <a:endParaRPr lang="en-US"/>
          </a:p>
        </p:txBody>
      </p:sp>
      <p:sp>
        <p:nvSpPr>
          <p:cNvPr id="6" name="Slide Number Placeholder 5">
            <a:extLst>
              <a:ext uri="{FF2B5EF4-FFF2-40B4-BE49-F238E27FC236}">
                <a16:creationId xmlns:a16="http://schemas.microsoft.com/office/drawing/2014/main" id="{6D0BAD91-B8AC-43F3-A5AB-688AA978C3E8}"/>
              </a:ext>
            </a:extLst>
          </p:cNvPr>
          <p:cNvSpPr>
            <a:spLocks noGrp="1"/>
          </p:cNvSpPr>
          <p:nvPr>
            <p:ph type="sldNum" sz="quarter" idx="53"/>
          </p:nvPr>
        </p:nvSpPr>
        <p:spPr/>
        <p:txBody>
          <a:bodyPr/>
          <a:lstStyle/>
          <a:p>
            <a:fld id="{6B54B0F7-55DD-40D6-B7F4-70B586885C0B}" type="slidenum">
              <a:rPr lang="en-US" smtClean="0"/>
              <a:pPr/>
              <a:t>‹#›</a:t>
            </a:fld>
            <a:endParaRPr lang="en-US" dirty="0"/>
          </a:p>
        </p:txBody>
      </p:sp>
      <p:sp>
        <p:nvSpPr>
          <p:cNvPr id="2" name="Title 1">
            <a:extLst>
              <a:ext uri="{FF2B5EF4-FFF2-40B4-BE49-F238E27FC236}">
                <a16:creationId xmlns:a16="http://schemas.microsoft.com/office/drawing/2014/main" id="{73E78E04-C85A-4D77-B8FB-BFFBFEFE79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52102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tx2"/>
                </a:solidFill>
              </a:defRPr>
            </a:lvl1pPr>
          </a:lstStyle>
          <a:p>
            <a:r>
              <a:rPr lang="en-US" noProof="0" dirty="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tx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tx2"/>
          </a:solidFill>
        </p:spPr>
        <p:txBody>
          <a:bodyPr wrap="square">
            <a:noAutofit/>
          </a:bodyPr>
          <a:lstStyle>
            <a:lvl1pPr>
              <a:defRPr>
                <a:noFill/>
              </a:defRPr>
            </a:lvl1pPr>
          </a:lstStyle>
          <a:p>
            <a:r>
              <a:rPr lang="en-US" noProof="0"/>
              <a:t>Click icon to add SmartArt graphic</a:t>
            </a:r>
            <a:endParaRPr lang="en-US" noProof="0" dirty="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5229526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1735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7" y="2125989"/>
            <a:ext cx="10363201" cy="443199"/>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828801" y="3840480"/>
            <a:ext cx="8534400" cy="364544"/>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030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38FB-49D2-243D-E799-25795CFA1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77E8987-2079-66F7-E0DB-96F2EBA5D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D352CE89-FCBA-656B-6EF9-D1726364D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18EB27-DB31-E2A1-FF06-8714A058DA61}"/>
              </a:ext>
            </a:extLst>
          </p:cNvPr>
          <p:cNvSpPr>
            <a:spLocks noGrp="1"/>
          </p:cNvSpPr>
          <p:nvPr>
            <p:ph type="dt" sz="half" idx="10"/>
          </p:nvPr>
        </p:nvSpPr>
        <p:spPr/>
        <p:txBody>
          <a:bodyPr/>
          <a:lstStyle/>
          <a:p>
            <a:fld id="{4C016264-78FF-48F7-9E9F-45467879FA27}" type="datetimeFigureOut">
              <a:rPr lang="en-ZA" smtClean="0"/>
              <a:t>2024/10/13</a:t>
            </a:fld>
            <a:endParaRPr lang="en-ZA"/>
          </a:p>
        </p:txBody>
      </p:sp>
      <p:sp>
        <p:nvSpPr>
          <p:cNvPr id="6" name="Footer Placeholder 5">
            <a:extLst>
              <a:ext uri="{FF2B5EF4-FFF2-40B4-BE49-F238E27FC236}">
                <a16:creationId xmlns:a16="http://schemas.microsoft.com/office/drawing/2014/main" id="{565295BC-857A-FDC0-6E80-A6D2185C0F5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5C3C06B-40BB-0AC5-AEF4-88CE0BCF4E0F}"/>
              </a:ext>
            </a:extLst>
          </p:cNvPr>
          <p:cNvSpPr>
            <a:spLocks noGrp="1"/>
          </p:cNvSpPr>
          <p:nvPr>
            <p:ph type="sldNum" sz="quarter" idx="12"/>
          </p:nvPr>
        </p:nvSpPr>
        <p:spPr/>
        <p:txBody>
          <a:bodyPr/>
          <a:lstStyle/>
          <a:p>
            <a:fld id="{F37B2767-E02A-4F3D-B7D3-DDF84DB2AAEB}" type="slidenum">
              <a:rPr lang="en-ZA" smtClean="0"/>
              <a:t>‹#›</a:t>
            </a:fld>
            <a:endParaRPr lang="en-ZA"/>
          </a:p>
        </p:txBody>
      </p:sp>
    </p:spTree>
    <p:extLst>
      <p:ext uri="{BB962C8B-B14F-4D97-AF65-F5344CB8AC3E}">
        <p14:creationId xmlns:p14="http://schemas.microsoft.com/office/powerpoint/2010/main" val="496567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dirty="0"/>
              <a:t>Click to edit Master title style</a:t>
            </a:r>
            <a:endParaRPr dirty="0"/>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07232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CC7432E5-F8E0-41AE-9A6B-AD730338B005}" type="slidenum">
              <a:rPr lang="en-US" smtClean="0"/>
              <a:pPr algn="ctr"/>
              <a:t>‹#›</a:t>
            </a:fld>
            <a:endParaRPr lang="en-US" dirty="0"/>
          </a:p>
        </p:txBody>
      </p:sp>
      <p:sp>
        <p:nvSpPr>
          <p:cNvPr id="8" name="Text Placeholder 7"/>
          <p:cNvSpPr>
            <a:spLocks noGrp="1"/>
          </p:cNvSpPr>
          <p:nvPr>
            <p:ph type="body" sz="quarter" idx="13" hasCustomPrompt="1"/>
          </p:nvPr>
        </p:nvSpPr>
        <p:spPr>
          <a:xfrm>
            <a:off x="457200" y="5851603"/>
            <a:ext cx="9855200" cy="1005840"/>
          </a:xfrm>
        </p:spPr>
        <p:txBody>
          <a:bodyPr anchor="b">
            <a:normAutofit/>
          </a:bodyPr>
          <a:lstStyle>
            <a:lvl1pPr marL="0" indent="0">
              <a:spcBef>
                <a:spcPts val="300"/>
              </a:spcBef>
              <a:buNone/>
              <a:defRPr sz="1000"/>
            </a:lvl1pPr>
            <a:lvl2pPr marL="228589" indent="0">
              <a:buNone/>
              <a:defRPr/>
            </a:lvl2pPr>
            <a:lvl3pPr marL="457178" indent="0">
              <a:buNone/>
              <a:defRPr/>
            </a:lvl3pPr>
            <a:lvl4pPr marL="685766" indent="0">
              <a:buNone/>
              <a:defRPr/>
            </a:lvl4pPr>
            <a:lvl5pPr marL="914354"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44192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528"/>
            <a:ext cx="2844800" cy="365125"/>
          </a:xfrm>
          <a:prstGeom prst="rect">
            <a:avLst/>
          </a:prstGeom>
        </p:spPr>
        <p:txBody>
          <a:bodyPr lIns="121861" tIns="60930" rIns="121861" bIns="60930"/>
          <a:lstStyle>
            <a:lvl1pPr defTabSz="1218510" eaLnBrk="1" fontAlgn="auto" hangingPunct="1">
              <a:spcBef>
                <a:spcPts val="0"/>
              </a:spcBef>
              <a:spcAft>
                <a:spcPts val="0"/>
              </a:spcAft>
              <a:defRPr>
                <a:solidFill>
                  <a:prstClr val="black"/>
                </a:solidFill>
                <a:latin typeface="Arial"/>
              </a:defRPr>
            </a:lvl1pPr>
          </a:lstStyle>
          <a:p>
            <a:pPr>
              <a:defRPr/>
            </a:pPr>
            <a:fld id="{D549E6BC-1CED-4676-A801-DEEF01EAAA1B}" type="datetimeFigureOut">
              <a:rPr lang="en-ZA"/>
              <a:pPr>
                <a:defRPr/>
              </a:pPr>
              <a:t>2024/10/13</a:t>
            </a:fld>
            <a:endParaRPr lang="en-ZA"/>
          </a:p>
        </p:txBody>
      </p:sp>
      <p:sp>
        <p:nvSpPr>
          <p:cNvPr id="4" name="Footer Placeholder 3"/>
          <p:cNvSpPr>
            <a:spLocks noGrp="1"/>
          </p:cNvSpPr>
          <p:nvPr>
            <p:ph type="ftr" sz="quarter" idx="11"/>
          </p:nvPr>
        </p:nvSpPr>
        <p:spPr/>
        <p:txBody>
          <a:bodyPr/>
          <a:lstStyle>
            <a:lvl1pPr defTabSz="914060" eaLnBrk="0" fontAlgn="base" hangingPunct="0">
              <a:spcBef>
                <a:spcPct val="0"/>
              </a:spcBef>
              <a:spcAft>
                <a:spcPct val="0"/>
              </a:spcAft>
              <a:defRPr>
                <a:latin typeface="Calibri" pitchFamily="34" charset="0"/>
              </a:defRPr>
            </a:lvl1pPr>
          </a:lstStyle>
          <a:p>
            <a:pPr>
              <a:defRPr/>
            </a:pPr>
            <a:endParaRPr lang="en-ZA"/>
          </a:p>
        </p:txBody>
      </p:sp>
      <p:sp>
        <p:nvSpPr>
          <p:cNvPr id="5" name="Slide Number Placeholder 4"/>
          <p:cNvSpPr>
            <a:spLocks noGrp="1"/>
          </p:cNvSpPr>
          <p:nvPr>
            <p:ph type="sldNum" sz="quarter" idx="12"/>
          </p:nvPr>
        </p:nvSpPr>
        <p:spPr>
          <a:xfrm>
            <a:off x="8737600" y="6356528"/>
            <a:ext cx="2844800" cy="365125"/>
          </a:xfrm>
          <a:prstGeom prst="rect">
            <a:avLst/>
          </a:prstGeom>
        </p:spPr>
        <p:txBody>
          <a:bodyPr lIns="121861" tIns="60930" rIns="121861" bIns="60930"/>
          <a:lstStyle>
            <a:lvl1pPr defTabSz="1218510" eaLnBrk="1" fontAlgn="auto" hangingPunct="1">
              <a:spcBef>
                <a:spcPts val="0"/>
              </a:spcBef>
              <a:spcAft>
                <a:spcPts val="0"/>
              </a:spcAft>
              <a:defRPr>
                <a:solidFill>
                  <a:prstClr val="black"/>
                </a:solidFill>
                <a:latin typeface="Arial"/>
              </a:defRPr>
            </a:lvl1pPr>
          </a:lstStyle>
          <a:p>
            <a:pPr>
              <a:defRPr/>
            </a:pPr>
            <a:fld id="{68A14A1F-C5A8-4EF7-9C7D-7D5E84C2A837}" type="slidenum">
              <a:rPr lang="en-ZA"/>
              <a:pPr>
                <a:defRPr/>
              </a:pPr>
              <a:t>‹#›</a:t>
            </a:fld>
            <a:endParaRPr lang="en-ZA"/>
          </a:p>
        </p:txBody>
      </p:sp>
    </p:spTree>
    <p:extLst>
      <p:ext uri="{BB962C8B-B14F-4D97-AF65-F5344CB8AC3E}">
        <p14:creationId xmlns:p14="http://schemas.microsoft.com/office/powerpoint/2010/main" val="6959788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5713D-D566-4186-9787-C5E97CA19282}" type="datetime1">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7"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21622994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descr="Text, logo&#10;&#10;Description automatically generated">
            <a:extLst>
              <a:ext uri="{FF2B5EF4-FFF2-40B4-BE49-F238E27FC236}">
                <a16:creationId xmlns:a16="http://schemas.microsoft.com/office/drawing/2014/main" id="{4D1D4E2D-2371-7957-D633-BB7B4F1BD6A2}"/>
              </a:ext>
            </a:extLst>
          </p:cNvPr>
          <p:cNvPicPr>
            <a:picLocks noChangeAspect="1"/>
          </p:cNvPicPr>
          <p:nvPr userDrawn="1"/>
        </p:nvPicPr>
        <p:blipFill rotWithShape="1">
          <a:blip r:embed="rId2"/>
          <a:srcRect l="4569" t="5444" r="48503" b="70620"/>
          <a:stretch/>
        </p:blipFill>
        <p:spPr>
          <a:xfrm>
            <a:off x="513569" y="6137839"/>
            <a:ext cx="1453019" cy="587716"/>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C312E62E-AD5A-09D7-F612-F98644EFA772}"/>
              </a:ext>
            </a:extLst>
          </p:cNvPr>
          <p:cNvPicPr>
            <a:picLocks noChangeAspect="1"/>
          </p:cNvPicPr>
          <p:nvPr userDrawn="1"/>
        </p:nvPicPr>
        <p:blipFill rotWithShape="1">
          <a:blip r:embed="rId3"/>
          <a:srcRect l="55778"/>
          <a:stretch/>
        </p:blipFill>
        <p:spPr>
          <a:xfrm>
            <a:off x="10889295" y="6192576"/>
            <a:ext cx="789140" cy="545507"/>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D98042B1-B543-6CE1-3D96-ECF445F3D6F4}"/>
              </a:ext>
            </a:extLst>
          </p:cNvPr>
          <p:cNvPicPr>
            <a:picLocks noChangeAspect="1"/>
          </p:cNvPicPr>
          <p:nvPr userDrawn="1"/>
        </p:nvPicPr>
        <p:blipFill>
          <a:blip r:embed="rId4"/>
          <a:stretch>
            <a:fillRect/>
          </a:stretch>
        </p:blipFill>
        <p:spPr>
          <a:xfrm>
            <a:off x="5003996" y="6185591"/>
            <a:ext cx="2326251" cy="559479"/>
          </a:xfrm>
          <a:prstGeom prst="rect">
            <a:avLst/>
          </a:prstGeom>
          <a:effectLst>
            <a:outerShdw blurRad="50800" dist="50800" sx="1000" sy="1000" algn="ctr" rotWithShape="0">
              <a:srgbClr val="000000"/>
            </a:outerShdw>
          </a:effectLst>
        </p:spPr>
      </p:pic>
      <p:sp>
        <p:nvSpPr>
          <p:cNvPr id="2" name="TextBox 1">
            <a:extLst>
              <a:ext uri="{FF2B5EF4-FFF2-40B4-BE49-F238E27FC236}">
                <a16:creationId xmlns:a16="http://schemas.microsoft.com/office/drawing/2014/main" id="{0A58F69C-608B-40FD-81A1-8A4BF2DC9DA8}"/>
              </a:ext>
            </a:extLst>
          </p:cNvPr>
          <p:cNvSpPr txBox="1"/>
          <p:nvPr userDrawn="1"/>
        </p:nvSpPr>
        <p:spPr>
          <a:xfrm>
            <a:off x="11125201" y="228600"/>
            <a:ext cx="895351" cy="330155"/>
          </a:xfrm>
          <a:prstGeom prst="rect">
            <a:avLst/>
          </a:prstGeom>
          <a:solidFill>
            <a:schemeClr val="bg1"/>
          </a:solidFill>
        </p:spPr>
        <p:txBody>
          <a:bodyPr wrap="square" lIns="0" tIns="0" rIns="0" bIns="0" rtlCol="0">
            <a:spAutoFit/>
          </a:bodyPr>
          <a:lstStyle/>
          <a:p>
            <a:pPr algn="l">
              <a:lnSpc>
                <a:spcPct val="120000"/>
              </a:lnSpc>
            </a:pPr>
            <a:endParaRPr lang="en-GB" sz="2000" dirty="0" err="1">
              <a:solidFill>
                <a:schemeClr val="tx2"/>
              </a:solidFill>
            </a:endParaRPr>
          </a:p>
        </p:txBody>
      </p:sp>
    </p:spTree>
    <p:extLst>
      <p:ext uri="{BB962C8B-B14F-4D97-AF65-F5344CB8AC3E}">
        <p14:creationId xmlns:p14="http://schemas.microsoft.com/office/powerpoint/2010/main" val="7346962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8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665"/>
            <a:ext cx="10515600" cy="1500187"/>
          </a:xfrm>
        </p:spPr>
        <p:txBody>
          <a:bodyPr/>
          <a:lstStyle>
            <a:lvl1pPr marL="0" indent="0">
              <a:buNone/>
              <a:defRPr sz="2400">
                <a:solidFill>
                  <a:schemeClr val="tx1">
                    <a:tint val="75000"/>
                  </a:schemeClr>
                </a:solidFill>
              </a:defRPr>
            </a:lvl1pPr>
            <a:lvl2pPr marL="456987" indent="0">
              <a:buNone/>
              <a:defRPr sz="2000">
                <a:solidFill>
                  <a:schemeClr val="tx1">
                    <a:tint val="75000"/>
                  </a:schemeClr>
                </a:solidFill>
              </a:defRPr>
            </a:lvl2pPr>
            <a:lvl3pPr marL="913992" indent="0">
              <a:buNone/>
              <a:defRPr sz="1900">
                <a:solidFill>
                  <a:schemeClr val="tx1">
                    <a:tint val="75000"/>
                  </a:schemeClr>
                </a:solidFill>
              </a:defRPr>
            </a:lvl3pPr>
            <a:lvl4pPr marL="1370988" indent="0">
              <a:buNone/>
              <a:defRPr sz="1600">
                <a:solidFill>
                  <a:schemeClr val="tx1">
                    <a:tint val="75000"/>
                  </a:schemeClr>
                </a:solidFill>
              </a:defRPr>
            </a:lvl4pPr>
            <a:lvl5pPr marL="1827984" indent="0">
              <a:buNone/>
              <a:defRPr sz="1600">
                <a:solidFill>
                  <a:schemeClr val="tx1">
                    <a:tint val="75000"/>
                  </a:schemeClr>
                </a:solidFill>
              </a:defRPr>
            </a:lvl5pPr>
            <a:lvl6pPr marL="2284990" indent="0">
              <a:buNone/>
              <a:defRPr sz="1600">
                <a:solidFill>
                  <a:schemeClr val="tx1">
                    <a:tint val="75000"/>
                  </a:schemeClr>
                </a:solidFill>
              </a:defRPr>
            </a:lvl6pPr>
            <a:lvl7pPr marL="2741974" indent="0">
              <a:buNone/>
              <a:defRPr sz="1600">
                <a:solidFill>
                  <a:schemeClr val="tx1">
                    <a:tint val="75000"/>
                  </a:schemeClr>
                </a:solidFill>
              </a:defRPr>
            </a:lvl7pPr>
            <a:lvl8pPr marL="3198960" indent="0">
              <a:buNone/>
              <a:defRPr sz="1600">
                <a:solidFill>
                  <a:schemeClr val="tx1">
                    <a:tint val="75000"/>
                  </a:schemeClr>
                </a:solidFill>
              </a:defRPr>
            </a:lvl8pPr>
            <a:lvl9pPr marL="365594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914377">
              <a:defRPr/>
            </a:pPr>
            <a:fld id="{755024E8-6B1F-4137-A2C6-1DC9F01DD99D}" type="datetimeFigureOut">
              <a:rPr lang="en-US" smtClean="0">
                <a:solidFill>
                  <a:prstClr val="black">
                    <a:tint val="75000"/>
                  </a:prstClr>
                </a:solidFill>
              </a:rPr>
              <a:pPr defTabSz="914377">
                <a:defRPr/>
              </a:pPr>
              <a:t>10/13/2024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377" fontAlgn="base">
              <a:spcBef>
                <a:spcPct val="0"/>
              </a:spcBef>
              <a:spcAft>
                <a:spcPct val="0"/>
              </a:spcAft>
              <a:defRPr/>
            </a:pPr>
            <a:fld id="{4C2073D7-C477-49CA-933F-3A5A77BC656C}" type="slidenum">
              <a:rPr lang="en-US" smtClean="0"/>
              <a:pPr defTabSz="914377" fontAlgn="base">
                <a:spcBef>
                  <a:spcPct val="0"/>
                </a:spcBef>
                <a:spcAft>
                  <a:spcPct val="0"/>
                </a:spcAft>
                <a:defRPr/>
              </a:pPr>
              <a:t>‹#›</a:t>
            </a:fld>
            <a:endParaRPr lang="en-US"/>
          </a:p>
        </p:txBody>
      </p:sp>
    </p:spTree>
    <p:extLst>
      <p:ext uri="{BB962C8B-B14F-4D97-AF65-F5344CB8AC3E}">
        <p14:creationId xmlns:p14="http://schemas.microsoft.com/office/powerpoint/2010/main" val="9026233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Title and footer">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414000" y="273600"/>
            <a:ext cx="11221200" cy="511200"/>
          </a:xfrm>
          <a:prstGeom prst="rect">
            <a:avLst/>
          </a:prstGeom>
        </p:spPr>
        <p:txBody>
          <a:bodyPr vert="horz" lIns="90000" tIns="46800" rIns="90000" bIns="46800"/>
          <a:lstStyle>
            <a:lvl1pPr algn="l">
              <a:lnSpc>
                <a:spcPct val="100000"/>
              </a:lnSpc>
              <a:defRPr sz="2800" b="1" baseline="0">
                <a:solidFill>
                  <a:schemeClr val="tx2"/>
                </a:solidFill>
                <a:latin typeface="Arial" pitchFamily="34" charset="0"/>
                <a:cs typeface="Arial" pitchFamily="34" charset="0"/>
              </a:defRPr>
            </a:lvl1pPr>
          </a:lstStyle>
          <a:p>
            <a:r>
              <a:rPr lang="en-US" noProof="0" dirty="0"/>
              <a:t>Click to add title</a:t>
            </a:r>
          </a:p>
        </p:txBody>
      </p:sp>
      <p:sp>
        <p:nvSpPr>
          <p:cNvPr id="3" name="Text Placeholder 2"/>
          <p:cNvSpPr>
            <a:spLocks noGrp="1"/>
          </p:cNvSpPr>
          <p:nvPr>
            <p:ph type="body" sz="quarter" idx="10" hasCustomPrompt="1"/>
          </p:nvPr>
        </p:nvSpPr>
        <p:spPr>
          <a:xfrm>
            <a:off x="0" y="6660000"/>
            <a:ext cx="11016000" cy="198000"/>
          </a:xfrm>
          <a:prstGeom prst="rect">
            <a:avLst/>
          </a:prstGeom>
        </p:spPr>
        <p:txBody>
          <a:bodyPr anchor="b"/>
          <a:lstStyle>
            <a:lvl1pPr marL="0" indent="0">
              <a:spcBef>
                <a:spcPts val="0"/>
              </a:spcBef>
              <a:buNone/>
              <a:defRPr sz="1000" baseline="0"/>
            </a:lvl1pPr>
          </a:lstStyle>
          <a:p>
            <a:pPr lvl="0"/>
            <a:r>
              <a:rPr lang="en-US" dirty="0"/>
              <a:t>Click to edit footnote</a:t>
            </a:r>
            <a:endParaRPr lang="en-GB" dirty="0"/>
          </a:p>
        </p:txBody>
      </p:sp>
    </p:spTree>
    <p:extLst>
      <p:ext uri="{BB962C8B-B14F-4D97-AF65-F5344CB8AC3E}">
        <p14:creationId xmlns:p14="http://schemas.microsoft.com/office/powerpoint/2010/main" val="5060962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6323B2-C972-DE4E-9A30-F35C13EFFB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0B34155-0F10-3D4E-8926-A0392E2CCED5}"/>
              </a:ext>
            </a:extLst>
          </p:cNvPr>
          <p:cNvSpPr/>
          <p:nvPr userDrawn="1"/>
        </p:nvSpPr>
        <p:spPr>
          <a:xfrm>
            <a:off x="10668000" y="6289040"/>
            <a:ext cx="134112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a:solidFill>
                <a:prstClr val="white"/>
              </a:solidFill>
            </a:endParaRPr>
          </a:p>
        </p:txBody>
      </p:sp>
      <p:sp>
        <p:nvSpPr>
          <p:cNvPr id="5" name="Title 4">
            <a:extLst>
              <a:ext uri="{FF2B5EF4-FFF2-40B4-BE49-F238E27FC236}">
                <a16:creationId xmlns:a16="http://schemas.microsoft.com/office/drawing/2014/main" id="{B5532D53-179C-324A-8800-1FAD6ADB2F76}"/>
              </a:ext>
            </a:extLst>
          </p:cNvPr>
          <p:cNvSpPr>
            <a:spLocks noGrp="1"/>
          </p:cNvSpPr>
          <p:nvPr>
            <p:ph type="title"/>
          </p:nvPr>
        </p:nvSpPr>
        <p:spPr>
          <a:xfrm>
            <a:off x="838200" y="375285"/>
            <a:ext cx="10515600" cy="711835"/>
          </a:xfrm>
          <a:prstGeom prst="rect">
            <a:avLst/>
          </a:prstGeom>
        </p:spPr>
        <p:txBody>
          <a:bodyPr anchor="b">
            <a:noAutofit/>
          </a:bodyPr>
          <a:lstStyle>
            <a:lvl1pPr>
              <a:defRPr sz="2500" b="1" i="0">
                <a:solidFill>
                  <a:srgbClr val="003D6A"/>
                </a:solidFill>
                <a:latin typeface="Century Gothic" panose="020B0502020202020204" pitchFamily="34" charset="0"/>
              </a:defRPr>
            </a:lvl1pPr>
          </a:lstStyle>
          <a:p>
            <a:r>
              <a:rPr lang="en-GB"/>
              <a:t>Click to edit Master title style</a:t>
            </a:r>
          </a:p>
        </p:txBody>
      </p:sp>
      <p:sp>
        <p:nvSpPr>
          <p:cNvPr id="7" name="Text Placeholder 6">
            <a:extLst>
              <a:ext uri="{FF2B5EF4-FFF2-40B4-BE49-F238E27FC236}">
                <a16:creationId xmlns:a16="http://schemas.microsoft.com/office/drawing/2014/main" id="{F722EA50-7FB3-6A46-BAD4-56974FE7A7B0}"/>
              </a:ext>
            </a:extLst>
          </p:cNvPr>
          <p:cNvSpPr>
            <a:spLocks noGrp="1"/>
          </p:cNvSpPr>
          <p:nvPr>
            <p:ph type="body" sz="quarter" idx="10"/>
          </p:nvPr>
        </p:nvSpPr>
        <p:spPr>
          <a:xfrm>
            <a:off x="838202" y="1462405"/>
            <a:ext cx="10515599" cy="4389755"/>
          </a:xfrm>
          <a:prstGeom prst="rect">
            <a:avLst/>
          </a:prstGeom>
        </p:spPr>
        <p:txBody>
          <a:bodyPr>
            <a:normAutofit/>
          </a:bodyPr>
          <a:lstStyle>
            <a:lvl1pPr>
              <a:defRPr sz="2000">
                <a:solidFill>
                  <a:srgbClr val="003D6A"/>
                </a:solidFill>
                <a:latin typeface="Century Gothic" panose="020B0502020202020204" pitchFamily="34" charset="0"/>
              </a:defRPr>
            </a:lvl1pPr>
            <a:lvl2pPr>
              <a:defRPr sz="1800">
                <a:solidFill>
                  <a:srgbClr val="003D6A"/>
                </a:solidFill>
                <a:latin typeface="Century Gothic" panose="020B0502020202020204" pitchFamily="34" charset="0"/>
              </a:defRPr>
            </a:lvl2pPr>
            <a:lvl3pPr>
              <a:defRPr sz="1600">
                <a:solidFill>
                  <a:srgbClr val="003D6A"/>
                </a:solidFill>
                <a:latin typeface="Century Gothic" panose="020B0502020202020204" pitchFamily="34" charset="0"/>
              </a:defRPr>
            </a:lvl3pPr>
            <a:lvl4pPr>
              <a:defRPr sz="1400">
                <a:solidFill>
                  <a:srgbClr val="003D6A"/>
                </a:solidFill>
                <a:latin typeface="Century Gothic" panose="020B0502020202020204" pitchFamily="34" charset="0"/>
              </a:defRPr>
            </a:lvl4pPr>
            <a:lvl5pPr>
              <a:defRPr sz="1400">
                <a:solidFill>
                  <a:srgbClr val="003D6A"/>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7">
            <a:extLst>
              <a:ext uri="{FF2B5EF4-FFF2-40B4-BE49-F238E27FC236}">
                <a16:creationId xmlns:a16="http://schemas.microsoft.com/office/drawing/2014/main" id="{70D93050-23D9-C749-98F4-E60F4A1B2E6F}"/>
              </a:ext>
            </a:extLst>
          </p:cNvPr>
          <p:cNvSpPr>
            <a:spLocks noGrp="1"/>
          </p:cNvSpPr>
          <p:nvPr>
            <p:ph type="ftr" sz="quarter" idx="11"/>
          </p:nvPr>
        </p:nvSpPr>
        <p:spPr>
          <a:xfrm>
            <a:off x="838200" y="6065133"/>
            <a:ext cx="10515600" cy="792867"/>
          </a:xfrm>
        </p:spPr>
        <p:txBody>
          <a:bodyPr>
            <a:noAutofit/>
          </a:bodyPr>
          <a:lstStyle>
            <a:lvl1pPr algn="l">
              <a:defRPr/>
            </a:lvl1pPr>
          </a:lstStyle>
          <a:p>
            <a:endParaRPr lang="en-GB" dirty="0">
              <a:solidFill>
                <a:prstClr val="black">
                  <a:tint val="75000"/>
                </a:prstClr>
              </a:solidFill>
            </a:endParaRPr>
          </a:p>
        </p:txBody>
      </p:sp>
    </p:spTree>
    <p:extLst>
      <p:ext uri="{BB962C8B-B14F-4D97-AF65-F5344CB8AC3E}">
        <p14:creationId xmlns:p14="http://schemas.microsoft.com/office/powerpoint/2010/main" val="38438594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dirty="0"/>
              <a:t>Insert notes</a:t>
            </a:r>
          </a:p>
        </p:txBody>
      </p:sp>
    </p:spTree>
    <p:extLst>
      <p:ext uri="{BB962C8B-B14F-4D97-AF65-F5344CB8AC3E}">
        <p14:creationId xmlns:p14="http://schemas.microsoft.com/office/powerpoint/2010/main" val="20495692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5713D-D566-4186-9787-C5E97CA19282}" type="datetime1">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7"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86496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2.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image" Target="../media/image2.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image" Target="../media/image11.png"/><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9" Type="http://schemas.openxmlformats.org/officeDocument/2006/relationships/slideLayout" Target="../slideLayouts/slideLayout95.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8" Type="http://schemas.openxmlformats.org/officeDocument/2006/relationships/slideLayout" Target="../slideLayouts/slideLayout74.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20" Type="http://schemas.openxmlformats.org/officeDocument/2006/relationships/slideLayout" Target="../slideLayouts/slideLayout86.xml"/><Relationship Id="rId41" Type="http://schemas.openxmlformats.org/officeDocument/2006/relationships/slideLayout" Target="../slideLayouts/slideLayout107.xml"/><Relationship Id="rId1" Type="http://schemas.openxmlformats.org/officeDocument/2006/relationships/slideLayout" Target="../slideLayouts/slideLayout67.xml"/><Relationship Id="rId6"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5E117-947F-7787-E6F0-22C5163E9D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ACAB298-290D-51AF-56B6-CEFBCC1B60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DA9174F-AD69-DA64-5907-1F6AC5094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16264-78FF-48F7-9E9F-45467879FA27}" type="datetimeFigureOut">
              <a:rPr lang="en-ZA" smtClean="0"/>
              <a:t>2024/10/13</a:t>
            </a:fld>
            <a:endParaRPr lang="en-ZA"/>
          </a:p>
        </p:txBody>
      </p:sp>
      <p:sp>
        <p:nvSpPr>
          <p:cNvPr id="5" name="Footer Placeholder 4">
            <a:extLst>
              <a:ext uri="{FF2B5EF4-FFF2-40B4-BE49-F238E27FC236}">
                <a16:creationId xmlns:a16="http://schemas.microsoft.com/office/drawing/2014/main" id="{789934B4-449A-A25C-D550-D0AD212FB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B48DB8D2-BC7E-530B-456C-B1DFAA5BF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B2767-E02A-4F3D-B7D3-DDF84DB2AAEB}" type="slidenum">
              <a:rPr lang="en-ZA" smtClean="0"/>
              <a:t>‹#›</a:t>
            </a:fld>
            <a:endParaRPr lang="en-ZA"/>
          </a:p>
        </p:txBody>
      </p:sp>
    </p:spTree>
    <p:extLst>
      <p:ext uri="{BB962C8B-B14F-4D97-AF65-F5344CB8AC3E}">
        <p14:creationId xmlns:p14="http://schemas.microsoft.com/office/powerpoint/2010/main" val="1750396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3" r:id="rId12"/>
    <p:sldLayoutId id="2147483714" r:id="rId13"/>
    <p:sldLayoutId id="2147483715" r:id="rId14"/>
    <p:sldLayoutId id="214748371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a:xfrm>
            <a:off x="2866442" y="6479322"/>
            <a:ext cx="6459117" cy="170333"/>
          </a:xfrm>
          <a:prstGeom prst="rect">
            <a:avLst/>
          </a:prstGeom>
        </p:spPr>
        <p:txBody>
          <a:bodyPr vert="horz" lIns="0" tIns="0" rIns="0" bIns="0" rtlCol="0" anchor="ctr"/>
          <a:lstStyle>
            <a:lvl1pPr algn="ctr">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internal use</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XX . XX . XXXX</a:t>
            </a:r>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dirty="0"/>
          </a:p>
        </p:txBody>
      </p:sp>
      <p:sp>
        <p:nvSpPr>
          <p:cNvPr id="17" name="Forme libre : forme 9">
            <a:extLst>
              <a:ext uri="{FF2B5EF4-FFF2-40B4-BE49-F238E27FC236}">
                <a16:creationId xmlns:a16="http://schemas.microsoft.com/office/drawing/2014/main" id="{A881F5C4-317B-425E-B915-8F11F339271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51699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23"/>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23"/>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23"/>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a:xfrm>
            <a:off x="2866442" y="6479322"/>
            <a:ext cx="6459117" cy="170333"/>
          </a:xfrm>
          <a:prstGeom prst="rect">
            <a:avLst/>
          </a:prstGeom>
        </p:spPr>
        <p:txBody>
          <a:bodyPr vert="horz" lIns="0" tIns="0" rIns="0" bIns="0" rtlCol="0" anchor="ctr"/>
          <a:lstStyle>
            <a:lvl1pPr algn="ctr">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a:t>internal use</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dirty="0"/>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dirty="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89754655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32"/>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32"/>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32"/>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00" y="385507"/>
            <a:ext cx="11313600" cy="960000"/>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441600" y="1791835"/>
            <a:ext cx="11304000" cy="444816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a:xfrm>
            <a:off x="2866442" y="6479322"/>
            <a:ext cx="6459117" cy="170333"/>
          </a:xfrm>
          <a:prstGeom prst="rect">
            <a:avLst/>
          </a:prstGeom>
        </p:spPr>
        <p:txBody>
          <a:bodyPr vert="horz" lIns="0" tIns="0" rIns="0" bIns="0" rtlCol="0" anchor="b"/>
          <a:lstStyle>
            <a:lvl1pPr algn="ctr">
              <a:defRPr sz="18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8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userDrawn="1">
            <p:ph type="sldNum" sz="quarter" idx="4"/>
          </p:nvPr>
        </p:nvSpPr>
        <p:spPr>
          <a:xfrm>
            <a:off x="11114968" y="6375331"/>
            <a:ext cx="635000" cy="274324"/>
          </a:xfrm>
          <a:prstGeom prst="rect">
            <a:avLst/>
          </a:prstGeom>
        </p:spPr>
        <p:txBody>
          <a:bodyPr vert="horz" lIns="0" tIns="0" rIns="0" bIns="0" rtlCol="0" anchor="b"/>
          <a:lstStyle>
            <a:lvl1pPr algn="r">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smtClean="0"/>
              <a:pPr/>
              <a:t>‹#›</a:t>
            </a:fld>
            <a:endParaRPr lang="en-US" dirty="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Tree>
    <p:extLst>
      <p:ext uri="{BB962C8B-B14F-4D97-AF65-F5344CB8AC3E}">
        <p14:creationId xmlns:p14="http://schemas.microsoft.com/office/powerpoint/2010/main" val="172848656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3" r:id="rId46"/>
    <p:sldLayoutId id="2147483764" r:id="rId47"/>
    <p:sldLayoutId id="2147483765" r:id="rId48"/>
  </p:sldLayoutIdLst>
  <p:hf sldNum="0" hdr="0" ftr="0"/>
  <p:txStyles>
    <p:titleStyle>
      <a:lvl1pPr algn="l" defTabSz="914377" rtl="0" eaLnBrk="1" latinLnBrk="0" hangingPunct="1">
        <a:lnSpc>
          <a:spcPct val="90000"/>
        </a:lnSpc>
        <a:spcBef>
          <a:spcPct val="0"/>
        </a:spcBef>
        <a:buNone/>
        <a:defRPr lang="fr-FR" sz="32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21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50"/>
        </a:buBlip>
        <a:defRPr sz="21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50"/>
        </a:buBlip>
        <a:defRPr sz="21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50"/>
        </a:buBlip>
        <a:defRPr sz="21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2133"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29.xml"/><Relationship Id="rId7" Type="http://schemas.openxmlformats.org/officeDocument/2006/relationships/image" Target="../media/image38.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notesSlide" Target="../notesSlides/notesSlide3.xml"/><Relationship Id="rId16" Type="http://schemas.openxmlformats.org/officeDocument/2006/relationships/image" Target="../media/image56.svg"/><Relationship Id="rId20" Type="http://schemas.openxmlformats.org/officeDocument/2006/relationships/image" Target="../media/image60.svg"/><Relationship Id="rId1" Type="http://schemas.openxmlformats.org/officeDocument/2006/relationships/slideLayout" Target="../slideLayouts/slideLayout15.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19" Type="http://schemas.openxmlformats.org/officeDocument/2006/relationships/image" Target="../media/image59.pn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 Id="rId22" Type="http://schemas.openxmlformats.org/officeDocument/2006/relationships/image" Target="../media/image6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74.emf"/><Relationship Id="rId4" Type="http://schemas.openxmlformats.org/officeDocument/2006/relationships/image" Target="../media/image7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hyperlink" Target="https://www.ncbi.nlm.nih.gov/pubmed/30104294"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3" Type="http://schemas.openxmlformats.org/officeDocument/2006/relationships/image" Target="../media/image45.png"/><Relationship Id="rId7" Type="http://schemas.openxmlformats.org/officeDocument/2006/relationships/image" Target="../media/image81.png"/><Relationship Id="rId12" Type="http://schemas.openxmlformats.org/officeDocument/2006/relationships/image" Target="../media/image8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 Id="rId14" Type="http://schemas.openxmlformats.org/officeDocument/2006/relationships/image" Target="../media/image88.svg"/></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0.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www.ncbi.nlm.nih.gov/pmc/articles/PMC6965545/" TargetMode="External"/><Relationship Id="rId3" Type="http://schemas.openxmlformats.org/officeDocument/2006/relationships/hyperlink" Target="http://www.schalifouxdiabetes.com/pdf/Etudes_AHNI/Dual_I.pdf" TargetMode="External"/><Relationship Id="rId7" Type="http://schemas.openxmlformats.org/officeDocument/2006/relationships/hyperlink" Target="https://www.ncbi.nlm.nih.gov/pmc/articles/PMC5306117/" TargetMode="External"/><Relationship Id="rId12" Type="http://schemas.openxmlformats.org/officeDocument/2006/relationships/hyperlink" Target="https://www.ncbi.nlm.nih.gov/pmc/articles/PMC6965526/pdf/13300_2019_Article_730.pdf" TargetMode="External"/><Relationship Id="rId2" Type="http://schemas.openxmlformats.org/officeDocument/2006/relationships/hyperlink" Target="https://diabetesjournals.org/care/article/39/11/2026/37228/Benefits-of-LixiLan-a-Titratable-Fixed-Ratio" TargetMode="External"/><Relationship Id="rId1" Type="http://schemas.openxmlformats.org/officeDocument/2006/relationships/slideLayout" Target="../slideLayouts/slideLayout7.xml"/><Relationship Id="rId6" Type="http://schemas.openxmlformats.org/officeDocument/2006/relationships/hyperlink" Target="https://diabetesjournals.org/care/article/42/11/2108/36347/Switching-to-iGlarLixi-Versus-Continuing-Daily-or" TargetMode="External"/><Relationship Id="rId11" Type="http://schemas.openxmlformats.org/officeDocument/2006/relationships/hyperlink" Target="https://diabetesjournals.org/care/article/44/10/2361/138541/Advancing-Therapy-in-Suboptimally-Controlled-Basal" TargetMode="External"/><Relationship Id="rId5" Type="http://schemas.openxmlformats.org/officeDocument/2006/relationships/hyperlink" Target="https://diabetesjournals.org/care/article/37/11/2926/29033/Contribution-of-Liraglutide-in-the-Fixed-Ratio" TargetMode="External"/><Relationship Id="rId10" Type="http://schemas.openxmlformats.org/officeDocument/2006/relationships/hyperlink" Target="https://dom-pubs.onlinelibrary.wiley.com/doi/10.1111/dom.14148" TargetMode="External"/><Relationship Id="rId4" Type="http://schemas.openxmlformats.org/officeDocument/2006/relationships/hyperlink" Target="https://diabetesjournals.org/care/article/39/11/1972/37319/Efficacy-and-Safety-of-LixiLan-a-Titratable-Fixed" TargetMode="External"/><Relationship Id="rId9" Type="http://schemas.openxmlformats.org/officeDocument/2006/relationships/hyperlink" Target="https://diabetesjournals.org/care/article/41/5/1009/36560/Efficacy-and-Safety-of-IDegLira-Versus-Basal-Bolu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0.sv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svg"/><Relationship Id="rId7" Type="http://schemas.openxmlformats.org/officeDocument/2006/relationships/slide" Target="slide23.xml"/><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8.svg"/><Relationship Id="rId11" Type="http://schemas.openxmlformats.org/officeDocument/2006/relationships/image" Target="../media/image102.svg"/><Relationship Id="rId5" Type="http://schemas.openxmlformats.org/officeDocument/2006/relationships/image" Target="../media/image97.png"/><Relationship Id="rId10" Type="http://schemas.openxmlformats.org/officeDocument/2006/relationships/image" Target="../media/image101.png"/><Relationship Id="rId4" Type="http://schemas.openxmlformats.org/officeDocument/2006/relationships/slide" Target="slide28.xml"/><Relationship Id="rId9" Type="http://schemas.openxmlformats.org/officeDocument/2006/relationships/image" Target="../media/image100.svg"/></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3389/fpubh.2022.1082587"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sulin Images – Browse 115,823 Stock Photos, Vectors, and ...">
            <a:extLst>
              <a:ext uri="{FF2B5EF4-FFF2-40B4-BE49-F238E27FC236}">
                <a16:creationId xmlns:a16="http://schemas.microsoft.com/office/drawing/2014/main" id="{004E07E0-3B55-155A-9E42-EED12014D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19"/>
            <a:ext cx="12192001" cy="6849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4">
            <a:extLst>
              <a:ext uri="{FF2B5EF4-FFF2-40B4-BE49-F238E27FC236}">
                <a16:creationId xmlns:a16="http://schemas.microsoft.com/office/drawing/2014/main" id="{813183A1-D5B0-26AB-2203-D0A301915D75}"/>
              </a:ext>
            </a:extLst>
          </p:cNvPr>
          <p:cNvSpPr txBox="1">
            <a:spLocks/>
          </p:cNvSpPr>
          <p:nvPr/>
        </p:nvSpPr>
        <p:spPr>
          <a:xfrm>
            <a:off x="3042740" y="3594462"/>
            <a:ext cx="6612415" cy="140918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1">
                    <a:lumMod val="50000"/>
                  </a:schemeClr>
                </a:solidFill>
                <a:latin typeface="Abadi" panose="020B0604020104020204" pitchFamily="34" charset="0"/>
              </a:rPr>
              <a:t>Advances in Insulin Therapy</a:t>
            </a:r>
          </a:p>
          <a:p>
            <a:pPr marL="0" indent="0" algn="ctr">
              <a:buNone/>
            </a:pPr>
            <a:r>
              <a:rPr lang="en-US" sz="3600" b="1" i="1" dirty="0">
                <a:solidFill>
                  <a:schemeClr val="accent1">
                    <a:lumMod val="50000"/>
                  </a:schemeClr>
                </a:solidFill>
                <a:latin typeface="Abadi" panose="020B0604020104020204" pitchFamily="34" charset="0"/>
              </a:rPr>
              <a:t>New Solutions to Old Problems</a:t>
            </a:r>
          </a:p>
          <a:p>
            <a:pPr marL="0"/>
            <a:endParaRPr lang="en-US" sz="2000" b="1" dirty="0"/>
          </a:p>
        </p:txBody>
      </p:sp>
      <p:sp>
        <p:nvSpPr>
          <p:cNvPr id="6" name="TextBox 5">
            <a:extLst>
              <a:ext uri="{FF2B5EF4-FFF2-40B4-BE49-F238E27FC236}">
                <a16:creationId xmlns:a16="http://schemas.microsoft.com/office/drawing/2014/main" id="{F401C248-39A3-795B-3B86-43CBB15A862F}"/>
              </a:ext>
            </a:extLst>
          </p:cNvPr>
          <p:cNvSpPr txBox="1"/>
          <p:nvPr/>
        </p:nvSpPr>
        <p:spPr>
          <a:xfrm>
            <a:off x="7413605" y="5530392"/>
            <a:ext cx="4724628" cy="1200329"/>
          </a:xfrm>
          <a:prstGeom prst="rect">
            <a:avLst/>
          </a:prstGeom>
          <a:noFill/>
        </p:spPr>
        <p:txBody>
          <a:bodyPr wrap="none" rtlCol="0">
            <a:spAutoFit/>
          </a:bodyPr>
          <a:lstStyle/>
          <a:p>
            <a:pPr marL="0" indent="0" algn="ctr">
              <a:buNone/>
            </a:pPr>
            <a:r>
              <a:rPr lang="en-US" sz="1800" b="1" dirty="0"/>
              <a:t>13 October 2024</a:t>
            </a:r>
          </a:p>
          <a:p>
            <a:pPr marL="0" indent="0" algn="ctr">
              <a:buNone/>
            </a:pPr>
            <a:r>
              <a:rPr lang="en-US" sz="1800" dirty="0"/>
              <a:t>Dr Nasrin Goolam Mahyoodeen</a:t>
            </a:r>
          </a:p>
          <a:p>
            <a:pPr marL="0" indent="0" algn="ctr">
              <a:buNone/>
            </a:pPr>
            <a:r>
              <a:rPr lang="en-US" sz="1800" dirty="0"/>
              <a:t>MBChB, FCP(SA), Cert. Endo. &amp; </a:t>
            </a:r>
            <a:r>
              <a:rPr lang="en-US" sz="1800" dirty="0" err="1"/>
              <a:t>Metab</a:t>
            </a:r>
            <a:r>
              <a:rPr lang="en-US" sz="1800" dirty="0"/>
              <a:t>. (SA), PhD</a:t>
            </a:r>
          </a:p>
          <a:p>
            <a:endParaRPr lang="en-ZA" dirty="0"/>
          </a:p>
        </p:txBody>
      </p:sp>
      <p:sp>
        <p:nvSpPr>
          <p:cNvPr id="2" name="TextBox 1">
            <a:extLst>
              <a:ext uri="{FF2B5EF4-FFF2-40B4-BE49-F238E27FC236}">
                <a16:creationId xmlns:a16="http://schemas.microsoft.com/office/drawing/2014/main" id="{F2F0A4CE-B2B5-C5CE-9163-C053BB7D2F0C}"/>
              </a:ext>
            </a:extLst>
          </p:cNvPr>
          <p:cNvSpPr txBox="1"/>
          <p:nvPr/>
        </p:nvSpPr>
        <p:spPr>
          <a:xfrm>
            <a:off x="-86091" y="6621751"/>
            <a:ext cx="2528596" cy="253916"/>
          </a:xfrm>
          <a:prstGeom prst="rect">
            <a:avLst/>
          </a:prstGeom>
          <a:noFill/>
        </p:spPr>
        <p:txBody>
          <a:bodyPr wrap="square" rtlCol="0">
            <a:spAutoFit/>
          </a:bodyPr>
          <a:lstStyle/>
          <a:p>
            <a:r>
              <a:rPr lang="en-US" sz="1050" b="0" i="0">
                <a:effectLst/>
                <a:latin typeface="Verdana" panose="020B0604030504040204" pitchFamily="34" charset="0"/>
                <a:ea typeface="Verdana" panose="020B0604030504040204" pitchFamily="34" charset="0"/>
              </a:rPr>
              <a:t>MAT-ZA-2400509–v1-10/2024</a:t>
            </a:r>
            <a:endParaRPr lang="en-US" sz="105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5398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betes Complications | Endocrine Society">
            <a:extLst>
              <a:ext uri="{FF2B5EF4-FFF2-40B4-BE49-F238E27FC236}">
                <a16:creationId xmlns:a16="http://schemas.microsoft.com/office/drawing/2014/main" id="{23419C04-DFC9-A741-DCDA-F6FE9C1F5D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39" t="1367" r="15222" b="1107"/>
          <a:stretch/>
        </p:blipFill>
        <p:spPr bwMode="auto">
          <a:xfrm>
            <a:off x="4129000" y="36600"/>
            <a:ext cx="7629656" cy="6273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C81B34-0526-8733-5937-D8B282544D4D}"/>
              </a:ext>
            </a:extLst>
          </p:cNvPr>
          <p:cNvSpPr txBox="1"/>
          <p:nvPr/>
        </p:nvSpPr>
        <p:spPr>
          <a:xfrm>
            <a:off x="0" y="6569777"/>
            <a:ext cx="11931940" cy="261610"/>
          </a:xfrm>
          <a:prstGeom prst="rect">
            <a:avLst/>
          </a:prstGeom>
          <a:noFill/>
        </p:spPr>
        <p:txBody>
          <a:bodyPr wrap="square">
            <a:spAutoFit/>
          </a:bodyPr>
          <a:lstStyle/>
          <a:p>
            <a:r>
              <a:rPr lang="en-ZA" sz="1050" dirty="0"/>
              <a:t>https://www.endocrine.org/-/media/endocrine/images/patient-engagement-webpage/condition-page-images/diabetes-and-glucose-metabolism/diabetes_complications_pe_1796x943.jpg</a:t>
            </a:r>
          </a:p>
        </p:txBody>
      </p:sp>
      <p:sp>
        <p:nvSpPr>
          <p:cNvPr id="5" name="Title 1">
            <a:extLst>
              <a:ext uri="{FF2B5EF4-FFF2-40B4-BE49-F238E27FC236}">
                <a16:creationId xmlns:a16="http://schemas.microsoft.com/office/drawing/2014/main" id="{08D1B234-6373-F2A1-4D7E-3969D7BB7952}"/>
              </a:ext>
            </a:extLst>
          </p:cNvPr>
          <p:cNvSpPr txBox="1">
            <a:spLocks/>
          </p:cNvSpPr>
          <p:nvPr/>
        </p:nvSpPr>
        <p:spPr>
          <a:xfrm>
            <a:off x="433345" y="2188644"/>
            <a:ext cx="3524678" cy="13993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t>Complications of Diabetes</a:t>
            </a:r>
          </a:p>
        </p:txBody>
      </p:sp>
      <p:sp>
        <p:nvSpPr>
          <p:cNvPr id="2" name="Rectangle 1">
            <a:extLst>
              <a:ext uri="{FF2B5EF4-FFF2-40B4-BE49-F238E27FC236}">
                <a16:creationId xmlns:a16="http://schemas.microsoft.com/office/drawing/2014/main" id="{268EADE9-A846-445B-F314-9AE66B71B5DB}"/>
              </a:ext>
            </a:extLst>
          </p:cNvPr>
          <p:cNvSpPr/>
          <p:nvPr/>
        </p:nvSpPr>
        <p:spPr>
          <a:xfrm>
            <a:off x="4367538" y="380526"/>
            <a:ext cx="528194" cy="3350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9649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13A1B2-84E4-4639-ACF1-ACDD8303B021}"/>
              </a:ext>
            </a:extLst>
          </p:cNvPr>
          <p:cNvSpPr>
            <a:spLocks noGrp="1"/>
          </p:cNvSpPr>
          <p:nvPr>
            <p:ph type="title"/>
          </p:nvPr>
        </p:nvSpPr>
        <p:spPr>
          <a:xfrm>
            <a:off x="334029" y="231781"/>
            <a:ext cx="11523537" cy="591179"/>
          </a:xfrm>
        </p:spPr>
        <p:txBody>
          <a:bodyPr/>
          <a:lstStyle/>
          <a:p>
            <a:r>
              <a:rPr lang="en-GB" sz="2800" cap="none" spc="0" dirty="0">
                <a:solidFill>
                  <a:srgbClr val="444492"/>
                </a:solidFill>
                <a:latin typeface="Arial"/>
              </a:rPr>
              <a:t>Better HbA1c = Less Complications </a:t>
            </a:r>
            <a:endParaRPr lang="en-ZA" dirty="0"/>
          </a:p>
        </p:txBody>
      </p:sp>
      <p:sp>
        <p:nvSpPr>
          <p:cNvPr id="4" name="Slide Number Placeholder 3">
            <a:extLst>
              <a:ext uri="{FF2B5EF4-FFF2-40B4-BE49-F238E27FC236}">
                <a16:creationId xmlns:a16="http://schemas.microsoft.com/office/drawing/2014/main" id="{327628B0-6BB3-47F6-9582-E781C1E2ED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37113-A138-4A2A-8C07-030BDC07D2CB}" type="slidenum">
              <a:rPr kumimoji="0" lang="en-GB" sz="1000" b="0" i="0" u="none" strike="noStrike" kern="1200" cap="none" spc="0" normalizeH="0" baseline="0" noProof="0" smtClean="0">
                <a:ln>
                  <a:noFill/>
                </a:ln>
                <a:solidFill>
                  <a:srgbClr val="4D4D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a:ln>
                <a:noFill/>
              </a:ln>
              <a:solidFill>
                <a:srgbClr val="4D4D4F"/>
              </a:solidFill>
              <a:effectLst/>
              <a:uLnTx/>
              <a:uFillTx/>
              <a:latin typeface="Arial"/>
              <a:ea typeface="+mn-ea"/>
              <a:cs typeface="+mn-cs"/>
            </a:endParaRPr>
          </a:p>
        </p:txBody>
      </p:sp>
      <p:pic>
        <p:nvPicPr>
          <p:cNvPr id="36" name="Graphic 35" descr="Clipboard with solid fill">
            <a:hlinkClick r:id="rId3" action="ppaction://hlinksldjump"/>
            <a:extLst>
              <a:ext uri="{FF2B5EF4-FFF2-40B4-BE49-F238E27FC236}">
                <a16:creationId xmlns:a16="http://schemas.microsoft.com/office/drawing/2014/main" id="{4B733B92-4220-45CA-8F35-B5468E36A1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86954" y="2226"/>
            <a:ext cx="272801" cy="272801"/>
          </a:xfrm>
          <a:prstGeom prst="rect">
            <a:avLst/>
          </a:prstGeom>
        </p:spPr>
      </p:pic>
      <p:pic>
        <p:nvPicPr>
          <p:cNvPr id="37" name="Graphic 36" descr="Cycle with people with solid fill">
            <a:hlinkClick r:id="" action="ppaction://noaction"/>
            <a:extLst>
              <a:ext uri="{FF2B5EF4-FFF2-40B4-BE49-F238E27FC236}">
                <a16:creationId xmlns:a16="http://schemas.microsoft.com/office/drawing/2014/main" id="{60C41157-FCAA-497D-B965-AD75A1492D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07443" y="94"/>
            <a:ext cx="281786" cy="281786"/>
          </a:xfrm>
          <a:prstGeom prst="rect">
            <a:avLst/>
          </a:prstGeom>
        </p:spPr>
      </p:pic>
      <p:pic>
        <p:nvPicPr>
          <p:cNvPr id="38" name="Graphic 37" descr="Clipboard Checked with solid fill">
            <a:hlinkClick r:id="" action="ppaction://noaction"/>
            <a:extLst>
              <a:ext uri="{FF2B5EF4-FFF2-40B4-BE49-F238E27FC236}">
                <a16:creationId xmlns:a16="http://schemas.microsoft.com/office/drawing/2014/main" id="{A619D5D9-6734-4624-AB25-F3B3648F83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919199" y="-3312"/>
            <a:ext cx="272801" cy="272801"/>
          </a:xfrm>
          <a:prstGeom prst="rect">
            <a:avLst/>
          </a:prstGeom>
          <a:effectLst/>
        </p:spPr>
      </p:pic>
      <p:pic>
        <p:nvPicPr>
          <p:cNvPr id="9" name="Picture 8">
            <a:extLst>
              <a:ext uri="{FF2B5EF4-FFF2-40B4-BE49-F238E27FC236}">
                <a16:creationId xmlns:a16="http://schemas.microsoft.com/office/drawing/2014/main" id="{98ECF270-7F58-BA30-9AFE-D40600146633}"/>
              </a:ext>
            </a:extLst>
          </p:cNvPr>
          <p:cNvPicPr>
            <a:picLocks noChangeAspect="1"/>
          </p:cNvPicPr>
          <p:nvPr/>
        </p:nvPicPr>
        <p:blipFill>
          <a:blip r:embed="rId10"/>
          <a:stretch>
            <a:fillRect/>
          </a:stretch>
        </p:blipFill>
        <p:spPr>
          <a:xfrm>
            <a:off x="885098" y="1075996"/>
            <a:ext cx="10421804" cy="4706007"/>
          </a:xfrm>
          <a:prstGeom prst="rect">
            <a:avLst/>
          </a:prstGeom>
        </p:spPr>
      </p:pic>
      <p:sp>
        <p:nvSpPr>
          <p:cNvPr id="10" name="Text Placeholder 9">
            <a:extLst>
              <a:ext uri="{FF2B5EF4-FFF2-40B4-BE49-F238E27FC236}">
                <a16:creationId xmlns:a16="http://schemas.microsoft.com/office/drawing/2014/main" id="{DDAE6EC5-9BAD-9F1D-D503-F152CC5687A2}"/>
              </a:ext>
            </a:extLst>
          </p:cNvPr>
          <p:cNvSpPr>
            <a:spLocks noGrp="1"/>
          </p:cNvSpPr>
          <p:nvPr>
            <p:ph type="body" sz="quarter" idx="11"/>
          </p:nvPr>
        </p:nvSpPr>
        <p:spPr>
          <a:xfrm>
            <a:off x="334028" y="5163127"/>
            <a:ext cx="11523537" cy="1653592"/>
          </a:xfrm>
        </p:spPr>
        <p:txBody>
          <a:bodyPr/>
          <a:lstStyle/>
          <a:p>
            <a:r>
              <a:rPr lang="en-ZA" dirty="0"/>
              <a:t>* p&lt;0,0001       ** p&lt; 0,035</a:t>
            </a:r>
          </a:p>
          <a:p>
            <a:endParaRPr lang="en-ZA" dirty="0"/>
          </a:p>
          <a:p>
            <a:endParaRPr lang="en-ZA" dirty="0"/>
          </a:p>
          <a:p>
            <a:endParaRPr lang="en-ZA" dirty="0"/>
          </a:p>
          <a:p>
            <a:pPr>
              <a:buClr>
                <a:srgbClr val="596169"/>
              </a:buClr>
            </a:pPr>
            <a:r>
              <a:rPr lang="en-ZA" sz="900" dirty="0">
                <a:solidFill>
                  <a:srgbClr val="596169"/>
                </a:solidFill>
              </a:rPr>
              <a:t>Stratton et al. UK Prospective Diabetes Study (UKPDS). BMJ. 2000; 231:455-412</a:t>
            </a:r>
          </a:p>
          <a:p>
            <a:endParaRPr lang="en-ZA" dirty="0"/>
          </a:p>
        </p:txBody>
      </p:sp>
    </p:spTree>
    <p:extLst>
      <p:ext uri="{BB962C8B-B14F-4D97-AF65-F5344CB8AC3E}">
        <p14:creationId xmlns:p14="http://schemas.microsoft.com/office/powerpoint/2010/main" val="186090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60E7-687B-193D-C393-82D0672C3D76}"/>
              </a:ext>
            </a:extLst>
          </p:cNvPr>
          <p:cNvSpPr txBox="1">
            <a:spLocks/>
          </p:cNvSpPr>
          <p:nvPr/>
        </p:nvSpPr>
        <p:spPr>
          <a:xfrm>
            <a:off x="625543" y="89615"/>
            <a:ext cx="10671048" cy="7680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t>South AFRICA</a:t>
            </a:r>
          </a:p>
        </p:txBody>
      </p:sp>
      <p:pic>
        <p:nvPicPr>
          <p:cNvPr id="3" name="Picture 2" descr="A screenshot of a computer screen&#10;&#10;Description automatically generated with low confidence">
            <a:extLst>
              <a:ext uri="{FF2B5EF4-FFF2-40B4-BE49-F238E27FC236}">
                <a16:creationId xmlns:a16="http://schemas.microsoft.com/office/drawing/2014/main" id="{A7BDA1FF-BE4C-F7A2-D834-012F791522BD}"/>
              </a:ext>
            </a:extLst>
          </p:cNvPr>
          <p:cNvPicPr>
            <a:picLocks noChangeAspect="1"/>
          </p:cNvPicPr>
          <p:nvPr/>
        </p:nvPicPr>
        <p:blipFill>
          <a:blip r:embed="rId2"/>
          <a:stretch>
            <a:fillRect/>
          </a:stretch>
        </p:blipFill>
        <p:spPr>
          <a:xfrm>
            <a:off x="0" y="716688"/>
            <a:ext cx="12192000" cy="6141312"/>
          </a:xfrm>
          <a:prstGeom prst="rect">
            <a:avLst/>
          </a:prstGeom>
        </p:spPr>
      </p:pic>
    </p:spTree>
    <p:extLst>
      <p:ext uri="{BB962C8B-B14F-4D97-AF65-F5344CB8AC3E}">
        <p14:creationId xmlns:p14="http://schemas.microsoft.com/office/powerpoint/2010/main" val="358803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7A19CB-64D0-4A47-8F10-BC7B697A9B22}"/>
              </a:ext>
            </a:extLst>
          </p:cNvPr>
          <p:cNvSpPr>
            <a:spLocks noGrp="1"/>
          </p:cNvSpPr>
          <p:nvPr>
            <p:ph type="title" idx="4294967295"/>
          </p:nvPr>
        </p:nvSpPr>
        <p:spPr>
          <a:xfrm>
            <a:off x="-1" y="261938"/>
            <a:ext cx="11545455" cy="1058862"/>
          </a:xfrm>
        </p:spPr>
        <p:txBody>
          <a:bodyPr/>
          <a:lstStyle/>
          <a:p>
            <a:pPr algn="ctr"/>
            <a:r>
              <a:rPr lang="en-GB" sz="3200" dirty="0">
                <a:latin typeface="Calibri" panose="020F0502020204030204" pitchFamily="34" charset="0"/>
                <a:cs typeface="Calibri" panose="020F0502020204030204" pitchFamily="34" charset="0"/>
              </a:rPr>
              <a:t>Treatment advancement to insulin-based therapy is often associated with a number of challenges…</a:t>
            </a:r>
            <a:endParaRPr lang="en-US" sz="3200" dirty="0">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1B4C23A4-C750-4687-B3B4-0B2A0D402CBA}"/>
              </a:ext>
            </a:extLst>
          </p:cNvPr>
          <p:cNvSpPr>
            <a:spLocks noGrp="1"/>
          </p:cNvSpPr>
          <p:nvPr>
            <p:ph type="body" sz="quarter" idx="4294967295"/>
          </p:nvPr>
        </p:nvSpPr>
        <p:spPr>
          <a:xfrm>
            <a:off x="290564" y="6383120"/>
            <a:ext cx="9750425" cy="212942"/>
          </a:xfrm>
        </p:spPr>
        <p:txBody>
          <a:bodyPr>
            <a:normAutofit fontScale="92500" lnSpcReduction="20000"/>
          </a:bodyPr>
          <a:lstStyle/>
          <a:p>
            <a:pPr marL="0" indent="0">
              <a:buNone/>
            </a:pPr>
            <a:r>
              <a:rPr lang="en-GB" sz="1050" dirty="0"/>
              <a:t>1. </a:t>
            </a:r>
            <a:r>
              <a:rPr lang="en-GB" sz="1050" dirty="0" err="1"/>
              <a:t>Khunti</a:t>
            </a:r>
            <a:r>
              <a:rPr lang="en-GB" sz="1050" dirty="0"/>
              <a:t> K and Millar-Jones D. Prim Care Diabetes 2017;11:3–12; 2. Graveling AJ and Frier BM. Clin Diabetes and Endocrinol 2015; </a:t>
            </a:r>
            <a:r>
              <a:rPr lang="en-GB" sz="1050" dirty="0" err="1"/>
              <a:t>doi</a:t>
            </a:r>
            <a:r>
              <a:rPr lang="en-GB" sz="1050" dirty="0"/>
              <a:t>: 10.1186/s40842-015-0007-3. </a:t>
            </a:r>
          </a:p>
        </p:txBody>
      </p:sp>
      <p:sp>
        <p:nvSpPr>
          <p:cNvPr id="34" name="Rectangle 33">
            <a:extLst>
              <a:ext uri="{FF2B5EF4-FFF2-40B4-BE49-F238E27FC236}">
                <a16:creationId xmlns:a16="http://schemas.microsoft.com/office/drawing/2014/main" id="{9C6751F2-061D-4719-87F6-67484FFB781B}"/>
              </a:ext>
            </a:extLst>
          </p:cNvPr>
          <p:cNvSpPr/>
          <p:nvPr/>
        </p:nvSpPr>
        <p:spPr>
          <a:xfrm>
            <a:off x="0" y="3593423"/>
            <a:ext cx="12192000" cy="350795"/>
          </a:xfrm>
          <a:prstGeom prst="rect">
            <a:avLst/>
          </a:prstGeom>
          <a:solidFill>
            <a:schemeClr val="accent1">
              <a:lumMod val="20000"/>
              <a:lumOff val="80000"/>
            </a:schemeClr>
          </a:solidFill>
          <a:ln w="12700" cap="flat" cmpd="sng" algn="ctr">
            <a:noFill/>
            <a:prstDash val="solid"/>
            <a:miter lim="800000"/>
          </a:ln>
          <a:effectLst/>
        </p:spPr>
        <p:txBody>
          <a:bodyPr rtlCol="0" anchor="ctr"/>
          <a:lstStyle/>
          <a:p>
            <a:pPr algn="ctr" defTabSz="914377">
              <a:defRPr/>
            </a:pPr>
            <a:endParaRPr lang="en-GB" kern="0" dirty="0">
              <a:solidFill>
                <a:prstClr val="white"/>
              </a:solidFill>
              <a:latin typeface="Verdana"/>
            </a:endParaRPr>
          </a:p>
        </p:txBody>
      </p:sp>
      <p:pic>
        <p:nvPicPr>
          <p:cNvPr id="35" name="Graphique 4">
            <a:extLst>
              <a:ext uri="{FF2B5EF4-FFF2-40B4-BE49-F238E27FC236}">
                <a16:creationId xmlns:a16="http://schemas.microsoft.com/office/drawing/2014/main" id="{997B9B34-4DE5-4C08-8500-6F44DC5EB71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11684" y="3440616"/>
            <a:ext cx="730659" cy="722629"/>
          </a:xfrm>
          <a:prstGeom prst="rect">
            <a:avLst/>
          </a:prstGeom>
        </p:spPr>
      </p:pic>
      <p:pic>
        <p:nvPicPr>
          <p:cNvPr id="36" name="Graphique 4">
            <a:extLst>
              <a:ext uri="{FF2B5EF4-FFF2-40B4-BE49-F238E27FC236}">
                <a16:creationId xmlns:a16="http://schemas.microsoft.com/office/drawing/2014/main" id="{6E108797-186A-48B6-87A8-8192157B7B4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96573" y="3440616"/>
            <a:ext cx="730659" cy="722629"/>
          </a:xfrm>
          <a:prstGeom prst="rect">
            <a:avLst/>
          </a:prstGeom>
        </p:spPr>
      </p:pic>
      <p:pic>
        <p:nvPicPr>
          <p:cNvPr id="37" name="Graphique 4">
            <a:extLst>
              <a:ext uri="{FF2B5EF4-FFF2-40B4-BE49-F238E27FC236}">
                <a16:creationId xmlns:a16="http://schemas.microsoft.com/office/drawing/2014/main" id="{AE88039A-6DED-4DF5-8A66-202E0EF8578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81461" y="3440616"/>
            <a:ext cx="730659" cy="722629"/>
          </a:xfrm>
          <a:prstGeom prst="rect">
            <a:avLst/>
          </a:prstGeom>
        </p:spPr>
      </p:pic>
      <p:pic>
        <p:nvPicPr>
          <p:cNvPr id="38" name="Graphique 4">
            <a:extLst>
              <a:ext uri="{FF2B5EF4-FFF2-40B4-BE49-F238E27FC236}">
                <a16:creationId xmlns:a16="http://schemas.microsoft.com/office/drawing/2014/main" id="{81670A7E-B26E-4CB4-B115-D35FBB666A8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66353" y="3440616"/>
            <a:ext cx="730659" cy="722629"/>
          </a:xfrm>
          <a:prstGeom prst="rect">
            <a:avLst/>
          </a:prstGeom>
        </p:spPr>
      </p:pic>
      <p:pic>
        <p:nvPicPr>
          <p:cNvPr id="39" name="Graphique 4">
            <a:extLst>
              <a:ext uri="{FF2B5EF4-FFF2-40B4-BE49-F238E27FC236}">
                <a16:creationId xmlns:a16="http://schemas.microsoft.com/office/drawing/2014/main" id="{7A28A554-8553-4A28-9BBC-21001736AE0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60341" y="3440616"/>
            <a:ext cx="730659" cy="722629"/>
          </a:xfrm>
          <a:prstGeom prst="rect">
            <a:avLst/>
          </a:prstGeom>
        </p:spPr>
      </p:pic>
      <p:pic>
        <p:nvPicPr>
          <p:cNvPr id="40" name="Graphique 4">
            <a:extLst>
              <a:ext uri="{FF2B5EF4-FFF2-40B4-BE49-F238E27FC236}">
                <a16:creationId xmlns:a16="http://schemas.microsoft.com/office/drawing/2014/main" id="{BCD4297B-6797-47BF-B470-3D559721078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45233" y="3440616"/>
            <a:ext cx="730659" cy="722629"/>
          </a:xfrm>
          <a:prstGeom prst="rect">
            <a:avLst/>
          </a:prstGeom>
        </p:spPr>
      </p:pic>
      <p:sp>
        <p:nvSpPr>
          <p:cNvPr id="41" name="Text Placeholder 7">
            <a:extLst>
              <a:ext uri="{FF2B5EF4-FFF2-40B4-BE49-F238E27FC236}">
                <a16:creationId xmlns:a16="http://schemas.microsoft.com/office/drawing/2014/main" id="{88520B26-8D80-4BDB-88AA-4F49512323DE}"/>
              </a:ext>
            </a:extLst>
          </p:cNvPr>
          <p:cNvSpPr txBox="1">
            <a:spLocks/>
          </p:cNvSpPr>
          <p:nvPr/>
        </p:nvSpPr>
        <p:spPr>
          <a:xfrm>
            <a:off x="0" y="2767020"/>
            <a:ext cx="5791200" cy="372923"/>
          </a:xfrm>
          <a:prstGeom prst="rect">
            <a:avLst/>
          </a:prstGeom>
          <a:noFill/>
          <a:ln>
            <a:noFill/>
          </a:ln>
        </p:spPr>
        <p:txBody>
          <a:bodyPr vert="horz" wrap="square" lIns="0" tIns="60960" rIns="0" bIns="60960" rtlCol="0" anchor="ctr">
            <a:spAutoFit/>
          </a:bodyPr>
          <a:lstStyle>
            <a:lvl1pPr marL="0" indent="0" algn="ctr" defTabSz="914400" rtl="0" eaLnBrk="1" latinLnBrk="0" hangingPunct="1">
              <a:lnSpc>
                <a:spcPct val="110000"/>
              </a:lnSpc>
              <a:spcBef>
                <a:spcPts val="0"/>
              </a:spcBef>
              <a:spcAft>
                <a:spcPts val="600"/>
              </a:spcAft>
              <a:buClr>
                <a:schemeClr val="accent1"/>
              </a:buClr>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10000"/>
              </a:lnSpc>
              <a:spcBef>
                <a:spcPts val="0"/>
              </a:spcBef>
              <a:spcAft>
                <a:spcPts val="600"/>
              </a:spcAft>
              <a:buClr>
                <a:schemeClr val="accent1"/>
              </a:buClr>
              <a:buSzPct val="100000"/>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1219078">
              <a:spcAft>
                <a:spcPts val="800"/>
              </a:spcAft>
              <a:buClr>
                <a:srgbClr val="00CC99"/>
              </a:buClr>
              <a:defRPr/>
            </a:pPr>
            <a:r>
              <a:rPr lang="en-GB" sz="1600" dirty="0">
                <a:solidFill>
                  <a:srgbClr val="23004C"/>
                </a:solidFill>
                <a:latin typeface="Arial" panose="020B0604020202020204" pitchFamily="34" charset="0"/>
                <a:cs typeface="Arial" panose="020B0604020202020204" pitchFamily="34" charset="0"/>
              </a:rPr>
              <a:t>Physician concerns </a:t>
            </a:r>
          </a:p>
        </p:txBody>
      </p:sp>
      <p:sp>
        <p:nvSpPr>
          <p:cNvPr id="42" name="Text Placeholder 7">
            <a:extLst>
              <a:ext uri="{FF2B5EF4-FFF2-40B4-BE49-F238E27FC236}">
                <a16:creationId xmlns:a16="http://schemas.microsoft.com/office/drawing/2014/main" id="{B2DD176A-0CCE-4C2A-8451-F72A6BA8D91A}"/>
              </a:ext>
            </a:extLst>
          </p:cNvPr>
          <p:cNvSpPr txBox="1">
            <a:spLocks/>
          </p:cNvSpPr>
          <p:nvPr/>
        </p:nvSpPr>
        <p:spPr>
          <a:xfrm>
            <a:off x="6400800" y="2767020"/>
            <a:ext cx="5791200" cy="372923"/>
          </a:xfrm>
          <a:prstGeom prst="rect">
            <a:avLst/>
          </a:prstGeom>
          <a:noFill/>
          <a:ln>
            <a:noFill/>
          </a:ln>
        </p:spPr>
        <p:txBody>
          <a:bodyPr vert="horz" wrap="square" lIns="0" tIns="60960" rIns="0" bIns="60960" rtlCol="0" anchor="ctr">
            <a:spAutoFit/>
          </a:bodyPr>
          <a:lstStyle>
            <a:lvl1pPr marL="0" indent="0" algn="ctr" defTabSz="914400" rtl="0" eaLnBrk="1" latinLnBrk="0" hangingPunct="1">
              <a:lnSpc>
                <a:spcPct val="110000"/>
              </a:lnSpc>
              <a:spcBef>
                <a:spcPts val="0"/>
              </a:spcBef>
              <a:spcAft>
                <a:spcPts val="600"/>
              </a:spcAft>
              <a:buClr>
                <a:schemeClr val="accent1"/>
              </a:buClr>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10000"/>
              </a:lnSpc>
              <a:spcBef>
                <a:spcPts val="0"/>
              </a:spcBef>
              <a:spcAft>
                <a:spcPts val="600"/>
              </a:spcAft>
              <a:buClr>
                <a:schemeClr val="accent1"/>
              </a:buClr>
              <a:buSzPct val="100000"/>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1219078">
              <a:spcAft>
                <a:spcPts val="800"/>
              </a:spcAft>
              <a:buClr>
                <a:srgbClr val="00CC99"/>
              </a:buClr>
              <a:defRPr/>
            </a:pPr>
            <a:r>
              <a:rPr lang="en-GB" sz="1600" dirty="0">
                <a:solidFill>
                  <a:srgbClr val="23004C"/>
                </a:solidFill>
                <a:latin typeface="Arial" panose="020B0604020202020204" pitchFamily="34" charset="0"/>
                <a:cs typeface="Arial" panose="020B0604020202020204" pitchFamily="34" charset="0"/>
              </a:rPr>
              <a:t>Patient concerns </a:t>
            </a:r>
          </a:p>
        </p:txBody>
      </p:sp>
      <p:pic>
        <p:nvPicPr>
          <p:cNvPr id="43" name="Graphic 13">
            <a:extLst>
              <a:ext uri="{FF2B5EF4-FFF2-40B4-BE49-F238E27FC236}">
                <a16:creationId xmlns:a16="http://schemas.microsoft.com/office/drawing/2014/main" id="{16FC911E-A02E-49CA-BDF0-F660B0F60E0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2175" y="3562314"/>
            <a:ext cx="479236" cy="479236"/>
          </a:xfrm>
          <a:prstGeom prst="rect">
            <a:avLst/>
          </a:prstGeom>
        </p:spPr>
      </p:pic>
      <p:pic>
        <p:nvPicPr>
          <p:cNvPr id="44" name="Graphic 14">
            <a:extLst>
              <a:ext uri="{FF2B5EF4-FFF2-40B4-BE49-F238E27FC236}">
                <a16:creationId xmlns:a16="http://schemas.microsoft.com/office/drawing/2014/main" id="{1ACCB8ED-4045-42F5-9EFE-A3323E40258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87180" y="3562305"/>
            <a:ext cx="479257" cy="479257"/>
          </a:xfrm>
          <a:prstGeom prst="rect">
            <a:avLst/>
          </a:prstGeom>
        </p:spPr>
      </p:pic>
      <p:sp>
        <p:nvSpPr>
          <p:cNvPr id="45" name="Rectangle 44">
            <a:extLst>
              <a:ext uri="{FF2B5EF4-FFF2-40B4-BE49-F238E27FC236}">
                <a16:creationId xmlns:a16="http://schemas.microsoft.com/office/drawing/2014/main" id="{E42A6230-E93C-4F91-AFDD-FFE7A601EEDC}"/>
              </a:ext>
            </a:extLst>
          </p:cNvPr>
          <p:cNvSpPr/>
          <p:nvPr/>
        </p:nvSpPr>
        <p:spPr>
          <a:xfrm>
            <a:off x="-27738" y="4342720"/>
            <a:ext cx="1367259" cy="5025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defRPr/>
            </a:pPr>
            <a:r>
              <a:rPr lang="en-US" sz="1333" kern="0" dirty="0">
                <a:solidFill>
                  <a:srgbClr val="23004C"/>
                </a:solidFill>
                <a:latin typeface="Arial" panose="020B0604020202020204" pitchFamily="34" charset="0"/>
                <a:cs typeface="Arial" panose="020B0604020202020204" pitchFamily="34" charset="0"/>
              </a:rPr>
              <a:t>Insulin</a:t>
            </a:r>
            <a:br>
              <a:rPr lang="en-US" sz="1333" kern="0" dirty="0">
                <a:solidFill>
                  <a:srgbClr val="23004C"/>
                </a:solidFill>
                <a:latin typeface="Arial" panose="020B0604020202020204" pitchFamily="34" charset="0"/>
                <a:cs typeface="Arial" panose="020B0604020202020204" pitchFamily="34" charset="0"/>
              </a:rPr>
            </a:br>
            <a:r>
              <a:rPr lang="en-US" sz="1333" kern="0" dirty="0">
                <a:solidFill>
                  <a:srgbClr val="23004C"/>
                </a:solidFill>
                <a:latin typeface="Arial" panose="020B0604020202020204" pitchFamily="34" charset="0"/>
                <a:cs typeface="Arial" panose="020B0604020202020204" pitchFamily="34" charset="0"/>
              </a:rPr>
              <a:t>titration</a:t>
            </a:r>
          </a:p>
        </p:txBody>
      </p:sp>
      <p:sp>
        <p:nvSpPr>
          <p:cNvPr id="46" name="Rectangle 45">
            <a:extLst>
              <a:ext uri="{FF2B5EF4-FFF2-40B4-BE49-F238E27FC236}">
                <a16:creationId xmlns:a16="http://schemas.microsoft.com/office/drawing/2014/main" id="{50811F39-4091-4E90-8612-76B551B1E0C2}"/>
              </a:ext>
            </a:extLst>
          </p:cNvPr>
          <p:cNvSpPr/>
          <p:nvPr/>
        </p:nvSpPr>
        <p:spPr>
          <a:xfrm>
            <a:off x="1463264" y="4409386"/>
            <a:ext cx="1367259" cy="2974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defRPr/>
            </a:pPr>
            <a:r>
              <a:rPr lang="en-US" sz="1333" kern="0" dirty="0">
                <a:solidFill>
                  <a:srgbClr val="23004C"/>
                </a:solidFill>
                <a:latin typeface="Arial" panose="020B0604020202020204" pitchFamily="34" charset="0"/>
                <a:cs typeface="Arial" panose="020B0604020202020204" pitchFamily="34" charset="0"/>
              </a:rPr>
              <a:t>Adherence</a:t>
            </a:r>
          </a:p>
        </p:txBody>
      </p:sp>
      <p:sp>
        <p:nvSpPr>
          <p:cNvPr id="47" name="Rectangle 46">
            <a:extLst>
              <a:ext uri="{FF2B5EF4-FFF2-40B4-BE49-F238E27FC236}">
                <a16:creationId xmlns:a16="http://schemas.microsoft.com/office/drawing/2014/main" id="{35CAC194-9252-45C7-943E-253EA569F685}"/>
              </a:ext>
            </a:extLst>
          </p:cNvPr>
          <p:cNvSpPr/>
          <p:nvPr/>
        </p:nvSpPr>
        <p:spPr>
          <a:xfrm>
            <a:off x="2792284" y="4417532"/>
            <a:ext cx="1666777" cy="2974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defRPr/>
            </a:pPr>
            <a:r>
              <a:rPr lang="en-US" sz="1333" kern="0" dirty="0">
                <a:solidFill>
                  <a:srgbClr val="23004C"/>
                </a:solidFill>
                <a:latin typeface="Arial" panose="020B0604020202020204" pitchFamily="34" charset="0"/>
                <a:cs typeface="Arial" panose="020B0604020202020204" pitchFamily="34" charset="0"/>
              </a:rPr>
              <a:t>Multimorbidity</a:t>
            </a:r>
          </a:p>
        </p:txBody>
      </p:sp>
      <p:sp>
        <p:nvSpPr>
          <p:cNvPr id="48" name="Rectangle 47">
            <a:extLst>
              <a:ext uri="{FF2B5EF4-FFF2-40B4-BE49-F238E27FC236}">
                <a16:creationId xmlns:a16="http://schemas.microsoft.com/office/drawing/2014/main" id="{B54615FE-7846-4CBF-9A3C-A6046E2EDCB8}"/>
              </a:ext>
            </a:extLst>
          </p:cNvPr>
          <p:cNvSpPr/>
          <p:nvPr/>
        </p:nvSpPr>
        <p:spPr>
          <a:xfrm>
            <a:off x="4438164" y="4336118"/>
            <a:ext cx="1367259" cy="5025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defRPr/>
            </a:pPr>
            <a:r>
              <a:rPr lang="en-US" sz="1333" kern="0" dirty="0">
                <a:solidFill>
                  <a:srgbClr val="23004C"/>
                </a:solidFill>
                <a:latin typeface="Arial" panose="020B0604020202020204" pitchFamily="34" charset="0"/>
                <a:cs typeface="Arial" panose="020B0604020202020204" pitchFamily="34" charset="0"/>
              </a:rPr>
              <a:t>Adverse</a:t>
            </a:r>
            <a:br>
              <a:rPr lang="en-US" sz="1333" kern="0" dirty="0">
                <a:solidFill>
                  <a:srgbClr val="23004C"/>
                </a:solidFill>
                <a:latin typeface="Arial" panose="020B0604020202020204" pitchFamily="34" charset="0"/>
                <a:cs typeface="Arial" panose="020B0604020202020204" pitchFamily="34" charset="0"/>
              </a:rPr>
            </a:br>
            <a:r>
              <a:rPr lang="en-US" sz="1333" kern="0" dirty="0">
                <a:solidFill>
                  <a:srgbClr val="23004C"/>
                </a:solidFill>
                <a:latin typeface="Arial" panose="020B0604020202020204" pitchFamily="34" charset="0"/>
                <a:cs typeface="Arial" panose="020B0604020202020204" pitchFamily="34" charset="0"/>
              </a:rPr>
              <a:t>events</a:t>
            </a:r>
          </a:p>
        </p:txBody>
      </p:sp>
      <p:pic>
        <p:nvPicPr>
          <p:cNvPr id="49" name="Graphic 17">
            <a:extLst>
              <a:ext uri="{FF2B5EF4-FFF2-40B4-BE49-F238E27FC236}">
                <a16:creationId xmlns:a16="http://schemas.microsoft.com/office/drawing/2014/main" id="{2D678B0C-054A-4109-822E-8741ACF8CCD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40248" y="3595389"/>
            <a:ext cx="413089" cy="413089"/>
          </a:xfrm>
          <a:prstGeom prst="rect">
            <a:avLst/>
          </a:prstGeom>
        </p:spPr>
      </p:pic>
      <p:pic>
        <p:nvPicPr>
          <p:cNvPr id="50" name="Graphic 18">
            <a:extLst>
              <a:ext uri="{FF2B5EF4-FFF2-40B4-BE49-F238E27FC236}">
                <a16:creationId xmlns:a16="http://schemas.microsoft.com/office/drawing/2014/main" id="{8DE8536E-BD67-4E31-807F-4EBB0DFBB56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89365" y="3529105"/>
            <a:ext cx="545651" cy="545651"/>
          </a:xfrm>
          <a:prstGeom prst="rect">
            <a:avLst/>
          </a:prstGeom>
        </p:spPr>
      </p:pic>
      <p:pic>
        <p:nvPicPr>
          <p:cNvPr id="51" name="Graphic 19">
            <a:extLst>
              <a:ext uri="{FF2B5EF4-FFF2-40B4-BE49-F238E27FC236}">
                <a16:creationId xmlns:a16="http://schemas.microsoft.com/office/drawing/2014/main" id="{E7C8005E-0331-4BB5-B8B3-FFDBBECA577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67431" y="3593423"/>
            <a:ext cx="417016" cy="417016"/>
          </a:xfrm>
          <a:prstGeom prst="rect">
            <a:avLst/>
          </a:prstGeom>
        </p:spPr>
      </p:pic>
      <p:pic>
        <p:nvPicPr>
          <p:cNvPr id="52" name="Graphic 20">
            <a:extLst>
              <a:ext uri="{FF2B5EF4-FFF2-40B4-BE49-F238E27FC236}">
                <a16:creationId xmlns:a16="http://schemas.microsoft.com/office/drawing/2014/main" id="{A3F50590-6D66-43A6-8FBF-C57B32BE6A5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85698" y="3499010"/>
            <a:ext cx="605844" cy="605844"/>
          </a:xfrm>
          <a:prstGeom prst="rect">
            <a:avLst/>
          </a:prstGeom>
        </p:spPr>
      </p:pic>
      <p:sp>
        <p:nvSpPr>
          <p:cNvPr id="53" name="Rectangle 52">
            <a:extLst>
              <a:ext uri="{FF2B5EF4-FFF2-40B4-BE49-F238E27FC236}">
                <a16:creationId xmlns:a16="http://schemas.microsoft.com/office/drawing/2014/main" id="{515A9595-651B-461B-A134-3B684AEDC7CE}"/>
              </a:ext>
            </a:extLst>
          </p:cNvPr>
          <p:cNvSpPr/>
          <p:nvPr/>
        </p:nvSpPr>
        <p:spPr>
          <a:xfrm>
            <a:off x="6265894" y="4436861"/>
            <a:ext cx="1645449" cy="2974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defRPr/>
            </a:pPr>
            <a:r>
              <a:rPr lang="en-US" sz="1333" kern="0" dirty="0">
                <a:solidFill>
                  <a:srgbClr val="23004C"/>
                </a:solidFill>
                <a:latin typeface="Arial" panose="020B0604020202020204" pitchFamily="34" charset="0"/>
                <a:cs typeface="Arial" panose="020B0604020202020204" pitchFamily="34" charset="0"/>
              </a:rPr>
              <a:t>Hypoglycemia</a:t>
            </a:r>
          </a:p>
        </p:txBody>
      </p:sp>
      <p:sp>
        <p:nvSpPr>
          <p:cNvPr id="54" name="Rectangle 53">
            <a:extLst>
              <a:ext uri="{FF2B5EF4-FFF2-40B4-BE49-F238E27FC236}">
                <a16:creationId xmlns:a16="http://schemas.microsoft.com/office/drawing/2014/main" id="{65B85C7D-D4FE-484D-AA7A-3F146E79FCFC}"/>
              </a:ext>
            </a:extLst>
          </p:cNvPr>
          <p:cNvSpPr/>
          <p:nvPr/>
        </p:nvSpPr>
        <p:spPr>
          <a:xfrm>
            <a:off x="7878273" y="4439486"/>
            <a:ext cx="1367259" cy="2974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defRPr/>
            </a:pPr>
            <a:r>
              <a:rPr lang="en-US" sz="1333" kern="0" dirty="0">
                <a:solidFill>
                  <a:srgbClr val="23004C"/>
                </a:solidFill>
                <a:latin typeface="Arial" panose="020B0604020202020204" pitchFamily="34" charset="0"/>
                <a:cs typeface="Arial" panose="020B0604020202020204" pitchFamily="34" charset="0"/>
              </a:rPr>
              <a:t>Weight gain</a:t>
            </a:r>
          </a:p>
        </p:txBody>
      </p:sp>
      <p:sp>
        <p:nvSpPr>
          <p:cNvPr id="55" name="Rectangle 54">
            <a:extLst>
              <a:ext uri="{FF2B5EF4-FFF2-40B4-BE49-F238E27FC236}">
                <a16:creationId xmlns:a16="http://schemas.microsoft.com/office/drawing/2014/main" id="{3F3CA360-FCF5-489B-B22F-FB8A165DCED4}"/>
              </a:ext>
            </a:extLst>
          </p:cNvPr>
          <p:cNvSpPr/>
          <p:nvPr/>
        </p:nvSpPr>
        <p:spPr>
          <a:xfrm>
            <a:off x="9363161" y="4324008"/>
            <a:ext cx="1367259" cy="5025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defRPr/>
            </a:pPr>
            <a:r>
              <a:rPr lang="en-US" sz="1333" kern="0" dirty="0">
                <a:solidFill>
                  <a:srgbClr val="23004C"/>
                </a:solidFill>
                <a:latin typeface="Arial" panose="020B0604020202020204" pitchFamily="34" charset="0"/>
                <a:cs typeface="Arial" panose="020B0604020202020204" pitchFamily="34" charset="0"/>
              </a:rPr>
              <a:t>Regimen</a:t>
            </a:r>
            <a:br>
              <a:rPr lang="en-US" sz="1333" kern="0" dirty="0">
                <a:solidFill>
                  <a:srgbClr val="23004C"/>
                </a:solidFill>
                <a:latin typeface="Arial" panose="020B0604020202020204" pitchFamily="34" charset="0"/>
                <a:cs typeface="Arial" panose="020B0604020202020204" pitchFamily="34" charset="0"/>
              </a:rPr>
            </a:br>
            <a:r>
              <a:rPr lang="en-US" sz="1333" kern="0" dirty="0">
                <a:solidFill>
                  <a:srgbClr val="23004C"/>
                </a:solidFill>
                <a:latin typeface="Arial" panose="020B0604020202020204" pitchFamily="34" charset="0"/>
                <a:cs typeface="Arial" panose="020B0604020202020204" pitchFamily="34" charset="0"/>
              </a:rPr>
              <a:t>complexity</a:t>
            </a:r>
          </a:p>
        </p:txBody>
      </p:sp>
      <p:sp>
        <p:nvSpPr>
          <p:cNvPr id="56" name="Rectangle 55">
            <a:extLst>
              <a:ext uri="{FF2B5EF4-FFF2-40B4-BE49-F238E27FC236}">
                <a16:creationId xmlns:a16="http://schemas.microsoft.com/office/drawing/2014/main" id="{F60292D8-9741-48FA-A13E-80019043AD63}"/>
              </a:ext>
            </a:extLst>
          </p:cNvPr>
          <p:cNvSpPr/>
          <p:nvPr/>
        </p:nvSpPr>
        <p:spPr>
          <a:xfrm>
            <a:off x="10798163" y="4324007"/>
            <a:ext cx="1467039" cy="5025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defRPr/>
            </a:pPr>
            <a:r>
              <a:rPr lang="en-US" sz="1333" kern="0" dirty="0">
                <a:solidFill>
                  <a:srgbClr val="23004C"/>
                </a:solidFill>
                <a:latin typeface="Arial" panose="020B0604020202020204" pitchFamily="34" charset="0"/>
                <a:cs typeface="Arial" panose="020B0604020202020204" pitchFamily="34" charset="0"/>
              </a:rPr>
              <a:t>Retaining</a:t>
            </a:r>
            <a:br>
              <a:rPr lang="en-US" sz="1333" kern="0" dirty="0">
                <a:solidFill>
                  <a:srgbClr val="23004C"/>
                </a:solidFill>
                <a:latin typeface="Arial" panose="020B0604020202020204" pitchFamily="34" charset="0"/>
                <a:cs typeface="Arial" panose="020B0604020202020204" pitchFamily="34" charset="0"/>
              </a:rPr>
            </a:br>
            <a:r>
              <a:rPr lang="en-US" sz="1333" kern="0" dirty="0">
                <a:solidFill>
                  <a:srgbClr val="23004C"/>
                </a:solidFill>
                <a:latin typeface="Arial" panose="020B0604020202020204" pitchFamily="34" charset="0"/>
                <a:cs typeface="Arial" panose="020B0604020202020204" pitchFamily="34" charset="0"/>
              </a:rPr>
              <a:t>driving license</a:t>
            </a:r>
          </a:p>
        </p:txBody>
      </p:sp>
      <p:pic>
        <p:nvPicPr>
          <p:cNvPr id="57" name="Graphique 4">
            <a:extLst>
              <a:ext uri="{FF2B5EF4-FFF2-40B4-BE49-F238E27FC236}">
                <a16:creationId xmlns:a16="http://schemas.microsoft.com/office/drawing/2014/main" id="{F3202DA5-5892-4D21-AE95-017F20CBB30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0564" y="3440616"/>
            <a:ext cx="730659" cy="722629"/>
          </a:xfrm>
          <a:prstGeom prst="rect">
            <a:avLst/>
          </a:prstGeom>
        </p:spPr>
      </p:pic>
      <p:pic>
        <p:nvPicPr>
          <p:cNvPr id="58" name="Graphique 4">
            <a:extLst>
              <a:ext uri="{FF2B5EF4-FFF2-40B4-BE49-F238E27FC236}">
                <a16:creationId xmlns:a16="http://schemas.microsoft.com/office/drawing/2014/main" id="{A1DA7EDD-E2EB-4521-9ACD-E2F7904352C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75453" y="3440616"/>
            <a:ext cx="730659" cy="722629"/>
          </a:xfrm>
          <a:prstGeom prst="rect">
            <a:avLst/>
          </a:prstGeom>
        </p:spPr>
      </p:pic>
      <p:pic>
        <p:nvPicPr>
          <p:cNvPr id="59" name="Graphic 16">
            <a:extLst>
              <a:ext uri="{FF2B5EF4-FFF2-40B4-BE49-F238E27FC236}">
                <a16:creationId xmlns:a16="http://schemas.microsoft.com/office/drawing/2014/main" id="{674F9F8D-9605-48B9-B032-2B515491514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1640" y="3564800"/>
            <a:ext cx="474261" cy="474261"/>
          </a:xfrm>
          <a:prstGeom prst="rect">
            <a:avLst/>
          </a:prstGeom>
        </p:spPr>
      </p:pic>
      <p:pic>
        <p:nvPicPr>
          <p:cNvPr id="60" name="Graphic 15">
            <a:extLst>
              <a:ext uri="{FF2B5EF4-FFF2-40B4-BE49-F238E27FC236}">
                <a16:creationId xmlns:a16="http://schemas.microsoft.com/office/drawing/2014/main" id="{4B8C422C-B82F-4208-88C8-6EA3E802FE49}"/>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943412" y="3597007"/>
            <a:ext cx="409848" cy="409848"/>
          </a:xfrm>
          <a:prstGeom prst="rect">
            <a:avLst/>
          </a:prstGeom>
        </p:spPr>
      </p:pic>
      <p:sp>
        <p:nvSpPr>
          <p:cNvPr id="65" name="Text Placeholder 7">
            <a:extLst>
              <a:ext uri="{FF2B5EF4-FFF2-40B4-BE49-F238E27FC236}">
                <a16:creationId xmlns:a16="http://schemas.microsoft.com/office/drawing/2014/main" id="{51172831-115E-4471-8E2E-EAD26D4AFA50}"/>
              </a:ext>
            </a:extLst>
          </p:cNvPr>
          <p:cNvSpPr txBox="1">
            <a:spLocks/>
          </p:cNvSpPr>
          <p:nvPr/>
        </p:nvSpPr>
        <p:spPr>
          <a:xfrm>
            <a:off x="0" y="1883351"/>
            <a:ext cx="12192000" cy="372923"/>
          </a:xfrm>
          <a:prstGeom prst="rect">
            <a:avLst/>
          </a:prstGeom>
          <a:solidFill>
            <a:schemeClr val="tx2"/>
          </a:solidFill>
          <a:ln>
            <a:noFill/>
          </a:ln>
        </p:spPr>
        <p:txBody>
          <a:bodyPr vert="horz" wrap="square" lIns="0" tIns="60960" rIns="0" bIns="60960" rtlCol="0" anchor="ctr">
            <a:spAutoFit/>
          </a:bodyPr>
          <a:lstStyle>
            <a:lvl1pPr marL="0" indent="0" algn="ctr" defTabSz="914400" rtl="0" eaLnBrk="1" latinLnBrk="0" hangingPunct="1">
              <a:lnSpc>
                <a:spcPct val="110000"/>
              </a:lnSpc>
              <a:spcBef>
                <a:spcPts val="0"/>
              </a:spcBef>
              <a:spcAft>
                <a:spcPts val="600"/>
              </a:spcAft>
              <a:buClr>
                <a:schemeClr val="accent1"/>
              </a:buClr>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10000"/>
              </a:lnSpc>
              <a:spcBef>
                <a:spcPts val="0"/>
              </a:spcBef>
              <a:spcAft>
                <a:spcPts val="600"/>
              </a:spcAft>
              <a:buClr>
                <a:schemeClr val="accent1"/>
              </a:buClr>
              <a:buSzPct val="100000"/>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1219170">
              <a:spcAft>
                <a:spcPts val="800"/>
              </a:spcAft>
              <a:buClr>
                <a:srgbClr val="69B3E7"/>
              </a:buClr>
              <a:defRPr/>
            </a:pPr>
            <a:r>
              <a:rPr lang="en-GB" sz="1600" dirty="0">
                <a:solidFill>
                  <a:srgbClr val="FFFFFF"/>
                </a:solidFill>
                <a:latin typeface="Arial"/>
              </a:rPr>
              <a:t>Current intensification options may not fully address physician and patient concerns</a:t>
            </a:r>
            <a:endParaRPr lang="en-US" sz="1600" dirty="0">
              <a:solidFill>
                <a:srgbClr val="FFFFFF"/>
              </a:solidFill>
              <a:latin typeface="Arial"/>
            </a:endParaRPr>
          </a:p>
        </p:txBody>
      </p:sp>
      <p:sp>
        <p:nvSpPr>
          <p:cNvPr id="66" name="Text Placeholder 7">
            <a:extLst>
              <a:ext uri="{FF2B5EF4-FFF2-40B4-BE49-F238E27FC236}">
                <a16:creationId xmlns:a16="http://schemas.microsoft.com/office/drawing/2014/main" id="{0FEF80AB-76C2-4AEB-B417-98362FEF504E}"/>
              </a:ext>
            </a:extLst>
          </p:cNvPr>
          <p:cNvSpPr txBox="1">
            <a:spLocks/>
          </p:cNvSpPr>
          <p:nvPr/>
        </p:nvSpPr>
        <p:spPr>
          <a:xfrm>
            <a:off x="0" y="5342780"/>
            <a:ext cx="12192000" cy="372923"/>
          </a:xfrm>
          <a:prstGeom prst="rect">
            <a:avLst/>
          </a:prstGeom>
          <a:solidFill>
            <a:schemeClr val="tx2"/>
          </a:solidFill>
          <a:ln>
            <a:noFill/>
          </a:ln>
        </p:spPr>
        <p:txBody>
          <a:bodyPr vert="horz" wrap="square" lIns="0" tIns="60960" rIns="0" bIns="60960" rtlCol="0" anchor="ctr">
            <a:spAutoFit/>
          </a:bodyPr>
          <a:lstStyle>
            <a:lvl1pPr marL="0" indent="0" algn="ctr" defTabSz="914400" rtl="0" eaLnBrk="1" latinLnBrk="0" hangingPunct="1">
              <a:lnSpc>
                <a:spcPct val="110000"/>
              </a:lnSpc>
              <a:spcBef>
                <a:spcPts val="0"/>
              </a:spcBef>
              <a:spcAft>
                <a:spcPts val="600"/>
              </a:spcAft>
              <a:buClr>
                <a:schemeClr val="accent1"/>
              </a:buClr>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10000"/>
              </a:lnSpc>
              <a:spcBef>
                <a:spcPts val="0"/>
              </a:spcBef>
              <a:spcAft>
                <a:spcPts val="600"/>
              </a:spcAft>
              <a:buClr>
                <a:schemeClr val="accent1"/>
              </a:buClr>
              <a:buSzPct val="100000"/>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10000"/>
              </a:lnSpc>
              <a:spcBef>
                <a:spcPts val="0"/>
              </a:spcBef>
              <a:spcAft>
                <a:spcPts val="600"/>
              </a:spcAft>
              <a:buClr>
                <a:schemeClr val="accent1"/>
              </a:buClr>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1219140">
              <a:spcAft>
                <a:spcPts val="800"/>
              </a:spcAft>
              <a:buClr>
                <a:srgbClr val="23004C"/>
              </a:buClr>
              <a:defRPr/>
            </a:pPr>
            <a:r>
              <a:rPr lang="en-GB" sz="1600" dirty="0">
                <a:solidFill>
                  <a:prstClr val="white"/>
                </a:solidFill>
                <a:latin typeface="Arial" panose="020B0604020202020204" pitchFamily="34" charset="0"/>
                <a:cs typeface="Arial" panose="020B0604020202020204" pitchFamily="34" charset="0"/>
              </a:rPr>
              <a:t>Simple, more effective advancement options are required to overcome these challenges</a:t>
            </a:r>
            <a:endParaRPr lang="en-GB" sz="1600" i="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6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9BE835-899E-E3A6-7ECB-5B04088FE0A2}"/>
              </a:ext>
            </a:extLst>
          </p:cNvPr>
          <p:cNvSpPr/>
          <p:nvPr/>
        </p:nvSpPr>
        <p:spPr>
          <a:xfrm>
            <a:off x="2316211" y="2378239"/>
            <a:ext cx="8100000" cy="2283115"/>
          </a:xfrm>
          <a:prstGeom prst="rect">
            <a:avLst/>
          </a:prstGeom>
          <a:solidFill>
            <a:schemeClr val="bg1"/>
          </a:solidFill>
          <a:ln w="190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069">
              <a:defRPr/>
            </a:pPr>
            <a:endParaRPr lang="en-US" sz="1400">
              <a:solidFill>
                <a:prstClr val="white"/>
              </a:solidFill>
              <a:latin typeface="Arial"/>
            </a:endParaRPr>
          </a:p>
        </p:txBody>
      </p:sp>
      <p:sp>
        <p:nvSpPr>
          <p:cNvPr id="3" name="Rectangle 2">
            <a:extLst>
              <a:ext uri="{FF2B5EF4-FFF2-40B4-BE49-F238E27FC236}">
                <a16:creationId xmlns:a16="http://schemas.microsoft.com/office/drawing/2014/main" id="{591F020A-5C7E-4F82-8E1C-33144D29FE83}"/>
              </a:ext>
            </a:extLst>
          </p:cNvPr>
          <p:cNvSpPr/>
          <p:nvPr/>
        </p:nvSpPr>
        <p:spPr>
          <a:xfrm>
            <a:off x="2283684" y="2370740"/>
            <a:ext cx="8100000" cy="553603"/>
          </a:xfrm>
          <a:prstGeom prst="rect">
            <a:avLst/>
          </a:prstGeom>
          <a:solidFill>
            <a:schemeClr val="accent6">
              <a:lumMod val="50000"/>
              <a:alpha val="784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069">
              <a:defRPr/>
            </a:pPr>
            <a:endParaRPr lang="en-US" sz="1400">
              <a:solidFill>
                <a:prstClr val="white">
                  <a:lumMod val="85000"/>
                </a:prstClr>
              </a:solidFill>
              <a:latin typeface="Arial"/>
            </a:endParaRPr>
          </a:p>
        </p:txBody>
      </p:sp>
      <p:sp>
        <p:nvSpPr>
          <p:cNvPr id="4" name="Title 4">
            <a:extLst>
              <a:ext uri="{FF2B5EF4-FFF2-40B4-BE49-F238E27FC236}">
                <a16:creationId xmlns:a16="http://schemas.microsoft.com/office/drawing/2014/main" id="{DE341175-E17C-C4DA-E8CF-D6739D553135}"/>
              </a:ext>
            </a:extLst>
          </p:cNvPr>
          <p:cNvSpPr txBox="1">
            <a:spLocks/>
          </p:cNvSpPr>
          <p:nvPr/>
        </p:nvSpPr>
        <p:spPr>
          <a:xfrm>
            <a:off x="215667" y="311355"/>
            <a:ext cx="11887200" cy="7643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Verdana" panose="020B0604030504040204" pitchFamily="34" charset="0"/>
                <a:ea typeface="Verdana" panose="020B0604030504040204" pitchFamily="34" charset="0"/>
              </a:rPr>
              <a:t>Substantial inertia exists in the intensification of therapy</a:t>
            </a:r>
          </a:p>
        </p:txBody>
      </p:sp>
      <p:sp>
        <p:nvSpPr>
          <p:cNvPr id="5" name="Rectangle 4">
            <a:extLst>
              <a:ext uri="{FF2B5EF4-FFF2-40B4-BE49-F238E27FC236}">
                <a16:creationId xmlns:a16="http://schemas.microsoft.com/office/drawing/2014/main" id="{AA38AB52-9180-F39F-7626-099F0ACA8A5F}"/>
              </a:ext>
            </a:extLst>
          </p:cNvPr>
          <p:cNvSpPr/>
          <p:nvPr/>
        </p:nvSpPr>
        <p:spPr>
          <a:xfrm>
            <a:off x="2316211" y="6614488"/>
            <a:ext cx="5598695" cy="217622"/>
          </a:xfrm>
          <a:prstGeom prst="rect">
            <a:avLst/>
          </a:prstGeom>
        </p:spPr>
        <p:txBody>
          <a:bodyPr wrap="square" lIns="68516" tIns="34289" rIns="68516" bIns="34289">
            <a:spAutoFit/>
          </a:bodyPr>
          <a:lstStyle/>
          <a:p>
            <a:pPr defTabSz="685035">
              <a:lnSpc>
                <a:spcPts val="1300"/>
              </a:lnSpc>
              <a:defRPr/>
            </a:pPr>
            <a:r>
              <a:rPr lang="da-DK" sz="800" dirty="0">
                <a:solidFill>
                  <a:prstClr val="black"/>
                </a:solidFill>
                <a:latin typeface="Arial"/>
                <a:ea typeface="Arial" charset="0"/>
                <a:cs typeface="Arial" charset="0"/>
              </a:rPr>
              <a:t>Adapted from Khunti K, et al. Diabetes Care 2013;36:3411–7; Khunti K, et al. Diabetes Obes Metab 2016;18:401–9</a:t>
            </a:r>
          </a:p>
        </p:txBody>
      </p:sp>
      <p:sp>
        <p:nvSpPr>
          <p:cNvPr id="6" name="Rectangle 5">
            <a:extLst>
              <a:ext uri="{FF2B5EF4-FFF2-40B4-BE49-F238E27FC236}">
                <a16:creationId xmlns:a16="http://schemas.microsoft.com/office/drawing/2014/main" id="{EE02CEBA-B91E-A46D-82C2-2130C56F192C}"/>
              </a:ext>
            </a:extLst>
          </p:cNvPr>
          <p:cNvSpPr/>
          <p:nvPr/>
        </p:nvSpPr>
        <p:spPr>
          <a:xfrm>
            <a:off x="2108944" y="1880980"/>
            <a:ext cx="8100647" cy="323165"/>
          </a:xfrm>
          <a:prstGeom prst="rect">
            <a:avLst/>
          </a:prstGeom>
        </p:spPr>
        <p:txBody>
          <a:bodyPr wrap="square">
            <a:spAutoFit/>
          </a:bodyPr>
          <a:lstStyle/>
          <a:p>
            <a:pPr defTabSz="457189">
              <a:lnSpc>
                <a:spcPts val="1800"/>
              </a:lnSpc>
              <a:spcBef>
                <a:spcPts val="1000"/>
              </a:spcBef>
              <a:buClr>
                <a:srgbClr val="AD34C1"/>
              </a:buClr>
              <a:buSzPct val="85000"/>
              <a:defRPr/>
            </a:pPr>
            <a:r>
              <a:rPr lang="en-US" sz="1600" b="1" kern="0" dirty="0">
                <a:latin typeface="Arial"/>
                <a:ea typeface="Arial Black" charset="0"/>
                <a:cs typeface="Arial Black" charset="0"/>
              </a:rPr>
              <a:t>Substantial inertia exists at each sequential intensification step</a:t>
            </a:r>
          </a:p>
        </p:txBody>
      </p:sp>
      <p:cxnSp>
        <p:nvCxnSpPr>
          <p:cNvPr id="7" name="Straight Connector 6">
            <a:extLst>
              <a:ext uri="{FF2B5EF4-FFF2-40B4-BE49-F238E27FC236}">
                <a16:creationId xmlns:a16="http://schemas.microsoft.com/office/drawing/2014/main" id="{5C51E01F-E0AE-ADED-4E02-181FD57E6A4A}"/>
              </a:ext>
            </a:extLst>
          </p:cNvPr>
          <p:cNvCxnSpPr>
            <a:cxnSpLocks noChangeShapeType="1"/>
          </p:cNvCxnSpPr>
          <p:nvPr/>
        </p:nvCxnSpPr>
        <p:spPr bwMode="auto">
          <a:xfrm>
            <a:off x="2891214" y="2929372"/>
            <a:ext cx="7492472" cy="0"/>
          </a:xfrm>
          <a:prstGeom prst="line">
            <a:avLst/>
          </a:prstGeom>
          <a:noFill/>
          <a:ln w="9525" algn="ctr">
            <a:solidFill>
              <a:schemeClr val="bg1">
                <a:lumMod val="50000"/>
              </a:schemeClr>
            </a:solidFill>
            <a:prstDash val="sysDot"/>
            <a:round/>
            <a:headEnd/>
            <a:tailEnd/>
          </a:ln>
          <a:extLst>
            <a:ext uri="{909E8E84-426E-40DD-AFC4-6F175D3DCCD1}">
              <a14:hiddenFill xmlns:a14="http://schemas.microsoft.com/office/drawing/2010/main">
                <a:noFill/>
              </a14:hiddenFill>
            </a:ext>
          </a:extLst>
        </p:spPr>
      </p:cxnSp>
      <p:grpSp>
        <p:nvGrpSpPr>
          <p:cNvPr id="8" name="Group 8">
            <a:extLst>
              <a:ext uri="{FF2B5EF4-FFF2-40B4-BE49-F238E27FC236}">
                <a16:creationId xmlns:a16="http://schemas.microsoft.com/office/drawing/2014/main" id="{2A20BEF8-8A4F-B61F-6186-AC462FCE9591}"/>
              </a:ext>
            </a:extLst>
          </p:cNvPr>
          <p:cNvGrpSpPr/>
          <p:nvPr/>
        </p:nvGrpSpPr>
        <p:grpSpPr>
          <a:xfrm>
            <a:off x="5592818" y="2408247"/>
            <a:ext cx="949299" cy="604525"/>
            <a:chOff x="2915601" y="2179592"/>
            <a:chExt cx="949299" cy="604525"/>
          </a:xfrm>
        </p:grpSpPr>
        <p:sp>
          <p:nvSpPr>
            <p:cNvPr id="9" name="TextBox 27">
              <a:extLst>
                <a:ext uri="{FF2B5EF4-FFF2-40B4-BE49-F238E27FC236}">
                  <a16:creationId xmlns:a16="http://schemas.microsoft.com/office/drawing/2014/main" id="{1E46678D-655F-9670-F59C-DAC4D195145F}"/>
                </a:ext>
              </a:extLst>
            </p:cNvPr>
            <p:cNvSpPr txBox="1">
              <a:spLocks noChangeArrowheads="1"/>
            </p:cNvSpPr>
            <p:nvPr/>
          </p:nvSpPr>
          <p:spPr bwMode="auto">
            <a:xfrm>
              <a:off x="2915601" y="2179592"/>
              <a:ext cx="949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130000"/>
                <a:buFont typeface="Verdana" pitchFamily="34" charset="0"/>
                <a:buChar char="●"/>
                <a:defRPr>
                  <a:solidFill>
                    <a:schemeClr val="tx1"/>
                  </a:solidFill>
                  <a:latin typeface="Arial" charset="0"/>
                  <a:cs typeface="Arial" charset="0"/>
                </a:defRPr>
              </a:lvl1pPr>
              <a:lvl2pPr marL="742950" indent="-285750">
                <a:spcBef>
                  <a:spcPct val="20000"/>
                </a:spcBef>
                <a:buClr>
                  <a:schemeClr val="tx1"/>
                </a:buClr>
                <a:buFont typeface="Verdana" pitchFamily="34" charset="0"/>
                <a:buChar char="●"/>
                <a:defRPr sz="1600" b="1">
                  <a:solidFill>
                    <a:srgbClr val="989898"/>
                  </a:solidFill>
                  <a:latin typeface="Arial" charset="0"/>
                  <a:cs typeface="Arial" charset="0"/>
                </a:defRPr>
              </a:lvl2pPr>
              <a:lvl3pPr marL="1143000" indent="-228600">
                <a:spcBef>
                  <a:spcPct val="20000"/>
                </a:spcBef>
                <a:buClr>
                  <a:schemeClr val="hlink"/>
                </a:buClr>
                <a:buChar char="•"/>
                <a:defRPr sz="1600">
                  <a:solidFill>
                    <a:srgbClr val="989898"/>
                  </a:solidFill>
                  <a:latin typeface="Arial" charset="0"/>
                  <a:cs typeface="Arial" charset="0"/>
                </a:defRPr>
              </a:lvl3pPr>
              <a:lvl4pPr marL="1600200" indent="-228600">
                <a:spcBef>
                  <a:spcPct val="20000"/>
                </a:spcBef>
                <a:buClr>
                  <a:schemeClr val="accent2"/>
                </a:buClr>
                <a:buChar char="•"/>
                <a:defRPr sz="1600">
                  <a:solidFill>
                    <a:srgbClr val="989898"/>
                  </a:solidFill>
                  <a:latin typeface="Arial" charset="0"/>
                  <a:cs typeface="Arial" charset="0"/>
                </a:defRPr>
              </a:lvl4pPr>
              <a:lvl5pPr marL="2057400" indent="-228600">
                <a:spcBef>
                  <a:spcPct val="20000"/>
                </a:spcBef>
                <a:buClr>
                  <a:schemeClr val="accent2"/>
                </a:buClr>
                <a:buChar char="•"/>
                <a:defRPr sz="1600">
                  <a:solidFill>
                    <a:srgbClr val="989898"/>
                  </a:solidFill>
                  <a:latin typeface="Arial" charset="0"/>
                  <a:cs typeface="Arial"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9pPr>
            </a:lstStyle>
            <a:p>
              <a:pPr defTabSz="913410" eaLnBrk="0" fontAlgn="base" hangingPunct="0">
                <a:spcBef>
                  <a:spcPct val="0"/>
                </a:spcBef>
                <a:spcAft>
                  <a:spcPct val="0"/>
                </a:spcAft>
                <a:buClrTx/>
                <a:buSzTx/>
                <a:buNone/>
                <a:defRPr/>
              </a:pPr>
              <a:r>
                <a:rPr lang="en-GB" altLang="en-US" sz="1600" b="1" kern="0">
                  <a:latin typeface="Arial Narrow" panose="020B0606020202030204" pitchFamily="34" charset="0"/>
                  <a:cs typeface="Arial" panose="020B0604020202020204" pitchFamily="34" charset="0"/>
                </a:rPr>
                <a:t>6.9-7.2 </a:t>
              </a:r>
              <a:r>
                <a:rPr lang="en-GB" altLang="en-US" sz="1400" kern="0" dirty="0">
                  <a:latin typeface="Arial Narrow" panose="020B0606020202030204" pitchFamily="34" charset="0"/>
                  <a:cs typeface="Arial" panose="020B0604020202020204" pitchFamily="34" charset="0"/>
                </a:rPr>
                <a:t>yrs</a:t>
              </a:r>
            </a:p>
          </p:txBody>
        </p:sp>
        <p:sp>
          <p:nvSpPr>
            <p:cNvPr id="10" name="Isosceles Triangle 10">
              <a:extLst>
                <a:ext uri="{FF2B5EF4-FFF2-40B4-BE49-F238E27FC236}">
                  <a16:creationId xmlns:a16="http://schemas.microsoft.com/office/drawing/2014/main" id="{AAF737BD-1EB4-FDBD-D82F-AADE14B6CB9A}"/>
                </a:ext>
              </a:extLst>
            </p:cNvPr>
            <p:cNvSpPr/>
            <p:nvPr/>
          </p:nvSpPr>
          <p:spPr bwMode="auto">
            <a:xfrm rot="5400000">
              <a:off x="3124254" y="2620866"/>
              <a:ext cx="166687" cy="159815"/>
            </a:xfrm>
            <a:prstGeom prst="triangle">
              <a:avLst/>
            </a:prstGeom>
            <a:solidFill>
              <a:schemeClr val="bg1">
                <a:lumMod val="50000"/>
              </a:schemeClr>
            </a:solidFill>
            <a:ln w="9525" cap="flat" cmpd="sng" algn="ctr">
              <a:noFill/>
              <a:prstDash val="solid"/>
              <a:round/>
              <a:headEnd type="none" w="med" len="med"/>
              <a:tailEnd type="none" w="med" len="med"/>
            </a:ln>
            <a:effectLst/>
          </p:spPr>
          <p:txBody>
            <a:bodyPr/>
            <a:lstStyle/>
            <a:p>
              <a:pPr defTabSz="913410" eaLnBrk="0" fontAlgn="base" hangingPunct="0">
                <a:spcBef>
                  <a:spcPct val="0"/>
                </a:spcBef>
                <a:spcAft>
                  <a:spcPct val="0"/>
                </a:spcAft>
                <a:defRPr/>
              </a:pPr>
              <a:endParaRPr lang="en-GB" sz="3200" b="1" i="1" kern="0" dirty="0">
                <a:effectLst>
                  <a:outerShdw blurRad="38100" dist="38100" dir="2700000" algn="tl">
                    <a:srgbClr val="000000">
                      <a:alpha val="43137"/>
                    </a:srgbClr>
                  </a:outerShdw>
                </a:effectLst>
                <a:latin typeface="Arial"/>
                <a:cs typeface="Arial" panose="020B0604020202020204" pitchFamily="34" charset="0"/>
              </a:endParaRPr>
            </a:p>
          </p:txBody>
        </p:sp>
      </p:grpSp>
      <p:grpSp>
        <p:nvGrpSpPr>
          <p:cNvPr id="11" name="Group 11">
            <a:extLst>
              <a:ext uri="{FF2B5EF4-FFF2-40B4-BE49-F238E27FC236}">
                <a16:creationId xmlns:a16="http://schemas.microsoft.com/office/drawing/2014/main" id="{944A18F7-E925-D7F0-8897-5FCBE2F77942}"/>
              </a:ext>
            </a:extLst>
          </p:cNvPr>
          <p:cNvGrpSpPr/>
          <p:nvPr/>
        </p:nvGrpSpPr>
        <p:grpSpPr>
          <a:xfrm>
            <a:off x="3502511" y="2402177"/>
            <a:ext cx="949299" cy="610595"/>
            <a:chOff x="1351805" y="2173522"/>
            <a:chExt cx="949299" cy="610595"/>
          </a:xfrm>
        </p:grpSpPr>
        <p:sp>
          <p:nvSpPr>
            <p:cNvPr id="12" name="TextBox 26">
              <a:extLst>
                <a:ext uri="{FF2B5EF4-FFF2-40B4-BE49-F238E27FC236}">
                  <a16:creationId xmlns:a16="http://schemas.microsoft.com/office/drawing/2014/main" id="{CB98E7E0-7F55-66F9-1867-A7854224C7E3}"/>
                </a:ext>
              </a:extLst>
            </p:cNvPr>
            <p:cNvSpPr txBox="1">
              <a:spLocks noChangeArrowheads="1"/>
            </p:cNvSpPr>
            <p:nvPr/>
          </p:nvSpPr>
          <p:spPr bwMode="auto">
            <a:xfrm>
              <a:off x="1351805" y="2173522"/>
              <a:ext cx="949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130000"/>
                <a:buFont typeface="Verdana" pitchFamily="34" charset="0"/>
                <a:buChar char="●"/>
                <a:defRPr>
                  <a:solidFill>
                    <a:schemeClr val="tx1"/>
                  </a:solidFill>
                  <a:latin typeface="Arial" charset="0"/>
                  <a:cs typeface="Arial" charset="0"/>
                </a:defRPr>
              </a:lvl1pPr>
              <a:lvl2pPr marL="742950" indent="-285750">
                <a:spcBef>
                  <a:spcPct val="20000"/>
                </a:spcBef>
                <a:buClr>
                  <a:schemeClr val="tx1"/>
                </a:buClr>
                <a:buFont typeface="Verdana" pitchFamily="34" charset="0"/>
                <a:buChar char="●"/>
                <a:defRPr sz="1600" b="1">
                  <a:solidFill>
                    <a:srgbClr val="989898"/>
                  </a:solidFill>
                  <a:latin typeface="Arial" charset="0"/>
                  <a:cs typeface="Arial" charset="0"/>
                </a:defRPr>
              </a:lvl2pPr>
              <a:lvl3pPr marL="1143000" indent="-228600">
                <a:spcBef>
                  <a:spcPct val="20000"/>
                </a:spcBef>
                <a:buClr>
                  <a:schemeClr val="hlink"/>
                </a:buClr>
                <a:buChar char="•"/>
                <a:defRPr sz="1600">
                  <a:solidFill>
                    <a:srgbClr val="989898"/>
                  </a:solidFill>
                  <a:latin typeface="Arial" charset="0"/>
                  <a:cs typeface="Arial" charset="0"/>
                </a:defRPr>
              </a:lvl3pPr>
              <a:lvl4pPr marL="1600200" indent="-228600">
                <a:spcBef>
                  <a:spcPct val="20000"/>
                </a:spcBef>
                <a:buClr>
                  <a:schemeClr val="accent2"/>
                </a:buClr>
                <a:buChar char="•"/>
                <a:defRPr sz="1600">
                  <a:solidFill>
                    <a:srgbClr val="989898"/>
                  </a:solidFill>
                  <a:latin typeface="Arial" charset="0"/>
                  <a:cs typeface="Arial" charset="0"/>
                </a:defRPr>
              </a:lvl4pPr>
              <a:lvl5pPr marL="2057400" indent="-228600">
                <a:spcBef>
                  <a:spcPct val="20000"/>
                </a:spcBef>
                <a:buClr>
                  <a:schemeClr val="accent2"/>
                </a:buClr>
                <a:buChar char="•"/>
                <a:defRPr sz="1600">
                  <a:solidFill>
                    <a:srgbClr val="989898"/>
                  </a:solidFill>
                  <a:latin typeface="Arial" charset="0"/>
                  <a:cs typeface="Arial"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9pPr>
            </a:lstStyle>
            <a:p>
              <a:pPr defTabSz="913410" eaLnBrk="0" fontAlgn="base" hangingPunct="0">
                <a:spcBef>
                  <a:spcPct val="0"/>
                </a:spcBef>
                <a:spcAft>
                  <a:spcPct val="0"/>
                </a:spcAft>
                <a:buClrTx/>
                <a:buSzTx/>
                <a:buNone/>
                <a:defRPr/>
              </a:pPr>
              <a:r>
                <a:rPr lang="en-GB" altLang="en-US" sz="1600" b="1" kern="0" dirty="0">
                  <a:latin typeface="Arial Narrow" panose="020B0606020202030204" pitchFamily="34" charset="0"/>
                  <a:cs typeface="Arial" panose="020B0604020202020204" pitchFamily="34" charset="0"/>
                </a:rPr>
                <a:t>1.6-2.9 </a:t>
              </a:r>
              <a:r>
                <a:rPr lang="en-GB" altLang="en-US" sz="1400" kern="0" dirty="0">
                  <a:latin typeface="Arial Narrow" panose="020B0606020202030204" pitchFamily="34" charset="0"/>
                  <a:cs typeface="Arial" panose="020B0604020202020204" pitchFamily="34" charset="0"/>
                </a:rPr>
                <a:t>yrs</a:t>
              </a:r>
            </a:p>
          </p:txBody>
        </p:sp>
        <p:sp>
          <p:nvSpPr>
            <p:cNvPr id="13" name="Isosceles Triangle 13">
              <a:extLst>
                <a:ext uri="{FF2B5EF4-FFF2-40B4-BE49-F238E27FC236}">
                  <a16:creationId xmlns:a16="http://schemas.microsoft.com/office/drawing/2014/main" id="{E349724C-99E9-E771-8609-27C43E0F9B45}"/>
                </a:ext>
              </a:extLst>
            </p:cNvPr>
            <p:cNvSpPr/>
            <p:nvPr/>
          </p:nvSpPr>
          <p:spPr bwMode="auto">
            <a:xfrm rot="5400000">
              <a:off x="1591991" y="2620866"/>
              <a:ext cx="166686" cy="159815"/>
            </a:xfrm>
            <a:prstGeom prst="triangle">
              <a:avLst/>
            </a:prstGeom>
            <a:solidFill>
              <a:schemeClr val="bg1">
                <a:lumMod val="50000"/>
              </a:schemeClr>
            </a:solidFill>
            <a:ln w="9525" cap="flat" cmpd="sng" algn="ctr">
              <a:noFill/>
              <a:prstDash val="solid"/>
              <a:round/>
              <a:headEnd type="none" w="med" len="med"/>
              <a:tailEnd type="none" w="med" len="med"/>
            </a:ln>
            <a:effectLst/>
          </p:spPr>
          <p:txBody>
            <a:bodyPr/>
            <a:lstStyle/>
            <a:p>
              <a:pPr defTabSz="913410" eaLnBrk="0" fontAlgn="base" hangingPunct="0">
                <a:spcBef>
                  <a:spcPct val="0"/>
                </a:spcBef>
                <a:spcAft>
                  <a:spcPct val="0"/>
                </a:spcAft>
                <a:defRPr/>
              </a:pPr>
              <a:endParaRPr lang="en-GB" sz="3200" b="1" i="1" kern="0" dirty="0">
                <a:effectLst>
                  <a:outerShdw blurRad="38100" dist="38100" dir="2700000" algn="tl">
                    <a:srgbClr val="000000">
                      <a:alpha val="43137"/>
                    </a:srgbClr>
                  </a:outerShdw>
                </a:effectLst>
                <a:latin typeface="Arial"/>
                <a:cs typeface="Arial" panose="020B0604020202020204" pitchFamily="34" charset="0"/>
              </a:endParaRPr>
            </a:p>
          </p:txBody>
        </p:sp>
      </p:grpSp>
      <p:grpSp>
        <p:nvGrpSpPr>
          <p:cNvPr id="14" name="Group 14">
            <a:extLst>
              <a:ext uri="{FF2B5EF4-FFF2-40B4-BE49-F238E27FC236}">
                <a16:creationId xmlns:a16="http://schemas.microsoft.com/office/drawing/2014/main" id="{F76B7483-A57A-F7C3-1CDE-D7517DD94ED2}"/>
              </a:ext>
            </a:extLst>
          </p:cNvPr>
          <p:cNvGrpSpPr/>
          <p:nvPr/>
        </p:nvGrpSpPr>
        <p:grpSpPr>
          <a:xfrm>
            <a:off x="7892137" y="2402124"/>
            <a:ext cx="809837" cy="610594"/>
            <a:chOff x="5255207" y="2173522"/>
            <a:chExt cx="809837" cy="610594"/>
          </a:xfrm>
        </p:grpSpPr>
        <p:sp>
          <p:nvSpPr>
            <p:cNvPr id="15" name="TextBox 28">
              <a:extLst>
                <a:ext uri="{FF2B5EF4-FFF2-40B4-BE49-F238E27FC236}">
                  <a16:creationId xmlns:a16="http://schemas.microsoft.com/office/drawing/2014/main" id="{C8612BF9-D231-4A94-8EB5-8E082747C67D}"/>
                </a:ext>
              </a:extLst>
            </p:cNvPr>
            <p:cNvSpPr txBox="1">
              <a:spLocks noChangeArrowheads="1"/>
            </p:cNvSpPr>
            <p:nvPr/>
          </p:nvSpPr>
          <p:spPr bwMode="auto">
            <a:xfrm>
              <a:off x="5255207" y="2173522"/>
              <a:ext cx="8098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130000"/>
                <a:buFont typeface="Verdana" pitchFamily="34" charset="0"/>
                <a:buChar char="●"/>
                <a:defRPr>
                  <a:solidFill>
                    <a:schemeClr val="tx1"/>
                  </a:solidFill>
                  <a:latin typeface="Arial" charset="0"/>
                  <a:cs typeface="Arial" charset="0"/>
                </a:defRPr>
              </a:lvl1pPr>
              <a:lvl2pPr marL="742950" indent="-285750">
                <a:spcBef>
                  <a:spcPct val="20000"/>
                </a:spcBef>
                <a:buClr>
                  <a:schemeClr val="tx1"/>
                </a:buClr>
                <a:buFont typeface="Verdana" pitchFamily="34" charset="0"/>
                <a:buChar char="●"/>
                <a:defRPr sz="1600" b="1">
                  <a:solidFill>
                    <a:srgbClr val="989898"/>
                  </a:solidFill>
                  <a:latin typeface="Arial" charset="0"/>
                  <a:cs typeface="Arial" charset="0"/>
                </a:defRPr>
              </a:lvl2pPr>
              <a:lvl3pPr marL="1143000" indent="-228600">
                <a:spcBef>
                  <a:spcPct val="20000"/>
                </a:spcBef>
                <a:buClr>
                  <a:schemeClr val="hlink"/>
                </a:buClr>
                <a:buChar char="•"/>
                <a:defRPr sz="1600">
                  <a:solidFill>
                    <a:srgbClr val="989898"/>
                  </a:solidFill>
                  <a:latin typeface="Arial" charset="0"/>
                  <a:cs typeface="Arial" charset="0"/>
                </a:defRPr>
              </a:lvl3pPr>
              <a:lvl4pPr marL="1600200" indent="-228600">
                <a:spcBef>
                  <a:spcPct val="20000"/>
                </a:spcBef>
                <a:buClr>
                  <a:schemeClr val="accent2"/>
                </a:buClr>
                <a:buChar char="•"/>
                <a:defRPr sz="1600">
                  <a:solidFill>
                    <a:srgbClr val="989898"/>
                  </a:solidFill>
                  <a:latin typeface="Arial" charset="0"/>
                  <a:cs typeface="Arial" charset="0"/>
                </a:defRPr>
              </a:lvl4pPr>
              <a:lvl5pPr marL="2057400" indent="-228600">
                <a:spcBef>
                  <a:spcPct val="20000"/>
                </a:spcBef>
                <a:buClr>
                  <a:schemeClr val="accent2"/>
                </a:buClr>
                <a:buChar char="•"/>
                <a:defRPr sz="1600">
                  <a:solidFill>
                    <a:srgbClr val="989898"/>
                  </a:solidFill>
                  <a:latin typeface="Arial" charset="0"/>
                  <a:cs typeface="Arial"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9pPr>
            </a:lstStyle>
            <a:p>
              <a:pPr defTabSz="913410" eaLnBrk="0" fontAlgn="base" hangingPunct="0">
                <a:spcBef>
                  <a:spcPct val="0"/>
                </a:spcBef>
                <a:spcAft>
                  <a:spcPct val="0"/>
                </a:spcAft>
                <a:buClrTx/>
                <a:buSzTx/>
                <a:buNone/>
                <a:defRPr/>
              </a:pPr>
              <a:r>
                <a:rPr lang="en-GB" altLang="en-US" sz="1600" b="1" kern="0">
                  <a:latin typeface="Arial Narrow" panose="020B0606020202030204" pitchFamily="34" charset="0"/>
                  <a:cs typeface="Arial" panose="020B0604020202020204" pitchFamily="34" charset="0"/>
                </a:rPr>
                <a:t>6-7.1 </a:t>
              </a:r>
              <a:r>
                <a:rPr lang="en-GB" altLang="en-US" sz="1400" kern="0" dirty="0">
                  <a:latin typeface="Arial Narrow" panose="020B0606020202030204" pitchFamily="34" charset="0"/>
                  <a:cs typeface="Arial" panose="020B0604020202020204" pitchFamily="34" charset="0"/>
                </a:rPr>
                <a:t>yrs</a:t>
              </a:r>
            </a:p>
          </p:txBody>
        </p:sp>
        <p:sp>
          <p:nvSpPr>
            <p:cNvPr id="16" name="Isosceles Triangle 16">
              <a:extLst>
                <a:ext uri="{FF2B5EF4-FFF2-40B4-BE49-F238E27FC236}">
                  <a16:creationId xmlns:a16="http://schemas.microsoft.com/office/drawing/2014/main" id="{F04D45BA-7570-A50B-03BA-69E25996A9F4}"/>
                </a:ext>
              </a:extLst>
            </p:cNvPr>
            <p:cNvSpPr/>
            <p:nvPr/>
          </p:nvSpPr>
          <p:spPr bwMode="auto">
            <a:xfrm rot="5400000">
              <a:off x="5396011" y="2621566"/>
              <a:ext cx="166686" cy="158414"/>
            </a:xfrm>
            <a:prstGeom prst="triangle">
              <a:avLst/>
            </a:prstGeom>
            <a:solidFill>
              <a:schemeClr val="bg1">
                <a:lumMod val="50000"/>
              </a:schemeClr>
            </a:solidFill>
            <a:ln w="9525" cap="flat" cmpd="sng" algn="ctr">
              <a:noFill/>
              <a:prstDash val="solid"/>
              <a:round/>
              <a:headEnd type="none" w="med" len="med"/>
              <a:tailEnd type="none" w="med" len="med"/>
            </a:ln>
            <a:effectLst/>
          </p:spPr>
          <p:txBody>
            <a:bodyPr/>
            <a:lstStyle/>
            <a:p>
              <a:pPr defTabSz="913410" eaLnBrk="0" fontAlgn="base" hangingPunct="0">
                <a:spcBef>
                  <a:spcPct val="0"/>
                </a:spcBef>
                <a:spcAft>
                  <a:spcPct val="0"/>
                </a:spcAft>
                <a:defRPr/>
              </a:pPr>
              <a:endParaRPr lang="en-GB" sz="3200" b="1" i="1" kern="0" dirty="0">
                <a:effectLst>
                  <a:outerShdw blurRad="38100" dist="38100" dir="2700000" algn="tl">
                    <a:srgbClr val="000000">
                      <a:alpha val="43137"/>
                    </a:srgbClr>
                  </a:outerShdw>
                </a:effectLst>
                <a:latin typeface="Arial"/>
                <a:cs typeface="Arial" panose="020B0604020202020204" pitchFamily="34" charset="0"/>
              </a:endParaRPr>
            </a:p>
          </p:txBody>
        </p:sp>
      </p:grpSp>
      <p:grpSp>
        <p:nvGrpSpPr>
          <p:cNvPr id="17" name="Group 17">
            <a:extLst>
              <a:ext uri="{FF2B5EF4-FFF2-40B4-BE49-F238E27FC236}">
                <a16:creationId xmlns:a16="http://schemas.microsoft.com/office/drawing/2014/main" id="{6F6FF430-8FE4-D215-E5C1-2946B537D000}"/>
              </a:ext>
            </a:extLst>
          </p:cNvPr>
          <p:cNvGrpSpPr/>
          <p:nvPr/>
        </p:nvGrpSpPr>
        <p:grpSpPr>
          <a:xfrm>
            <a:off x="9385261" y="2402177"/>
            <a:ext cx="660758" cy="610595"/>
            <a:chOff x="7192938" y="2173522"/>
            <a:chExt cx="660758" cy="610595"/>
          </a:xfrm>
        </p:grpSpPr>
        <p:sp>
          <p:nvSpPr>
            <p:cNvPr id="18" name="TextBox 29">
              <a:extLst>
                <a:ext uri="{FF2B5EF4-FFF2-40B4-BE49-F238E27FC236}">
                  <a16:creationId xmlns:a16="http://schemas.microsoft.com/office/drawing/2014/main" id="{E3610CC2-56B0-0CA2-A41B-EC84583C1936}"/>
                </a:ext>
              </a:extLst>
            </p:cNvPr>
            <p:cNvSpPr txBox="1">
              <a:spLocks noChangeArrowheads="1"/>
            </p:cNvSpPr>
            <p:nvPr/>
          </p:nvSpPr>
          <p:spPr bwMode="auto">
            <a:xfrm>
              <a:off x="7192938" y="2173522"/>
              <a:ext cx="6607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130000"/>
                <a:buFont typeface="Verdana" pitchFamily="34" charset="0"/>
                <a:buChar char="●"/>
                <a:defRPr>
                  <a:solidFill>
                    <a:schemeClr val="tx1"/>
                  </a:solidFill>
                  <a:latin typeface="Arial" charset="0"/>
                  <a:cs typeface="Arial" charset="0"/>
                </a:defRPr>
              </a:lvl1pPr>
              <a:lvl2pPr marL="742950" indent="-285750">
                <a:spcBef>
                  <a:spcPct val="20000"/>
                </a:spcBef>
                <a:buClr>
                  <a:schemeClr val="tx1"/>
                </a:buClr>
                <a:buFont typeface="Verdana" pitchFamily="34" charset="0"/>
                <a:buChar char="●"/>
                <a:defRPr sz="1600" b="1">
                  <a:solidFill>
                    <a:srgbClr val="989898"/>
                  </a:solidFill>
                  <a:latin typeface="Arial" charset="0"/>
                  <a:cs typeface="Arial" charset="0"/>
                </a:defRPr>
              </a:lvl2pPr>
              <a:lvl3pPr marL="1143000" indent="-228600">
                <a:spcBef>
                  <a:spcPct val="20000"/>
                </a:spcBef>
                <a:buClr>
                  <a:schemeClr val="hlink"/>
                </a:buClr>
                <a:buChar char="•"/>
                <a:defRPr sz="1600">
                  <a:solidFill>
                    <a:srgbClr val="989898"/>
                  </a:solidFill>
                  <a:latin typeface="Arial" charset="0"/>
                  <a:cs typeface="Arial" charset="0"/>
                </a:defRPr>
              </a:lvl3pPr>
              <a:lvl4pPr marL="1600200" indent="-228600">
                <a:spcBef>
                  <a:spcPct val="20000"/>
                </a:spcBef>
                <a:buClr>
                  <a:schemeClr val="accent2"/>
                </a:buClr>
                <a:buChar char="•"/>
                <a:defRPr sz="1600">
                  <a:solidFill>
                    <a:srgbClr val="989898"/>
                  </a:solidFill>
                  <a:latin typeface="Arial" charset="0"/>
                  <a:cs typeface="Arial" charset="0"/>
                </a:defRPr>
              </a:lvl4pPr>
              <a:lvl5pPr marL="2057400" indent="-228600">
                <a:spcBef>
                  <a:spcPct val="20000"/>
                </a:spcBef>
                <a:buClr>
                  <a:schemeClr val="accent2"/>
                </a:buClr>
                <a:buChar char="•"/>
                <a:defRPr sz="1600">
                  <a:solidFill>
                    <a:srgbClr val="989898"/>
                  </a:solidFill>
                  <a:latin typeface="Arial" charset="0"/>
                  <a:cs typeface="Arial"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9pPr>
            </a:lstStyle>
            <a:p>
              <a:pPr defTabSz="913410" eaLnBrk="0" fontAlgn="base" hangingPunct="0">
                <a:spcBef>
                  <a:spcPct val="0"/>
                </a:spcBef>
                <a:spcAft>
                  <a:spcPct val="0"/>
                </a:spcAft>
                <a:buClrTx/>
                <a:buSzTx/>
                <a:buNone/>
                <a:defRPr/>
              </a:pPr>
              <a:r>
                <a:rPr lang="en-GB" altLang="en-US" sz="1600" b="1" kern="0" dirty="0">
                  <a:latin typeface="Arial Narrow" panose="020B0606020202030204" pitchFamily="34" charset="0"/>
                  <a:cs typeface="Arial" panose="020B0604020202020204" pitchFamily="34" charset="0"/>
                </a:rPr>
                <a:t>3.7 </a:t>
              </a:r>
              <a:r>
                <a:rPr lang="en-GB" altLang="en-US" sz="1400" kern="0" dirty="0">
                  <a:latin typeface="Arial Narrow" panose="020B0606020202030204" pitchFamily="34" charset="0"/>
                  <a:cs typeface="Arial" panose="020B0604020202020204" pitchFamily="34" charset="0"/>
                </a:rPr>
                <a:t>yrs</a:t>
              </a:r>
            </a:p>
          </p:txBody>
        </p:sp>
        <p:sp>
          <p:nvSpPr>
            <p:cNvPr id="19" name="Isosceles Triangle 19">
              <a:extLst>
                <a:ext uri="{FF2B5EF4-FFF2-40B4-BE49-F238E27FC236}">
                  <a16:creationId xmlns:a16="http://schemas.microsoft.com/office/drawing/2014/main" id="{F9C7DEA5-018C-68A1-8619-F111B8C49FEC}"/>
                </a:ext>
              </a:extLst>
            </p:cNvPr>
            <p:cNvSpPr/>
            <p:nvPr/>
          </p:nvSpPr>
          <p:spPr bwMode="auto">
            <a:xfrm rot="5400000">
              <a:off x="7216361" y="2620866"/>
              <a:ext cx="166686" cy="159815"/>
            </a:xfrm>
            <a:prstGeom prst="triangle">
              <a:avLst/>
            </a:prstGeom>
            <a:solidFill>
              <a:schemeClr val="bg1">
                <a:lumMod val="50000"/>
              </a:schemeClr>
            </a:solidFill>
            <a:ln w="9525" cap="flat" cmpd="sng" algn="ctr">
              <a:noFill/>
              <a:prstDash val="solid"/>
              <a:round/>
              <a:headEnd type="none" w="med" len="med"/>
              <a:tailEnd type="none" w="med" len="med"/>
            </a:ln>
            <a:effectLst/>
          </p:spPr>
          <p:txBody>
            <a:bodyPr/>
            <a:lstStyle/>
            <a:p>
              <a:pPr defTabSz="913410" eaLnBrk="0" fontAlgn="base" hangingPunct="0">
                <a:spcBef>
                  <a:spcPct val="0"/>
                </a:spcBef>
                <a:spcAft>
                  <a:spcPct val="0"/>
                </a:spcAft>
                <a:defRPr/>
              </a:pPr>
              <a:endParaRPr lang="en-GB" sz="3200" b="1" i="1" kern="0" dirty="0">
                <a:effectLst>
                  <a:outerShdw blurRad="38100" dist="38100" dir="2700000" algn="tl">
                    <a:srgbClr val="000000">
                      <a:alpha val="43137"/>
                    </a:srgbClr>
                  </a:outerShdw>
                </a:effectLst>
                <a:latin typeface="Arial"/>
                <a:cs typeface="Arial" panose="020B0604020202020204" pitchFamily="34" charset="0"/>
              </a:endParaRPr>
            </a:p>
          </p:txBody>
        </p:sp>
      </p:grpSp>
      <p:grpSp>
        <p:nvGrpSpPr>
          <p:cNvPr id="20" name="Group 20">
            <a:extLst>
              <a:ext uri="{FF2B5EF4-FFF2-40B4-BE49-F238E27FC236}">
                <a16:creationId xmlns:a16="http://schemas.microsoft.com/office/drawing/2014/main" id="{1EE69D74-A47D-0C83-9648-939BA114A463}"/>
              </a:ext>
            </a:extLst>
          </p:cNvPr>
          <p:cNvGrpSpPr/>
          <p:nvPr/>
        </p:nvGrpSpPr>
        <p:grpSpPr>
          <a:xfrm>
            <a:off x="2350565" y="2839376"/>
            <a:ext cx="970704" cy="982863"/>
            <a:chOff x="682389" y="2610773"/>
            <a:chExt cx="970704" cy="756741"/>
          </a:xfrm>
        </p:grpSpPr>
        <p:cxnSp>
          <p:nvCxnSpPr>
            <p:cNvPr id="21" name="Straight Connector 22">
              <a:extLst>
                <a:ext uri="{FF2B5EF4-FFF2-40B4-BE49-F238E27FC236}">
                  <a16:creationId xmlns:a16="http://schemas.microsoft.com/office/drawing/2014/main" id="{84098E19-2F7A-584F-9F05-D01E270CD03F}"/>
                </a:ext>
              </a:extLst>
            </p:cNvPr>
            <p:cNvCxnSpPr/>
            <p:nvPr/>
          </p:nvCxnSpPr>
          <p:spPr>
            <a:xfrm>
              <a:off x="1092247" y="2681030"/>
              <a:ext cx="0" cy="360330"/>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22" name="Oval 23">
              <a:extLst>
                <a:ext uri="{FF2B5EF4-FFF2-40B4-BE49-F238E27FC236}">
                  <a16:creationId xmlns:a16="http://schemas.microsoft.com/office/drawing/2014/main" id="{6A87C5B5-7054-B255-BE15-0198C02FB0EE}"/>
                </a:ext>
              </a:extLst>
            </p:cNvPr>
            <p:cNvSpPr/>
            <p:nvPr/>
          </p:nvSpPr>
          <p:spPr bwMode="auto">
            <a:xfrm>
              <a:off x="1025896" y="2610773"/>
              <a:ext cx="162000" cy="124730"/>
            </a:xfrm>
            <a:prstGeom prst="ellipse">
              <a:avLst/>
            </a:prstGeom>
            <a:solidFill>
              <a:srgbClr val="FFC000"/>
            </a:solidFill>
            <a:ln w="25400" cap="flat" cmpd="sng" algn="ctr">
              <a:solidFill>
                <a:schemeClr val="accent4"/>
              </a:solidFill>
              <a:prstDash val="solid"/>
            </a:ln>
            <a:effectLst/>
          </p:spPr>
          <p:txBody>
            <a:bodyPr anchor="ctr"/>
            <a:lstStyle/>
            <a:p>
              <a:pPr algn="ctr" defTabSz="913410" eaLnBrk="0" fontAlgn="base" hangingPunct="0">
                <a:spcBef>
                  <a:spcPct val="0"/>
                </a:spcBef>
                <a:spcAft>
                  <a:spcPct val="0"/>
                </a:spcAft>
                <a:defRPr/>
              </a:pPr>
              <a:endParaRPr lang="en-GB" sz="2800" b="1" i="1" kern="0" dirty="0">
                <a:solidFill>
                  <a:prstClr val="black"/>
                </a:solidFill>
                <a:latin typeface="Arial"/>
                <a:cs typeface="Arial" panose="020B0604020202020204" pitchFamily="34" charset="0"/>
              </a:endParaRPr>
            </a:p>
          </p:txBody>
        </p:sp>
        <p:sp>
          <p:nvSpPr>
            <p:cNvPr id="23" name="TextBox 21">
              <a:extLst>
                <a:ext uri="{FF2B5EF4-FFF2-40B4-BE49-F238E27FC236}">
                  <a16:creationId xmlns:a16="http://schemas.microsoft.com/office/drawing/2014/main" id="{0ABBC327-F1CC-8A8C-C6B5-272A9996ADAC}"/>
                </a:ext>
              </a:extLst>
            </p:cNvPr>
            <p:cNvSpPr txBox="1">
              <a:spLocks noChangeArrowheads="1"/>
            </p:cNvSpPr>
            <p:nvPr/>
          </p:nvSpPr>
          <p:spPr bwMode="auto">
            <a:xfrm>
              <a:off x="682389" y="2964668"/>
              <a:ext cx="970704" cy="402846"/>
            </a:xfrm>
            <a:prstGeom prst="roundRect">
              <a:avLst>
                <a:gd name="adj" fmla="val 0"/>
              </a:avLst>
            </a:prstGeom>
            <a:solidFill>
              <a:schemeClr val="bg1"/>
            </a:solidFill>
            <a:ln>
              <a:solidFill>
                <a:schemeClr val="accent4"/>
              </a:solidFill>
            </a:ln>
          </p:spPr>
          <p:txBody>
            <a:bodyPr wrap="square" lIns="36000" rIns="36000">
              <a:spAutoFit/>
            </a:bodyPr>
            <a:lstStyle>
              <a:lvl1pPr>
                <a:spcBef>
                  <a:spcPct val="20000"/>
                </a:spcBef>
                <a:buClr>
                  <a:schemeClr val="bg2"/>
                </a:buClr>
                <a:buSzPct val="130000"/>
                <a:buFont typeface="Verdana" pitchFamily="34" charset="0"/>
                <a:buChar char="●"/>
                <a:defRPr>
                  <a:solidFill>
                    <a:schemeClr val="tx1"/>
                  </a:solidFill>
                  <a:latin typeface="Arial" charset="0"/>
                  <a:cs typeface="Arial" charset="0"/>
                </a:defRPr>
              </a:lvl1pPr>
              <a:lvl2pPr marL="742950" indent="-285750">
                <a:spcBef>
                  <a:spcPct val="20000"/>
                </a:spcBef>
                <a:buClr>
                  <a:schemeClr val="tx1"/>
                </a:buClr>
                <a:buFont typeface="Verdana" pitchFamily="34" charset="0"/>
                <a:buChar char="●"/>
                <a:defRPr sz="1600" b="1">
                  <a:solidFill>
                    <a:srgbClr val="989898"/>
                  </a:solidFill>
                  <a:latin typeface="Arial" charset="0"/>
                  <a:cs typeface="Arial" charset="0"/>
                </a:defRPr>
              </a:lvl2pPr>
              <a:lvl3pPr marL="1143000" indent="-228600">
                <a:spcBef>
                  <a:spcPct val="20000"/>
                </a:spcBef>
                <a:buClr>
                  <a:schemeClr val="hlink"/>
                </a:buClr>
                <a:buChar char="•"/>
                <a:defRPr sz="1600">
                  <a:solidFill>
                    <a:srgbClr val="989898"/>
                  </a:solidFill>
                  <a:latin typeface="Arial" charset="0"/>
                  <a:cs typeface="Arial" charset="0"/>
                </a:defRPr>
              </a:lvl3pPr>
              <a:lvl4pPr marL="1600200" indent="-228600">
                <a:spcBef>
                  <a:spcPct val="20000"/>
                </a:spcBef>
                <a:buClr>
                  <a:schemeClr val="accent2"/>
                </a:buClr>
                <a:buChar char="•"/>
                <a:defRPr sz="1600">
                  <a:solidFill>
                    <a:srgbClr val="989898"/>
                  </a:solidFill>
                  <a:latin typeface="Arial" charset="0"/>
                  <a:cs typeface="Arial" charset="0"/>
                </a:defRPr>
              </a:lvl4pPr>
              <a:lvl5pPr marL="2057400" indent="-228600">
                <a:spcBef>
                  <a:spcPct val="20000"/>
                </a:spcBef>
                <a:buClr>
                  <a:schemeClr val="accent2"/>
                </a:buClr>
                <a:buChar char="•"/>
                <a:defRPr sz="1600">
                  <a:solidFill>
                    <a:srgbClr val="989898"/>
                  </a:solidFill>
                  <a:latin typeface="Arial" charset="0"/>
                  <a:cs typeface="Arial"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9pPr>
            </a:lstStyle>
            <a:p>
              <a:pPr algn="ctr" defTabSz="913410" eaLnBrk="0" fontAlgn="base" hangingPunct="0">
                <a:spcBef>
                  <a:spcPct val="0"/>
                </a:spcBef>
                <a:spcAft>
                  <a:spcPct val="0"/>
                </a:spcAft>
                <a:buClrTx/>
                <a:buSzTx/>
                <a:buNone/>
                <a:defRPr/>
              </a:pPr>
              <a:r>
                <a:rPr lang="en-GB" altLang="en-US" sz="1400" b="1" kern="0" dirty="0">
                  <a:solidFill>
                    <a:schemeClr val="accent6">
                      <a:lumMod val="50000"/>
                    </a:schemeClr>
                  </a:solidFill>
                  <a:latin typeface="Arial" panose="020B0604020202020204" pitchFamily="34" charset="0"/>
                  <a:cs typeface="Arial" panose="020B0604020202020204" pitchFamily="34" charset="0"/>
                </a:rPr>
                <a:t>Patient on </a:t>
              </a:r>
            </a:p>
            <a:p>
              <a:pPr algn="ctr" defTabSz="913410" eaLnBrk="0" fontAlgn="base" hangingPunct="0">
                <a:spcBef>
                  <a:spcPct val="0"/>
                </a:spcBef>
                <a:spcAft>
                  <a:spcPct val="0"/>
                </a:spcAft>
                <a:buClrTx/>
                <a:buSzTx/>
                <a:buNone/>
                <a:defRPr/>
              </a:pPr>
              <a:r>
                <a:rPr lang="en-GB" altLang="en-US" sz="1400" b="1" kern="0" dirty="0">
                  <a:solidFill>
                    <a:schemeClr val="accent6">
                      <a:lumMod val="50000"/>
                    </a:schemeClr>
                  </a:solidFill>
                  <a:latin typeface="Arial" panose="020B0604020202020204" pitchFamily="34" charset="0"/>
                  <a:cs typeface="Arial" panose="020B0604020202020204" pitchFamily="34" charset="0"/>
                </a:rPr>
                <a:t>1 OAD</a:t>
              </a:r>
            </a:p>
          </p:txBody>
        </p:sp>
      </p:grpSp>
      <p:grpSp>
        <p:nvGrpSpPr>
          <p:cNvPr id="24" name="Group 24">
            <a:extLst>
              <a:ext uri="{FF2B5EF4-FFF2-40B4-BE49-F238E27FC236}">
                <a16:creationId xmlns:a16="http://schemas.microsoft.com/office/drawing/2014/main" id="{BF4445A3-009D-7659-8DC6-84EC4793BAB9}"/>
              </a:ext>
            </a:extLst>
          </p:cNvPr>
          <p:cNvGrpSpPr/>
          <p:nvPr/>
        </p:nvGrpSpPr>
        <p:grpSpPr>
          <a:xfrm>
            <a:off x="3570339" y="2839370"/>
            <a:ext cx="949110" cy="976001"/>
            <a:chOff x="1762560" y="2610773"/>
            <a:chExt cx="949110" cy="928209"/>
          </a:xfrm>
          <a:solidFill>
            <a:srgbClr val="00B0F0"/>
          </a:solidFill>
        </p:grpSpPr>
        <p:cxnSp>
          <p:nvCxnSpPr>
            <p:cNvPr id="25" name="Straight Connector 25">
              <a:extLst>
                <a:ext uri="{FF2B5EF4-FFF2-40B4-BE49-F238E27FC236}">
                  <a16:creationId xmlns:a16="http://schemas.microsoft.com/office/drawing/2014/main" id="{39D09402-A6BD-E644-2FBC-D499F70B3F5C}"/>
                </a:ext>
              </a:extLst>
            </p:cNvPr>
            <p:cNvCxnSpPr/>
            <p:nvPr/>
          </p:nvCxnSpPr>
          <p:spPr>
            <a:xfrm>
              <a:off x="2218628" y="2719635"/>
              <a:ext cx="0" cy="342372"/>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26" name="TextBox 26">
              <a:extLst>
                <a:ext uri="{FF2B5EF4-FFF2-40B4-BE49-F238E27FC236}">
                  <a16:creationId xmlns:a16="http://schemas.microsoft.com/office/drawing/2014/main" id="{49D9A559-2A34-A02D-EFCE-65B7C0CCD7E9}"/>
                </a:ext>
              </a:extLst>
            </p:cNvPr>
            <p:cNvSpPr txBox="1">
              <a:spLocks noChangeArrowheads="1"/>
            </p:cNvSpPr>
            <p:nvPr/>
          </p:nvSpPr>
          <p:spPr bwMode="auto">
            <a:xfrm>
              <a:off x="1762560" y="3041383"/>
              <a:ext cx="949110" cy="497599"/>
            </a:xfrm>
            <a:prstGeom prst="roundRect">
              <a:avLst>
                <a:gd name="adj" fmla="val 0"/>
              </a:avLst>
            </a:prstGeom>
            <a:solidFill>
              <a:schemeClr val="bg1"/>
            </a:solidFill>
            <a:ln>
              <a:solidFill>
                <a:schemeClr val="accent4"/>
              </a:solidFill>
            </a:ln>
          </p:spPr>
          <p:txBody>
            <a:bodyPr wrap="square">
              <a:spAutoFit/>
            </a:bodyPr>
            <a:lstStyle>
              <a:defPPr>
                <a:defRPr lang="en-US"/>
              </a:defPPr>
              <a:lvl1pPr algn="ctr" defTabSz="913433" eaLnBrk="0" fontAlgn="base" hangingPunct="0">
                <a:spcBef>
                  <a:spcPct val="0"/>
                </a:spcBef>
                <a:spcAft>
                  <a:spcPct val="0"/>
                </a:spcAft>
                <a:buClrTx/>
                <a:buSzTx/>
                <a:buFont typeface="Verdana" pitchFamily="34" charset="0"/>
                <a:buNone/>
                <a:defRPr b="1" kern="0">
                  <a:solidFill>
                    <a:schemeClr val="accent1">
                      <a:lumMod val="75000"/>
                      <a:lumOff val="25000"/>
                    </a:schemeClr>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itchFamily="34" charset="0"/>
                <a:buChar char="●"/>
                <a:defRPr sz="1600" b="1">
                  <a:solidFill>
                    <a:srgbClr val="989898"/>
                  </a:solidFill>
                  <a:latin typeface="Arial" charset="0"/>
                  <a:cs typeface="Arial" charset="0"/>
                </a:defRPr>
              </a:lvl2pPr>
              <a:lvl3pPr marL="1143000" indent="-228600">
                <a:spcBef>
                  <a:spcPct val="20000"/>
                </a:spcBef>
                <a:buClr>
                  <a:schemeClr val="hlink"/>
                </a:buClr>
                <a:buChar char="•"/>
                <a:defRPr sz="1600">
                  <a:solidFill>
                    <a:srgbClr val="989898"/>
                  </a:solidFill>
                  <a:latin typeface="Arial" charset="0"/>
                  <a:cs typeface="Arial" charset="0"/>
                </a:defRPr>
              </a:lvl3pPr>
              <a:lvl4pPr marL="1600200" indent="-228600">
                <a:spcBef>
                  <a:spcPct val="20000"/>
                </a:spcBef>
                <a:buClr>
                  <a:schemeClr val="accent2"/>
                </a:buClr>
                <a:buChar char="•"/>
                <a:defRPr sz="1600">
                  <a:solidFill>
                    <a:srgbClr val="989898"/>
                  </a:solidFill>
                  <a:latin typeface="Arial" charset="0"/>
                  <a:cs typeface="Arial" charset="0"/>
                </a:defRPr>
              </a:lvl4pPr>
              <a:lvl5pPr marL="2057400" indent="-228600">
                <a:spcBef>
                  <a:spcPct val="20000"/>
                </a:spcBef>
                <a:buClr>
                  <a:schemeClr val="accent2"/>
                </a:buClr>
                <a:buChar char="•"/>
                <a:defRPr sz="1600">
                  <a:solidFill>
                    <a:srgbClr val="989898"/>
                  </a:solidFill>
                  <a:latin typeface="Arial" charset="0"/>
                  <a:cs typeface="Arial"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9pPr>
            </a:lstStyle>
            <a:p>
              <a:pPr defTabSz="913410">
                <a:defRPr/>
              </a:pPr>
              <a:r>
                <a:rPr lang="en-GB" altLang="en-US" sz="1400" dirty="0">
                  <a:solidFill>
                    <a:schemeClr val="accent6">
                      <a:lumMod val="50000"/>
                    </a:schemeClr>
                  </a:solidFill>
                </a:rPr>
                <a:t>Adding 2</a:t>
              </a:r>
              <a:r>
                <a:rPr lang="en-GB" altLang="en-US" sz="1400" baseline="30000" dirty="0">
                  <a:solidFill>
                    <a:schemeClr val="accent6">
                      <a:lumMod val="50000"/>
                    </a:schemeClr>
                  </a:solidFill>
                </a:rPr>
                <a:t>nd</a:t>
              </a:r>
              <a:r>
                <a:rPr lang="en-GB" altLang="en-US" sz="1400" dirty="0">
                  <a:solidFill>
                    <a:schemeClr val="accent6">
                      <a:lumMod val="50000"/>
                    </a:schemeClr>
                  </a:solidFill>
                </a:rPr>
                <a:t> OAD*</a:t>
              </a:r>
            </a:p>
          </p:txBody>
        </p:sp>
        <p:sp>
          <p:nvSpPr>
            <p:cNvPr id="27" name="Oval 27">
              <a:extLst>
                <a:ext uri="{FF2B5EF4-FFF2-40B4-BE49-F238E27FC236}">
                  <a16:creationId xmlns:a16="http://schemas.microsoft.com/office/drawing/2014/main" id="{1AC20E56-60A0-2887-DD5F-62E30E6C07FC}"/>
                </a:ext>
              </a:extLst>
            </p:cNvPr>
            <p:cNvSpPr/>
            <p:nvPr/>
          </p:nvSpPr>
          <p:spPr bwMode="auto">
            <a:xfrm>
              <a:off x="2126561" y="2610773"/>
              <a:ext cx="162000" cy="154067"/>
            </a:xfrm>
            <a:prstGeom prst="ellipse">
              <a:avLst/>
            </a:prstGeom>
            <a:solidFill>
              <a:srgbClr val="FFC000"/>
            </a:solidFill>
            <a:ln w="25400" cap="flat" cmpd="sng" algn="ctr">
              <a:solidFill>
                <a:schemeClr val="accent4"/>
              </a:solidFill>
              <a:prstDash val="solid"/>
            </a:ln>
            <a:effectLst/>
          </p:spPr>
          <p:txBody>
            <a:bodyPr anchor="ctr"/>
            <a:lstStyle/>
            <a:p>
              <a:pPr algn="ctr" defTabSz="913410" eaLnBrk="0" fontAlgn="base" hangingPunct="0">
                <a:spcBef>
                  <a:spcPct val="0"/>
                </a:spcBef>
                <a:spcAft>
                  <a:spcPct val="0"/>
                </a:spcAft>
                <a:defRPr/>
              </a:pPr>
              <a:endParaRPr lang="en-GB" sz="2800" b="1" i="1" kern="0" dirty="0">
                <a:solidFill>
                  <a:schemeClr val="accent6">
                    <a:lumMod val="50000"/>
                  </a:schemeClr>
                </a:solidFill>
                <a:latin typeface="Arial"/>
                <a:cs typeface="Arial" panose="020B0604020202020204" pitchFamily="34" charset="0"/>
              </a:endParaRPr>
            </a:p>
          </p:txBody>
        </p:sp>
      </p:grpSp>
      <p:grpSp>
        <p:nvGrpSpPr>
          <p:cNvPr id="28" name="Group 28">
            <a:extLst>
              <a:ext uri="{FF2B5EF4-FFF2-40B4-BE49-F238E27FC236}">
                <a16:creationId xmlns:a16="http://schemas.microsoft.com/office/drawing/2014/main" id="{530006D3-FDED-1C0C-7DAA-6AACC868E50E}"/>
              </a:ext>
            </a:extLst>
          </p:cNvPr>
          <p:cNvGrpSpPr/>
          <p:nvPr/>
        </p:nvGrpSpPr>
        <p:grpSpPr>
          <a:xfrm>
            <a:off x="5672091" y="2839415"/>
            <a:ext cx="920523" cy="972942"/>
            <a:chOff x="3974669" y="2610773"/>
            <a:chExt cx="920523" cy="921603"/>
          </a:xfrm>
        </p:grpSpPr>
        <p:sp>
          <p:nvSpPr>
            <p:cNvPr id="29" name="Oval 29">
              <a:extLst>
                <a:ext uri="{FF2B5EF4-FFF2-40B4-BE49-F238E27FC236}">
                  <a16:creationId xmlns:a16="http://schemas.microsoft.com/office/drawing/2014/main" id="{5674AEEE-8211-5E67-5630-87D04E18049A}"/>
                </a:ext>
              </a:extLst>
            </p:cNvPr>
            <p:cNvSpPr/>
            <p:nvPr/>
          </p:nvSpPr>
          <p:spPr bwMode="auto">
            <a:xfrm>
              <a:off x="4284857" y="2610773"/>
              <a:ext cx="162000" cy="153452"/>
            </a:xfrm>
            <a:prstGeom prst="ellipse">
              <a:avLst/>
            </a:prstGeom>
            <a:solidFill>
              <a:srgbClr val="FFC000"/>
            </a:solidFill>
            <a:ln w="25400" cap="flat" cmpd="sng" algn="ctr">
              <a:solidFill>
                <a:schemeClr val="accent4"/>
              </a:solidFill>
              <a:prstDash val="solid"/>
            </a:ln>
            <a:effectLst/>
          </p:spPr>
          <p:txBody>
            <a:bodyPr anchor="ctr"/>
            <a:lstStyle/>
            <a:p>
              <a:pPr algn="ctr" defTabSz="913410" eaLnBrk="0" fontAlgn="base" hangingPunct="0">
                <a:spcBef>
                  <a:spcPct val="0"/>
                </a:spcBef>
                <a:spcAft>
                  <a:spcPct val="0"/>
                </a:spcAft>
                <a:defRPr/>
              </a:pPr>
              <a:endParaRPr lang="en-GB" sz="2800" b="1" i="1" kern="0" dirty="0">
                <a:solidFill>
                  <a:schemeClr val="accent6">
                    <a:lumMod val="50000"/>
                  </a:schemeClr>
                </a:solidFill>
                <a:latin typeface="Arial"/>
                <a:cs typeface="Arial" panose="020B0604020202020204" pitchFamily="34" charset="0"/>
              </a:endParaRPr>
            </a:p>
          </p:txBody>
        </p:sp>
        <p:cxnSp>
          <p:nvCxnSpPr>
            <p:cNvPr id="30" name="Straight Connector 30">
              <a:extLst>
                <a:ext uri="{FF2B5EF4-FFF2-40B4-BE49-F238E27FC236}">
                  <a16:creationId xmlns:a16="http://schemas.microsoft.com/office/drawing/2014/main" id="{36AB48F6-6661-5ADF-0188-D16FD748532E}"/>
                </a:ext>
              </a:extLst>
            </p:cNvPr>
            <p:cNvCxnSpPr/>
            <p:nvPr/>
          </p:nvCxnSpPr>
          <p:spPr>
            <a:xfrm>
              <a:off x="4373631" y="2726399"/>
              <a:ext cx="0" cy="375104"/>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31" name="TextBox 31">
              <a:extLst>
                <a:ext uri="{FF2B5EF4-FFF2-40B4-BE49-F238E27FC236}">
                  <a16:creationId xmlns:a16="http://schemas.microsoft.com/office/drawing/2014/main" id="{6FAE900B-3986-001E-F844-23E4599AEC38}"/>
                </a:ext>
              </a:extLst>
            </p:cNvPr>
            <p:cNvSpPr txBox="1">
              <a:spLocks noChangeArrowheads="1"/>
            </p:cNvSpPr>
            <p:nvPr/>
          </p:nvSpPr>
          <p:spPr bwMode="auto">
            <a:xfrm>
              <a:off x="3974669" y="3036765"/>
              <a:ext cx="920523" cy="495611"/>
            </a:xfrm>
            <a:prstGeom prst="roundRect">
              <a:avLst>
                <a:gd name="adj" fmla="val 0"/>
              </a:avLst>
            </a:prstGeom>
            <a:solidFill>
              <a:schemeClr val="bg1"/>
            </a:solidFill>
            <a:ln>
              <a:solidFill>
                <a:schemeClr val="accent4"/>
              </a:solidFill>
            </a:ln>
          </p:spPr>
          <p:txBody>
            <a:bodyPr wrap="square">
              <a:spAutoFit/>
            </a:bodyPr>
            <a:lstStyle>
              <a:defPPr>
                <a:defRPr lang="en-US"/>
              </a:defPPr>
              <a:lvl1pPr algn="ctr" defTabSz="913433" eaLnBrk="0" fontAlgn="base" hangingPunct="0">
                <a:spcBef>
                  <a:spcPct val="0"/>
                </a:spcBef>
                <a:spcAft>
                  <a:spcPct val="0"/>
                </a:spcAft>
                <a:buClrTx/>
                <a:buSzTx/>
                <a:buFont typeface="Verdana" pitchFamily="34" charset="0"/>
                <a:buNone/>
                <a:defRPr b="1" kern="0">
                  <a:solidFill>
                    <a:schemeClr val="accent1">
                      <a:lumMod val="75000"/>
                      <a:lumOff val="25000"/>
                    </a:schemeClr>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itchFamily="34" charset="0"/>
                <a:buChar char="●"/>
                <a:defRPr sz="1600" b="1">
                  <a:solidFill>
                    <a:srgbClr val="989898"/>
                  </a:solidFill>
                  <a:latin typeface="Arial" charset="0"/>
                  <a:cs typeface="Arial" charset="0"/>
                </a:defRPr>
              </a:lvl2pPr>
              <a:lvl3pPr marL="1143000" indent="-228600">
                <a:spcBef>
                  <a:spcPct val="20000"/>
                </a:spcBef>
                <a:buClr>
                  <a:schemeClr val="hlink"/>
                </a:buClr>
                <a:buChar char="•"/>
                <a:defRPr sz="1600">
                  <a:solidFill>
                    <a:srgbClr val="989898"/>
                  </a:solidFill>
                  <a:latin typeface="Arial" charset="0"/>
                  <a:cs typeface="Arial" charset="0"/>
                </a:defRPr>
              </a:lvl3pPr>
              <a:lvl4pPr marL="1600200" indent="-228600">
                <a:spcBef>
                  <a:spcPct val="20000"/>
                </a:spcBef>
                <a:buClr>
                  <a:schemeClr val="accent2"/>
                </a:buClr>
                <a:buChar char="•"/>
                <a:defRPr sz="1600">
                  <a:solidFill>
                    <a:srgbClr val="989898"/>
                  </a:solidFill>
                  <a:latin typeface="Arial" charset="0"/>
                  <a:cs typeface="Arial" charset="0"/>
                </a:defRPr>
              </a:lvl4pPr>
              <a:lvl5pPr marL="2057400" indent="-228600">
                <a:spcBef>
                  <a:spcPct val="20000"/>
                </a:spcBef>
                <a:buClr>
                  <a:schemeClr val="accent2"/>
                </a:buClr>
                <a:buChar char="•"/>
                <a:defRPr sz="1600">
                  <a:solidFill>
                    <a:srgbClr val="989898"/>
                  </a:solidFill>
                  <a:latin typeface="Arial" charset="0"/>
                  <a:cs typeface="Arial"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9pPr>
            </a:lstStyle>
            <a:p>
              <a:pPr defTabSz="913410">
                <a:defRPr/>
              </a:pPr>
              <a:r>
                <a:rPr lang="en-GB" altLang="en-US" sz="1400" dirty="0">
                  <a:solidFill>
                    <a:schemeClr val="accent6">
                      <a:lumMod val="50000"/>
                    </a:schemeClr>
                  </a:solidFill>
                </a:rPr>
                <a:t>Adding 3</a:t>
              </a:r>
              <a:r>
                <a:rPr lang="en-GB" altLang="en-US" sz="1400" baseline="30000" dirty="0">
                  <a:solidFill>
                    <a:schemeClr val="accent6">
                      <a:lumMod val="50000"/>
                    </a:schemeClr>
                  </a:solidFill>
                </a:rPr>
                <a:t>rd</a:t>
              </a:r>
              <a:r>
                <a:rPr lang="en-GB" altLang="en-US" sz="1400" dirty="0">
                  <a:solidFill>
                    <a:schemeClr val="accent6">
                      <a:lumMod val="50000"/>
                    </a:schemeClr>
                  </a:solidFill>
                </a:rPr>
                <a:t> OAD*</a:t>
              </a:r>
            </a:p>
          </p:txBody>
        </p:sp>
      </p:grpSp>
      <p:grpSp>
        <p:nvGrpSpPr>
          <p:cNvPr id="32" name="Group 32">
            <a:extLst>
              <a:ext uri="{FF2B5EF4-FFF2-40B4-BE49-F238E27FC236}">
                <a16:creationId xmlns:a16="http://schemas.microsoft.com/office/drawing/2014/main" id="{90A68EDD-CBDA-E9FA-4FAE-74E879D1D3D5}"/>
              </a:ext>
            </a:extLst>
          </p:cNvPr>
          <p:cNvGrpSpPr/>
          <p:nvPr/>
        </p:nvGrpSpPr>
        <p:grpSpPr>
          <a:xfrm>
            <a:off x="7865727" y="2839375"/>
            <a:ext cx="874800" cy="984663"/>
            <a:chOff x="6168306" y="2610773"/>
            <a:chExt cx="874800" cy="984662"/>
          </a:xfrm>
          <a:solidFill>
            <a:schemeClr val="accent3">
              <a:lumMod val="60000"/>
              <a:lumOff val="40000"/>
            </a:schemeClr>
          </a:solidFill>
        </p:grpSpPr>
        <p:sp>
          <p:nvSpPr>
            <p:cNvPr id="33" name="Oval 33">
              <a:extLst>
                <a:ext uri="{FF2B5EF4-FFF2-40B4-BE49-F238E27FC236}">
                  <a16:creationId xmlns:a16="http://schemas.microsoft.com/office/drawing/2014/main" id="{4D864F1C-9032-1B42-DC19-9C08FA07A4BF}"/>
                </a:ext>
              </a:extLst>
            </p:cNvPr>
            <p:cNvSpPr/>
            <p:nvPr/>
          </p:nvSpPr>
          <p:spPr bwMode="auto">
            <a:xfrm>
              <a:off x="6519464" y="2610773"/>
              <a:ext cx="162000" cy="162000"/>
            </a:xfrm>
            <a:prstGeom prst="ellipse">
              <a:avLst/>
            </a:prstGeom>
            <a:solidFill>
              <a:schemeClr val="accent1"/>
            </a:solidFill>
            <a:ln w="25400" cap="flat" cmpd="sng" algn="ctr">
              <a:solidFill>
                <a:schemeClr val="accent1"/>
              </a:solidFill>
              <a:prstDash val="solid"/>
            </a:ln>
            <a:effectLst/>
          </p:spPr>
          <p:txBody>
            <a:bodyPr anchor="ctr"/>
            <a:lstStyle/>
            <a:p>
              <a:pPr algn="ctr" defTabSz="913410" eaLnBrk="0" fontAlgn="base" hangingPunct="0">
                <a:spcBef>
                  <a:spcPct val="0"/>
                </a:spcBef>
                <a:spcAft>
                  <a:spcPct val="0"/>
                </a:spcAft>
                <a:defRPr/>
              </a:pPr>
              <a:endParaRPr lang="en-GB" sz="2800" b="1" i="1" kern="0" dirty="0">
                <a:solidFill>
                  <a:prstClr val="black"/>
                </a:solidFill>
                <a:latin typeface="Arial"/>
                <a:cs typeface="Arial" panose="020B0604020202020204" pitchFamily="34" charset="0"/>
              </a:endParaRPr>
            </a:p>
          </p:txBody>
        </p:sp>
        <p:cxnSp>
          <p:nvCxnSpPr>
            <p:cNvPr id="34" name="Straight Connector 34">
              <a:extLst>
                <a:ext uri="{FF2B5EF4-FFF2-40B4-BE49-F238E27FC236}">
                  <a16:creationId xmlns:a16="http://schemas.microsoft.com/office/drawing/2014/main" id="{C41B76E6-4F89-4803-DBC4-25FFE7DA6DF5}"/>
                </a:ext>
              </a:extLst>
            </p:cNvPr>
            <p:cNvCxnSpPr/>
            <p:nvPr/>
          </p:nvCxnSpPr>
          <p:spPr>
            <a:xfrm rot="60000">
              <a:off x="6599828" y="2772766"/>
              <a:ext cx="4138" cy="360000"/>
            </a:xfrm>
            <a:prstGeom prst="line">
              <a:avLst/>
            </a:prstGeom>
            <a:ln w="952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5" name="TextBox 35">
              <a:extLst>
                <a:ext uri="{FF2B5EF4-FFF2-40B4-BE49-F238E27FC236}">
                  <a16:creationId xmlns:a16="http://schemas.microsoft.com/office/drawing/2014/main" id="{A531BC2E-BA40-00A4-113E-1F839CD84F52}"/>
                </a:ext>
              </a:extLst>
            </p:cNvPr>
            <p:cNvSpPr txBox="1">
              <a:spLocks noChangeArrowheads="1"/>
            </p:cNvSpPr>
            <p:nvPr/>
          </p:nvSpPr>
          <p:spPr bwMode="auto">
            <a:xfrm>
              <a:off x="6168306" y="3072216"/>
              <a:ext cx="874800" cy="523219"/>
            </a:xfrm>
            <a:prstGeom prst="roundRect">
              <a:avLst>
                <a:gd name="adj" fmla="val 0"/>
              </a:avLst>
            </a:prstGeom>
            <a:solidFill>
              <a:schemeClr val="bg1"/>
            </a:solidFill>
            <a:ln>
              <a:solidFill>
                <a:schemeClr val="accent1"/>
              </a:solidFill>
            </a:ln>
          </p:spPr>
          <p:txBody>
            <a:bodyPr wrap="square">
              <a:spAutoFit/>
            </a:bodyPr>
            <a:lstStyle>
              <a:lvl1pPr>
                <a:spcBef>
                  <a:spcPct val="20000"/>
                </a:spcBef>
                <a:buClr>
                  <a:schemeClr val="bg2"/>
                </a:buClr>
                <a:buSzPct val="130000"/>
                <a:buFont typeface="Verdana" pitchFamily="34" charset="0"/>
                <a:buChar char="●"/>
                <a:defRPr>
                  <a:solidFill>
                    <a:schemeClr val="tx1"/>
                  </a:solidFill>
                  <a:latin typeface="Arial" charset="0"/>
                  <a:cs typeface="Arial" charset="0"/>
                </a:defRPr>
              </a:lvl1pPr>
              <a:lvl2pPr marL="742950" indent="-285750">
                <a:spcBef>
                  <a:spcPct val="20000"/>
                </a:spcBef>
                <a:buClr>
                  <a:schemeClr val="tx1"/>
                </a:buClr>
                <a:buFont typeface="Verdana" pitchFamily="34" charset="0"/>
                <a:buChar char="●"/>
                <a:defRPr sz="1600" b="1">
                  <a:solidFill>
                    <a:srgbClr val="989898"/>
                  </a:solidFill>
                  <a:latin typeface="Arial" charset="0"/>
                  <a:cs typeface="Arial" charset="0"/>
                </a:defRPr>
              </a:lvl2pPr>
              <a:lvl3pPr marL="1143000" indent="-228600">
                <a:spcBef>
                  <a:spcPct val="20000"/>
                </a:spcBef>
                <a:buClr>
                  <a:schemeClr val="hlink"/>
                </a:buClr>
                <a:buChar char="•"/>
                <a:defRPr sz="1600">
                  <a:solidFill>
                    <a:srgbClr val="989898"/>
                  </a:solidFill>
                  <a:latin typeface="Arial" charset="0"/>
                  <a:cs typeface="Arial" charset="0"/>
                </a:defRPr>
              </a:lvl3pPr>
              <a:lvl4pPr marL="1600200" indent="-228600">
                <a:spcBef>
                  <a:spcPct val="20000"/>
                </a:spcBef>
                <a:buClr>
                  <a:schemeClr val="accent2"/>
                </a:buClr>
                <a:buChar char="•"/>
                <a:defRPr sz="1600">
                  <a:solidFill>
                    <a:srgbClr val="989898"/>
                  </a:solidFill>
                  <a:latin typeface="Arial" charset="0"/>
                  <a:cs typeface="Arial" charset="0"/>
                </a:defRPr>
              </a:lvl4pPr>
              <a:lvl5pPr marL="2057400" indent="-228600">
                <a:spcBef>
                  <a:spcPct val="20000"/>
                </a:spcBef>
                <a:buClr>
                  <a:schemeClr val="accent2"/>
                </a:buClr>
                <a:buChar char="•"/>
                <a:defRPr sz="1600">
                  <a:solidFill>
                    <a:srgbClr val="989898"/>
                  </a:solidFill>
                  <a:latin typeface="Arial" charset="0"/>
                  <a:cs typeface="Arial"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9pPr>
            </a:lstStyle>
            <a:p>
              <a:pPr algn="ctr" defTabSz="913410" eaLnBrk="0" fontAlgn="base" hangingPunct="0">
                <a:spcBef>
                  <a:spcPct val="0"/>
                </a:spcBef>
                <a:spcAft>
                  <a:spcPct val="0"/>
                </a:spcAft>
                <a:buClrTx/>
                <a:buSzTx/>
                <a:buNone/>
                <a:defRPr/>
              </a:pPr>
              <a:r>
                <a:rPr lang="en-GB" altLang="en-US" sz="1400" b="1" kern="0" dirty="0">
                  <a:solidFill>
                    <a:schemeClr val="accent5"/>
                  </a:solidFill>
                  <a:latin typeface="Arial" panose="020B0604020202020204" pitchFamily="34" charset="0"/>
                  <a:cs typeface="Arial" panose="020B0604020202020204" pitchFamily="34" charset="0"/>
                </a:rPr>
                <a:t>Adding insulin*</a:t>
              </a:r>
            </a:p>
          </p:txBody>
        </p:sp>
      </p:grpSp>
      <p:grpSp>
        <p:nvGrpSpPr>
          <p:cNvPr id="36" name="Group 36">
            <a:extLst>
              <a:ext uri="{FF2B5EF4-FFF2-40B4-BE49-F238E27FC236}">
                <a16:creationId xmlns:a16="http://schemas.microsoft.com/office/drawing/2014/main" id="{1663970F-E6B6-1C99-2DC9-C01A583250BB}"/>
              </a:ext>
            </a:extLst>
          </p:cNvPr>
          <p:cNvGrpSpPr/>
          <p:nvPr/>
        </p:nvGrpSpPr>
        <p:grpSpPr>
          <a:xfrm>
            <a:off x="9183351" y="2782225"/>
            <a:ext cx="1043217" cy="1688978"/>
            <a:chOff x="7477719" y="2610773"/>
            <a:chExt cx="1043217" cy="1688978"/>
          </a:xfrm>
        </p:grpSpPr>
        <p:sp>
          <p:nvSpPr>
            <p:cNvPr id="37" name="Oval 37">
              <a:extLst>
                <a:ext uri="{FF2B5EF4-FFF2-40B4-BE49-F238E27FC236}">
                  <a16:creationId xmlns:a16="http://schemas.microsoft.com/office/drawing/2014/main" id="{2CAA1E12-D04C-F21B-CF04-CAE5AE905297}"/>
                </a:ext>
              </a:extLst>
            </p:cNvPr>
            <p:cNvSpPr/>
            <p:nvPr/>
          </p:nvSpPr>
          <p:spPr bwMode="auto">
            <a:xfrm>
              <a:off x="7902516" y="2610773"/>
              <a:ext cx="180000" cy="180000"/>
            </a:xfrm>
            <a:prstGeom prst="ellipse">
              <a:avLst/>
            </a:prstGeom>
            <a:solidFill>
              <a:srgbClr val="00B050"/>
            </a:solidFill>
            <a:ln w="25400" cap="flat" cmpd="sng" algn="ctr">
              <a:solidFill>
                <a:srgbClr val="00B050"/>
              </a:solidFill>
              <a:prstDash val="solid"/>
            </a:ln>
            <a:effectLst/>
          </p:spPr>
          <p:txBody>
            <a:bodyPr anchor="ctr"/>
            <a:lstStyle/>
            <a:p>
              <a:pPr algn="ctr" defTabSz="913410" eaLnBrk="0" fontAlgn="base" hangingPunct="0">
                <a:spcBef>
                  <a:spcPct val="0"/>
                </a:spcBef>
                <a:spcAft>
                  <a:spcPct val="0"/>
                </a:spcAft>
                <a:defRPr/>
              </a:pPr>
              <a:endParaRPr lang="en-GB" sz="2800" b="1" i="1" kern="0" dirty="0">
                <a:solidFill>
                  <a:prstClr val="black"/>
                </a:solidFill>
                <a:latin typeface="Arial"/>
                <a:cs typeface="Arial" panose="020B0604020202020204" pitchFamily="34" charset="0"/>
              </a:endParaRPr>
            </a:p>
          </p:txBody>
        </p:sp>
        <p:cxnSp>
          <p:nvCxnSpPr>
            <p:cNvPr id="38" name="Straight Connector 38">
              <a:extLst>
                <a:ext uri="{FF2B5EF4-FFF2-40B4-BE49-F238E27FC236}">
                  <a16:creationId xmlns:a16="http://schemas.microsoft.com/office/drawing/2014/main" id="{3C74B46D-0C3C-DB82-51A5-0751E0BBFAC0}"/>
                </a:ext>
              </a:extLst>
            </p:cNvPr>
            <p:cNvCxnSpPr/>
            <p:nvPr/>
          </p:nvCxnSpPr>
          <p:spPr>
            <a:xfrm>
              <a:off x="7992516" y="2735591"/>
              <a:ext cx="0" cy="396000"/>
            </a:xfrm>
            <a:prstGeom prst="line">
              <a:avLst/>
            </a:prstGeom>
            <a:ln w="9525">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39" name="TextBox 39">
              <a:extLst>
                <a:ext uri="{FF2B5EF4-FFF2-40B4-BE49-F238E27FC236}">
                  <a16:creationId xmlns:a16="http://schemas.microsoft.com/office/drawing/2014/main" id="{ED27604E-CBC6-EC95-E0D0-9EB6595AA06C}"/>
                </a:ext>
              </a:extLst>
            </p:cNvPr>
            <p:cNvSpPr txBox="1">
              <a:spLocks noChangeArrowheads="1"/>
            </p:cNvSpPr>
            <p:nvPr/>
          </p:nvSpPr>
          <p:spPr bwMode="auto">
            <a:xfrm>
              <a:off x="7477719" y="3130200"/>
              <a:ext cx="1043217" cy="1169551"/>
            </a:xfrm>
            <a:prstGeom prst="roundRect">
              <a:avLst>
                <a:gd name="adj" fmla="val 0"/>
              </a:avLst>
            </a:prstGeom>
            <a:solidFill>
              <a:schemeClr val="bg1"/>
            </a:solidFill>
            <a:ln>
              <a:solidFill>
                <a:srgbClr val="00B050"/>
              </a:solidFill>
            </a:ln>
          </p:spPr>
          <p:txBody>
            <a:bodyPr wrap="square">
              <a:spAutoFit/>
            </a:bodyPr>
            <a:lstStyle>
              <a:lvl1pPr>
                <a:spcBef>
                  <a:spcPct val="20000"/>
                </a:spcBef>
                <a:buClr>
                  <a:schemeClr val="bg2"/>
                </a:buClr>
                <a:buSzPct val="130000"/>
                <a:buFont typeface="Verdana" pitchFamily="34" charset="0"/>
                <a:buChar char="●"/>
                <a:defRPr>
                  <a:solidFill>
                    <a:schemeClr val="tx1"/>
                  </a:solidFill>
                  <a:latin typeface="Arial" charset="0"/>
                  <a:cs typeface="Arial" charset="0"/>
                </a:defRPr>
              </a:lvl1pPr>
              <a:lvl2pPr marL="742950" indent="-285750">
                <a:spcBef>
                  <a:spcPct val="20000"/>
                </a:spcBef>
                <a:buClr>
                  <a:schemeClr val="tx1"/>
                </a:buClr>
                <a:buFont typeface="Verdana" pitchFamily="34" charset="0"/>
                <a:buChar char="●"/>
                <a:defRPr sz="1600" b="1">
                  <a:solidFill>
                    <a:srgbClr val="989898"/>
                  </a:solidFill>
                  <a:latin typeface="Arial" charset="0"/>
                  <a:cs typeface="Arial" charset="0"/>
                </a:defRPr>
              </a:lvl2pPr>
              <a:lvl3pPr marL="1143000" indent="-228600">
                <a:spcBef>
                  <a:spcPct val="20000"/>
                </a:spcBef>
                <a:buClr>
                  <a:schemeClr val="hlink"/>
                </a:buClr>
                <a:buChar char="•"/>
                <a:defRPr sz="1600">
                  <a:solidFill>
                    <a:srgbClr val="989898"/>
                  </a:solidFill>
                  <a:latin typeface="Arial" charset="0"/>
                  <a:cs typeface="Arial" charset="0"/>
                </a:defRPr>
              </a:lvl3pPr>
              <a:lvl4pPr marL="1600200" indent="-228600">
                <a:spcBef>
                  <a:spcPct val="20000"/>
                </a:spcBef>
                <a:buClr>
                  <a:schemeClr val="accent2"/>
                </a:buClr>
                <a:buChar char="•"/>
                <a:defRPr sz="1600">
                  <a:solidFill>
                    <a:srgbClr val="989898"/>
                  </a:solidFill>
                  <a:latin typeface="Arial" charset="0"/>
                  <a:cs typeface="Arial" charset="0"/>
                </a:defRPr>
              </a:lvl4pPr>
              <a:lvl5pPr marL="2057400" indent="-228600">
                <a:spcBef>
                  <a:spcPct val="20000"/>
                </a:spcBef>
                <a:buClr>
                  <a:schemeClr val="accent2"/>
                </a:buClr>
                <a:buChar char="•"/>
                <a:defRPr sz="1600">
                  <a:solidFill>
                    <a:srgbClr val="989898"/>
                  </a:solidFill>
                  <a:latin typeface="Arial" charset="0"/>
                  <a:cs typeface="Arial"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charset="0"/>
                  <a:cs typeface="Arial" charset="0"/>
                </a:defRPr>
              </a:lvl9pPr>
            </a:lstStyle>
            <a:p>
              <a:pPr algn="ctr" defTabSz="913410" eaLnBrk="0" fontAlgn="base" hangingPunct="0">
                <a:spcBef>
                  <a:spcPct val="0"/>
                </a:spcBef>
                <a:spcAft>
                  <a:spcPct val="0"/>
                </a:spcAft>
                <a:buClrTx/>
                <a:buSzTx/>
                <a:buNone/>
                <a:defRPr/>
              </a:pPr>
              <a:r>
                <a:rPr lang="en-GB" altLang="en-US" sz="1400" b="1" kern="0">
                  <a:solidFill>
                    <a:schemeClr val="accent1">
                      <a:lumMod val="75000"/>
                    </a:schemeClr>
                  </a:solidFill>
                  <a:latin typeface="Arial" panose="020B0604020202020204" pitchFamily="34" charset="0"/>
                  <a:cs typeface="Arial" panose="020B0604020202020204" pitchFamily="34" charset="0"/>
                </a:rPr>
                <a:t>Adding </a:t>
              </a:r>
              <a:br>
                <a:rPr lang="en-GB" altLang="en-US" sz="1400" b="1" kern="0">
                  <a:solidFill>
                    <a:schemeClr val="accent1">
                      <a:lumMod val="75000"/>
                    </a:schemeClr>
                  </a:solidFill>
                  <a:latin typeface="Arial" panose="020B0604020202020204" pitchFamily="34" charset="0"/>
                  <a:cs typeface="Arial" panose="020B0604020202020204" pitchFamily="34" charset="0"/>
                </a:rPr>
              </a:br>
              <a:r>
                <a:rPr lang="en-GB" altLang="en-US" sz="1400" b="1" kern="0">
                  <a:solidFill>
                    <a:schemeClr val="accent1">
                      <a:lumMod val="75000"/>
                    </a:schemeClr>
                  </a:solidFill>
                  <a:latin typeface="Arial" panose="020B0604020202020204" pitchFamily="34" charset="0"/>
                  <a:cs typeface="Arial" panose="020B0604020202020204" pitchFamily="34" charset="0"/>
                </a:rPr>
                <a:t>GLP-1RA, </a:t>
              </a:r>
            </a:p>
            <a:p>
              <a:pPr algn="ctr" defTabSz="913410" eaLnBrk="0" fontAlgn="base" hangingPunct="0">
                <a:spcBef>
                  <a:spcPct val="0"/>
                </a:spcBef>
                <a:spcAft>
                  <a:spcPct val="0"/>
                </a:spcAft>
                <a:buClrTx/>
                <a:buSzTx/>
                <a:buNone/>
                <a:defRPr/>
              </a:pPr>
              <a:r>
                <a:rPr lang="en-GB" altLang="en-US" sz="1400" b="1" kern="0">
                  <a:solidFill>
                    <a:schemeClr val="accent1">
                      <a:lumMod val="75000"/>
                    </a:schemeClr>
                  </a:solidFill>
                  <a:latin typeface="Arial" panose="020B0604020202020204" pitchFamily="34" charset="0"/>
                  <a:cs typeface="Arial" panose="020B0604020202020204" pitchFamily="34" charset="0"/>
                </a:rPr>
                <a:t>premixed </a:t>
              </a:r>
            </a:p>
            <a:p>
              <a:pPr algn="ctr" defTabSz="913410" eaLnBrk="0" fontAlgn="base" hangingPunct="0">
                <a:spcBef>
                  <a:spcPct val="0"/>
                </a:spcBef>
                <a:spcAft>
                  <a:spcPct val="0"/>
                </a:spcAft>
                <a:buClrTx/>
                <a:buSzTx/>
                <a:buNone/>
                <a:defRPr/>
              </a:pPr>
              <a:r>
                <a:rPr lang="en-GB" altLang="en-US" sz="1400" b="1" kern="0">
                  <a:solidFill>
                    <a:schemeClr val="accent1">
                      <a:lumMod val="75000"/>
                    </a:schemeClr>
                  </a:solidFill>
                  <a:latin typeface="Arial" panose="020B0604020202020204" pitchFamily="34" charset="0"/>
                  <a:cs typeface="Arial" panose="020B0604020202020204" pitchFamily="34" charset="0"/>
                </a:rPr>
                <a:t>and bolus insulin**</a:t>
              </a:r>
              <a:endParaRPr lang="en-GB" altLang="en-US" sz="1400" b="1" kern="0" dirty="0">
                <a:solidFill>
                  <a:schemeClr val="accent1">
                    <a:lumMod val="75000"/>
                  </a:schemeClr>
                </a:solidFill>
                <a:latin typeface="Arial" panose="020B0604020202020204" pitchFamily="34" charset="0"/>
                <a:cs typeface="Arial" panose="020B0604020202020204" pitchFamily="34" charset="0"/>
              </a:endParaRPr>
            </a:p>
          </p:txBody>
        </p:sp>
      </p:grpSp>
      <p:sp>
        <p:nvSpPr>
          <p:cNvPr id="40" name="Rectangle 39">
            <a:extLst>
              <a:ext uri="{FF2B5EF4-FFF2-40B4-BE49-F238E27FC236}">
                <a16:creationId xmlns:a16="http://schemas.microsoft.com/office/drawing/2014/main" id="{A6B1D224-1EA6-1E42-6160-65A5E3679664}"/>
              </a:ext>
            </a:extLst>
          </p:cNvPr>
          <p:cNvSpPr/>
          <p:nvPr/>
        </p:nvSpPr>
        <p:spPr>
          <a:xfrm>
            <a:off x="292346" y="5874579"/>
            <a:ext cx="8010781" cy="596574"/>
          </a:xfrm>
          <a:prstGeom prst="rect">
            <a:avLst/>
          </a:prstGeom>
        </p:spPr>
        <p:txBody>
          <a:bodyPr wrap="square" anchor="b">
            <a:spAutoFit/>
          </a:bodyPr>
          <a:lstStyle/>
          <a:p>
            <a:pPr algn="just" defTabSz="685069">
              <a:lnSpc>
                <a:spcPts val="1000"/>
              </a:lnSpc>
              <a:defRPr/>
            </a:pPr>
            <a:r>
              <a:rPr lang="en-GB" sz="800" dirty="0">
                <a:solidFill>
                  <a:prstClr val="black"/>
                </a:solidFill>
                <a:latin typeface="Arial"/>
              </a:rPr>
              <a:t>*Retrospective cohort study based on 81,573 people with T2D (including 50,476 people taking one OAD) in the UK Clinical Practice Research Datalink between January 2004 and December 2006, with follow-up until April 2011. Values indicate median duration from time when HbA1c was ≥7.0%, ≥7.5% or ≥8.0%. ** Retrospective cohort study based on 11,696 people with T2D (including 1752 people taking one OAD) in the UK Clinical Practice Research Datalink (CPRD) between January 2004 and December 2011, with follow-up until December 2013. Values indicate median duration from time when HbA1c was ≥7.5%. GLP-1 RA, glucagon-like peptide-1 receptor agonist</a:t>
            </a:r>
          </a:p>
        </p:txBody>
      </p:sp>
    </p:spTree>
    <p:extLst>
      <p:ext uri="{BB962C8B-B14F-4D97-AF65-F5344CB8AC3E}">
        <p14:creationId xmlns:p14="http://schemas.microsoft.com/office/powerpoint/2010/main" val="71699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D0C751-2800-AEDE-F084-2054D33888E8}"/>
              </a:ext>
            </a:extLst>
          </p:cNvPr>
          <p:cNvGraphicFramePr>
            <a:graphicFrameLocks noGrp="1"/>
          </p:cNvGraphicFramePr>
          <p:nvPr>
            <p:extLst>
              <p:ext uri="{D42A27DB-BD31-4B8C-83A1-F6EECF244321}">
                <p14:modId xmlns:p14="http://schemas.microsoft.com/office/powerpoint/2010/main" val="1603441908"/>
              </p:ext>
            </p:extLst>
          </p:nvPr>
        </p:nvGraphicFramePr>
        <p:xfrm>
          <a:off x="617220" y="326003"/>
          <a:ext cx="11055296" cy="6112897"/>
        </p:xfrm>
        <a:graphic>
          <a:graphicData uri="http://schemas.openxmlformats.org/drawingml/2006/table">
            <a:tbl>
              <a:tblPr firstRow="1" bandRow="1">
                <a:tableStyleId>{5C22544A-7EE6-4342-B048-85BDC9FD1C3A}</a:tableStyleId>
              </a:tblPr>
              <a:tblGrid>
                <a:gridCol w="2613660">
                  <a:extLst>
                    <a:ext uri="{9D8B030D-6E8A-4147-A177-3AD203B41FA5}">
                      <a16:colId xmlns:a16="http://schemas.microsoft.com/office/drawing/2014/main" val="3429556306"/>
                    </a:ext>
                  </a:extLst>
                </a:gridCol>
                <a:gridCol w="4220818">
                  <a:extLst>
                    <a:ext uri="{9D8B030D-6E8A-4147-A177-3AD203B41FA5}">
                      <a16:colId xmlns:a16="http://schemas.microsoft.com/office/drawing/2014/main" val="3249112711"/>
                    </a:ext>
                  </a:extLst>
                </a:gridCol>
                <a:gridCol w="4220818">
                  <a:extLst>
                    <a:ext uri="{9D8B030D-6E8A-4147-A177-3AD203B41FA5}">
                      <a16:colId xmlns:a16="http://schemas.microsoft.com/office/drawing/2014/main" val="1502261572"/>
                    </a:ext>
                  </a:extLst>
                </a:gridCol>
              </a:tblGrid>
              <a:tr h="554542">
                <a:tc gridSpan="3">
                  <a:txBody>
                    <a:bodyPr/>
                    <a:lstStyle/>
                    <a:p>
                      <a:pPr algn="ctr"/>
                      <a:r>
                        <a:rPr lang="en-ZA" sz="2400" b="1" dirty="0">
                          <a:solidFill>
                            <a:srgbClr val="002060"/>
                          </a:solidFill>
                        </a:rPr>
                        <a:t>Mrs. XN, 56-year-old nurse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667735"/>
                  </a:ext>
                </a:extLst>
              </a:tr>
              <a:tr h="13673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b="1" i="1" dirty="0"/>
                        <a:t>Comorbidities</a:t>
                      </a:r>
                    </a:p>
                    <a:p>
                      <a:pPr algn="ctr"/>
                      <a:endParaRPr lang="en-ZA" sz="2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ZA" sz="2400" dirty="0"/>
                        <a:t>Type 2 diabetes (2014)</a:t>
                      </a:r>
                    </a:p>
                    <a:p>
                      <a:r>
                        <a:rPr lang="en-ZA" sz="2400" dirty="0"/>
                        <a:t>Hypertension (2010)</a:t>
                      </a:r>
                    </a:p>
                    <a:p>
                      <a:r>
                        <a:rPr lang="en-ZA" sz="2400" dirty="0"/>
                        <a:t>Dyslipidaemia (2014)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3043715"/>
                  </a:ext>
                </a:extLst>
              </a:tr>
              <a:tr h="2003212">
                <a:tc>
                  <a:txBody>
                    <a:bodyPr/>
                    <a:lstStyle/>
                    <a:p>
                      <a:pPr algn="ctr"/>
                      <a:r>
                        <a:rPr lang="en-ZA" sz="2400" b="1" i="1" dirty="0"/>
                        <a:t>Treatment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ZA" sz="2400" dirty="0"/>
                        <a:t>Metformin 1000mg bd po</a:t>
                      </a:r>
                    </a:p>
                    <a:p>
                      <a:r>
                        <a:rPr lang="en-ZA" sz="2400" dirty="0"/>
                        <a:t>Glimepiride 6mg daily po</a:t>
                      </a:r>
                    </a:p>
                    <a:p>
                      <a:r>
                        <a:rPr lang="en-ZA" sz="2400" dirty="0"/>
                        <a:t>Dapagliflozin 10mg daily</a:t>
                      </a:r>
                    </a:p>
                    <a:p>
                      <a:r>
                        <a:rPr lang="en-ZA" sz="2400" dirty="0"/>
                        <a:t>Enalapril 10mg bd</a:t>
                      </a:r>
                    </a:p>
                    <a:p>
                      <a:r>
                        <a:rPr lang="en-ZA" sz="2400" dirty="0"/>
                        <a:t>Atorvastatin 20mg nocte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688789"/>
                  </a:ext>
                </a:extLst>
              </a:tr>
              <a:tr h="2187780">
                <a:tc>
                  <a:txBody>
                    <a:bodyPr/>
                    <a:lstStyle/>
                    <a:p>
                      <a:pPr algn="ctr"/>
                      <a:r>
                        <a:rPr lang="en-ZA" sz="2400" b="1" i="1" dirty="0"/>
                        <a:t>Physical Examination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2400" dirty="0"/>
                        <a:t>Waist circumference – 102cm</a:t>
                      </a:r>
                    </a:p>
                    <a:p>
                      <a:r>
                        <a:rPr lang="en-ZA" sz="2400" dirty="0"/>
                        <a:t>BMI – 32.5 kg/m</a:t>
                      </a:r>
                      <a:r>
                        <a:rPr lang="en-ZA" sz="2400" baseline="30000" dirty="0"/>
                        <a:t>2</a:t>
                      </a:r>
                    </a:p>
                    <a:p>
                      <a:r>
                        <a:rPr lang="en-ZA" sz="2400" baseline="0" dirty="0"/>
                        <a:t>BP 138/89 mm Hg</a:t>
                      </a:r>
                    </a:p>
                    <a:p>
                      <a:r>
                        <a:rPr lang="en-ZA" sz="2400" baseline="0" dirty="0"/>
                        <a:t>No diabetic retinopathy</a:t>
                      </a:r>
                      <a:endParaRPr lang="en-ZA"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2400" baseline="0" dirty="0"/>
                        <a:t>Albuminuria</a:t>
                      </a:r>
                    </a:p>
                    <a:p>
                      <a:r>
                        <a:rPr lang="en-ZA" sz="2400" baseline="0" dirty="0"/>
                        <a:t>HDL Cholesterol – 0.9mmol/L</a:t>
                      </a:r>
                    </a:p>
                    <a:p>
                      <a:r>
                        <a:rPr lang="en-ZA" sz="2400" baseline="0" dirty="0"/>
                        <a:t>LDL Cholesterol – 2.3 mmol/L</a:t>
                      </a:r>
                    </a:p>
                    <a:p>
                      <a:r>
                        <a:rPr lang="en-ZA" sz="2400" dirty="0"/>
                        <a:t>HbA1c 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609574"/>
                  </a:ext>
                </a:extLst>
              </a:tr>
            </a:tbl>
          </a:graphicData>
        </a:graphic>
      </p:graphicFrame>
    </p:spTree>
    <p:extLst>
      <p:ext uri="{BB962C8B-B14F-4D97-AF65-F5344CB8AC3E}">
        <p14:creationId xmlns:p14="http://schemas.microsoft.com/office/powerpoint/2010/main" val="286758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D0C751-2800-AEDE-F084-2054D33888E8}"/>
              </a:ext>
            </a:extLst>
          </p:cNvPr>
          <p:cNvGraphicFramePr>
            <a:graphicFrameLocks noGrp="1"/>
          </p:cNvGraphicFramePr>
          <p:nvPr>
            <p:extLst>
              <p:ext uri="{D42A27DB-BD31-4B8C-83A1-F6EECF244321}">
                <p14:modId xmlns:p14="http://schemas.microsoft.com/office/powerpoint/2010/main" val="3166143890"/>
              </p:ext>
            </p:extLst>
          </p:nvPr>
        </p:nvGraphicFramePr>
        <p:xfrm>
          <a:off x="617220" y="326003"/>
          <a:ext cx="11055296" cy="6112897"/>
        </p:xfrm>
        <a:graphic>
          <a:graphicData uri="http://schemas.openxmlformats.org/drawingml/2006/table">
            <a:tbl>
              <a:tblPr firstRow="1" bandRow="1">
                <a:tableStyleId>{5C22544A-7EE6-4342-B048-85BDC9FD1C3A}</a:tableStyleId>
              </a:tblPr>
              <a:tblGrid>
                <a:gridCol w="11055296">
                  <a:extLst>
                    <a:ext uri="{9D8B030D-6E8A-4147-A177-3AD203B41FA5}">
                      <a16:colId xmlns:a16="http://schemas.microsoft.com/office/drawing/2014/main" val="3429556306"/>
                    </a:ext>
                  </a:extLst>
                </a:gridCol>
              </a:tblGrid>
              <a:tr h="554542">
                <a:tc>
                  <a:txBody>
                    <a:bodyPr/>
                    <a:lstStyle/>
                    <a:p>
                      <a:pPr algn="ctr"/>
                      <a:r>
                        <a:rPr lang="en-ZA" sz="2400" b="1" dirty="0">
                          <a:solidFill>
                            <a:srgbClr val="002060"/>
                          </a:solidFill>
                        </a:rPr>
                        <a:t>Mrs. XN, 56-year-old nurse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67735"/>
                  </a:ext>
                </a:extLst>
              </a:tr>
              <a:tr h="1367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i="0" dirty="0"/>
                        <a:t>She is aware that she has poor glycaemic control and has struggled to improve her diet and lifestyle. She has consulted with at least 2 doctors previously both of whom recommended she commence insulin.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3043715"/>
                  </a:ext>
                </a:extLst>
              </a:tr>
              <a:tr h="2003212">
                <a:tc>
                  <a:txBody>
                    <a:bodyPr/>
                    <a:lstStyle/>
                    <a:p>
                      <a:pPr algn="l"/>
                      <a:r>
                        <a:rPr lang="en-ZA" sz="2400" b="1" i="0" dirty="0"/>
                        <a:t>She was offered the following options</a:t>
                      </a:r>
                    </a:p>
                    <a:p>
                      <a:pPr marL="2628900" lvl="5" indent="-342900" algn="l">
                        <a:buFont typeface="Wingdings" panose="05000000000000000000" pitchFamily="2" charset="2"/>
                        <a:buChar char="§"/>
                      </a:pPr>
                      <a:r>
                        <a:rPr lang="en-ZA" sz="2400" b="0" i="0" dirty="0"/>
                        <a:t>Biphasic insulin </a:t>
                      </a:r>
                    </a:p>
                    <a:p>
                      <a:pPr marL="2628900" lvl="5" indent="-342900" algn="l">
                        <a:buFont typeface="Wingdings" panose="05000000000000000000" pitchFamily="2" charset="2"/>
                        <a:buChar char="§"/>
                      </a:pPr>
                      <a:r>
                        <a:rPr lang="en-ZA" sz="2400" b="0" i="0" dirty="0"/>
                        <a:t>Multiple daily injections</a:t>
                      </a:r>
                    </a:p>
                    <a:p>
                      <a:pPr marL="2628900" lvl="5" indent="-342900" algn="l">
                        <a:buFont typeface="Wingdings" panose="05000000000000000000" pitchFamily="2" charset="2"/>
                        <a:buChar char="§"/>
                      </a:pPr>
                      <a:r>
                        <a:rPr lang="en-ZA" sz="2400" b="0" i="0" dirty="0"/>
                        <a:t>Basal insulin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9688789"/>
                  </a:ext>
                </a:extLst>
              </a:tr>
              <a:tr h="2187780">
                <a:tc>
                  <a:txBody>
                    <a:bodyPr/>
                    <a:lstStyle/>
                    <a:p>
                      <a:pPr algn="l"/>
                      <a:r>
                        <a:rPr lang="en-ZA" sz="2400" b="1" i="0" dirty="0"/>
                        <a:t>Defaulted because of practical challenges</a:t>
                      </a:r>
                    </a:p>
                    <a:p>
                      <a:pPr marL="2628900" lvl="5" indent="-342900" algn="l">
                        <a:buFont typeface="Wingdings" panose="05000000000000000000" pitchFamily="2" charset="2"/>
                        <a:buChar char="§"/>
                      </a:pPr>
                      <a:r>
                        <a:rPr lang="en-ZA" sz="2400" i="0" dirty="0"/>
                        <a:t>Timing of injections and meals</a:t>
                      </a:r>
                    </a:p>
                    <a:p>
                      <a:pPr marL="2628900" lvl="5" indent="-342900" algn="l">
                        <a:buFont typeface="Wingdings" panose="05000000000000000000" pitchFamily="2" charset="2"/>
                        <a:buChar char="§"/>
                      </a:pPr>
                      <a:r>
                        <a:rPr lang="en-ZA" sz="2400" i="0" dirty="0"/>
                        <a:t>Recurrent minor hypoglycaemic episodes</a:t>
                      </a:r>
                    </a:p>
                    <a:p>
                      <a:pPr marL="2628900" lvl="5" indent="-342900" algn="l">
                        <a:buFont typeface="Wingdings" panose="05000000000000000000" pitchFamily="2" charset="2"/>
                        <a:buChar char="§"/>
                      </a:pPr>
                      <a:r>
                        <a:rPr lang="en-ZA" sz="2400" i="0" dirty="0"/>
                        <a:t>Intermittent hyperglycaemic episodes </a:t>
                      </a:r>
                    </a:p>
                    <a:p>
                      <a:pPr algn="l"/>
                      <a:endParaRPr lang="en-ZA" sz="24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609574"/>
                  </a:ext>
                </a:extLst>
              </a:tr>
            </a:tbl>
          </a:graphicData>
        </a:graphic>
      </p:graphicFrame>
    </p:spTree>
    <p:extLst>
      <p:ext uri="{BB962C8B-B14F-4D97-AF65-F5344CB8AC3E}">
        <p14:creationId xmlns:p14="http://schemas.microsoft.com/office/powerpoint/2010/main" val="2475660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680C-26ED-977E-CE01-1A98811B275A}"/>
              </a:ext>
            </a:extLst>
          </p:cNvPr>
          <p:cNvSpPr txBox="1">
            <a:spLocks/>
          </p:cNvSpPr>
          <p:nvPr/>
        </p:nvSpPr>
        <p:spPr>
          <a:xfrm>
            <a:off x="184727" y="286605"/>
            <a:ext cx="11785600" cy="8771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latin typeface="Verdana" panose="020B0604030504040204" pitchFamily="34" charset="0"/>
                <a:ea typeface="Verdana" panose="020B0604030504040204" pitchFamily="34" charset="0"/>
                <a:cs typeface="Arial" panose="020B0604020202020204" pitchFamily="34" charset="0"/>
              </a:rPr>
              <a:t>Arsenal of DM treatment</a:t>
            </a:r>
            <a:endParaRPr lang="en-ZA" sz="3600" dirty="0">
              <a:latin typeface="Verdana" panose="020B0604030504040204" pitchFamily="34" charset="0"/>
              <a:ea typeface="Verdana" panose="020B0604030504040204" pitchFamily="34" charset="0"/>
            </a:endParaRPr>
          </a:p>
        </p:txBody>
      </p:sp>
      <p:pic>
        <p:nvPicPr>
          <p:cNvPr id="3" name="Content Placeholder 3">
            <a:extLst>
              <a:ext uri="{FF2B5EF4-FFF2-40B4-BE49-F238E27FC236}">
                <a16:creationId xmlns:a16="http://schemas.microsoft.com/office/drawing/2014/main" id="{A989FED8-9315-221C-3AB9-44ACF6C653E8}"/>
              </a:ext>
            </a:extLst>
          </p:cNvPr>
          <p:cNvPicPr>
            <a:picLocks noChangeAspect="1"/>
          </p:cNvPicPr>
          <p:nvPr/>
        </p:nvPicPr>
        <p:blipFill>
          <a:blip r:embed="rId2"/>
          <a:stretch>
            <a:fillRect/>
          </a:stretch>
        </p:blipFill>
        <p:spPr>
          <a:xfrm>
            <a:off x="441093" y="784861"/>
            <a:ext cx="11316567" cy="5587150"/>
          </a:xfrm>
          <a:prstGeom prst="rect">
            <a:avLst/>
          </a:prstGeom>
        </p:spPr>
      </p:pic>
      <p:sp>
        <p:nvSpPr>
          <p:cNvPr id="4" name="Rectangle 3">
            <a:extLst>
              <a:ext uri="{FF2B5EF4-FFF2-40B4-BE49-F238E27FC236}">
                <a16:creationId xmlns:a16="http://schemas.microsoft.com/office/drawing/2014/main" id="{96763ED4-EB6E-AA56-95A1-B119993A1019}"/>
              </a:ext>
            </a:extLst>
          </p:cNvPr>
          <p:cNvSpPr/>
          <p:nvPr/>
        </p:nvSpPr>
        <p:spPr>
          <a:xfrm>
            <a:off x="342033" y="6440590"/>
            <a:ext cx="8922039" cy="261610"/>
          </a:xfrm>
          <a:prstGeom prst="rect">
            <a:avLst/>
          </a:prstGeom>
        </p:spPr>
        <p:txBody>
          <a:bodyPr wrap="square">
            <a:spAutoFit/>
          </a:bodyPr>
          <a:lstStyle/>
          <a:p>
            <a:pPr defTabSz="914400">
              <a:defRPr/>
            </a:pPr>
            <a:r>
              <a:rPr lang="en-ZA" sz="1100" dirty="0">
                <a:latin typeface="Arial" panose="020B0604020202020204" pitchFamily="34" charset="0"/>
                <a:cs typeface="Arial" panose="020B0604020202020204" pitchFamily="34" charset="0"/>
              </a:rPr>
              <a:t>Kahn SE et al. </a:t>
            </a:r>
            <a:r>
              <a:rPr lang="en-ZA" sz="1100" i="1" dirty="0">
                <a:latin typeface="Arial" panose="020B0604020202020204" pitchFamily="34" charset="0"/>
                <a:cs typeface="Arial" panose="020B0604020202020204" pitchFamily="34" charset="0"/>
              </a:rPr>
              <a:t>Lancet Diabetes and Endocrinol</a:t>
            </a:r>
            <a:r>
              <a:rPr lang="en-ZA" sz="1100" dirty="0">
                <a:latin typeface="Arial" panose="020B0604020202020204" pitchFamily="34" charset="0"/>
                <a:cs typeface="Arial" panose="020B0604020202020204" pitchFamily="34" charset="0"/>
              </a:rPr>
              <a:t>. Published Online 4 Dec 2013</a:t>
            </a:r>
          </a:p>
        </p:txBody>
      </p:sp>
      <p:sp>
        <p:nvSpPr>
          <p:cNvPr id="5" name="Arrow: Right 4">
            <a:extLst>
              <a:ext uri="{FF2B5EF4-FFF2-40B4-BE49-F238E27FC236}">
                <a16:creationId xmlns:a16="http://schemas.microsoft.com/office/drawing/2014/main" id="{C786E1F8-5ABD-5936-6EB8-F80059D690CC}"/>
              </a:ext>
            </a:extLst>
          </p:cNvPr>
          <p:cNvSpPr/>
          <p:nvPr/>
        </p:nvSpPr>
        <p:spPr>
          <a:xfrm rot="10800000">
            <a:off x="9913620" y="3878580"/>
            <a:ext cx="978408" cy="25146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5515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o was Patient JL? Can we Talk about ...">
            <a:extLst>
              <a:ext uri="{FF2B5EF4-FFF2-40B4-BE49-F238E27FC236}">
                <a16:creationId xmlns:a16="http://schemas.microsoft.com/office/drawing/2014/main" id="{95A90940-EA7B-3231-BCDE-418977BCC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49" y="697852"/>
            <a:ext cx="7255048" cy="546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9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exander Zverev is a problem for the ...">
            <a:extLst>
              <a:ext uri="{FF2B5EF4-FFF2-40B4-BE49-F238E27FC236}">
                <a16:creationId xmlns:a16="http://schemas.microsoft.com/office/drawing/2014/main" id="{604DF3EB-CEDD-1CF0-5700-8B4CA109C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2" y="99206"/>
            <a:ext cx="12069275" cy="675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8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44953875-B1FF-41D0-9EC8-E19CFC6AD229}"/>
              </a:ext>
            </a:extLst>
          </p:cNvPr>
          <p:cNvSpPr>
            <a:spLocks noGrp="1"/>
          </p:cNvSpPr>
          <p:nvPr>
            <p:ph type="dgm" sz="quarter" idx="13"/>
          </p:nvPr>
        </p:nvSpPr>
        <p:spPr/>
        <p:txBody>
          <a:bodyPr/>
          <a:lstStyle/>
          <a:p>
            <a:endParaRPr lang="en-US"/>
          </a:p>
        </p:txBody>
      </p:sp>
      <p:sp>
        <p:nvSpPr>
          <p:cNvPr id="3" name="SmartArt Placeholder 2">
            <a:extLst>
              <a:ext uri="{FF2B5EF4-FFF2-40B4-BE49-F238E27FC236}">
                <a16:creationId xmlns:a16="http://schemas.microsoft.com/office/drawing/2014/main" id="{EA87F154-68DA-4CBA-ADB7-7E5F57A49670}"/>
              </a:ext>
            </a:extLst>
          </p:cNvPr>
          <p:cNvSpPr>
            <a:spLocks noGrp="1"/>
          </p:cNvSpPr>
          <p:nvPr>
            <p:ph type="dgm" sz="quarter" idx="14"/>
          </p:nvPr>
        </p:nvSpPr>
        <p:spPr/>
        <p:txBody>
          <a:bodyPr/>
          <a:lstStyle/>
          <a:p>
            <a:endParaRPr lang="en-US"/>
          </a:p>
        </p:txBody>
      </p:sp>
      <p:graphicFrame>
        <p:nvGraphicFramePr>
          <p:cNvPr id="26" name="TextBox 31">
            <a:extLst>
              <a:ext uri="{FF2B5EF4-FFF2-40B4-BE49-F238E27FC236}">
                <a16:creationId xmlns:a16="http://schemas.microsoft.com/office/drawing/2014/main" id="{15C63606-DF99-48EF-B18D-999D2755636E}"/>
              </a:ext>
            </a:extLst>
          </p:cNvPr>
          <p:cNvGraphicFramePr/>
          <p:nvPr/>
        </p:nvGraphicFramePr>
        <p:xfrm>
          <a:off x="644995" y="923195"/>
          <a:ext cx="11157261" cy="530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ectangle 26">
            <a:extLst>
              <a:ext uri="{FF2B5EF4-FFF2-40B4-BE49-F238E27FC236}">
                <a16:creationId xmlns:a16="http://schemas.microsoft.com/office/drawing/2014/main" id="{EEBDD8CC-1023-4495-9742-2947D5D0A6FD}"/>
              </a:ext>
            </a:extLst>
          </p:cNvPr>
          <p:cNvSpPr/>
          <p:nvPr/>
        </p:nvSpPr>
        <p:spPr>
          <a:xfrm>
            <a:off x="202162" y="6021161"/>
            <a:ext cx="11672340" cy="543867"/>
          </a:xfrm>
          <a:prstGeom prst="rect">
            <a:avLst/>
          </a:prstGeom>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ZA" sz="1467" b="1" i="0" u="none" strike="noStrike" kern="1200" cap="none" spc="0" normalizeH="0" baseline="0" noProof="0" dirty="0">
                <a:ln>
                  <a:noFill/>
                </a:ln>
                <a:solidFill>
                  <a:srgbClr val="7A00E6">
                    <a:lumMod val="50000"/>
                  </a:srgbClr>
                </a:solidFill>
                <a:effectLst/>
                <a:uLnTx/>
                <a:uFillTx/>
                <a:latin typeface="Verdana"/>
                <a:ea typeface="+mn-ea"/>
                <a:cs typeface="+mn-cs"/>
              </a:rPr>
              <a:t>For full prescribing information on any products mentioned in this presentation, refer to the Professional Information approved by the Regulatory Authority </a:t>
            </a:r>
          </a:p>
        </p:txBody>
      </p:sp>
      <p:sp>
        <p:nvSpPr>
          <p:cNvPr id="30" name="Title 4">
            <a:extLst>
              <a:ext uri="{FF2B5EF4-FFF2-40B4-BE49-F238E27FC236}">
                <a16:creationId xmlns:a16="http://schemas.microsoft.com/office/drawing/2014/main" id="{67B32DA5-3D14-4CD0-8215-2975A07BEF51}"/>
              </a:ext>
            </a:extLst>
          </p:cNvPr>
          <p:cNvSpPr txBox="1">
            <a:spLocks/>
          </p:cNvSpPr>
          <p:nvPr/>
        </p:nvSpPr>
        <p:spPr>
          <a:xfrm>
            <a:off x="3736513" y="843845"/>
            <a:ext cx="3900217" cy="629080"/>
          </a:xfrm>
          <a:prstGeom prst="rect">
            <a:avLst/>
          </a:prstGeom>
        </p:spPr>
        <p:txBody>
          <a:bodyPr/>
          <a:lstStyle>
            <a:lvl1pPr algn="l" defTabSz="685800" rtl="0" eaLnBrk="1" latinLnBrk="0" hangingPunct="1">
              <a:lnSpc>
                <a:spcPct val="90000"/>
              </a:lnSpc>
              <a:spcBef>
                <a:spcPct val="0"/>
              </a:spcBef>
              <a:buNone/>
              <a:defRPr lang="fr-FR" sz="22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354" rtl="0" eaLnBrk="1" fontAlgn="auto" latinLnBrk="0" hangingPunct="1">
              <a:lnSpc>
                <a:spcPct val="90000"/>
              </a:lnSpc>
              <a:spcBef>
                <a:spcPct val="0"/>
              </a:spcBef>
              <a:spcAft>
                <a:spcPts val="0"/>
              </a:spcAft>
              <a:buClrTx/>
              <a:buSzTx/>
              <a:buFontTx/>
              <a:buNone/>
              <a:tabLst/>
              <a:defRPr/>
            </a:pPr>
            <a:r>
              <a:rPr kumimoji="0" lang="en-GB" sz="2933" b="0" i="0" u="none" strike="noStrike" kern="1200" cap="none" spc="0" normalizeH="0" baseline="0" noProof="0" dirty="0">
                <a:ln>
                  <a:noFill/>
                </a:ln>
                <a:solidFill>
                  <a:srgbClr val="7A00E6">
                    <a:lumMod val="50000"/>
                  </a:srgbClr>
                </a:solidFill>
                <a:effectLst/>
                <a:uLnTx/>
                <a:uFillTx/>
                <a:latin typeface="Verdana" panose="020B0604030504040204" pitchFamily="34" charset="0"/>
                <a:ea typeface="Verdana" panose="020B0604030504040204" pitchFamily="34" charset="0"/>
              </a:rPr>
              <a:t>        </a:t>
            </a:r>
            <a:r>
              <a:rPr kumimoji="0" lang="en-GB" sz="2933" b="1" i="0" u="none" strike="noStrike" kern="1200" cap="none" spc="0" normalizeH="0" baseline="0" noProof="0" dirty="0">
                <a:ln>
                  <a:noFill/>
                </a:ln>
                <a:solidFill>
                  <a:srgbClr val="7A00E6">
                    <a:lumMod val="50000"/>
                  </a:srgbClr>
                </a:solidFill>
                <a:effectLst/>
                <a:uLnTx/>
                <a:uFillTx/>
                <a:latin typeface="Abadi" panose="020B0604020104020204" pitchFamily="34" charset="0"/>
                <a:ea typeface="Verdana" panose="020B0604030504040204" pitchFamily="34" charset="0"/>
              </a:rPr>
              <a:t>DISCLAIMER</a:t>
            </a:r>
          </a:p>
        </p:txBody>
      </p:sp>
      <p:cxnSp>
        <p:nvCxnSpPr>
          <p:cNvPr id="10" name="Straight Connector 9">
            <a:extLst>
              <a:ext uri="{FF2B5EF4-FFF2-40B4-BE49-F238E27FC236}">
                <a16:creationId xmlns:a16="http://schemas.microsoft.com/office/drawing/2014/main" id="{5147591D-9563-4C4A-A80F-FF4AACFB2DBA}"/>
              </a:ext>
            </a:extLst>
          </p:cNvPr>
          <p:cNvCxnSpPr>
            <a:cxnSpLocks/>
          </p:cNvCxnSpPr>
          <p:nvPr/>
        </p:nvCxnSpPr>
        <p:spPr>
          <a:xfrm>
            <a:off x="202160" y="5776211"/>
            <a:ext cx="11600096" cy="7135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3373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1EE47D3-EBBB-6406-1277-482DE3AD6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065" y="310100"/>
            <a:ext cx="4161420" cy="62377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lexander Zverev and his battle against diabetes - Tennis Tonic - News,  Predictions, H2H, Live Scores, stats">
            <a:extLst>
              <a:ext uri="{FF2B5EF4-FFF2-40B4-BE49-F238E27FC236}">
                <a16:creationId xmlns:a16="http://schemas.microsoft.com/office/drawing/2014/main" id="{5F3D348C-0528-1018-4DE7-75C02253075A}"/>
              </a:ext>
            </a:extLst>
          </p:cNvPr>
          <p:cNvPicPr>
            <a:picLocks noChangeAspect="1" noChangeArrowheads="1"/>
          </p:cNvPicPr>
          <p:nvPr/>
        </p:nvPicPr>
        <p:blipFill>
          <a:blip r:embed="rId4">
            <a:clrChange>
              <a:clrFrom>
                <a:srgbClr val="6F4D68"/>
              </a:clrFrom>
              <a:clrTo>
                <a:srgbClr val="6F4D68">
                  <a:alpha val="0"/>
                </a:srgbClr>
              </a:clrTo>
            </a:clrChange>
            <a:extLst>
              <a:ext uri="{28A0092B-C50C-407E-A947-70E740481C1C}">
                <a14:useLocalDpi xmlns:a14="http://schemas.microsoft.com/office/drawing/2010/main" val="0"/>
              </a:ext>
            </a:extLst>
          </a:blip>
          <a:srcRect/>
          <a:stretch>
            <a:fillRect/>
          </a:stretch>
        </p:blipFill>
        <p:spPr bwMode="auto">
          <a:xfrm>
            <a:off x="222374" y="310100"/>
            <a:ext cx="7431691" cy="623779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EB17BF0F-DD70-4CFE-BF67-121EFCE84F76}"/>
              </a:ext>
            </a:extLst>
          </p:cNvPr>
          <p:cNvSpPr/>
          <p:nvPr/>
        </p:nvSpPr>
        <p:spPr>
          <a:xfrm>
            <a:off x="2417197" y="2321781"/>
            <a:ext cx="2120739" cy="914400"/>
          </a:xfrm>
          <a:prstGeom prst="ellipse">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440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photo description available.">
            <a:extLst>
              <a:ext uri="{FF2B5EF4-FFF2-40B4-BE49-F238E27FC236}">
                <a16:creationId xmlns:a16="http://schemas.microsoft.com/office/drawing/2014/main" id="{A660E83A-2246-E26F-3C80-D00CCE0C2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48"/>
          <a:stretch/>
        </p:blipFill>
        <p:spPr bwMode="auto">
          <a:xfrm>
            <a:off x="2667000" y="380527"/>
            <a:ext cx="6858000" cy="6196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06576C-4AF7-63B1-7B4A-08FF12FB5A05}"/>
              </a:ext>
            </a:extLst>
          </p:cNvPr>
          <p:cNvSpPr txBox="1"/>
          <p:nvPr/>
        </p:nvSpPr>
        <p:spPr>
          <a:xfrm>
            <a:off x="240144" y="6502400"/>
            <a:ext cx="6770255" cy="276999"/>
          </a:xfrm>
          <a:prstGeom prst="rect">
            <a:avLst/>
          </a:prstGeom>
          <a:noFill/>
        </p:spPr>
        <p:txBody>
          <a:bodyPr wrap="square" rtlCol="0">
            <a:spAutoFit/>
          </a:bodyPr>
          <a:lstStyle/>
          <a:p>
            <a:r>
              <a:rPr lang="en-US" sz="1200" dirty="0"/>
              <a:t>Osmosis. (n.d.). *Insulins*. Retrieved October 25, 2023, from https://www.osmosis.org/learn/Insulins</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3853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C10B-7588-A3B9-2FAD-448173F1DD2C}"/>
              </a:ext>
            </a:extLst>
          </p:cNvPr>
          <p:cNvSpPr>
            <a:spLocks noGrp="1"/>
          </p:cNvSpPr>
          <p:nvPr>
            <p:ph type="title" idx="4294967295"/>
          </p:nvPr>
        </p:nvSpPr>
        <p:spPr>
          <a:xfrm>
            <a:off x="209446" y="193243"/>
            <a:ext cx="11551701" cy="1060450"/>
          </a:xfrm>
        </p:spPr>
        <p:txBody>
          <a:bodyPr>
            <a:normAutofit/>
          </a:bodyPr>
          <a:lstStyle/>
          <a:p>
            <a:pPr algn="ctr"/>
            <a:r>
              <a:rPr lang="en-US" dirty="0"/>
              <a:t>Evolution of basal insulin development from 1</a:t>
            </a:r>
            <a:r>
              <a:rPr lang="en-US" baseline="30000" dirty="0"/>
              <a:t>st</a:t>
            </a:r>
            <a:r>
              <a:rPr lang="en-US" dirty="0"/>
              <a:t>- to </a:t>
            </a:r>
            <a:br>
              <a:rPr lang="en-US" dirty="0"/>
            </a:br>
            <a:r>
              <a:rPr lang="en-US" dirty="0"/>
              <a:t>2</a:t>
            </a:r>
            <a:r>
              <a:rPr lang="en-US" baseline="30000" dirty="0"/>
              <a:t>nd</a:t>
            </a:r>
            <a:r>
              <a:rPr lang="en-US" dirty="0"/>
              <a:t>-generation basal insulin analogs: Overcoming limitations</a:t>
            </a:r>
            <a:endParaRPr lang="pt-PT" dirty="0"/>
          </a:p>
        </p:txBody>
      </p:sp>
      <p:sp>
        <p:nvSpPr>
          <p:cNvPr id="4" name="Text Placeholder 3">
            <a:extLst>
              <a:ext uri="{FF2B5EF4-FFF2-40B4-BE49-F238E27FC236}">
                <a16:creationId xmlns:a16="http://schemas.microsoft.com/office/drawing/2014/main" id="{2BB691C0-ED80-91E3-C60B-939028A766DB}"/>
              </a:ext>
            </a:extLst>
          </p:cNvPr>
          <p:cNvSpPr>
            <a:spLocks noGrp="1"/>
          </p:cNvSpPr>
          <p:nvPr>
            <p:ph type="body" sz="quarter" idx="4294967295"/>
          </p:nvPr>
        </p:nvSpPr>
        <p:spPr>
          <a:xfrm>
            <a:off x="209446" y="6321425"/>
            <a:ext cx="11640809" cy="536575"/>
          </a:xfrm>
        </p:spPr>
        <p:txBody>
          <a:bodyPr/>
          <a:lstStyle/>
          <a:p>
            <a:pPr>
              <a:lnSpc>
                <a:spcPct val="100000"/>
              </a:lnSpc>
            </a:pPr>
            <a:r>
              <a:rPr lang="pt-PT" sz="900" dirty="0" err="1"/>
              <a:t>All</a:t>
            </a:r>
            <a:r>
              <a:rPr lang="pt-PT" sz="900" dirty="0"/>
              <a:t> </a:t>
            </a:r>
            <a:r>
              <a:rPr lang="pt-PT" sz="900" dirty="0" err="1"/>
              <a:t>graphs</a:t>
            </a:r>
            <a:r>
              <a:rPr lang="pt-PT" sz="900" dirty="0"/>
              <a:t> </a:t>
            </a:r>
            <a:r>
              <a:rPr lang="pt-PT" sz="900" dirty="0" err="1"/>
              <a:t>adapted</a:t>
            </a:r>
            <a:r>
              <a:rPr lang="pt-PT" sz="900" dirty="0"/>
              <a:t> </a:t>
            </a:r>
            <a:r>
              <a:rPr lang="pt-PT" sz="900" dirty="0" err="1"/>
              <a:t>from</a:t>
            </a:r>
            <a:r>
              <a:rPr lang="pt-PT" sz="900" dirty="0"/>
              <a:t> </a:t>
            </a:r>
            <a:r>
              <a:rPr lang="pt-PT" sz="900" dirty="0" err="1"/>
              <a:t>Pettus</a:t>
            </a:r>
            <a:r>
              <a:rPr lang="pt-PT" sz="900" dirty="0"/>
              <a:t> J, </a:t>
            </a:r>
            <a:r>
              <a:rPr lang="pt-PT" sz="900" dirty="0" err="1"/>
              <a:t>et</a:t>
            </a:r>
            <a:r>
              <a:rPr lang="pt-PT" sz="900" dirty="0"/>
              <a:t> al. Diabetes Metab Res Rev 2016;32:478–96 </a:t>
            </a:r>
            <a:br>
              <a:rPr lang="pt-PT" sz="900" dirty="0"/>
            </a:br>
            <a:r>
              <a:rPr lang="pt-PT" sz="900" dirty="0"/>
              <a:t>a- Comparison of action after a single dose for NPH and Gla-100 and for Gla-100 and insulin detemir; b- Comparison at steady state for Gla-100 and Gla-300 and for Gla-100 and insulin degludec. </a:t>
            </a:r>
            <a:br>
              <a:rPr lang="pt-PT" sz="900" dirty="0"/>
            </a:br>
            <a:r>
              <a:rPr lang="pt-PT" sz="900" dirty="0"/>
              <a:t> 1. </a:t>
            </a:r>
            <a:r>
              <a:rPr lang="pt-PT" sz="900" dirty="0" err="1"/>
              <a:t>Eliaschewitz</a:t>
            </a:r>
            <a:r>
              <a:rPr lang="pt-PT" sz="900" dirty="0"/>
              <a:t> FG, Barreto T. </a:t>
            </a:r>
            <a:r>
              <a:rPr lang="pt-PT" sz="900" dirty="0" err="1"/>
              <a:t>Diabetol</a:t>
            </a:r>
            <a:r>
              <a:rPr lang="pt-PT" sz="900" dirty="0"/>
              <a:t> </a:t>
            </a:r>
            <a:r>
              <a:rPr lang="pt-PT" sz="900" dirty="0" err="1"/>
              <a:t>Metab</a:t>
            </a:r>
            <a:r>
              <a:rPr lang="pt-PT" sz="900" dirty="0"/>
              <a:t> </a:t>
            </a:r>
            <a:r>
              <a:rPr lang="pt-PT" sz="900" dirty="0" err="1"/>
              <a:t>Syndr</a:t>
            </a:r>
            <a:r>
              <a:rPr lang="pt-PT" sz="900" dirty="0"/>
              <a:t>. 2016 Jan 6;8:2; 2. </a:t>
            </a:r>
            <a:r>
              <a:rPr lang="pt-PT" sz="900" dirty="0" err="1"/>
              <a:t>Adapted</a:t>
            </a:r>
            <a:r>
              <a:rPr lang="pt-PT" sz="900" dirty="0"/>
              <a:t> </a:t>
            </a:r>
            <a:r>
              <a:rPr lang="pt-PT" sz="900" dirty="0" err="1"/>
              <a:t>from</a:t>
            </a:r>
            <a:r>
              <a:rPr lang="pt-PT" sz="900" dirty="0"/>
              <a:t> </a:t>
            </a:r>
            <a:r>
              <a:rPr lang="pt-PT" sz="900" dirty="0" err="1"/>
              <a:t>Pettus</a:t>
            </a:r>
            <a:r>
              <a:rPr lang="pt-PT" sz="900" dirty="0"/>
              <a:t> J </a:t>
            </a:r>
            <a:r>
              <a:rPr lang="pt-PT" sz="900" dirty="0" err="1"/>
              <a:t>et</a:t>
            </a:r>
            <a:r>
              <a:rPr lang="pt-PT" sz="900" dirty="0"/>
              <a:t> al. Diabetes </a:t>
            </a:r>
            <a:r>
              <a:rPr lang="pt-PT" sz="900" dirty="0" err="1"/>
              <a:t>Metab</a:t>
            </a:r>
            <a:r>
              <a:rPr lang="pt-PT" sz="900" dirty="0"/>
              <a:t> </a:t>
            </a:r>
            <a:r>
              <a:rPr lang="pt-PT" sz="900" dirty="0" err="1"/>
              <a:t>Res</a:t>
            </a:r>
            <a:r>
              <a:rPr lang="pt-PT" sz="900" dirty="0"/>
              <a:t> Rev. 2016 Sep;32(6):478-96</a:t>
            </a:r>
          </a:p>
        </p:txBody>
      </p:sp>
      <p:pic>
        <p:nvPicPr>
          <p:cNvPr id="49" name="Picture 48">
            <a:extLst>
              <a:ext uri="{FF2B5EF4-FFF2-40B4-BE49-F238E27FC236}">
                <a16:creationId xmlns:a16="http://schemas.microsoft.com/office/drawing/2014/main" id="{64BA44E2-4EC3-7425-5C6C-958BD6432F94}"/>
              </a:ext>
            </a:extLst>
          </p:cNvPr>
          <p:cNvPicPr>
            <a:picLocks noChangeAspect="1"/>
          </p:cNvPicPr>
          <p:nvPr/>
        </p:nvPicPr>
        <p:blipFill>
          <a:blip r:embed="rId2"/>
          <a:stretch>
            <a:fillRect/>
          </a:stretch>
        </p:blipFill>
        <p:spPr>
          <a:xfrm>
            <a:off x="431800" y="1711865"/>
            <a:ext cx="11119901" cy="4079489"/>
          </a:xfrm>
          <a:prstGeom prst="rect">
            <a:avLst/>
          </a:prstGeom>
        </p:spPr>
      </p:pic>
    </p:spTree>
    <p:extLst>
      <p:ext uri="{BB962C8B-B14F-4D97-AF65-F5344CB8AC3E}">
        <p14:creationId xmlns:p14="http://schemas.microsoft.com/office/powerpoint/2010/main" val="319007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855B-73CA-3B76-81EF-3C5B30E5E4D8}"/>
              </a:ext>
            </a:extLst>
          </p:cNvPr>
          <p:cNvSpPr txBox="1">
            <a:spLocks/>
          </p:cNvSpPr>
          <p:nvPr/>
        </p:nvSpPr>
        <p:spPr>
          <a:xfrm>
            <a:off x="3797836" y="503696"/>
            <a:ext cx="4596328" cy="5585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4000">
                <a:solidFill>
                  <a:srgbClr val="002060"/>
                </a:solidFill>
                <a:latin typeface="Arial" panose="020B0604020202020204" pitchFamily="34" charset="0"/>
                <a:cs typeface="Arial" panose="020B0604020202020204" pitchFamily="34" charset="0"/>
              </a:rPr>
              <a:t>Available Insulin</a:t>
            </a:r>
            <a:endParaRPr lang="en-ZA" sz="4000" dirty="0">
              <a:solidFill>
                <a:srgbClr val="00206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2189306-2316-53A8-28E8-AC783EDF974F}"/>
              </a:ext>
            </a:extLst>
          </p:cNvPr>
          <p:cNvSpPr/>
          <p:nvPr/>
        </p:nvSpPr>
        <p:spPr>
          <a:xfrm>
            <a:off x="1608406" y="6477732"/>
            <a:ext cx="7849630" cy="230832"/>
          </a:xfrm>
          <a:prstGeom prst="rect">
            <a:avLst/>
          </a:prstGeom>
        </p:spPr>
        <p:txBody>
          <a:bodyPr wrap="square">
            <a:spAutoFit/>
          </a:bodyPr>
          <a:lstStyle/>
          <a:p>
            <a:pPr defTabSz="342900">
              <a:defRPr/>
            </a:pPr>
            <a:r>
              <a:rPr lang="en-ZA" sz="900" dirty="0">
                <a:latin typeface="Calibri" panose="020F0502020204030204" pitchFamily="34" charset="0"/>
              </a:rPr>
              <a:t>Adapted from Hirsh IB. </a:t>
            </a:r>
            <a:r>
              <a:rPr lang="en-ZA" sz="900" i="1" dirty="0">
                <a:latin typeface="Calibri" panose="020F0502020204030204" pitchFamily="34" charset="0"/>
              </a:rPr>
              <a:t>NEJM</a:t>
            </a:r>
            <a:r>
              <a:rPr lang="en-ZA" sz="900" dirty="0">
                <a:latin typeface="Calibri" panose="020F0502020204030204" pitchFamily="34" charset="0"/>
              </a:rPr>
              <a:t>. 2005; 352:174-183;  Flood TM</a:t>
            </a:r>
            <a:r>
              <a:rPr lang="en-ZA" sz="900" i="1" dirty="0">
                <a:latin typeface="Calibri" panose="020F0502020204030204" pitchFamily="34" charset="0"/>
              </a:rPr>
              <a:t>. J Fam </a:t>
            </a:r>
            <a:r>
              <a:rPr lang="en-ZA" sz="900" i="1" dirty="0" err="1">
                <a:latin typeface="Calibri" panose="020F0502020204030204" pitchFamily="34" charset="0"/>
              </a:rPr>
              <a:t>Pract</a:t>
            </a:r>
            <a:r>
              <a:rPr lang="en-ZA" sz="900" dirty="0">
                <a:latin typeface="Calibri" panose="020F0502020204030204" pitchFamily="34" charset="0"/>
              </a:rPr>
              <a:t>. 2007;56(</a:t>
            </a:r>
            <a:r>
              <a:rPr lang="en-ZA" sz="900" dirty="0" err="1">
                <a:latin typeface="Calibri" panose="020F0502020204030204" pitchFamily="34" charset="0"/>
              </a:rPr>
              <a:t>suppl</a:t>
            </a:r>
            <a:r>
              <a:rPr lang="en-ZA" sz="900" dirty="0">
                <a:latin typeface="Calibri" panose="020F0502020204030204" pitchFamily="34" charset="0"/>
              </a:rPr>
              <a:t> 1):S1-S12.  Becker RH, et al. </a:t>
            </a:r>
            <a:r>
              <a:rPr lang="en-ZA" sz="900" i="1" dirty="0">
                <a:latin typeface="Calibri" panose="020F0502020204030204" pitchFamily="34" charset="0"/>
              </a:rPr>
              <a:t>Diabetes Care</a:t>
            </a:r>
            <a:r>
              <a:rPr lang="en-ZA" sz="900" dirty="0">
                <a:latin typeface="Calibri" panose="020F0502020204030204" pitchFamily="34" charset="0"/>
              </a:rPr>
              <a:t>. 2014;pii:DC_140006. </a:t>
            </a:r>
            <a:endParaRPr lang="en-ZA" sz="900" dirty="0">
              <a:latin typeface="Calibri" panose="020F0502020204030204"/>
            </a:endParaRPr>
          </a:p>
        </p:txBody>
      </p:sp>
      <p:grpSp>
        <p:nvGrpSpPr>
          <p:cNvPr id="10" name="Group 9">
            <a:extLst>
              <a:ext uri="{FF2B5EF4-FFF2-40B4-BE49-F238E27FC236}">
                <a16:creationId xmlns:a16="http://schemas.microsoft.com/office/drawing/2014/main" id="{F793E2E6-5BA3-BBC5-C0A1-21C059D59D08}"/>
              </a:ext>
            </a:extLst>
          </p:cNvPr>
          <p:cNvGrpSpPr/>
          <p:nvPr/>
        </p:nvGrpSpPr>
        <p:grpSpPr>
          <a:xfrm>
            <a:off x="1385454" y="1246909"/>
            <a:ext cx="9291781" cy="4802909"/>
            <a:chOff x="1946015" y="1836035"/>
            <a:chExt cx="8124108" cy="3746449"/>
          </a:xfrm>
        </p:grpSpPr>
        <p:grpSp>
          <p:nvGrpSpPr>
            <p:cNvPr id="9" name="Group 8">
              <a:extLst>
                <a:ext uri="{FF2B5EF4-FFF2-40B4-BE49-F238E27FC236}">
                  <a16:creationId xmlns:a16="http://schemas.microsoft.com/office/drawing/2014/main" id="{0942BD97-1E2F-3375-854E-2453E3770B89}"/>
                </a:ext>
              </a:extLst>
            </p:cNvPr>
            <p:cNvGrpSpPr/>
            <p:nvPr/>
          </p:nvGrpSpPr>
          <p:grpSpPr>
            <a:xfrm>
              <a:off x="2640238" y="1836035"/>
              <a:ext cx="6928369" cy="3746449"/>
              <a:chOff x="2640238" y="1836035"/>
              <a:chExt cx="6928369" cy="3746449"/>
            </a:xfrm>
          </p:grpSpPr>
          <p:pic>
            <p:nvPicPr>
              <p:cNvPr id="3" name="Picture 2">
                <a:extLst>
                  <a:ext uri="{FF2B5EF4-FFF2-40B4-BE49-F238E27FC236}">
                    <a16:creationId xmlns:a16="http://schemas.microsoft.com/office/drawing/2014/main" id="{D008160A-4FCD-FCE3-B95E-4F4CB353CA52}"/>
                  </a:ext>
                </a:extLst>
              </p:cNvPr>
              <p:cNvPicPr>
                <a:picLocks noChangeAspect="1"/>
              </p:cNvPicPr>
              <p:nvPr/>
            </p:nvPicPr>
            <p:blipFill>
              <a:blip r:embed="rId2"/>
              <a:stretch>
                <a:fillRect/>
              </a:stretch>
            </p:blipFill>
            <p:spPr>
              <a:xfrm>
                <a:off x="2640238" y="1898682"/>
                <a:ext cx="6928369" cy="3683802"/>
              </a:xfrm>
              <a:prstGeom prst="rect">
                <a:avLst/>
              </a:prstGeom>
            </p:spPr>
          </p:pic>
          <p:sp>
            <p:nvSpPr>
              <p:cNvPr id="4" name="Rectangle 3">
                <a:extLst>
                  <a:ext uri="{FF2B5EF4-FFF2-40B4-BE49-F238E27FC236}">
                    <a16:creationId xmlns:a16="http://schemas.microsoft.com/office/drawing/2014/main" id="{AFE420F1-79DF-3568-E61B-820D859BACA3}"/>
                  </a:ext>
                </a:extLst>
              </p:cNvPr>
              <p:cNvSpPr/>
              <p:nvPr/>
            </p:nvSpPr>
            <p:spPr>
              <a:xfrm>
                <a:off x="4660634" y="1836035"/>
                <a:ext cx="2887579" cy="285149"/>
              </a:xfrm>
              <a:prstGeom prst="rect">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342900">
                  <a:defRPr/>
                </a:pPr>
                <a:r>
                  <a:rPr lang="en-ZA" sz="2100" dirty="0">
                    <a:solidFill>
                      <a:srgbClr val="002060"/>
                    </a:solidFill>
                    <a:latin typeface="Calibri" panose="020F0502020204030204"/>
                  </a:rPr>
                  <a:t>Plasma Insulin Levels</a:t>
                </a:r>
              </a:p>
            </p:txBody>
          </p:sp>
        </p:grpSp>
        <p:sp>
          <p:nvSpPr>
            <p:cNvPr id="6" name="Rectangle 5">
              <a:extLst>
                <a:ext uri="{FF2B5EF4-FFF2-40B4-BE49-F238E27FC236}">
                  <a16:creationId xmlns:a16="http://schemas.microsoft.com/office/drawing/2014/main" id="{4EC00C1B-D82C-590A-FE94-D51D8E0B1D7D}"/>
                </a:ext>
              </a:extLst>
            </p:cNvPr>
            <p:cNvSpPr/>
            <p:nvPr/>
          </p:nvSpPr>
          <p:spPr>
            <a:xfrm>
              <a:off x="9384323" y="1978609"/>
              <a:ext cx="685800" cy="285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Rectangle 6">
              <a:extLst>
                <a:ext uri="{FF2B5EF4-FFF2-40B4-BE49-F238E27FC236}">
                  <a16:creationId xmlns:a16="http://schemas.microsoft.com/office/drawing/2014/main" id="{F0807438-1AF6-5BA5-56AE-376F5EF479FB}"/>
                </a:ext>
              </a:extLst>
            </p:cNvPr>
            <p:cNvSpPr/>
            <p:nvPr/>
          </p:nvSpPr>
          <p:spPr>
            <a:xfrm>
              <a:off x="1946015" y="1995792"/>
              <a:ext cx="685800" cy="285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8" name="TextBox 7">
              <a:extLst>
                <a:ext uri="{FF2B5EF4-FFF2-40B4-BE49-F238E27FC236}">
                  <a16:creationId xmlns:a16="http://schemas.microsoft.com/office/drawing/2014/main" id="{F3AA7898-0494-0E46-BFEA-0C0CD731D27C}"/>
                </a:ext>
              </a:extLst>
            </p:cNvPr>
            <p:cNvSpPr txBox="1"/>
            <p:nvPr/>
          </p:nvSpPr>
          <p:spPr>
            <a:xfrm>
              <a:off x="8010789" y="3988518"/>
              <a:ext cx="1472267" cy="300082"/>
            </a:xfrm>
            <a:prstGeom prst="rect">
              <a:avLst/>
            </a:prstGeom>
            <a:solidFill>
              <a:schemeClr val="bg1"/>
            </a:solidFill>
            <a:ln>
              <a:solidFill>
                <a:schemeClr val="bg1"/>
              </a:solidFill>
            </a:ln>
          </p:spPr>
          <p:txBody>
            <a:bodyPr wrap="square" rtlCol="0">
              <a:spAutoFit/>
            </a:bodyPr>
            <a:lstStyle/>
            <a:p>
              <a:endParaRPr lang="en-ZA" sz="1350" dirty="0"/>
            </a:p>
          </p:txBody>
        </p:sp>
      </p:grpSp>
      <p:sp>
        <p:nvSpPr>
          <p:cNvPr id="11" name="Rectangle 10">
            <a:extLst>
              <a:ext uri="{FF2B5EF4-FFF2-40B4-BE49-F238E27FC236}">
                <a16:creationId xmlns:a16="http://schemas.microsoft.com/office/drawing/2014/main" id="{4F13A2D8-AEC4-9EB3-0E4D-F22A859FB68C}"/>
              </a:ext>
            </a:extLst>
          </p:cNvPr>
          <p:cNvSpPr/>
          <p:nvPr/>
        </p:nvSpPr>
        <p:spPr>
          <a:xfrm>
            <a:off x="4427220" y="1612466"/>
            <a:ext cx="2270759" cy="427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6870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7BF4-7D8C-3523-D50D-4788AB8D08F7}"/>
              </a:ext>
            </a:extLst>
          </p:cNvPr>
          <p:cNvSpPr>
            <a:spLocks noGrp="1"/>
          </p:cNvSpPr>
          <p:nvPr>
            <p:ph type="title"/>
          </p:nvPr>
        </p:nvSpPr>
        <p:spPr/>
        <p:txBody>
          <a:bodyPr/>
          <a:lstStyle/>
          <a:p>
            <a:r>
              <a:rPr lang="en-US" dirty="0"/>
              <a:t>Advantages of second generation </a:t>
            </a:r>
            <a:r>
              <a:rPr lang="en-US"/>
              <a:t>insulin therapy</a:t>
            </a:r>
            <a:endParaRPr lang="en-ZA"/>
          </a:p>
        </p:txBody>
      </p:sp>
      <p:sp>
        <p:nvSpPr>
          <p:cNvPr id="3" name="Content Placeholder 2">
            <a:extLst>
              <a:ext uri="{FF2B5EF4-FFF2-40B4-BE49-F238E27FC236}">
                <a16:creationId xmlns:a16="http://schemas.microsoft.com/office/drawing/2014/main" id="{11538DD4-9478-C7D8-AF8C-8C964E7E8A29}"/>
              </a:ext>
            </a:extLst>
          </p:cNvPr>
          <p:cNvSpPr>
            <a:spLocks noGrp="1"/>
          </p:cNvSpPr>
          <p:nvPr>
            <p:ph idx="1"/>
          </p:nvPr>
        </p:nvSpPr>
        <p:spPr/>
        <p:txBody>
          <a:bodyPr/>
          <a:lstStyle/>
          <a:p>
            <a:r>
              <a:rPr lang="en-US" dirty="0"/>
              <a:t>Longer duration of action </a:t>
            </a:r>
          </a:p>
          <a:p>
            <a:pPr marL="0" indent="0">
              <a:buNone/>
            </a:pPr>
            <a:r>
              <a:rPr lang="en-US" dirty="0"/>
              <a:t>• Less glucose variability due to stable pharmacokinetic profiles </a:t>
            </a:r>
          </a:p>
          <a:p>
            <a:pPr marL="0" indent="0">
              <a:buNone/>
            </a:pPr>
            <a:r>
              <a:rPr lang="en-US" dirty="0"/>
              <a:t>• Reaches TIR goals for both T1DM and T2DM, as well as for special populations within these categories </a:t>
            </a:r>
          </a:p>
          <a:p>
            <a:pPr marL="0" indent="0">
              <a:buNone/>
            </a:pPr>
            <a:r>
              <a:rPr lang="en-US" dirty="0"/>
              <a:t>• Lower risk of </a:t>
            </a:r>
            <a:r>
              <a:rPr lang="en-US" dirty="0" err="1"/>
              <a:t>hypoglycaemia</a:t>
            </a:r>
            <a:r>
              <a:rPr lang="en-US" dirty="0"/>
              <a:t> </a:t>
            </a:r>
          </a:p>
          <a:p>
            <a:pPr marL="0" indent="0">
              <a:buNone/>
            </a:pPr>
            <a:r>
              <a:rPr lang="en-US" dirty="0"/>
              <a:t>• Greater improvement in patient satisfaction </a:t>
            </a:r>
          </a:p>
          <a:p>
            <a:pPr marL="0" indent="0">
              <a:buNone/>
            </a:pPr>
            <a:r>
              <a:rPr lang="en-US" dirty="0"/>
              <a:t>• Improved patient-related outcomes </a:t>
            </a:r>
          </a:p>
          <a:p>
            <a:pPr marL="0" indent="0">
              <a:buNone/>
            </a:pPr>
            <a:r>
              <a:rPr lang="en-US" dirty="0"/>
              <a:t>• Improved quality of life.</a:t>
            </a:r>
            <a:endParaRPr lang="en-ZA" dirty="0"/>
          </a:p>
        </p:txBody>
      </p:sp>
    </p:spTree>
    <p:extLst>
      <p:ext uri="{BB962C8B-B14F-4D97-AF65-F5344CB8AC3E}">
        <p14:creationId xmlns:p14="http://schemas.microsoft.com/office/powerpoint/2010/main" val="371075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D8D87F7-AED5-EF86-3F1A-138E0AD4F9A8}"/>
              </a:ext>
            </a:extLst>
          </p:cNvPr>
          <p:cNvSpPr txBox="1">
            <a:spLocks/>
          </p:cNvSpPr>
          <p:nvPr/>
        </p:nvSpPr>
        <p:spPr>
          <a:xfrm>
            <a:off x="431800" y="274644"/>
            <a:ext cx="11472817" cy="1059105"/>
          </a:xfrm>
          <a:prstGeom prst="rect">
            <a:avLst/>
          </a:prstGeom>
        </p:spPr>
        <p:txBody>
          <a:bodyPr/>
          <a:lstStyle>
            <a:lvl1pPr algn="l" defTabSz="685800" rtl="0" eaLnBrk="1" latinLnBrk="0" hangingPunct="1">
              <a:lnSpc>
                <a:spcPct val="100000"/>
              </a:lnSpc>
              <a:spcBef>
                <a:spcPct val="0"/>
              </a:spcBef>
              <a:buNone/>
              <a:defRPr sz="2700" kern="1200">
                <a:solidFill>
                  <a:schemeClr val="tx2"/>
                </a:solidFill>
                <a:latin typeface="+mj-lt"/>
                <a:ea typeface="+mj-ea"/>
                <a:cs typeface="+mj-cs"/>
              </a:defRPr>
            </a:lvl1pPr>
          </a:lstStyle>
          <a:p>
            <a:pPr algn="ctr"/>
            <a:r>
              <a:rPr lang="en-GB" sz="3733" dirty="0" err="1">
                <a:solidFill>
                  <a:srgbClr val="001965"/>
                </a:solidFill>
                <a:latin typeface="Calibri" panose="020F0502020204030204" pitchFamily="34" charset="0"/>
                <a:cs typeface="Calibri" panose="020F0502020204030204" pitchFamily="34" charset="0"/>
              </a:rPr>
              <a:t>Hypoglycemia</a:t>
            </a:r>
            <a:r>
              <a:rPr lang="en-GB" sz="3733" dirty="0">
                <a:solidFill>
                  <a:srgbClr val="001965"/>
                </a:solidFill>
                <a:latin typeface="Calibri" panose="020F0502020204030204" pitchFamily="34" charset="0"/>
                <a:cs typeface="Calibri" panose="020F0502020204030204" pitchFamily="34" charset="0"/>
              </a:rPr>
              <a:t> is a key barrier to optimal </a:t>
            </a:r>
            <a:r>
              <a:rPr lang="en-GB" sz="3733" dirty="0" err="1">
                <a:solidFill>
                  <a:srgbClr val="001965"/>
                </a:solidFill>
                <a:latin typeface="Calibri" panose="020F0502020204030204" pitchFamily="34" charset="0"/>
                <a:cs typeface="Calibri" panose="020F0502020204030204" pitchFamily="34" charset="0"/>
              </a:rPr>
              <a:t>glycemic</a:t>
            </a:r>
            <a:r>
              <a:rPr lang="en-GB" sz="3733" dirty="0">
                <a:solidFill>
                  <a:srgbClr val="001965"/>
                </a:solidFill>
                <a:latin typeface="Calibri" panose="020F0502020204030204" pitchFamily="34" charset="0"/>
                <a:cs typeface="Calibri" panose="020F0502020204030204" pitchFamily="34" charset="0"/>
              </a:rPr>
              <a:t> control in people with diabetes</a:t>
            </a:r>
            <a:endParaRPr lang="pt-PT" sz="3733" dirty="0">
              <a:solidFill>
                <a:srgbClr val="001965"/>
              </a:solidFill>
              <a:latin typeface="Calibri" panose="020F0502020204030204" pitchFamily="34" charset="0"/>
              <a:cs typeface="Calibri" panose="020F0502020204030204" pitchFamily="34" charset="0"/>
            </a:endParaRPr>
          </a:p>
        </p:txBody>
      </p:sp>
      <p:sp>
        <p:nvSpPr>
          <p:cNvPr id="20" name="Text Placeholder 3">
            <a:extLst>
              <a:ext uri="{FF2B5EF4-FFF2-40B4-BE49-F238E27FC236}">
                <a16:creationId xmlns:a16="http://schemas.microsoft.com/office/drawing/2014/main" id="{75326E5B-791F-11BC-0242-2B8BF2C34A94}"/>
              </a:ext>
            </a:extLst>
          </p:cNvPr>
          <p:cNvSpPr txBox="1">
            <a:spLocks/>
          </p:cNvSpPr>
          <p:nvPr/>
        </p:nvSpPr>
        <p:spPr>
          <a:xfrm>
            <a:off x="335271" y="5885271"/>
            <a:ext cx="10082579" cy="536555"/>
          </a:xfrm>
          <a:prstGeom prst="rect">
            <a:avLst/>
          </a:prstGeom>
        </p:spPr>
        <p:txBody>
          <a:bodyPr/>
          <a:lstStyle>
            <a:lvl1pPr marL="202500" indent="-202500" algn="l" defTabSz="685800" rtl="0" eaLnBrk="1" latinLnBrk="0" hangingPunct="1">
              <a:lnSpc>
                <a:spcPct val="100000"/>
              </a:lnSpc>
              <a:spcBef>
                <a:spcPts val="225"/>
              </a:spcBef>
              <a:spcAft>
                <a:spcPts val="450"/>
              </a:spcAft>
              <a:buFont typeface="Arial" panose="020B0604020202020204" pitchFamily="34" charset="0"/>
              <a:buChar char="•"/>
              <a:defRPr sz="1500" kern="1200">
                <a:solidFill>
                  <a:schemeClr val="tx2"/>
                </a:solidFill>
                <a:latin typeface="+mn-lt"/>
                <a:ea typeface="+mn-ea"/>
                <a:cs typeface="+mn-cs"/>
              </a:defRPr>
            </a:lvl1pPr>
            <a:lvl2pPr marL="405000" indent="-202500" algn="l" defTabSz="685800" rtl="0" eaLnBrk="1" latinLnBrk="0" hangingPunct="1">
              <a:lnSpc>
                <a:spcPct val="100000"/>
              </a:lnSpc>
              <a:spcBef>
                <a:spcPts val="225"/>
              </a:spcBef>
              <a:spcAft>
                <a:spcPts val="450"/>
              </a:spcAft>
              <a:buFont typeface="Arial" panose="020B0604020202020204" pitchFamily="34" charset="0"/>
              <a:buChar char="•"/>
              <a:defRPr sz="1500" kern="1200">
                <a:solidFill>
                  <a:schemeClr val="tx2"/>
                </a:solidFill>
                <a:latin typeface="+mn-lt"/>
                <a:ea typeface="+mn-ea"/>
                <a:cs typeface="+mn-cs"/>
              </a:defRPr>
            </a:lvl2pPr>
            <a:lvl3pPr marL="607500" indent="-202500" algn="l" defTabSz="685800" rtl="0" eaLnBrk="1" latinLnBrk="0" hangingPunct="1">
              <a:lnSpc>
                <a:spcPct val="100000"/>
              </a:lnSpc>
              <a:spcBef>
                <a:spcPts val="225"/>
              </a:spcBef>
              <a:spcAft>
                <a:spcPts val="450"/>
              </a:spcAft>
              <a:buFont typeface="Arial" panose="020B0604020202020204" pitchFamily="34" charset="0"/>
              <a:buChar char="•"/>
              <a:defRPr sz="1500" kern="1200">
                <a:solidFill>
                  <a:schemeClr val="tx2"/>
                </a:solidFill>
                <a:latin typeface="+mn-lt"/>
                <a:ea typeface="+mn-ea"/>
                <a:cs typeface="+mn-cs"/>
              </a:defRPr>
            </a:lvl3pPr>
            <a:lvl4pPr marL="0" indent="0" algn="l" defTabSz="685800" rtl="0" eaLnBrk="1" latinLnBrk="0" hangingPunct="1">
              <a:lnSpc>
                <a:spcPct val="100000"/>
              </a:lnSpc>
              <a:spcBef>
                <a:spcPts val="900"/>
              </a:spcBef>
              <a:spcAft>
                <a:spcPts val="900"/>
              </a:spcAft>
              <a:buFont typeface="Arial" panose="020B0604020202020204" pitchFamily="34" charset="0"/>
              <a:buChar char="​"/>
              <a:defRPr sz="1500" b="1" kern="1200">
                <a:solidFill>
                  <a:schemeClr val="tx2"/>
                </a:solidFill>
                <a:latin typeface="+mn-lt"/>
                <a:ea typeface="+mn-ea"/>
                <a:cs typeface="+mn-cs"/>
              </a:defRPr>
            </a:lvl4pPr>
            <a:lvl5pPr marL="0" indent="0" algn="l" defTabSz="685800" rtl="0" eaLnBrk="1" latinLnBrk="0" hangingPunct="1">
              <a:lnSpc>
                <a:spcPct val="100000"/>
              </a:lnSpc>
              <a:spcBef>
                <a:spcPts val="225"/>
              </a:spcBef>
              <a:spcAft>
                <a:spcPts val="450"/>
              </a:spcAft>
              <a:buFont typeface="Arial" panose="020B0604020202020204" pitchFamily="34" charset="0"/>
              <a:buChar char="​"/>
              <a:tabLst/>
              <a:defRPr sz="1500" kern="1200">
                <a:solidFill>
                  <a:schemeClr val="tx2"/>
                </a:solidFill>
                <a:latin typeface="+mn-lt"/>
                <a:ea typeface="+mn-ea"/>
                <a:cs typeface="+mn-cs"/>
              </a:defRPr>
            </a:lvl5pPr>
            <a:lvl6pPr marL="0" indent="0" algn="l" defTabSz="685800" rtl="0" eaLnBrk="1" latinLnBrk="0" hangingPunct="1">
              <a:lnSpc>
                <a:spcPct val="100000"/>
              </a:lnSpc>
              <a:spcBef>
                <a:spcPts val="900"/>
              </a:spcBef>
              <a:spcAft>
                <a:spcPts val="900"/>
              </a:spcAft>
              <a:buFont typeface="Arial" panose="020B0604020202020204" pitchFamily="34" charset="0"/>
              <a:buChar char="​"/>
              <a:defRPr sz="750" b="1" kern="1200">
                <a:solidFill>
                  <a:schemeClr val="tx2"/>
                </a:solidFill>
                <a:latin typeface="+mn-lt"/>
                <a:ea typeface="+mn-ea"/>
                <a:cs typeface="+mn-cs"/>
              </a:defRPr>
            </a:lvl6pPr>
            <a:lvl7pPr marL="0" indent="0" algn="l" defTabSz="685800" rtl="0" eaLnBrk="1" latinLnBrk="0" hangingPunct="1">
              <a:lnSpc>
                <a:spcPct val="100000"/>
              </a:lnSpc>
              <a:spcBef>
                <a:spcPts val="225"/>
              </a:spcBef>
              <a:spcAft>
                <a:spcPts val="450"/>
              </a:spcAft>
              <a:buFont typeface="Arial" panose="020B0604020202020204" pitchFamily="34" charset="0"/>
              <a:buChar char="​"/>
              <a:defRPr sz="750" b="0" kern="1200" baseline="0">
                <a:solidFill>
                  <a:schemeClr val="tx2"/>
                </a:solidFill>
                <a:latin typeface="+mn-lt"/>
                <a:ea typeface="+mn-ea"/>
                <a:cs typeface="+mn-cs"/>
              </a:defRPr>
            </a:lvl7pPr>
            <a:lvl8pPr marL="135000" indent="-135000" algn="l" defTabSz="685800" rtl="0" eaLnBrk="1" latinLnBrk="0" hangingPunct="1">
              <a:lnSpc>
                <a:spcPct val="100000"/>
              </a:lnSpc>
              <a:spcBef>
                <a:spcPts val="225"/>
              </a:spcBef>
              <a:spcAft>
                <a:spcPts val="450"/>
              </a:spcAft>
              <a:buFont typeface="Arial" panose="020B0604020202020204" pitchFamily="34" charset="0"/>
              <a:buChar char="•"/>
              <a:defRPr sz="750" kern="1200">
                <a:solidFill>
                  <a:schemeClr val="tx2"/>
                </a:solidFill>
                <a:latin typeface="+mn-lt"/>
                <a:ea typeface="+mn-ea"/>
                <a:cs typeface="+mn-cs"/>
              </a:defRPr>
            </a:lvl8pPr>
            <a:lvl9pPr marL="0" indent="0" algn="l" defTabSz="685800" rtl="0" eaLnBrk="1" latinLnBrk="0" hangingPunct="1">
              <a:lnSpc>
                <a:spcPct val="100000"/>
              </a:lnSpc>
              <a:spcBef>
                <a:spcPts val="0"/>
              </a:spcBef>
              <a:spcAft>
                <a:spcPts val="900"/>
              </a:spcAft>
              <a:buFont typeface="Arial" panose="020B0604020202020204" pitchFamily="34" charset="0"/>
              <a:buChar char="​"/>
              <a:defRPr sz="3300" kern="1200" baseline="0">
                <a:solidFill>
                  <a:schemeClr val="tx2"/>
                </a:solidFill>
                <a:latin typeface="+mn-lt"/>
                <a:ea typeface="+mn-ea"/>
                <a:cs typeface="+mn-cs"/>
              </a:defRPr>
            </a:lvl9pPr>
          </a:lstStyle>
          <a:p>
            <a:pPr marL="0" indent="0" defTabSz="609585">
              <a:spcBef>
                <a:spcPts val="0"/>
              </a:spcBef>
              <a:spcAft>
                <a:spcPts val="0"/>
              </a:spcAft>
              <a:buNone/>
              <a:defRPr/>
            </a:pPr>
            <a:r>
              <a:rPr lang="en-GB" sz="800" dirty="0">
                <a:solidFill>
                  <a:srgbClr val="001965"/>
                </a:solidFill>
                <a:latin typeface="Verdana" panose="020B0604030504040204" pitchFamily="34" charset="0"/>
                <a:ea typeface="Verdana" panose="020B0604030504040204" pitchFamily="34" charset="0"/>
              </a:rPr>
              <a:t>*In the 4 weeks following baseline. Results shown are from a non-interventional, multicentre, 4-week prospective-cohort survey of </a:t>
            </a:r>
            <a:r>
              <a:rPr lang="en-GB" sz="800" dirty="0" err="1">
                <a:solidFill>
                  <a:srgbClr val="001965"/>
                </a:solidFill>
                <a:latin typeface="Verdana" panose="020B0604030504040204" pitchFamily="34" charset="0"/>
                <a:ea typeface="Verdana" panose="020B0604030504040204" pitchFamily="34" charset="0"/>
              </a:rPr>
              <a:t>hypoglycemic</a:t>
            </a:r>
            <a:r>
              <a:rPr lang="en-GB" sz="800" dirty="0">
                <a:solidFill>
                  <a:srgbClr val="001965"/>
                </a:solidFill>
                <a:latin typeface="Verdana" panose="020B0604030504040204" pitchFamily="34" charset="0"/>
                <a:ea typeface="Verdana" panose="020B0604030504040204" pitchFamily="34" charset="0"/>
              </a:rPr>
              <a:t> events conducted across 2004 sites in 24 countries from 2012 to 2013. 27,585 subjects were ≥18 years of age at the time of enrolment, with T1D (n=8,022) or T2D (n=19,563), treated with insulin for &gt;12 months. QoL, Quality of life; T1D, Type 1 diabetes. 1. </a:t>
            </a:r>
            <a:r>
              <a:rPr lang="en-GB" sz="800" dirty="0" err="1">
                <a:solidFill>
                  <a:srgbClr val="001965"/>
                </a:solidFill>
                <a:latin typeface="Verdana" panose="020B0604030504040204" pitchFamily="34" charset="0"/>
                <a:ea typeface="Verdana" panose="020B0604030504040204" pitchFamily="34" charset="0"/>
              </a:rPr>
              <a:t>Khunti</a:t>
            </a:r>
            <a:r>
              <a:rPr lang="en-GB" sz="800" dirty="0">
                <a:solidFill>
                  <a:srgbClr val="001965"/>
                </a:solidFill>
                <a:latin typeface="Verdana" panose="020B0604030504040204" pitchFamily="34" charset="0"/>
                <a:ea typeface="Verdana" panose="020B0604030504040204" pitchFamily="34" charset="0"/>
              </a:rPr>
              <a:t> K, et al. Diabetes Res Clin </a:t>
            </a:r>
            <a:r>
              <a:rPr lang="en-GB" sz="800" dirty="0" err="1">
                <a:solidFill>
                  <a:srgbClr val="001965"/>
                </a:solidFill>
                <a:latin typeface="Verdana" panose="020B0604030504040204" pitchFamily="34" charset="0"/>
                <a:ea typeface="Verdana" panose="020B0604030504040204" pitchFamily="34" charset="0"/>
              </a:rPr>
              <a:t>Pract</a:t>
            </a:r>
            <a:r>
              <a:rPr lang="en-GB" sz="800" dirty="0">
                <a:solidFill>
                  <a:srgbClr val="001965"/>
                </a:solidFill>
                <a:latin typeface="Verdana" panose="020B0604030504040204" pitchFamily="34" charset="0"/>
                <a:ea typeface="Verdana" panose="020B0604030504040204" pitchFamily="34" charset="0"/>
              </a:rPr>
              <a:t>. 2017;130:121–29; 2. Russell-Jones D, et al. Diabetes </a:t>
            </a:r>
            <a:r>
              <a:rPr lang="en-GB" sz="800" dirty="0" err="1">
                <a:solidFill>
                  <a:srgbClr val="001965"/>
                </a:solidFill>
                <a:latin typeface="Verdana" panose="020B0604030504040204" pitchFamily="34" charset="0"/>
                <a:ea typeface="Verdana" panose="020B0604030504040204" pitchFamily="34" charset="0"/>
              </a:rPr>
              <a:t>Obes</a:t>
            </a:r>
            <a:r>
              <a:rPr lang="en-GB" sz="800" dirty="0">
                <a:solidFill>
                  <a:srgbClr val="001965"/>
                </a:solidFill>
                <a:latin typeface="Verdana" panose="020B0604030504040204" pitchFamily="34" charset="0"/>
                <a:ea typeface="Verdana" panose="020B0604030504040204" pitchFamily="34" charset="0"/>
              </a:rPr>
              <a:t> </a:t>
            </a:r>
            <a:r>
              <a:rPr lang="en-GB" sz="800" dirty="0" err="1">
                <a:solidFill>
                  <a:srgbClr val="001965"/>
                </a:solidFill>
                <a:latin typeface="Verdana" panose="020B0604030504040204" pitchFamily="34" charset="0"/>
                <a:ea typeface="Verdana" panose="020B0604030504040204" pitchFamily="34" charset="0"/>
              </a:rPr>
              <a:t>Metab</a:t>
            </a:r>
            <a:r>
              <a:rPr lang="en-GB" sz="800" dirty="0">
                <a:solidFill>
                  <a:srgbClr val="001965"/>
                </a:solidFill>
                <a:latin typeface="Verdana" panose="020B0604030504040204" pitchFamily="34" charset="0"/>
                <a:ea typeface="Verdana" panose="020B0604030504040204" pitchFamily="34" charset="0"/>
              </a:rPr>
              <a:t>. 2018;20:488–96; 3. Willis WD, et al. Expert Rev </a:t>
            </a:r>
            <a:r>
              <a:rPr lang="en-GB" sz="800" dirty="0" err="1">
                <a:solidFill>
                  <a:srgbClr val="001965"/>
                </a:solidFill>
                <a:latin typeface="Verdana" panose="020B0604030504040204" pitchFamily="34" charset="0"/>
                <a:ea typeface="Verdana" panose="020B0604030504040204" pitchFamily="34" charset="0"/>
              </a:rPr>
              <a:t>Pharmacoecon</a:t>
            </a:r>
            <a:r>
              <a:rPr lang="en-GB" sz="800" dirty="0">
                <a:solidFill>
                  <a:srgbClr val="001965"/>
                </a:solidFill>
                <a:latin typeface="Verdana" panose="020B0604030504040204" pitchFamily="34" charset="0"/>
                <a:ea typeface="Verdana" panose="020B0604030504040204" pitchFamily="34" charset="0"/>
              </a:rPr>
              <a:t> Outcomes Res. 2013;13:123–30; 4. </a:t>
            </a:r>
            <a:r>
              <a:rPr lang="en-GB" sz="800" dirty="0" err="1">
                <a:solidFill>
                  <a:srgbClr val="001965"/>
                </a:solidFill>
                <a:latin typeface="Verdana" panose="020B0604030504040204" pitchFamily="34" charset="0"/>
                <a:ea typeface="Verdana" panose="020B0604030504040204" pitchFamily="34" charset="0"/>
              </a:rPr>
              <a:t>Sakane</a:t>
            </a:r>
            <a:r>
              <a:rPr lang="en-GB" sz="800" dirty="0">
                <a:solidFill>
                  <a:srgbClr val="001965"/>
                </a:solidFill>
                <a:latin typeface="Verdana" panose="020B0604030504040204" pitchFamily="34" charset="0"/>
                <a:ea typeface="Verdana" panose="020B0604030504040204" pitchFamily="34" charset="0"/>
              </a:rPr>
              <a:t> J, et al. J Diabetes </a:t>
            </a:r>
            <a:r>
              <a:rPr lang="en-GB" sz="800" dirty="0" err="1">
                <a:solidFill>
                  <a:srgbClr val="001965"/>
                </a:solidFill>
                <a:latin typeface="Verdana" panose="020B0604030504040204" pitchFamily="34" charset="0"/>
                <a:ea typeface="Verdana" panose="020B0604030504040204" pitchFamily="34" charset="0"/>
              </a:rPr>
              <a:t>Investig</a:t>
            </a:r>
            <a:r>
              <a:rPr lang="en-GB" sz="800" dirty="0">
                <a:solidFill>
                  <a:srgbClr val="001965"/>
                </a:solidFill>
                <a:latin typeface="Verdana" panose="020B0604030504040204" pitchFamily="34" charset="0"/>
                <a:ea typeface="Verdana" panose="020B0604030504040204" pitchFamily="34" charset="0"/>
              </a:rPr>
              <a:t>. 2015;6:567–70; 5. Leiter LA, et al. Can J Diabetes. 2005;29:00–00; 6. Fidler C, et al. J Med Econ. 2011;14:646–55; 7. Aronson R, et al. Diabetes Res Clin </a:t>
            </a:r>
            <a:r>
              <a:rPr lang="en-GB" sz="800" dirty="0" err="1">
                <a:solidFill>
                  <a:srgbClr val="001965"/>
                </a:solidFill>
                <a:latin typeface="Verdana" panose="020B0604030504040204" pitchFamily="34" charset="0"/>
                <a:ea typeface="Verdana" panose="020B0604030504040204" pitchFamily="34" charset="0"/>
              </a:rPr>
              <a:t>Pract</a:t>
            </a:r>
            <a:r>
              <a:rPr lang="en-GB" sz="800" dirty="0">
                <a:solidFill>
                  <a:srgbClr val="001965"/>
                </a:solidFill>
                <a:latin typeface="Verdana" panose="020B0604030504040204" pitchFamily="34" charset="0"/>
                <a:ea typeface="Verdana" panose="020B0604030504040204" pitchFamily="34" charset="0"/>
              </a:rPr>
              <a:t>. 2018;138:35–43; </a:t>
            </a:r>
            <a:br>
              <a:rPr lang="en-GB" sz="800" dirty="0">
                <a:solidFill>
                  <a:srgbClr val="001965"/>
                </a:solidFill>
                <a:latin typeface="Verdana" panose="020B0604030504040204" pitchFamily="34" charset="0"/>
                <a:ea typeface="Verdana" panose="020B0604030504040204" pitchFamily="34" charset="0"/>
              </a:rPr>
            </a:br>
            <a:r>
              <a:rPr lang="en-GB" sz="800" dirty="0">
                <a:solidFill>
                  <a:srgbClr val="001965"/>
                </a:solidFill>
                <a:latin typeface="Verdana" panose="020B0604030504040204" pitchFamily="34" charset="0"/>
                <a:ea typeface="Verdana" panose="020B0604030504040204" pitchFamily="34" charset="0"/>
              </a:rPr>
              <a:t>8. Diabetes Canada. 2018; Clinical Practice Guidelines. Available from: http://</a:t>
            </a:r>
            <a:r>
              <a:rPr lang="en-GB" sz="800" dirty="0" err="1">
                <a:solidFill>
                  <a:srgbClr val="001965"/>
                </a:solidFill>
                <a:latin typeface="Verdana" panose="020B0604030504040204" pitchFamily="34" charset="0"/>
                <a:ea typeface="Verdana" panose="020B0604030504040204" pitchFamily="34" charset="0"/>
              </a:rPr>
              <a:t>guidelines.diabetes.ca</a:t>
            </a:r>
            <a:r>
              <a:rPr lang="en-GB" sz="800" dirty="0">
                <a:solidFill>
                  <a:srgbClr val="001965"/>
                </a:solidFill>
                <a:latin typeface="Verdana" panose="020B0604030504040204" pitchFamily="34" charset="0"/>
                <a:ea typeface="Verdana" panose="020B0604030504040204" pitchFamily="34" charset="0"/>
              </a:rPr>
              <a:t>/docs/CPG-2018-full-EN.pdf [Accessed July 2020]; </a:t>
            </a:r>
            <a:br>
              <a:rPr lang="en-GB" sz="800" dirty="0">
                <a:solidFill>
                  <a:srgbClr val="001965"/>
                </a:solidFill>
                <a:latin typeface="Verdana" panose="020B0604030504040204" pitchFamily="34" charset="0"/>
                <a:ea typeface="Verdana" panose="020B0604030504040204" pitchFamily="34" charset="0"/>
              </a:rPr>
            </a:br>
            <a:r>
              <a:rPr lang="en-GB" sz="800" dirty="0">
                <a:solidFill>
                  <a:srgbClr val="001965"/>
                </a:solidFill>
                <a:latin typeface="Verdana" panose="020B0604030504040204" pitchFamily="34" charset="0"/>
                <a:ea typeface="Verdana" panose="020B0604030504040204" pitchFamily="34" charset="0"/>
              </a:rPr>
              <a:t>9. Freeman J. Postgrad Med. 2019;131:241–50.</a:t>
            </a:r>
          </a:p>
        </p:txBody>
      </p:sp>
      <p:sp>
        <p:nvSpPr>
          <p:cNvPr id="21" name="Rectangle 4">
            <a:extLst>
              <a:ext uri="{FF2B5EF4-FFF2-40B4-BE49-F238E27FC236}">
                <a16:creationId xmlns:a16="http://schemas.microsoft.com/office/drawing/2014/main" id="{2CDD503B-74CE-2EB2-0337-BA8EF430B04C}"/>
              </a:ext>
            </a:extLst>
          </p:cNvPr>
          <p:cNvSpPr/>
          <p:nvPr/>
        </p:nvSpPr>
        <p:spPr>
          <a:xfrm>
            <a:off x="7275872" y="2017673"/>
            <a:ext cx="4628745" cy="3043279"/>
          </a:xfrm>
          <a:prstGeom prst="rect">
            <a:avLst/>
          </a:prstGeom>
          <a:solidFill>
            <a:srgbClr val="FFFFFF"/>
          </a:solidFill>
          <a:ln w="12700" cap="flat" cmpd="sng" algn="ctr">
            <a:noFill/>
            <a:prstDash val="solid"/>
            <a:miter lim="800000"/>
          </a:ln>
          <a:effectLst/>
        </p:spPr>
        <p:txBody>
          <a:bodyPr rtlCol="0" anchor="ctr"/>
          <a:lstStyle/>
          <a:p>
            <a:pPr algn="ctr" defTabSz="1219170">
              <a:defRPr/>
            </a:pPr>
            <a:endParaRPr lang="en-GB" sz="2400" kern="0" dirty="0">
              <a:solidFill>
                <a:prstClr val="white"/>
              </a:solidFill>
              <a:latin typeface="Verdana"/>
            </a:endParaRPr>
          </a:p>
        </p:txBody>
      </p:sp>
      <p:sp>
        <p:nvSpPr>
          <p:cNvPr id="22" name="Rectangle 5">
            <a:extLst>
              <a:ext uri="{FF2B5EF4-FFF2-40B4-BE49-F238E27FC236}">
                <a16:creationId xmlns:a16="http://schemas.microsoft.com/office/drawing/2014/main" id="{06FBE328-2AC1-CE45-D41F-B2409B4777B4}"/>
              </a:ext>
            </a:extLst>
          </p:cNvPr>
          <p:cNvSpPr/>
          <p:nvPr/>
        </p:nvSpPr>
        <p:spPr>
          <a:xfrm>
            <a:off x="0" y="2017672"/>
            <a:ext cx="12192000" cy="432931"/>
          </a:xfrm>
          <a:prstGeom prst="rect">
            <a:avLst/>
          </a:prstGeom>
          <a:solidFill>
            <a:srgbClr val="EEA7BF">
              <a:lumMod val="40000"/>
              <a:lumOff val="60000"/>
              <a:alpha val="30000"/>
            </a:srgbClr>
          </a:solidFill>
          <a:ln w="12700" cap="flat" cmpd="sng" algn="ctr">
            <a:noFill/>
            <a:prstDash val="solid"/>
            <a:miter lim="800000"/>
          </a:ln>
          <a:effectLst/>
        </p:spPr>
        <p:txBody>
          <a:bodyPr rtlCol="0" anchor="ctr"/>
          <a:lstStyle/>
          <a:p>
            <a:pPr algn="ctr" defTabSz="1219170">
              <a:defRPr/>
            </a:pPr>
            <a:endParaRPr lang="en-GB" sz="2400" kern="0" dirty="0">
              <a:solidFill>
                <a:srgbClr val="23004C"/>
              </a:solidFill>
              <a:latin typeface="Verdana"/>
            </a:endParaRPr>
          </a:p>
        </p:txBody>
      </p:sp>
      <p:sp>
        <p:nvSpPr>
          <p:cNvPr id="23" name="TextBox 6">
            <a:extLst>
              <a:ext uri="{FF2B5EF4-FFF2-40B4-BE49-F238E27FC236}">
                <a16:creationId xmlns:a16="http://schemas.microsoft.com/office/drawing/2014/main" id="{72637E55-FB2D-389E-420E-E06E1B67C4BE}"/>
              </a:ext>
            </a:extLst>
          </p:cNvPr>
          <p:cNvSpPr txBox="1"/>
          <p:nvPr/>
        </p:nvSpPr>
        <p:spPr>
          <a:xfrm>
            <a:off x="7854872" y="3759929"/>
            <a:ext cx="3046809" cy="646331"/>
          </a:xfrm>
          <a:prstGeom prst="rect">
            <a:avLst/>
          </a:prstGeom>
          <a:noFill/>
          <a:ln>
            <a:noFill/>
          </a:ln>
        </p:spPr>
        <p:txBody>
          <a:bodyPr wrap="square" lIns="468000" rtlCol="0" anchor="ctr">
            <a:spAutoFit/>
          </a:bodyPr>
          <a:lstStyle/>
          <a:p>
            <a:pPr>
              <a:defRPr/>
            </a:pPr>
            <a:r>
              <a:rPr lang="en-GB" sz="1200" b="1" dirty="0">
                <a:solidFill>
                  <a:srgbClr val="23004C"/>
                </a:solidFill>
                <a:latin typeface="Verdana" panose="020B0604030504040204" pitchFamily="34" charset="0"/>
                <a:ea typeface="Verdana" panose="020B0604030504040204" pitchFamily="34" charset="0"/>
              </a:rPr>
              <a:t>Negative impact on QoL, </a:t>
            </a:r>
            <a:br>
              <a:rPr lang="en-GB" sz="1200" b="1" dirty="0">
                <a:solidFill>
                  <a:srgbClr val="23004C"/>
                </a:solidFill>
                <a:latin typeface="Verdana" panose="020B0604030504040204" pitchFamily="34" charset="0"/>
                <a:ea typeface="Verdana" panose="020B0604030504040204" pitchFamily="34" charset="0"/>
              </a:rPr>
            </a:br>
            <a:r>
              <a:rPr lang="en-GB" sz="1200" b="1" dirty="0">
                <a:solidFill>
                  <a:srgbClr val="23004C"/>
                </a:solidFill>
                <a:latin typeface="Verdana" panose="020B0604030504040204" pitchFamily="34" charset="0"/>
                <a:ea typeface="Verdana" panose="020B0604030504040204" pitchFamily="34" charset="0"/>
              </a:rPr>
              <a:t>and physical, mental and </a:t>
            </a:r>
            <a:br>
              <a:rPr lang="en-GB" sz="1200" b="1" dirty="0">
                <a:solidFill>
                  <a:srgbClr val="23004C"/>
                </a:solidFill>
                <a:latin typeface="Verdana" panose="020B0604030504040204" pitchFamily="34" charset="0"/>
                <a:ea typeface="Verdana" panose="020B0604030504040204" pitchFamily="34" charset="0"/>
              </a:rPr>
            </a:br>
            <a:r>
              <a:rPr lang="en-GB" sz="1200" b="1" dirty="0">
                <a:solidFill>
                  <a:srgbClr val="23004C"/>
                </a:solidFill>
                <a:latin typeface="Verdana" panose="020B0604030504040204" pitchFamily="34" charset="0"/>
                <a:ea typeface="Verdana" panose="020B0604030504040204" pitchFamily="34" charset="0"/>
              </a:rPr>
              <a:t>social functioning</a:t>
            </a:r>
          </a:p>
        </p:txBody>
      </p:sp>
      <p:sp>
        <p:nvSpPr>
          <p:cNvPr id="24" name="TextBox 7">
            <a:extLst>
              <a:ext uri="{FF2B5EF4-FFF2-40B4-BE49-F238E27FC236}">
                <a16:creationId xmlns:a16="http://schemas.microsoft.com/office/drawing/2014/main" id="{3B59EEBD-BBC6-31F4-CA87-4EB89A31A9C2}"/>
              </a:ext>
            </a:extLst>
          </p:cNvPr>
          <p:cNvSpPr txBox="1"/>
          <p:nvPr/>
        </p:nvSpPr>
        <p:spPr>
          <a:xfrm>
            <a:off x="7854871" y="2554220"/>
            <a:ext cx="3238168" cy="461665"/>
          </a:xfrm>
          <a:prstGeom prst="rect">
            <a:avLst/>
          </a:prstGeom>
          <a:noFill/>
          <a:ln>
            <a:noFill/>
          </a:ln>
        </p:spPr>
        <p:txBody>
          <a:bodyPr wrap="square" lIns="468000" rIns="0" rtlCol="0" anchor="ctr">
            <a:spAutoFit/>
          </a:bodyPr>
          <a:lstStyle/>
          <a:p>
            <a:pPr>
              <a:defRPr/>
            </a:pPr>
            <a:r>
              <a:rPr lang="en-GB" sz="1200" b="1" dirty="0">
                <a:solidFill>
                  <a:srgbClr val="23004C"/>
                </a:solidFill>
                <a:latin typeface="Verdana" panose="020B0604030504040204" pitchFamily="34" charset="0"/>
                <a:ea typeface="Verdana" panose="020B0604030504040204" pitchFamily="34" charset="0"/>
              </a:rPr>
              <a:t>Maintaining higher than recommended HbA</a:t>
            </a:r>
            <a:r>
              <a:rPr lang="en-GB" sz="1200" b="1" baseline="-25000" dirty="0">
                <a:solidFill>
                  <a:srgbClr val="23004C"/>
                </a:solidFill>
                <a:latin typeface="Verdana" panose="020B0604030504040204" pitchFamily="34" charset="0"/>
                <a:ea typeface="Verdana" panose="020B0604030504040204" pitchFamily="34" charset="0"/>
              </a:rPr>
              <a:t>1c</a:t>
            </a:r>
            <a:r>
              <a:rPr lang="en-GB" sz="1200" b="1" dirty="0">
                <a:solidFill>
                  <a:srgbClr val="23004C"/>
                </a:solidFill>
                <a:latin typeface="Verdana" panose="020B0604030504040204" pitchFamily="34" charset="0"/>
                <a:ea typeface="Verdana" panose="020B0604030504040204" pitchFamily="34" charset="0"/>
              </a:rPr>
              <a:t> levels</a:t>
            </a:r>
          </a:p>
        </p:txBody>
      </p:sp>
      <p:sp>
        <p:nvSpPr>
          <p:cNvPr id="25" name="Rectangle 8">
            <a:extLst>
              <a:ext uri="{FF2B5EF4-FFF2-40B4-BE49-F238E27FC236}">
                <a16:creationId xmlns:a16="http://schemas.microsoft.com/office/drawing/2014/main" id="{80F8ED28-5D61-9367-F31F-4EA5AC43C4E9}"/>
              </a:ext>
            </a:extLst>
          </p:cNvPr>
          <p:cNvSpPr/>
          <p:nvPr/>
        </p:nvSpPr>
        <p:spPr>
          <a:xfrm>
            <a:off x="88891" y="2038497"/>
            <a:ext cx="5123189" cy="297454"/>
          </a:xfrm>
          <a:prstGeom prst="rect">
            <a:avLst/>
          </a:prstGeom>
          <a:noFill/>
          <a:ln>
            <a:noFill/>
          </a:ln>
        </p:spPr>
        <p:txBody>
          <a:bodyPr wrap="square" lIns="180000">
            <a:spAutoFit/>
          </a:bodyPr>
          <a:lstStyle/>
          <a:p>
            <a:pPr algn="ctr">
              <a:defRPr/>
            </a:pPr>
            <a:r>
              <a:rPr lang="en-GB" sz="1333" b="1" dirty="0">
                <a:solidFill>
                  <a:srgbClr val="1C1E40"/>
                </a:solidFill>
                <a:latin typeface="Verdana"/>
              </a:rPr>
              <a:t>Patient responses to hypoglycemia…</a:t>
            </a:r>
            <a:r>
              <a:rPr lang="en-GB" sz="1333" b="1" baseline="30000" dirty="0">
                <a:solidFill>
                  <a:srgbClr val="1C1E40"/>
                </a:solidFill>
                <a:latin typeface="Verdana"/>
              </a:rPr>
              <a:t>*1</a:t>
            </a:r>
            <a:endParaRPr lang="en-GB" sz="1333" b="1" dirty="0">
              <a:solidFill>
                <a:srgbClr val="1C1E40"/>
              </a:solidFill>
              <a:latin typeface="Verdana"/>
            </a:endParaRPr>
          </a:p>
        </p:txBody>
      </p:sp>
      <p:sp>
        <p:nvSpPr>
          <p:cNvPr id="26" name="Rectangle 9">
            <a:extLst>
              <a:ext uri="{FF2B5EF4-FFF2-40B4-BE49-F238E27FC236}">
                <a16:creationId xmlns:a16="http://schemas.microsoft.com/office/drawing/2014/main" id="{4BCB1174-18B7-101C-80FA-F2FFEB689990}"/>
              </a:ext>
            </a:extLst>
          </p:cNvPr>
          <p:cNvSpPr/>
          <p:nvPr/>
        </p:nvSpPr>
        <p:spPr>
          <a:xfrm>
            <a:off x="7059562" y="2031169"/>
            <a:ext cx="4984303" cy="297454"/>
          </a:xfrm>
          <a:prstGeom prst="rect">
            <a:avLst/>
          </a:prstGeom>
          <a:noFill/>
          <a:ln>
            <a:noFill/>
          </a:ln>
        </p:spPr>
        <p:txBody>
          <a:bodyPr wrap="square" lIns="180000">
            <a:spAutoFit/>
          </a:bodyPr>
          <a:lstStyle/>
          <a:p>
            <a:pPr algn="ctr">
              <a:defRPr/>
            </a:pPr>
            <a:r>
              <a:rPr lang="en-GB" sz="1333" b="1" dirty="0">
                <a:solidFill>
                  <a:srgbClr val="1C1E40"/>
                </a:solidFill>
                <a:latin typeface="Verdana"/>
              </a:rPr>
              <a:t>…can negatively impact </a:t>
            </a:r>
            <a:r>
              <a:rPr lang="en-GB" sz="1333" b="1" dirty="0" err="1">
                <a:solidFill>
                  <a:srgbClr val="1C1E40"/>
                </a:solidFill>
                <a:latin typeface="Verdana"/>
              </a:rPr>
              <a:t>glycemic</a:t>
            </a:r>
            <a:r>
              <a:rPr lang="en-GB" sz="1333" b="1" dirty="0">
                <a:solidFill>
                  <a:srgbClr val="1C1E40"/>
                </a:solidFill>
                <a:latin typeface="Verdana"/>
              </a:rPr>
              <a:t> control…</a:t>
            </a:r>
            <a:r>
              <a:rPr lang="en-GB" sz="1333" b="1" baseline="30000" dirty="0">
                <a:solidFill>
                  <a:srgbClr val="1C1E40"/>
                </a:solidFill>
                <a:latin typeface="Verdana"/>
              </a:rPr>
              <a:t>1–9</a:t>
            </a:r>
            <a:endParaRPr lang="en-GB" sz="1333" b="1" dirty="0">
              <a:solidFill>
                <a:srgbClr val="1C1E40"/>
              </a:solidFill>
              <a:latin typeface="Verdana"/>
            </a:endParaRPr>
          </a:p>
        </p:txBody>
      </p:sp>
      <p:pic>
        <p:nvPicPr>
          <p:cNvPr id="27" name="Picture 10">
            <a:extLst>
              <a:ext uri="{FF2B5EF4-FFF2-40B4-BE49-F238E27FC236}">
                <a16:creationId xmlns:a16="http://schemas.microsoft.com/office/drawing/2014/main" id="{0CC7F3F4-7E4F-90B3-ED7C-7696949BB4E5}"/>
              </a:ext>
            </a:extLst>
          </p:cNvPr>
          <p:cNvPicPr>
            <a:picLocks noChangeAspect="1"/>
          </p:cNvPicPr>
          <p:nvPr/>
        </p:nvPicPr>
        <p:blipFill>
          <a:blip r:embed="rId2">
            <a:duotone>
              <a:srgbClr val="005AD2">
                <a:shade val="45000"/>
                <a:satMod val="135000"/>
              </a:srgbClr>
              <a:prstClr val="white"/>
            </a:duotone>
          </a:blip>
          <a:stretch>
            <a:fillRect/>
          </a:stretch>
        </p:blipFill>
        <p:spPr>
          <a:xfrm>
            <a:off x="7571383" y="2532388"/>
            <a:ext cx="540000" cy="540000"/>
          </a:xfrm>
          <a:prstGeom prst="rect">
            <a:avLst/>
          </a:prstGeom>
        </p:spPr>
      </p:pic>
      <p:pic>
        <p:nvPicPr>
          <p:cNvPr id="28" name="Picture 11">
            <a:extLst>
              <a:ext uri="{FF2B5EF4-FFF2-40B4-BE49-F238E27FC236}">
                <a16:creationId xmlns:a16="http://schemas.microsoft.com/office/drawing/2014/main" id="{3E9B24E7-E1A8-12F0-44D8-C5DA73970020}"/>
              </a:ext>
            </a:extLst>
          </p:cNvPr>
          <p:cNvPicPr>
            <a:picLocks noChangeAspect="1"/>
          </p:cNvPicPr>
          <p:nvPr/>
        </p:nvPicPr>
        <p:blipFill>
          <a:blip r:embed="rId3">
            <a:duotone>
              <a:srgbClr val="005AD2">
                <a:shade val="45000"/>
                <a:satMod val="135000"/>
              </a:srgbClr>
              <a:prstClr val="white"/>
            </a:duotone>
          </a:blip>
          <a:stretch>
            <a:fillRect/>
          </a:stretch>
        </p:blipFill>
        <p:spPr>
          <a:xfrm>
            <a:off x="7571383" y="3815951"/>
            <a:ext cx="540000" cy="540000"/>
          </a:xfrm>
          <a:prstGeom prst="rect">
            <a:avLst/>
          </a:prstGeom>
        </p:spPr>
      </p:pic>
      <p:pic>
        <p:nvPicPr>
          <p:cNvPr id="29" name="Picture 12">
            <a:extLst>
              <a:ext uri="{FF2B5EF4-FFF2-40B4-BE49-F238E27FC236}">
                <a16:creationId xmlns:a16="http://schemas.microsoft.com/office/drawing/2014/main" id="{24E24E79-3725-A40F-A9FE-CFB1F12951C5}"/>
              </a:ext>
            </a:extLst>
          </p:cNvPr>
          <p:cNvPicPr>
            <a:picLocks noChangeAspect="1"/>
          </p:cNvPicPr>
          <p:nvPr/>
        </p:nvPicPr>
        <p:blipFill>
          <a:blip r:embed="rId4">
            <a:duotone>
              <a:srgbClr val="005AD2">
                <a:shade val="45000"/>
                <a:satMod val="135000"/>
              </a:srgbClr>
              <a:prstClr val="white"/>
            </a:duotone>
          </a:blip>
          <a:stretch>
            <a:fillRect/>
          </a:stretch>
        </p:blipFill>
        <p:spPr>
          <a:xfrm>
            <a:off x="7571383" y="3185180"/>
            <a:ext cx="540000" cy="540000"/>
          </a:xfrm>
          <a:prstGeom prst="rect">
            <a:avLst/>
          </a:prstGeom>
        </p:spPr>
      </p:pic>
      <p:sp>
        <p:nvSpPr>
          <p:cNvPr id="30" name="TextBox 13">
            <a:extLst>
              <a:ext uri="{FF2B5EF4-FFF2-40B4-BE49-F238E27FC236}">
                <a16:creationId xmlns:a16="http://schemas.microsoft.com/office/drawing/2014/main" id="{0B10CE37-76E7-EA76-ABAB-0EA20F1E6A59}"/>
              </a:ext>
            </a:extLst>
          </p:cNvPr>
          <p:cNvSpPr txBox="1"/>
          <p:nvPr/>
        </p:nvSpPr>
        <p:spPr>
          <a:xfrm>
            <a:off x="7854871" y="3320434"/>
            <a:ext cx="3662611" cy="276999"/>
          </a:xfrm>
          <a:prstGeom prst="rect">
            <a:avLst/>
          </a:prstGeom>
          <a:noFill/>
          <a:ln>
            <a:noFill/>
          </a:ln>
        </p:spPr>
        <p:txBody>
          <a:bodyPr wrap="square" lIns="468000" rtlCol="0" anchor="ctr">
            <a:spAutoFit/>
          </a:bodyPr>
          <a:lstStyle/>
          <a:p>
            <a:pPr>
              <a:defRPr/>
            </a:pPr>
            <a:r>
              <a:rPr lang="en-GB" sz="1200" b="1" dirty="0">
                <a:solidFill>
                  <a:srgbClr val="23004C"/>
                </a:solidFill>
                <a:latin typeface="Verdana" panose="020B0604030504040204" pitchFamily="34" charset="0"/>
                <a:ea typeface="Verdana" panose="020B0604030504040204" pitchFamily="34" charset="0"/>
              </a:rPr>
              <a:t>Reduced treatment adherence</a:t>
            </a:r>
          </a:p>
        </p:txBody>
      </p:sp>
      <p:pic>
        <p:nvPicPr>
          <p:cNvPr id="31" name="Picture 14">
            <a:extLst>
              <a:ext uri="{FF2B5EF4-FFF2-40B4-BE49-F238E27FC236}">
                <a16:creationId xmlns:a16="http://schemas.microsoft.com/office/drawing/2014/main" id="{4AE69F0B-CFF0-5AFF-2CC9-D911F9BE1E76}"/>
              </a:ext>
            </a:extLst>
          </p:cNvPr>
          <p:cNvPicPr>
            <a:picLocks noChangeAspect="1"/>
          </p:cNvPicPr>
          <p:nvPr/>
        </p:nvPicPr>
        <p:blipFill>
          <a:blip r:embed="rId5">
            <a:duotone>
              <a:srgbClr val="005AD2">
                <a:shade val="45000"/>
                <a:satMod val="135000"/>
              </a:srgbClr>
              <a:prstClr val="white"/>
            </a:duotone>
          </a:blip>
          <a:stretch>
            <a:fillRect/>
          </a:stretch>
        </p:blipFill>
        <p:spPr>
          <a:xfrm>
            <a:off x="7571383" y="4466599"/>
            <a:ext cx="540000" cy="540000"/>
          </a:xfrm>
          <a:prstGeom prst="rect">
            <a:avLst/>
          </a:prstGeom>
        </p:spPr>
      </p:pic>
      <p:sp>
        <p:nvSpPr>
          <p:cNvPr id="32" name="TextBox 15">
            <a:extLst>
              <a:ext uri="{FF2B5EF4-FFF2-40B4-BE49-F238E27FC236}">
                <a16:creationId xmlns:a16="http://schemas.microsoft.com/office/drawing/2014/main" id="{2A8A16D7-B5EF-2A63-F0D9-B29DA8C2F18D}"/>
              </a:ext>
            </a:extLst>
          </p:cNvPr>
          <p:cNvSpPr txBox="1"/>
          <p:nvPr/>
        </p:nvSpPr>
        <p:spPr>
          <a:xfrm>
            <a:off x="7854871" y="4599059"/>
            <a:ext cx="3429348" cy="276999"/>
          </a:xfrm>
          <a:prstGeom prst="rect">
            <a:avLst/>
          </a:prstGeom>
          <a:noFill/>
          <a:ln>
            <a:noFill/>
          </a:ln>
        </p:spPr>
        <p:txBody>
          <a:bodyPr wrap="square" lIns="468000" rtlCol="0" anchor="ctr">
            <a:spAutoFit/>
          </a:bodyPr>
          <a:lstStyle/>
          <a:p>
            <a:pPr>
              <a:defRPr/>
            </a:pPr>
            <a:r>
              <a:rPr lang="en-GB" sz="1200" b="1" dirty="0">
                <a:solidFill>
                  <a:srgbClr val="23004C"/>
                </a:solidFill>
                <a:latin typeface="Verdana" panose="020B0604030504040204" pitchFamily="34" charset="0"/>
                <a:ea typeface="Verdana" panose="020B0604030504040204" pitchFamily="34" charset="0"/>
              </a:rPr>
              <a:t>Fear of future episodes</a:t>
            </a:r>
          </a:p>
        </p:txBody>
      </p:sp>
      <p:graphicFrame>
        <p:nvGraphicFramePr>
          <p:cNvPr id="33" name="Chart 16">
            <a:extLst>
              <a:ext uri="{FF2B5EF4-FFF2-40B4-BE49-F238E27FC236}">
                <a16:creationId xmlns:a16="http://schemas.microsoft.com/office/drawing/2014/main" id="{DF19EE82-79EB-7C1A-8748-662C07BF4A76}"/>
              </a:ext>
            </a:extLst>
          </p:cNvPr>
          <p:cNvGraphicFramePr/>
          <p:nvPr/>
        </p:nvGraphicFramePr>
        <p:xfrm>
          <a:off x="-195675" y="2197873"/>
          <a:ext cx="7340145" cy="32052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6120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52A0-ECD5-02D6-B864-83F4930507EC}"/>
              </a:ext>
            </a:extLst>
          </p:cNvPr>
          <p:cNvSpPr txBox="1">
            <a:spLocks/>
          </p:cNvSpPr>
          <p:nvPr/>
        </p:nvSpPr>
        <p:spPr>
          <a:xfrm>
            <a:off x="469207" y="334371"/>
            <a:ext cx="10058400" cy="8639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200" dirty="0">
                <a:latin typeface="Arial" panose="020B0604020202020204" pitchFamily="34" charset="0"/>
                <a:cs typeface="Arial" panose="020B0604020202020204" pitchFamily="34" charset="0"/>
              </a:rPr>
              <a:t>Hypoglycaemia and insulin</a:t>
            </a:r>
          </a:p>
        </p:txBody>
      </p:sp>
      <p:sp>
        <p:nvSpPr>
          <p:cNvPr id="3" name="Content Placeholder 2">
            <a:extLst>
              <a:ext uri="{FF2B5EF4-FFF2-40B4-BE49-F238E27FC236}">
                <a16:creationId xmlns:a16="http://schemas.microsoft.com/office/drawing/2014/main" id="{68327443-0F74-1B69-B1F0-F218364BC3E4}"/>
              </a:ext>
            </a:extLst>
          </p:cNvPr>
          <p:cNvSpPr txBox="1">
            <a:spLocks/>
          </p:cNvSpPr>
          <p:nvPr/>
        </p:nvSpPr>
        <p:spPr>
          <a:xfrm>
            <a:off x="1097280" y="1692322"/>
            <a:ext cx="10058400" cy="483130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indent="-324000" defTabSz="609585">
              <a:lnSpc>
                <a:spcPct val="110000"/>
              </a:lnSpc>
              <a:spcBef>
                <a:spcPts val="0"/>
              </a:spcBef>
              <a:spcAft>
                <a:spcPts val="600"/>
              </a:spcAft>
              <a:buClr>
                <a:srgbClr val="525CA3"/>
              </a:buClr>
              <a:defRPr/>
            </a:pPr>
            <a:r>
              <a:rPr lang="en-GB" sz="2000" kern="0" dirty="0">
                <a:solidFill>
                  <a:schemeClr val="tx2"/>
                </a:solidFill>
                <a:latin typeface="Arial"/>
              </a:rPr>
              <a:t>Hypoglycaemia is common and underreported in people with T2D,</a:t>
            </a:r>
            <a:r>
              <a:rPr lang="en-GB" sz="2000" kern="0" baseline="30000" dirty="0">
                <a:solidFill>
                  <a:schemeClr val="tx2"/>
                </a:solidFill>
                <a:latin typeface="Arial"/>
              </a:rPr>
              <a:t>1-3</a:t>
            </a:r>
            <a:r>
              <a:rPr lang="en-GB" sz="2000" kern="0" dirty="0">
                <a:solidFill>
                  <a:schemeClr val="tx2"/>
                </a:solidFill>
                <a:latin typeface="Arial"/>
              </a:rPr>
              <a:t> and is a barrier to achieving glycaemic control</a:t>
            </a:r>
            <a:r>
              <a:rPr lang="en-GB" sz="2000" kern="0" baseline="30000" dirty="0">
                <a:solidFill>
                  <a:schemeClr val="tx2"/>
                </a:solidFill>
                <a:latin typeface="Arial"/>
              </a:rPr>
              <a:t>4</a:t>
            </a:r>
          </a:p>
          <a:p>
            <a:pPr marL="324000" indent="-324000" defTabSz="609585">
              <a:lnSpc>
                <a:spcPct val="110000"/>
              </a:lnSpc>
              <a:spcBef>
                <a:spcPts val="0"/>
              </a:spcBef>
              <a:spcAft>
                <a:spcPts val="600"/>
              </a:spcAft>
              <a:buClr>
                <a:srgbClr val="525CA3"/>
              </a:buClr>
              <a:defRPr/>
            </a:pPr>
            <a:r>
              <a:rPr lang="en-GB" sz="2000" kern="0" dirty="0">
                <a:solidFill>
                  <a:schemeClr val="tx2"/>
                </a:solidFill>
                <a:latin typeface="Arial"/>
              </a:rPr>
              <a:t>Mild-to-moderate hypoglycaemia can increase the risk of injury from falls or accidents</a:t>
            </a:r>
            <a:r>
              <a:rPr lang="en-GB" sz="2000" kern="0" baseline="30000" dirty="0">
                <a:solidFill>
                  <a:schemeClr val="tx2"/>
                </a:solidFill>
                <a:latin typeface="Arial"/>
              </a:rPr>
              <a:t>5</a:t>
            </a:r>
          </a:p>
          <a:p>
            <a:pPr marL="324000" indent="-324000" defTabSz="609585">
              <a:lnSpc>
                <a:spcPct val="110000"/>
              </a:lnSpc>
              <a:spcBef>
                <a:spcPts val="0"/>
              </a:spcBef>
              <a:spcAft>
                <a:spcPts val="600"/>
              </a:spcAft>
              <a:buClr>
                <a:srgbClr val="525CA3"/>
              </a:buClr>
              <a:defRPr/>
            </a:pPr>
            <a:r>
              <a:rPr lang="en-US" sz="2000" kern="0" dirty="0">
                <a:solidFill>
                  <a:schemeClr val="tx2"/>
                </a:solidFill>
                <a:latin typeface="Arial"/>
              </a:rPr>
              <a:t>Recurrent </a:t>
            </a:r>
            <a:r>
              <a:rPr lang="en-US" sz="2000" kern="0" dirty="0" err="1">
                <a:solidFill>
                  <a:schemeClr val="tx2"/>
                </a:solidFill>
                <a:latin typeface="Arial"/>
              </a:rPr>
              <a:t>hypoglycaemia</a:t>
            </a:r>
            <a:r>
              <a:rPr lang="en-US" sz="2000" kern="0" dirty="0">
                <a:solidFill>
                  <a:schemeClr val="tx2"/>
                </a:solidFill>
                <a:latin typeface="Arial"/>
              </a:rPr>
              <a:t>, especially severe </a:t>
            </a:r>
            <a:r>
              <a:rPr lang="en-US" sz="2000" kern="0" spc="-40" dirty="0">
                <a:solidFill>
                  <a:schemeClr val="tx2"/>
                </a:solidFill>
                <a:latin typeface="Arial"/>
              </a:rPr>
              <a:t>episodes, is strongly associated with CV events</a:t>
            </a:r>
            <a:r>
              <a:rPr lang="en-US" sz="2000" kern="0" spc="-40" baseline="30000" dirty="0">
                <a:solidFill>
                  <a:schemeClr val="tx2"/>
                </a:solidFill>
                <a:latin typeface="Arial"/>
              </a:rPr>
              <a:t>6-8</a:t>
            </a:r>
          </a:p>
          <a:p>
            <a:pPr marL="324000" indent="-324000" defTabSz="609585">
              <a:lnSpc>
                <a:spcPct val="110000"/>
              </a:lnSpc>
              <a:spcBef>
                <a:spcPts val="0"/>
              </a:spcBef>
              <a:spcAft>
                <a:spcPts val="600"/>
              </a:spcAft>
              <a:buClr>
                <a:srgbClr val="525CA3"/>
              </a:buClr>
              <a:defRPr/>
            </a:pPr>
            <a:r>
              <a:rPr lang="en-GB" sz="2000" kern="0" dirty="0">
                <a:solidFill>
                  <a:schemeClr val="tx2"/>
                </a:solidFill>
                <a:latin typeface="Arial"/>
              </a:rPr>
              <a:t>Hypoglycaemia risk is higher in the elderly or frail, and those with renal impairment or multiple comorbidities</a:t>
            </a:r>
            <a:r>
              <a:rPr lang="en-GB" sz="2000" kern="0" baseline="30000" dirty="0">
                <a:solidFill>
                  <a:schemeClr val="tx2"/>
                </a:solidFill>
                <a:latin typeface="Arial"/>
              </a:rPr>
              <a:t>9,10</a:t>
            </a:r>
          </a:p>
          <a:p>
            <a:endParaRPr lang="en-ZA" dirty="0"/>
          </a:p>
          <a:p>
            <a:endParaRPr lang="en-ZA" dirty="0"/>
          </a:p>
          <a:p>
            <a:endParaRPr lang="en-ZA" dirty="0"/>
          </a:p>
          <a:p>
            <a:pPr marL="0" indent="0" defTabSz="609585">
              <a:lnSpc>
                <a:spcPct val="100000"/>
              </a:lnSpc>
              <a:spcBef>
                <a:spcPts val="0"/>
              </a:spcBef>
              <a:buClr>
                <a:srgbClr val="81B838"/>
              </a:buClr>
              <a:buFont typeface="Arial"/>
              <a:buNone/>
              <a:defRPr/>
            </a:pPr>
            <a:r>
              <a:rPr lang="en-GB" sz="900" dirty="0">
                <a:solidFill>
                  <a:srgbClr val="596169"/>
                </a:solidFill>
                <a:latin typeface="Arial"/>
              </a:rPr>
              <a:t>1. Aronson R, et al. Diabetes Res Clin </a:t>
            </a:r>
            <a:r>
              <a:rPr lang="en-GB" sz="900" dirty="0" err="1">
                <a:solidFill>
                  <a:srgbClr val="596169"/>
                </a:solidFill>
                <a:latin typeface="Arial"/>
              </a:rPr>
              <a:t>Pract</a:t>
            </a:r>
            <a:r>
              <a:rPr lang="en-GB" sz="900" dirty="0">
                <a:solidFill>
                  <a:srgbClr val="596169"/>
                </a:solidFill>
                <a:latin typeface="Arial"/>
              </a:rPr>
              <a:t> 2018;138:35-43.		2. </a:t>
            </a:r>
            <a:r>
              <a:rPr lang="en-GB" sz="900" dirty="0" err="1">
                <a:solidFill>
                  <a:srgbClr val="596169"/>
                </a:solidFill>
                <a:latin typeface="Arial"/>
              </a:rPr>
              <a:t>Brod</a:t>
            </a:r>
            <a:r>
              <a:rPr lang="en-GB" sz="900" dirty="0">
                <a:solidFill>
                  <a:srgbClr val="596169"/>
                </a:solidFill>
                <a:latin typeface="Arial"/>
              </a:rPr>
              <a:t> M, et al. Value in Health 2011;14:665-71. 	3. </a:t>
            </a:r>
            <a:r>
              <a:rPr lang="en-GB" sz="900" dirty="0" err="1">
                <a:solidFill>
                  <a:srgbClr val="596169"/>
                </a:solidFill>
                <a:latin typeface="Arial"/>
              </a:rPr>
              <a:t>Ratzki-Leewing</a:t>
            </a:r>
            <a:r>
              <a:rPr lang="en-GB" sz="900" dirty="0">
                <a:solidFill>
                  <a:srgbClr val="596169"/>
                </a:solidFill>
                <a:latin typeface="Arial"/>
              </a:rPr>
              <a:t> A, et al. BMJ Open Diabetes Res Care 2018;6:e000503. </a:t>
            </a:r>
          </a:p>
          <a:p>
            <a:pPr marL="0" indent="0" defTabSz="609585">
              <a:lnSpc>
                <a:spcPct val="100000"/>
              </a:lnSpc>
              <a:spcBef>
                <a:spcPts val="0"/>
              </a:spcBef>
              <a:buClr>
                <a:srgbClr val="81B838"/>
              </a:buClr>
              <a:buFont typeface="Arial"/>
              <a:buNone/>
              <a:defRPr/>
            </a:pPr>
            <a:r>
              <a:rPr lang="en-GB" sz="900" dirty="0">
                <a:solidFill>
                  <a:srgbClr val="596169"/>
                </a:solidFill>
                <a:latin typeface="Arial"/>
              </a:rPr>
              <a:t>4. Cryer PE. </a:t>
            </a:r>
            <a:r>
              <a:rPr lang="pt-BR" sz="900" dirty="0">
                <a:solidFill>
                  <a:srgbClr val="596169"/>
                </a:solidFill>
                <a:latin typeface="Arial"/>
              </a:rPr>
              <a:t>Diabetes 2008;57:3169-76. 				5. </a:t>
            </a:r>
            <a:r>
              <a:rPr lang="en-GB" sz="900" dirty="0" err="1">
                <a:solidFill>
                  <a:srgbClr val="596169"/>
                </a:solidFill>
                <a:latin typeface="Arial"/>
              </a:rPr>
              <a:t>Seaquist</a:t>
            </a:r>
            <a:r>
              <a:rPr lang="en-GB" sz="900" dirty="0">
                <a:solidFill>
                  <a:srgbClr val="596169"/>
                </a:solidFill>
                <a:latin typeface="Arial"/>
              </a:rPr>
              <a:t> ER, et al. Diabetes Care 2013;36:1384-95.	6. Cryer PE. Diabetes Care 2012;35:1814-6.</a:t>
            </a:r>
          </a:p>
          <a:p>
            <a:pPr marL="0" indent="0" defTabSz="609585">
              <a:lnSpc>
                <a:spcPct val="100000"/>
              </a:lnSpc>
              <a:spcBef>
                <a:spcPts val="0"/>
              </a:spcBef>
              <a:buClr>
                <a:srgbClr val="81B838"/>
              </a:buClr>
              <a:buFont typeface="Arial"/>
              <a:buNone/>
              <a:defRPr/>
            </a:pPr>
            <a:r>
              <a:rPr lang="en-GB" sz="900" dirty="0">
                <a:solidFill>
                  <a:srgbClr val="596169"/>
                </a:solidFill>
                <a:latin typeface="Arial"/>
              </a:rPr>
              <a:t>7. </a:t>
            </a:r>
            <a:r>
              <a:rPr lang="en-GB" sz="900" dirty="0" err="1">
                <a:solidFill>
                  <a:srgbClr val="596169"/>
                </a:solidFill>
                <a:latin typeface="Arial"/>
              </a:rPr>
              <a:t>Zoungas</a:t>
            </a:r>
            <a:r>
              <a:rPr lang="en-GB" sz="900" dirty="0">
                <a:solidFill>
                  <a:srgbClr val="596169"/>
                </a:solidFill>
                <a:latin typeface="Arial"/>
              </a:rPr>
              <a:t> S, et al. N </a:t>
            </a:r>
            <a:r>
              <a:rPr lang="en-GB" sz="900" dirty="0" err="1">
                <a:solidFill>
                  <a:srgbClr val="596169"/>
                </a:solidFill>
                <a:latin typeface="Arial"/>
              </a:rPr>
              <a:t>Engl</a:t>
            </a:r>
            <a:r>
              <a:rPr lang="en-GB" sz="900" dirty="0">
                <a:solidFill>
                  <a:srgbClr val="596169"/>
                </a:solidFill>
                <a:latin typeface="Arial"/>
              </a:rPr>
              <a:t> J Med 2010;363:1410-8. 			8. McCoy RG, et al. Diabetes Care 2012;35:1897-901.	9. Moen MF, et al. Clin J Am Soc Nephrol 2009;4:1121-7. </a:t>
            </a:r>
          </a:p>
          <a:p>
            <a:pPr marL="0" indent="0" defTabSz="609585">
              <a:lnSpc>
                <a:spcPct val="100000"/>
              </a:lnSpc>
              <a:spcBef>
                <a:spcPts val="0"/>
              </a:spcBef>
              <a:buClr>
                <a:srgbClr val="81B838"/>
              </a:buClr>
              <a:buFont typeface="Arial"/>
              <a:buNone/>
              <a:defRPr/>
            </a:pPr>
            <a:r>
              <a:rPr lang="en-GB" sz="900" dirty="0">
                <a:solidFill>
                  <a:srgbClr val="596169"/>
                </a:solidFill>
                <a:latin typeface="Arial"/>
              </a:rPr>
              <a:t>10. McCoy RG, et al. JAMA Network Open 2020;3:e1919099-e. </a:t>
            </a:r>
            <a:endParaRPr lang="pt-BR" sz="900" dirty="0">
              <a:solidFill>
                <a:srgbClr val="596169"/>
              </a:solidFill>
              <a:latin typeface="Arial"/>
            </a:endParaRPr>
          </a:p>
          <a:p>
            <a:pPr marL="0" indent="0" defTabSz="609585">
              <a:lnSpc>
                <a:spcPct val="100000"/>
              </a:lnSpc>
              <a:spcBef>
                <a:spcPts val="0"/>
              </a:spcBef>
              <a:buClr>
                <a:srgbClr val="596169"/>
              </a:buClr>
              <a:buFont typeface="Arial"/>
              <a:buNone/>
              <a:defRPr/>
            </a:pPr>
            <a:r>
              <a:rPr lang="da-DK" sz="900" dirty="0">
                <a:solidFill>
                  <a:srgbClr val="596169"/>
                </a:solidFill>
                <a:latin typeface="Arial"/>
              </a:rPr>
              <a:t>Harris SB, Parente EB, Karalliedde J. </a:t>
            </a:r>
            <a:r>
              <a:rPr lang="da-DK" sz="900" i="1" dirty="0">
                <a:solidFill>
                  <a:srgbClr val="596169"/>
                </a:solidFill>
                <a:latin typeface="Arial"/>
              </a:rPr>
              <a:t>Diabetes Ther</a:t>
            </a:r>
            <a:r>
              <a:rPr lang="da-DK" sz="900" dirty="0">
                <a:solidFill>
                  <a:srgbClr val="596169"/>
                </a:solidFill>
                <a:latin typeface="Arial"/>
              </a:rPr>
              <a:t>. </a:t>
            </a:r>
            <a:r>
              <a:rPr lang="en-IN" sz="900" dirty="0">
                <a:solidFill>
                  <a:srgbClr val="596169"/>
                </a:solidFill>
                <a:latin typeface="Arial"/>
              </a:rPr>
              <a:t>2022. [</a:t>
            </a:r>
            <a:r>
              <a:rPr lang="en-IN" sz="900" dirty="0" err="1">
                <a:solidFill>
                  <a:srgbClr val="596169"/>
                </a:solidFill>
                <a:latin typeface="Arial"/>
              </a:rPr>
              <a:t>Epub</a:t>
            </a:r>
            <a:r>
              <a:rPr lang="en-IN" sz="900" dirty="0">
                <a:solidFill>
                  <a:srgbClr val="596169"/>
                </a:solidFill>
                <a:latin typeface="Arial"/>
              </a:rPr>
              <a:t> ahead of print]</a:t>
            </a:r>
          </a:p>
          <a:p>
            <a:endParaRPr lang="en-ZA" dirty="0"/>
          </a:p>
        </p:txBody>
      </p:sp>
    </p:spTree>
    <p:extLst>
      <p:ext uri="{BB962C8B-B14F-4D97-AF65-F5344CB8AC3E}">
        <p14:creationId xmlns:p14="http://schemas.microsoft.com/office/powerpoint/2010/main" val="907124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95A8-3EF7-16DA-A112-1B1AC63CE768}"/>
              </a:ext>
            </a:extLst>
          </p:cNvPr>
          <p:cNvSpPr>
            <a:spLocks noGrp="1"/>
          </p:cNvSpPr>
          <p:nvPr>
            <p:ph type="title" idx="4294967295"/>
          </p:nvPr>
        </p:nvSpPr>
        <p:spPr>
          <a:xfrm>
            <a:off x="101600" y="211644"/>
            <a:ext cx="11988800" cy="1058862"/>
          </a:xfrm>
        </p:spPr>
        <p:txBody>
          <a:bodyPr>
            <a:noAutofit/>
          </a:bodyPr>
          <a:lstStyle/>
          <a:p>
            <a:pPr algn="ctr"/>
            <a:r>
              <a:rPr lang="en-US" sz="3600" b="1" dirty="0"/>
              <a:t>EDITION RCTs: Gla-300 demonstrates comparable glycemic control vs Gla-100 in adults with T2D at Month 6</a:t>
            </a:r>
            <a:endParaRPr lang="pt-PT" sz="3600" b="1" dirty="0"/>
          </a:p>
        </p:txBody>
      </p:sp>
      <p:sp>
        <p:nvSpPr>
          <p:cNvPr id="4" name="Text Placeholder 3">
            <a:extLst>
              <a:ext uri="{FF2B5EF4-FFF2-40B4-BE49-F238E27FC236}">
                <a16:creationId xmlns:a16="http://schemas.microsoft.com/office/drawing/2014/main" id="{CD795756-753C-D0BA-788E-ECC5B25D75A6}"/>
              </a:ext>
            </a:extLst>
          </p:cNvPr>
          <p:cNvSpPr>
            <a:spLocks noGrp="1"/>
          </p:cNvSpPr>
          <p:nvPr>
            <p:ph type="body" sz="quarter" idx="4294967295"/>
          </p:nvPr>
        </p:nvSpPr>
        <p:spPr>
          <a:xfrm>
            <a:off x="350982" y="6062663"/>
            <a:ext cx="11841018" cy="699830"/>
          </a:xfrm>
        </p:spPr>
        <p:txBody>
          <a:bodyPr>
            <a:normAutofit fontScale="92500"/>
          </a:bodyPr>
          <a:lstStyle/>
          <a:p>
            <a:r>
              <a:rPr lang="en-GB" sz="800" dirty="0"/>
              <a:t>The EDITION studies were </a:t>
            </a:r>
            <a:r>
              <a:rPr lang="en-GB" sz="800" dirty="0" err="1"/>
              <a:t>multicenter</a:t>
            </a:r>
            <a:r>
              <a:rPr lang="en-GB" sz="800" dirty="0"/>
              <a:t>, randomized, open-label, parallel-group, Phase 3 studies, with similar designs and endpoints, comparing the efficacy and safety of Gla-300 vs Gla-100 in people with diabetes (T2DM studies only shown on this slide) across various population groups. Across all trials, the primary endpoint of non-inferiority in HbA1c reduction was met. </a:t>
            </a:r>
            <a:br>
              <a:rPr lang="en-GB" sz="800" dirty="0"/>
            </a:br>
            <a:r>
              <a:rPr lang="en-GB" sz="800" dirty="0"/>
              <a:t>BB, basal-bolus therapy; BOT, basal-supported oral therapy; CI, confidence interval; LSM, least square mean</a:t>
            </a:r>
          </a:p>
          <a:p>
            <a:r>
              <a:rPr lang="da-DK" sz="800" dirty="0"/>
              <a:t>1. Riddle MC, et al. Diabetes Care 2014;37:2755–62; 2. Yki-Järvinen H, et al. Diabetes Care 2014;37:3235–43; 3. Bolli GB, et al. Diabetes Obes Metab 2015;17:386–94; </a:t>
            </a:r>
            <a:br>
              <a:rPr lang="da-DK" sz="800" dirty="0"/>
            </a:br>
            <a:r>
              <a:rPr lang="da-DK" sz="800" dirty="0"/>
              <a:t>4. Terauchi Y, et al. Diabetes Obes Metab 2016;18:366–74; 5. Ji L, et al, Diabetes Obes Metab 2020;22:612–621</a:t>
            </a:r>
            <a:endParaRPr lang="en-GB" sz="800" dirty="0"/>
          </a:p>
        </p:txBody>
      </p:sp>
      <p:grpSp>
        <p:nvGrpSpPr>
          <p:cNvPr id="35" name="Group 34">
            <a:extLst>
              <a:ext uri="{FF2B5EF4-FFF2-40B4-BE49-F238E27FC236}">
                <a16:creationId xmlns:a16="http://schemas.microsoft.com/office/drawing/2014/main" id="{F99248BF-94C8-8AB5-F30A-A20A4432C602}"/>
              </a:ext>
            </a:extLst>
          </p:cNvPr>
          <p:cNvGrpSpPr/>
          <p:nvPr/>
        </p:nvGrpSpPr>
        <p:grpSpPr>
          <a:xfrm>
            <a:off x="570130" y="1612931"/>
            <a:ext cx="10806148" cy="4202391"/>
            <a:chOff x="665986" y="1819298"/>
            <a:chExt cx="10165002" cy="3774949"/>
          </a:xfrm>
        </p:grpSpPr>
        <p:sp>
          <p:nvSpPr>
            <p:cNvPr id="36" name="Rectangle 35">
              <a:extLst>
                <a:ext uri="{FF2B5EF4-FFF2-40B4-BE49-F238E27FC236}">
                  <a16:creationId xmlns:a16="http://schemas.microsoft.com/office/drawing/2014/main" id="{F9F79156-5FBC-D267-1AF1-4EBAF87ED499}"/>
                </a:ext>
              </a:extLst>
            </p:cNvPr>
            <p:cNvSpPr/>
            <p:nvPr/>
          </p:nvSpPr>
          <p:spPr>
            <a:xfrm>
              <a:off x="3072857" y="2476397"/>
              <a:ext cx="1614003" cy="556455"/>
            </a:xfrm>
            <a:prstGeom prst="rect">
              <a:avLst/>
            </a:prstGeom>
            <a:solidFill>
              <a:srgbClr val="368FFC">
                <a:lumMod val="20000"/>
                <a:lumOff val="80000"/>
              </a:srgbClr>
            </a:solidFill>
            <a:ln w="9525" cap="flat" cmpd="sng" algn="ctr">
              <a:noFill/>
              <a:prstDash val="solid"/>
            </a:ln>
            <a:effectLst/>
          </p:spPr>
          <p:txBody>
            <a:bodyPr lIns="0" tIns="60959" rIns="0" bIns="60959" anchor="ctr"/>
            <a:lstStyle/>
            <a:p>
              <a:pPr algn="ctr" defTabSz="914332">
                <a:defRPr/>
              </a:pPr>
              <a:r>
                <a:rPr lang="en-GB" sz="1333" b="1" kern="0" dirty="0">
                  <a:solidFill>
                    <a:srgbClr val="334291"/>
                  </a:solidFill>
                  <a:latin typeface="Arial"/>
                </a:rPr>
                <a:t>0.00% </a:t>
              </a:r>
            </a:p>
            <a:p>
              <a:pPr algn="ctr" defTabSz="914332">
                <a:defRPr/>
              </a:pPr>
              <a:r>
                <a:rPr lang="en-GB" sz="1333" b="1" kern="0" dirty="0">
                  <a:solidFill>
                    <a:srgbClr val="334291"/>
                  </a:solidFill>
                  <a:latin typeface="Arial"/>
                </a:rPr>
                <a:t>(–0.11 to 0.11)</a:t>
              </a:r>
            </a:p>
          </p:txBody>
        </p:sp>
        <p:sp>
          <p:nvSpPr>
            <p:cNvPr id="37" name="Rectangle 36">
              <a:extLst>
                <a:ext uri="{FF2B5EF4-FFF2-40B4-BE49-F238E27FC236}">
                  <a16:creationId xmlns:a16="http://schemas.microsoft.com/office/drawing/2014/main" id="{1F568B5B-7DF8-3A58-7201-3D9C030E42DB}"/>
                </a:ext>
              </a:extLst>
            </p:cNvPr>
            <p:cNvSpPr/>
            <p:nvPr/>
          </p:nvSpPr>
          <p:spPr>
            <a:xfrm>
              <a:off x="4746156" y="2476397"/>
              <a:ext cx="1325646" cy="556455"/>
            </a:xfrm>
            <a:prstGeom prst="rect">
              <a:avLst/>
            </a:prstGeom>
            <a:solidFill>
              <a:srgbClr val="368FFC">
                <a:lumMod val="20000"/>
                <a:lumOff val="80000"/>
              </a:srgbClr>
            </a:solidFill>
            <a:ln w="9525" cap="flat" cmpd="sng" algn="ctr">
              <a:noFill/>
              <a:prstDash val="solid"/>
            </a:ln>
            <a:effectLst/>
          </p:spPr>
          <p:txBody>
            <a:bodyPr lIns="0" tIns="60959" rIns="0" bIns="60959" anchor="ctr"/>
            <a:lstStyle/>
            <a:p>
              <a:pPr algn="ctr" defTabSz="914332">
                <a:defRPr/>
              </a:pPr>
              <a:r>
                <a:rPr lang="en-GB" sz="1333" b="1" kern="0" dirty="0">
                  <a:solidFill>
                    <a:srgbClr val="334291"/>
                  </a:solidFill>
                  <a:latin typeface="Arial"/>
                </a:rPr>
                <a:t>-0.01% </a:t>
              </a:r>
            </a:p>
            <a:p>
              <a:pPr algn="ctr" defTabSz="914332">
                <a:defRPr/>
              </a:pPr>
              <a:r>
                <a:rPr lang="en-GB" sz="1333" b="1" kern="0" dirty="0">
                  <a:solidFill>
                    <a:srgbClr val="334291"/>
                  </a:solidFill>
                  <a:latin typeface="Arial"/>
                </a:rPr>
                <a:t>(–0.14 to 0.12)</a:t>
              </a:r>
            </a:p>
          </p:txBody>
        </p:sp>
        <p:grpSp>
          <p:nvGrpSpPr>
            <p:cNvPr id="38" name="Group 37">
              <a:extLst>
                <a:ext uri="{FF2B5EF4-FFF2-40B4-BE49-F238E27FC236}">
                  <a16:creationId xmlns:a16="http://schemas.microsoft.com/office/drawing/2014/main" id="{75CB26F7-AEBC-0613-F0B4-0C7485BCAFE6}"/>
                </a:ext>
              </a:extLst>
            </p:cNvPr>
            <p:cNvGrpSpPr/>
            <p:nvPr/>
          </p:nvGrpSpPr>
          <p:grpSpPr>
            <a:xfrm>
              <a:off x="3072857" y="1847887"/>
              <a:ext cx="5952367" cy="568498"/>
              <a:chOff x="3513596" y="1809252"/>
              <a:chExt cx="2816689" cy="400492"/>
            </a:xfrm>
          </p:grpSpPr>
          <p:sp>
            <p:nvSpPr>
              <p:cNvPr id="61" name="Rounded Rectangle 215">
                <a:extLst>
                  <a:ext uri="{FF2B5EF4-FFF2-40B4-BE49-F238E27FC236}">
                    <a16:creationId xmlns:a16="http://schemas.microsoft.com/office/drawing/2014/main" id="{2EE33908-F2D4-DD81-BD6D-152C912044C7}"/>
                  </a:ext>
                </a:extLst>
              </p:cNvPr>
              <p:cNvSpPr/>
              <p:nvPr/>
            </p:nvSpPr>
            <p:spPr>
              <a:xfrm>
                <a:off x="4305408" y="1817736"/>
                <a:ext cx="627302" cy="392008"/>
              </a:xfrm>
              <a:prstGeom prst="rect">
                <a:avLst/>
              </a:prstGeom>
              <a:solidFill>
                <a:srgbClr val="334291">
                  <a:lumMod val="50000"/>
                </a:srgbClr>
              </a:solidFill>
              <a:ln w="9525" cap="flat" cmpd="sng" algn="ctr">
                <a:noFill/>
                <a:prstDash val="solid"/>
              </a:ln>
              <a:effectLst/>
            </p:spPr>
            <p:txBody>
              <a:bodyPr lIns="0" tIns="35999" rIns="0" bIns="35999" spcCol="1693" anchor="ctr"/>
              <a:lstStyle/>
              <a:p>
                <a:pPr algn="ctr" defTabSz="622238">
                  <a:lnSpc>
                    <a:spcPct val="90000"/>
                  </a:lnSpc>
                  <a:spcAft>
                    <a:spcPct val="35000"/>
                  </a:spcAft>
                  <a:defRPr/>
                </a:pPr>
                <a:r>
                  <a:rPr lang="en-GB" sz="1600" b="1" kern="0" dirty="0">
                    <a:solidFill>
                      <a:srgbClr val="FFFFFF"/>
                    </a:solidFill>
                    <a:latin typeface="Arial"/>
                    <a:cs typeface="Arial" panose="020B0604020202020204" pitchFamily="34" charset="0"/>
                  </a:rPr>
                  <a:t>EDITION 2</a:t>
                </a:r>
                <a:r>
                  <a:rPr lang="en-GB" sz="1600" b="1" kern="0" baseline="30000" dirty="0">
                    <a:solidFill>
                      <a:srgbClr val="FFFFFF"/>
                    </a:solidFill>
                    <a:latin typeface="Arial"/>
                    <a:cs typeface="Arial" panose="020B0604020202020204" pitchFamily="34" charset="0"/>
                  </a:rPr>
                  <a:t>2</a:t>
                </a:r>
              </a:p>
              <a:p>
                <a:pPr algn="ctr" defTabSz="622238">
                  <a:lnSpc>
                    <a:spcPct val="90000"/>
                  </a:lnSpc>
                  <a:spcAft>
                    <a:spcPct val="35000"/>
                  </a:spcAft>
                  <a:defRPr/>
                </a:pPr>
                <a:r>
                  <a:rPr lang="en-GB" sz="1600" b="1" kern="0" dirty="0">
                    <a:solidFill>
                      <a:srgbClr val="FFFFFF"/>
                    </a:solidFill>
                    <a:latin typeface="Arial"/>
                    <a:cs typeface="Arial" panose="020B0604020202020204" pitchFamily="34" charset="0"/>
                  </a:rPr>
                  <a:t>BOT switch</a:t>
                </a:r>
                <a:endParaRPr lang="en-US" sz="1600" kern="0" dirty="0">
                  <a:solidFill>
                    <a:srgbClr val="FFFFFF"/>
                  </a:solidFill>
                  <a:latin typeface="Arial"/>
                </a:endParaRPr>
              </a:p>
            </p:txBody>
          </p:sp>
          <p:sp>
            <p:nvSpPr>
              <p:cNvPr id="62" name="Rounded Rectangle 214">
                <a:extLst>
                  <a:ext uri="{FF2B5EF4-FFF2-40B4-BE49-F238E27FC236}">
                    <a16:creationId xmlns:a16="http://schemas.microsoft.com/office/drawing/2014/main" id="{0BDA6F99-9AD3-54EA-4D3A-80294DF46F4A}"/>
                  </a:ext>
                </a:extLst>
              </p:cNvPr>
              <p:cNvSpPr/>
              <p:nvPr/>
            </p:nvSpPr>
            <p:spPr>
              <a:xfrm>
                <a:off x="3513596" y="1817736"/>
                <a:ext cx="763754" cy="392008"/>
              </a:xfrm>
              <a:prstGeom prst="rect">
                <a:avLst/>
              </a:prstGeom>
              <a:solidFill>
                <a:srgbClr val="334291">
                  <a:lumMod val="50000"/>
                </a:srgbClr>
              </a:solidFill>
              <a:ln w="9525" cap="flat" cmpd="sng" algn="ctr">
                <a:noFill/>
                <a:prstDash val="solid"/>
              </a:ln>
              <a:effectLst/>
            </p:spPr>
            <p:txBody>
              <a:bodyPr lIns="0" tIns="35999" rIns="0" bIns="35999" spcCol="1693" anchor="ctr"/>
              <a:lstStyle/>
              <a:p>
                <a:pPr algn="ctr" defTabSz="622238">
                  <a:lnSpc>
                    <a:spcPct val="90000"/>
                  </a:lnSpc>
                  <a:spcAft>
                    <a:spcPct val="35000"/>
                  </a:spcAft>
                  <a:defRPr/>
                </a:pPr>
                <a:r>
                  <a:rPr lang="en-GB" sz="1600" b="1" kern="0" dirty="0">
                    <a:solidFill>
                      <a:srgbClr val="FFFFFF"/>
                    </a:solidFill>
                    <a:latin typeface="Arial"/>
                    <a:cs typeface="Arial" panose="020B0604020202020204" pitchFamily="34" charset="0"/>
                  </a:rPr>
                  <a:t>EDITION 1</a:t>
                </a:r>
                <a:r>
                  <a:rPr lang="en-GB" sz="1600" b="1" kern="0" baseline="30000" dirty="0">
                    <a:solidFill>
                      <a:srgbClr val="FFFFFF"/>
                    </a:solidFill>
                    <a:latin typeface="Arial"/>
                    <a:cs typeface="Arial" panose="020B0604020202020204" pitchFamily="34" charset="0"/>
                  </a:rPr>
                  <a:t>1</a:t>
                </a:r>
              </a:p>
              <a:p>
                <a:pPr algn="ctr" defTabSz="622238">
                  <a:lnSpc>
                    <a:spcPct val="90000"/>
                  </a:lnSpc>
                  <a:spcAft>
                    <a:spcPct val="35000"/>
                  </a:spcAft>
                  <a:defRPr/>
                </a:pPr>
                <a:r>
                  <a:rPr lang="en-GB" sz="1600" b="1" kern="0" dirty="0">
                    <a:solidFill>
                      <a:srgbClr val="FFFFFF"/>
                    </a:solidFill>
                    <a:latin typeface="Arial"/>
                    <a:cs typeface="Arial" panose="020B0604020202020204" pitchFamily="34" charset="0"/>
                  </a:rPr>
                  <a:t>BB</a:t>
                </a:r>
                <a:endParaRPr lang="en-US" sz="1600" kern="0" dirty="0">
                  <a:solidFill>
                    <a:srgbClr val="FFFFFF"/>
                  </a:solidFill>
                  <a:latin typeface="Arial"/>
                </a:endParaRPr>
              </a:p>
            </p:txBody>
          </p:sp>
          <p:sp>
            <p:nvSpPr>
              <p:cNvPr id="63" name="Rounded Rectangle 213">
                <a:extLst>
                  <a:ext uri="{FF2B5EF4-FFF2-40B4-BE49-F238E27FC236}">
                    <a16:creationId xmlns:a16="http://schemas.microsoft.com/office/drawing/2014/main" id="{761846E0-B867-6E95-E043-DD64734319B8}"/>
                  </a:ext>
                </a:extLst>
              </p:cNvPr>
              <p:cNvSpPr/>
              <p:nvPr/>
            </p:nvSpPr>
            <p:spPr>
              <a:xfrm>
                <a:off x="5611778" y="1810552"/>
                <a:ext cx="718507" cy="392008"/>
              </a:xfrm>
              <a:prstGeom prst="rect">
                <a:avLst/>
              </a:prstGeom>
              <a:solidFill>
                <a:srgbClr val="334291">
                  <a:lumMod val="50000"/>
                </a:srgbClr>
              </a:solidFill>
              <a:ln w="9525" cap="flat" cmpd="sng" algn="ctr">
                <a:noFill/>
                <a:prstDash val="solid"/>
              </a:ln>
              <a:effectLst/>
            </p:spPr>
            <p:txBody>
              <a:bodyPr lIns="0" tIns="35999" rIns="0" bIns="35999" spcCol="1693" anchor="ctr"/>
              <a:lstStyle/>
              <a:p>
                <a:pPr algn="ctr" defTabSz="622238">
                  <a:lnSpc>
                    <a:spcPct val="90000"/>
                  </a:lnSpc>
                  <a:spcAft>
                    <a:spcPct val="35000"/>
                  </a:spcAft>
                  <a:defRPr/>
                </a:pPr>
                <a:r>
                  <a:rPr lang="en-GB" sz="1600" b="1" kern="0" dirty="0">
                    <a:solidFill>
                      <a:srgbClr val="FFFFFF"/>
                    </a:solidFill>
                    <a:latin typeface="Arial"/>
                    <a:cs typeface="Arial" panose="020B0604020202020204" pitchFamily="34" charset="0"/>
                  </a:rPr>
                  <a:t>EDITION JP 2</a:t>
                </a:r>
                <a:r>
                  <a:rPr lang="en-GB" sz="1600" b="1" kern="0" baseline="30000" dirty="0">
                    <a:solidFill>
                      <a:srgbClr val="FFFFFF"/>
                    </a:solidFill>
                    <a:latin typeface="Arial"/>
                    <a:cs typeface="Arial" panose="020B0604020202020204" pitchFamily="34" charset="0"/>
                  </a:rPr>
                  <a:t>4</a:t>
                </a:r>
              </a:p>
              <a:p>
                <a:pPr algn="ctr" defTabSz="622238">
                  <a:lnSpc>
                    <a:spcPct val="90000"/>
                  </a:lnSpc>
                  <a:spcAft>
                    <a:spcPct val="35000"/>
                  </a:spcAft>
                  <a:defRPr/>
                </a:pPr>
                <a:r>
                  <a:rPr lang="en-GB" sz="1600" b="1" kern="0" dirty="0">
                    <a:solidFill>
                      <a:srgbClr val="FFFFFF"/>
                    </a:solidFill>
                    <a:latin typeface="Arial"/>
                    <a:cs typeface="Arial" panose="020B0604020202020204" pitchFamily="34" charset="0"/>
                  </a:rPr>
                  <a:t>BOT switch</a:t>
                </a:r>
                <a:endParaRPr lang="en-US" sz="1600" kern="0" dirty="0">
                  <a:solidFill>
                    <a:srgbClr val="FFFFFF"/>
                  </a:solidFill>
                  <a:latin typeface="Arial"/>
                </a:endParaRPr>
              </a:p>
            </p:txBody>
          </p:sp>
          <p:sp>
            <p:nvSpPr>
              <p:cNvPr id="64" name="Rounded Rectangle 212">
                <a:extLst>
                  <a:ext uri="{FF2B5EF4-FFF2-40B4-BE49-F238E27FC236}">
                    <a16:creationId xmlns:a16="http://schemas.microsoft.com/office/drawing/2014/main" id="{22E7C890-6C57-CAD0-F5E8-8B51CDC4EC99}"/>
                  </a:ext>
                </a:extLst>
              </p:cNvPr>
              <p:cNvSpPr/>
              <p:nvPr/>
            </p:nvSpPr>
            <p:spPr>
              <a:xfrm>
                <a:off x="4959244" y="1809252"/>
                <a:ext cx="615515" cy="392008"/>
              </a:xfrm>
              <a:prstGeom prst="rect">
                <a:avLst/>
              </a:prstGeom>
              <a:solidFill>
                <a:srgbClr val="334291">
                  <a:lumMod val="50000"/>
                </a:srgbClr>
              </a:solidFill>
              <a:ln w="9525" cap="flat" cmpd="sng" algn="ctr">
                <a:noFill/>
                <a:prstDash val="solid"/>
              </a:ln>
              <a:effectLst/>
            </p:spPr>
            <p:txBody>
              <a:bodyPr lIns="0" tIns="35999" rIns="0" bIns="35999" spcCol="1693" anchor="ctr"/>
              <a:lstStyle/>
              <a:p>
                <a:pPr algn="ctr" defTabSz="622238">
                  <a:lnSpc>
                    <a:spcPct val="90000"/>
                  </a:lnSpc>
                  <a:spcAft>
                    <a:spcPct val="35000"/>
                  </a:spcAft>
                  <a:defRPr/>
                </a:pPr>
                <a:r>
                  <a:rPr lang="en-GB" sz="1600" b="1" kern="0" dirty="0">
                    <a:solidFill>
                      <a:srgbClr val="FFFFFF"/>
                    </a:solidFill>
                    <a:latin typeface="Arial"/>
                    <a:cs typeface="Arial" panose="020B0604020202020204" pitchFamily="34" charset="0"/>
                  </a:rPr>
                  <a:t>EDITION 3</a:t>
                </a:r>
                <a:r>
                  <a:rPr lang="en-GB" sz="1600" b="1" kern="0" baseline="30000" dirty="0">
                    <a:solidFill>
                      <a:srgbClr val="FFFFFF"/>
                    </a:solidFill>
                    <a:latin typeface="Arial"/>
                    <a:cs typeface="Arial" panose="020B0604020202020204" pitchFamily="34" charset="0"/>
                  </a:rPr>
                  <a:t>3</a:t>
                </a:r>
                <a:br>
                  <a:rPr lang="en-GB" sz="1600" b="1" kern="0" baseline="30000" dirty="0">
                    <a:solidFill>
                      <a:srgbClr val="FFFFFF"/>
                    </a:solidFill>
                    <a:latin typeface="Arial"/>
                    <a:cs typeface="Arial" panose="020B0604020202020204" pitchFamily="34" charset="0"/>
                  </a:rPr>
                </a:br>
                <a:r>
                  <a:rPr lang="en-GB" sz="1333" b="1" kern="0" dirty="0">
                    <a:solidFill>
                      <a:srgbClr val="FFFFFF"/>
                    </a:solidFill>
                    <a:latin typeface="Arial"/>
                    <a:cs typeface="Arial" panose="020B0604020202020204" pitchFamily="34" charset="0"/>
                  </a:rPr>
                  <a:t>Insulin-naïve: </a:t>
                </a:r>
                <a:br>
                  <a:rPr lang="en-GB" sz="1333" b="1" kern="0" dirty="0">
                    <a:solidFill>
                      <a:srgbClr val="FFFFFF"/>
                    </a:solidFill>
                    <a:latin typeface="Arial"/>
                    <a:cs typeface="Arial" panose="020B0604020202020204" pitchFamily="34" charset="0"/>
                  </a:rPr>
                </a:br>
                <a:r>
                  <a:rPr lang="en-GB" sz="1333" b="1" kern="0" dirty="0">
                    <a:solidFill>
                      <a:srgbClr val="FFFFFF"/>
                    </a:solidFill>
                    <a:latin typeface="Arial"/>
                    <a:cs typeface="Arial" panose="020B0604020202020204" pitchFamily="34" charset="0"/>
                  </a:rPr>
                  <a:t>BOT start</a:t>
                </a:r>
                <a:endParaRPr lang="en-US" sz="1333" kern="0" dirty="0">
                  <a:solidFill>
                    <a:srgbClr val="FFFFFF"/>
                  </a:solidFill>
                  <a:latin typeface="Arial"/>
                </a:endParaRPr>
              </a:p>
            </p:txBody>
          </p:sp>
        </p:grpSp>
        <p:sp>
          <p:nvSpPr>
            <p:cNvPr id="39" name="Rectangle 38">
              <a:extLst>
                <a:ext uri="{FF2B5EF4-FFF2-40B4-BE49-F238E27FC236}">
                  <a16:creationId xmlns:a16="http://schemas.microsoft.com/office/drawing/2014/main" id="{4ED7BE39-F2D4-A07C-F564-57657CD5A0B3}"/>
                </a:ext>
              </a:extLst>
            </p:cNvPr>
            <p:cNvSpPr/>
            <p:nvPr/>
          </p:nvSpPr>
          <p:spPr>
            <a:xfrm>
              <a:off x="6121900" y="2466201"/>
              <a:ext cx="1316998" cy="556455"/>
            </a:xfrm>
            <a:prstGeom prst="rect">
              <a:avLst/>
            </a:prstGeom>
            <a:solidFill>
              <a:srgbClr val="368FFC">
                <a:lumMod val="20000"/>
                <a:lumOff val="80000"/>
              </a:srgbClr>
            </a:solidFill>
            <a:ln w="9525" cap="flat" cmpd="sng" algn="ctr">
              <a:noFill/>
              <a:prstDash val="solid"/>
            </a:ln>
            <a:effectLst/>
          </p:spPr>
          <p:txBody>
            <a:bodyPr lIns="0" tIns="60959" rIns="0" bIns="60959" anchor="ctr"/>
            <a:lstStyle/>
            <a:p>
              <a:pPr algn="ctr" defTabSz="914332">
                <a:defRPr/>
              </a:pPr>
              <a:r>
                <a:rPr lang="en-GB" sz="1333" b="1" kern="0" dirty="0">
                  <a:solidFill>
                    <a:srgbClr val="334291"/>
                  </a:solidFill>
                  <a:latin typeface="Arial"/>
                </a:rPr>
                <a:t>0.04% </a:t>
              </a:r>
            </a:p>
            <a:p>
              <a:pPr algn="ctr" defTabSz="914332">
                <a:defRPr/>
              </a:pPr>
              <a:r>
                <a:rPr lang="en-GB" sz="1333" b="1" kern="0" dirty="0">
                  <a:solidFill>
                    <a:srgbClr val="334291"/>
                  </a:solidFill>
                  <a:latin typeface="Arial"/>
                </a:rPr>
                <a:t>(– 0.09 to 0.17)</a:t>
              </a:r>
            </a:p>
          </p:txBody>
        </p:sp>
        <p:sp>
          <p:nvSpPr>
            <p:cNvPr id="40" name="Rectangle 39">
              <a:extLst>
                <a:ext uri="{FF2B5EF4-FFF2-40B4-BE49-F238E27FC236}">
                  <a16:creationId xmlns:a16="http://schemas.microsoft.com/office/drawing/2014/main" id="{610E9A41-7465-0213-D7FA-BC4F9253CE86}"/>
                </a:ext>
              </a:extLst>
            </p:cNvPr>
            <p:cNvSpPr/>
            <p:nvPr/>
          </p:nvSpPr>
          <p:spPr>
            <a:xfrm>
              <a:off x="7506840" y="2466201"/>
              <a:ext cx="1518385" cy="556455"/>
            </a:xfrm>
            <a:prstGeom prst="rect">
              <a:avLst/>
            </a:prstGeom>
            <a:solidFill>
              <a:srgbClr val="368FFC">
                <a:lumMod val="20000"/>
                <a:lumOff val="80000"/>
              </a:srgbClr>
            </a:solidFill>
            <a:ln w="9525" cap="flat" cmpd="sng" algn="ctr">
              <a:noFill/>
              <a:prstDash val="solid"/>
            </a:ln>
            <a:effectLst/>
          </p:spPr>
          <p:txBody>
            <a:bodyPr lIns="0" tIns="60959" rIns="0" bIns="60959" anchor="ctr"/>
            <a:lstStyle/>
            <a:p>
              <a:pPr algn="ctr" defTabSz="914332">
                <a:defRPr/>
              </a:pPr>
              <a:r>
                <a:rPr lang="en-GB" sz="1333" b="1" kern="0" dirty="0">
                  <a:solidFill>
                    <a:srgbClr val="334291"/>
                  </a:solidFill>
                  <a:latin typeface="Arial"/>
                </a:rPr>
                <a:t>0.10% </a:t>
              </a:r>
            </a:p>
            <a:p>
              <a:pPr algn="ctr" defTabSz="914332">
                <a:defRPr/>
              </a:pPr>
              <a:r>
                <a:rPr lang="en-GB" sz="1333" b="1" kern="0" dirty="0">
                  <a:solidFill>
                    <a:srgbClr val="334291"/>
                  </a:solidFill>
                  <a:latin typeface="Arial"/>
                </a:rPr>
                <a:t>(–0.08 to 0.27)</a:t>
              </a:r>
            </a:p>
          </p:txBody>
        </p:sp>
        <p:sp>
          <p:nvSpPr>
            <p:cNvPr id="41" name="Rectangle 40">
              <a:extLst>
                <a:ext uri="{FF2B5EF4-FFF2-40B4-BE49-F238E27FC236}">
                  <a16:creationId xmlns:a16="http://schemas.microsoft.com/office/drawing/2014/main" id="{C6F44DD2-C36C-34F0-5E61-ED68B28B3CD4}"/>
                </a:ext>
              </a:extLst>
            </p:cNvPr>
            <p:cNvSpPr/>
            <p:nvPr/>
          </p:nvSpPr>
          <p:spPr>
            <a:xfrm>
              <a:off x="665986" y="2476397"/>
              <a:ext cx="2316050" cy="556455"/>
            </a:xfrm>
            <a:prstGeom prst="rect">
              <a:avLst/>
            </a:prstGeom>
            <a:solidFill>
              <a:srgbClr val="368FFC">
                <a:lumMod val="20000"/>
                <a:lumOff val="80000"/>
              </a:srgbClr>
            </a:solidFill>
            <a:ln w="9525" cap="flat" cmpd="sng" algn="ctr">
              <a:noFill/>
              <a:prstDash val="solid"/>
            </a:ln>
            <a:effectLst/>
          </p:spPr>
          <p:txBody>
            <a:bodyPr lIns="0" tIns="60959" rIns="0" bIns="60959" anchor="ctr"/>
            <a:lstStyle/>
            <a:p>
              <a:pPr algn="ctr" defTabSz="914332">
                <a:defRPr/>
              </a:pPr>
              <a:r>
                <a:rPr lang="en-GB" sz="1333" b="1" kern="0" dirty="0">
                  <a:solidFill>
                    <a:srgbClr val="334291"/>
                  </a:solidFill>
                  <a:latin typeface="Arial"/>
                </a:rPr>
                <a:t>LSM difference </a:t>
              </a:r>
              <a:br>
                <a:rPr lang="en-GB" sz="1333" b="1" kern="0" dirty="0">
                  <a:solidFill>
                    <a:srgbClr val="334291"/>
                  </a:solidFill>
                  <a:latin typeface="Arial"/>
                </a:rPr>
              </a:br>
              <a:r>
                <a:rPr lang="en-GB" sz="1333" b="1" kern="0" dirty="0">
                  <a:solidFill>
                    <a:srgbClr val="334291"/>
                  </a:solidFill>
                  <a:latin typeface="Arial"/>
                </a:rPr>
                <a:t>(95% CI)</a:t>
              </a:r>
            </a:p>
          </p:txBody>
        </p:sp>
        <p:graphicFrame>
          <p:nvGraphicFramePr>
            <p:cNvPr id="42" name="Content Placeholder 8">
              <a:extLst>
                <a:ext uri="{FF2B5EF4-FFF2-40B4-BE49-F238E27FC236}">
                  <a16:creationId xmlns:a16="http://schemas.microsoft.com/office/drawing/2014/main" id="{59605458-7C6C-1E05-96FB-4A887751BD65}"/>
                </a:ext>
              </a:extLst>
            </p:cNvPr>
            <p:cNvGraphicFramePr>
              <a:graphicFrameLocks/>
            </p:cNvGraphicFramePr>
            <p:nvPr/>
          </p:nvGraphicFramePr>
          <p:xfrm>
            <a:off x="2734141" y="3011920"/>
            <a:ext cx="8096847" cy="2582327"/>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42">
              <a:extLst>
                <a:ext uri="{FF2B5EF4-FFF2-40B4-BE49-F238E27FC236}">
                  <a16:creationId xmlns:a16="http://schemas.microsoft.com/office/drawing/2014/main" id="{1908304E-0C86-0C08-BEEC-E61974A71FCF}"/>
                </a:ext>
              </a:extLst>
            </p:cNvPr>
            <p:cNvSpPr txBox="1"/>
            <p:nvPr/>
          </p:nvSpPr>
          <p:spPr bwMode="auto">
            <a:xfrm rot="16200000">
              <a:off x="1297219" y="4109196"/>
              <a:ext cx="2220470" cy="540548"/>
            </a:xfrm>
            <a:prstGeom prst="rect">
              <a:avLst/>
            </a:prstGeom>
            <a:noFill/>
          </p:spPr>
          <p:txBody>
            <a:bodyPr vert="horz" wrap="square" lIns="121919" tIns="60959" rIns="121919" bIns="60959">
              <a:spAutoFit/>
            </a:bodyPr>
            <a:lstStyle/>
            <a:p>
              <a:pPr algn="ctr" defTabSz="914332">
                <a:defRPr/>
              </a:pPr>
              <a:r>
                <a:rPr lang="en-US" sz="1467" kern="0" dirty="0">
                  <a:solidFill>
                    <a:srgbClr val="334291"/>
                  </a:solidFill>
                  <a:latin typeface="Arial"/>
                </a:rPr>
                <a:t>LSM HbA1c change from baseline to Month 6, %</a:t>
              </a:r>
            </a:p>
          </p:txBody>
        </p:sp>
        <p:grpSp>
          <p:nvGrpSpPr>
            <p:cNvPr id="44" name="Group 43">
              <a:extLst>
                <a:ext uri="{FF2B5EF4-FFF2-40B4-BE49-F238E27FC236}">
                  <a16:creationId xmlns:a16="http://schemas.microsoft.com/office/drawing/2014/main" id="{3684339B-4FD6-94EC-AE1A-AB3D3F0211E1}"/>
                </a:ext>
              </a:extLst>
            </p:cNvPr>
            <p:cNvGrpSpPr/>
            <p:nvPr/>
          </p:nvGrpSpPr>
          <p:grpSpPr>
            <a:xfrm>
              <a:off x="3452423" y="3110450"/>
              <a:ext cx="5306806" cy="260497"/>
              <a:chOff x="3693209" y="2922591"/>
              <a:chExt cx="2511207" cy="183513"/>
            </a:xfrm>
          </p:grpSpPr>
          <p:sp>
            <p:nvSpPr>
              <p:cNvPr id="57" name="Rectangle 56">
                <a:extLst>
                  <a:ext uri="{FF2B5EF4-FFF2-40B4-BE49-F238E27FC236}">
                    <a16:creationId xmlns:a16="http://schemas.microsoft.com/office/drawing/2014/main" id="{4826B87A-506C-2E64-A2FA-C005C38472F1}"/>
                  </a:ext>
                </a:extLst>
              </p:cNvPr>
              <p:cNvSpPr/>
              <p:nvPr/>
            </p:nvSpPr>
            <p:spPr>
              <a:xfrm>
                <a:off x="5049561" y="2922591"/>
                <a:ext cx="438971" cy="162346"/>
              </a:xfrm>
              <a:prstGeom prst="rect">
                <a:avLst/>
              </a:prstGeom>
            </p:spPr>
            <p:txBody>
              <a:bodyPr wrap="none">
                <a:spAutoFit/>
              </a:bodyPr>
              <a:lstStyle/>
              <a:p>
                <a:pPr algn="ctr" defTabSz="914332">
                  <a:defRPr/>
                </a:pPr>
                <a:r>
                  <a:rPr lang="en-GB" sz="1067" kern="0" dirty="0">
                    <a:solidFill>
                      <a:srgbClr val="334291"/>
                    </a:solidFill>
                    <a:latin typeface="Arial"/>
                    <a:ea typeface="Times New Roman"/>
                    <a:cs typeface="Calibri"/>
                  </a:rPr>
                  <a:t>n=432 n=430</a:t>
                </a:r>
              </a:p>
            </p:txBody>
          </p:sp>
          <p:sp>
            <p:nvSpPr>
              <p:cNvPr id="58" name="Rectangle 57">
                <a:extLst>
                  <a:ext uri="{FF2B5EF4-FFF2-40B4-BE49-F238E27FC236}">
                    <a16:creationId xmlns:a16="http://schemas.microsoft.com/office/drawing/2014/main" id="{EC1D1CB3-7E70-07D2-13E2-47F799742C85}"/>
                  </a:ext>
                </a:extLst>
              </p:cNvPr>
              <p:cNvSpPr/>
              <p:nvPr/>
            </p:nvSpPr>
            <p:spPr>
              <a:xfrm>
                <a:off x="3693209" y="2943758"/>
                <a:ext cx="438971" cy="162346"/>
              </a:xfrm>
              <a:prstGeom prst="rect">
                <a:avLst/>
              </a:prstGeom>
            </p:spPr>
            <p:txBody>
              <a:bodyPr wrap="none">
                <a:spAutoFit/>
              </a:bodyPr>
              <a:lstStyle/>
              <a:p>
                <a:pPr algn="ctr" defTabSz="914332">
                  <a:defRPr/>
                </a:pPr>
                <a:r>
                  <a:rPr lang="en-GB" sz="1067" kern="0" dirty="0">
                    <a:solidFill>
                      <a:srgbClr val="334291"/>
                    </a:solidFill>
                    <a:latin typeface="Arial"/>
                    <a:ea typeface="Times New Roman"/>
                    <a:cs typeface="Calibri"/>
                  </a:rPr>
                  <a:t>n=404 n=400</a:t>
                </a:r>
              </a:p>
            </p:txBody>
          </p:sp>
          <p:sp>
            <p:nvSpPr>
              <p:cNvPr id="59" name="Rectangle 58">
                <a:extLst>
                  <a:ext uri="{FF2B5EF4-FFF2-40B4-BE49-F238E27FC236}">
                    <a16:creationId xmlns:a16="http://schemas.microsoft.com/office/drawing/2014/main" id="{BC51B550-60F6-78FE-0A34-5598DD9A1EF6}"/>
                  </a:ext>
                </a:extLst>
              </p:cNvPr>
              <p:cNvSpPr/>
              <p:nvPr/>
            </p:nvSpPr>
            <p:spPr>
              <a:xfrm>
                <a:off x="4382504" y="2933426"/>
                <a:ext cx="438971" cy="162346"/>
              </a:xfrm>
              <a:prstGeom prst="rect">
                <a:avLst/>
              </a:prstGeom>
            </p:spPr>
            <p:txBody>
              <a:bodyPr wrap="none">
                <a:spAutoFit/>
              </a:bodyPr>
              <a:lstStyle/>
              <a:p>
                <a:pPr algn="ctr" defTabSz="914332">
                  <a:defRPr/>
                </a:pPr>
                <a:r>
                  <a:rPr lang="en-GB" sz="1067" kern="0" dirty="0">
                    <a:solidFill>
                      <a:srgbClr val="334291"/>
                    </a:solidFill>
                    <a:latin typeface="Arial"/>
                    <a:ea typeface="Times New Roman"/>
                    <a:cs typeface="Calibri"/>
                  </a:rPr>
                  <a:t>n=404 n=407</a:t>
                </a:r>
              </a:p>
            </p:txBody>
          </p:sp>
          <p:sp>
            <p:nvSpPr>
              <p:cNvPr id="60" name="Rectangle 59">
                <a:extLst>
                  <a:ext uri="{FF2B5EF4-FFF2-40B4-BE49-F238E27FC236}">
                    <a16:creationId xmlns:a16="http://schemas.microsoft.com/office/drawing/2014/main" id="{ADF0EF39-184E-D83D-79BE-E8A556713C2D}"/>
                  </a:ext>
                </a:extLst>
              </p:cNvPr>
              <p:cNvSpPr/>
              <p:nvPr/>
            </p:nvSpPr>
            <p:spPr>
              <a:xfrm>
                <a:off x="5765445" y="2929259"/>
                <a:ext cx="438971" cy="162346"/>
              </a:xfrm>
              <a:prstGeom prst="rect">
                <a:avLst/>
              </a:prstGeom>
            </p:spPr>
            <p:txBody>
              <a:bodyPr wrap="none">
                <a:spAutoFit/>
              </a:bodyPr>
              <a:lstStyle/>
              <a:p>
                <a:pPr algn="ctr" defTabSz="914332">
                  <a:defRPr/>
                </a:pPr>
                <a:r>
                  <a:rPr lang="en-GB" sz="1067" kern="0" dirty="0">
                    <a:solidFill>
                      <a:srgbClr val="334291"/>
                    </a:solidFill>
                    <a:latin typeface="Arial"/>
                    <a:ea typeface="Times New Roman"/>
                    <a:cs typeface="Calibri"/>
                  </a:rPr>
                  <a:t>n=120 n=120</a:t>
                </a:r>
              </a:p>
            </p:txBody>
          </p:sp>
        </p:grpSp>
        <p:grpSp>
          <p:nvGrpSpPr>
            <p:cNvPr id="45" name="Group 44">
              <a:extLst>
                <a:ext uri="{FF2B5EF4-FFF2-40B4-BE49-F238E27FC236}">
                  <a16:creationId xmlns:a16="http://schemas.microsoft.com/office/drawing/2014/main" id="{8F0E12B5-7E77-1E84-6344-AFA02D8A5C2B}"/>
                </a:ext>
              </a:extLst>
            </p:cNvPr>
            <p:cNvGrpSpPr/>
            <p:nvPr/>
          </p:nvGrpSpPr>
          <p:grpSpPr>
            <a:xfrm>
              <a:off x="1600711" y="1819298"/>
              <a:ext cx="830743" cy="546300"/>
              <a:chOff x="3478823" y="4854389"/>
              <a:chExt cx="830743" cy="546300"/>
            </a:xfrm>
          </p:grpSpPr>
          <p:sp>
            <p:nvSpPr>
              <p:cNvPr id="53" name="Rectangle 30">
                <a:extLst>
                  <a:ext uri="{FF2B5EF4-FFF2-40B4-BE49-F238E27FC236}">
                    <a16:creationId xmlns:a16="http://schemas.microsoft.com/office/drawing/2014/main" id="{190DED2A-8880-0141-5138-FC05458F3383}"/>
                  </a:ext>
                </a:extLst>
              </p:cNvPr>
              <p:cNvSpPr>
                <a:spLocks noChangeArrowheads="1"/>
              </p:cNvSpPr>
              <p:nvPr/>
            </p:nvSpPr>
            <p:spPr bwMode="auto">
              <a:xfrm>
                <a:off x="3478823" y="5212274"/>
                <a:ext cx="198770" cy="133518"/>
              </a:xfrm>
              <a:prstGeom prst="rect">
                <a:avLst/>
              </a:prstGeom>
              <a:solidFill>
                <a:srgbClr val="368FFC"/>
              </a:solidFill>
              <a:ln w="9525">
                <a:noFill/>
                <a:miter lim="800000"/>
                <a:headEnd/>
                <a:tailEnd/>
              </a:ln>
            </p:spPr>
            <p:txBody>
              <a:bodyPr lIns="121919" tIns="60959" rIns="121919" bIns="60959"/>
              <a:lstStyle>
                <a:lvl1pPr>
                  <a:lnSpc>
                    <a:spcPct val="90000"/>
                  </a:lnSpc>
                  <a:spcBef>
                    <a:spcPts val="1200"/>
                  </a:spcBef>
                  <a:buClr>
                    <a:schemeClr val="accent2"/>
                  </a:buClr>
                  <a:buFont typeface="Arial" pitchFamily="34" charset="0"/>
                  <a:buChar char="•"/>
                  <a:defRPr sz="2400">
                    <a:solidFill>
                      <a:srgbClr val="596169"/>
                    </a:solidFill>
                    <a:latin typeface="Arial" pitchFamily="34" charset="0"/>
                  </a:defRPr>
                </a:lvl1pPr>
                <a:lvl2pPr marL="742950" indent="-285750">
                  <a:lnSpc>
                    <a:spcPct val="90000"/>
                  </a:lnSpc>
                  <a:spcBef>
                    <a:spcPct val="20000"/>
                  </a:spcBef>
                  <a:buClr>
                    <a:schemeClr val="accent2"/>
                  </a:buClr>
                  <a:buFont typeface="Arial" pitchFamily="34" charset="0"/>
                  <a:buChar char="–"/>
                  <a:defRPr sz="2000">
                    <a:solidFill>
                      <a:srgbClr val="596169"/>
                    </a:solidFill>
                    <a:latin typeface="Arial" pitchFamily="34" charset="0"/>
                  </a:defRPr>
                </a:lvl2pPr>
                <a:lvl3pPr marL="1143000" indent="-228600">
                  <a:lnSpc>
                    <a:spcPct val="90000"/>
                  </a:lnSpc>
                  <a:spcBef>
                    <a:spcPct val="20000"/>
                  </a:spcBef>
                  <a:buClr>
                    <a:schemeClr val="accent2"/>
                  </a:buClr>
                  <a:buFont typeface="Arial" pitchFamily="34" charset="0"/>
                  <a:buChar char="•"/>
                  <a:defRPr>
                    <a:solidFill>
                      <a:srgbClr val="596169"/>
                    </a:solidFill>
                    <a:latin typeface="Arial" pitchFamily="34" charset="0"/>
                  </a:defRPr>
                </a:lvl3pPr>
                <a:lvl4pPr marL="1600200" indent="-228600">
                  <a:lnSpc>
                    <a:spcPct val="90000"/>
                  </a:lnSpc>
                  <a:spcBef>
                    <a:spcPct val="20000"/>
                  </a:spcBef>
                  <a:buClr>
                    <a:schemeClr val="accent2"/>
                  </a:buClr>
                  <a:buFont typeface="Arial" pitchFamily="34" charset="0"/>
                  <a:buChar char="–"/>
                  <a:defRPr sz="1600">
                    <a:solidFill>
                      <a:srgbClr val="596169"/>
                    </a:solidFill>
                    <a:latin typeface="Arial" pitchFamily="34" charset="0"/>
                  </a:defRPr>
                </a:lvl4pPr>
                <a:lvl5pPr marL="2057400" indent="-228600">
                  <a:lnSpc>
                    <a:spcPct val="90000"/>
                  </a:lnSpc>
                  <a:spcBef>
                    <a:spcPct val="20000"/>
                  </a:spcBef>
                  <a:buClr>
                    <a:schemeClr val="accent2"/>
                  </a:buClr>
                  <a:buFont typeface="Arial" pitchFamily="34" charset="0"/>
                  <a:buChar char="»"/>
                  <a:defRPr sz="1400">
                    <a:solidFill>
                      <a:srgbClr val="596169"/>
                    </a:solidFill>
                    <a:latin typeface="Arial" pitchFamily="34" charset="0"/>
                  </a:defRPr>
                </a:lvl5pPr>
                <a:lvl6pPr marL="25146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6pPr>
                <a:lvl7pPr marL="29718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7pPr>
                <a:lvl8pPr marL="34290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8pPr>
                <a:lvl9pPr marL="38862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9pPr>
              </a:lstStyle>
              <a:p>
                <a:pPr defTabSz="914332">
                  <a:lnSpc>
                    <a:spcPct val="100000"/>
                  </a:lnSpc>
                  <a:spcBef>
                    <a:spcPct val="0"/>
                  </a:spcBef>
                  <a:buClrTx/>
                  <a:buNone/>
                  <a:defRPr/>
                </a:pPr>
                <a:endParaRPr lang="en-US" altLang="en-US" sz="1600" kern="0" dirty="0">
                  <a:solidFill>
                    <a:srgbClr val="000000"/>
                  </a:solidFill>
                  <a:ea typeface="ＭＳ Ｐゴシック" charset="0"/>
                  <a:cs typeface="Arial" charset="0"/>
                </a:endParaRPr>
              </a:p>
            </p:txBody>
          </p:sp>
          <p:sp>
            <p:nvSpPr>
              <p:cNvPr id="54" name="TextBox 4">
                <a:extLst>
                  <a:ext uri="{FF2B5EF4-FFF2-40B4-BE49-F238E27FC236}">
                    <a16:creationId xmlns:a16="http://schemas.microsoft.com/office/drawing/2014/main" id="{C3E99F75-8A17-B6C8-40E8-19BFA51C7364}"/>
                  </a:ext>
                </a:extLst>
              </p:cNvPr>
              <p:cNvSpPr txBox="1">
                <a:spLocks noChangeArrowheads="1"/>
              </p:cNvSpPr>
              <p:nvPr/>
            </p:nvSpPr>
            <p:spPr bwMode="auto">
              <a:xfrm>
                <a:off x="3624079" y="5142593"/>
                <a:ext cx="685487" cy="258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1919" tIns="60959" rIns="121919" bIns="6095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32">
                  <a:defRPr/>
                </a:pPr>
                <a:r>
                  <a:rPr lang="en-GB" altLang="en-US" sz="1067" kern="0" dirty="0">
                    <a:solidFill>
                      <a:srgbClr val="334291"/>
                    </a:solidFill>
                  </a:rPr>
                  <a:t>Gla-100</a:t>
                </a:r>
                <a:endParaRPr lang="en-GB" altLang="en-US" sz="1067" kern="0" baseline="30000" dirty="0">
                  <a:solidFill>
                    <a:srgbClr val="334291"/>
                  </a:solidFill>
                </a:endParaRPr>
              </a:p>
            </p:txBody>
          </p:sp>
          <p:sp>
            <p:nvSpPr>
              <p:cNvPr id="55" name="TextBox 250">
                <a:extLst>
                  <a:ext uri="{FF2B5EF4-FFF2-40B4-BE49-F238E27FC236}">
                    <a16:creationId xmlns:a16="http://schemas.microsoft.com/office/drawing/2014/main" id="{22269B74-1F97-504A-7756-358A342B2CF5}"/>
                  </a:ext>
                </a:extLst>
              </p:cNvPr>
              <p:cNvSpPr txBox="1">
                <a:spLocks noChangeArrowheads="1"/>
              </p:cNvSpPr>
              <p:nvPr/>
            </p:nvSpPr>
            <p:spPr bwMode="auto">
              <a:xfrm>
                <a:off x="3620155" y="4854389"/>
                <a:ext cx="685488" cy="258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1919" tIns="60959" rIns="121919" bIns="6095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32">
                  <a:defRPr/>
                </a:pPr>
                <a:r>
                  <a:rPr lang="en-GB" altLang="en-US" sz="1067" kern="0" dirty="0">
                    <a:solidFill>
                      <a:srgbClr val="334291"/>
                    </a:solidFill>
                  </a:rPr>
                  <a:t>Gla-300</a:t>
                </a:r>
              </a:p>
            </p:txBody>
          </p:sp>
          <p:sp>
            <p:nvSpPr>
              <p:cNvPr id="56" name="Rectangle 30">
                <a:extLst>
                  <a:ext uri="{FF2B5EF4-FFF2-40B4-BE49-F238E27FC236}">
                    <a16:creationId xmlns:a16="http://schemas.microsoft.com/office/drawing/2014/main" id="{299C797E-6C02-AD22-89D5-ED0C3922C72A}"/>
                  </a:ext>
                </a:extLst>
              </p:cNvPr>
              <p:cNvSpPr>
                <a:spLocks noChangeArrowheads="1"/>
              </p:cNvSpPr>
              <p:nvPr/>
            </p:nvSpPr>
            <p:spPr bwMode="auto">
              <a:xfrm>
                <a:off x="3478823" y="4937231"/>
                <a:ext cx="198770" cy="133518"/>
              </a:xfrm>
              <a:prstGeom prst="rect">
                <a:avLst/>
              </a:prstGeom>
              <a:solidFill>
                <a:srgbClr val="03E89C"/>
              </a:solidFill>
              <a:ln w="9525">
                <a:noFill/>
                <a:miter lim="800000"/>
                <a:headEnd/>
                <a:tailEnd/>
              </a:ln>
            </p:spPr>
            <p:txBody>
              <a:bodyPr lIns="121919" tIns="60959" rIns="121919" bIns="60959"/>
              <a:lstStyle>
                <a:lvl1pPr>
                  <a:lnSpc>
                    <a:spcPct val="90000"/>
                  </a:lnSpc>
                  <a:spcBef>
                    <a:spcPts val="1200"/>
                  </a:spcBef>
                  <a:buClr>
                    <a:schemeClr val="accent2"/>
                  </a:buClr>
                  <a:buFont typeface="Arial" pitchFamily="34" charset="0"/>
                  <a:buChar char="•"/>
                  <a:defRPr sz="2400">
                    <a:solidFill>
                      <a:srgbClr val="596169"/>
                    </a:solidFill>
                    <a:latin typeface="Arial" pitchFamily="34" charset="0"/>
                  </a:defRPr>
                </a:lvl1pPr>
                <a:lvl2pPr marL="742950" indent="-285750">
                  <a:lnSpc>
                    <a:spcPct val="90000"/>
                  </a:lnSpc>
                  <a:spcBef>
                    <a:spcPct val="20000"/>
                  </a:spcBef>
                  <a:buClr>
                    <a:schemeClr val="accent2"/>
                  </a:buClr>
                  <a:buFont typeface="Arial" pitchFamily="34" charset="0"/>
                  <a:buChar char="–"/>
                  <a:defRPr sz="2000">
                    <a:solidFill>
                      <a:srgbClr val="596169"/>
                    </a:solidFill>
                    <a:latin typeface="Arial" pitchFamily="34" charset="0"/>
                  </a:defRPr>
                </a:lvl2pPr>
                <a:lvl3pPr marL="1143000" indent="-228600">
                  <a:lnSpc>
                    <a:spcPct val="90000"/>
                  </a:lnSpc>
                  <a:spcBef>
                    <a:spcPct val="20000"/>
                  </a:spcBef>
                  <a:buClr>
                    <a:schemeClr val="accent2"/>
                  </a:buClr>
                  <a:buFont typeface="Arial" pitchFamily="34" charset="0"/>
                  <a:buChar char="•"/>
                  <a:defRPr>
                    <a:solidFill>
                      <a:srgbClr val="596169"/>
                    </a:solidFill>
                    <a:latin typeface="Arial" pitchFamily="34" charset="0"/>
                  </a:defRPr>
                </a:lvl3pPr>
                <a:lvl4pPr marL="1600200" indent="-228600">
                  <a:lnSpc>
                    <a:spcPct val="90000"/>
                  </a:lnSpc>
                  <a:spcBef>
                    <a:spcPct val="20000"/>
                  </a:spcBef>
                  <a:buClr>
                    <a:schemeClr val="accent2"/>
                  </a:buClr>
                  <a:buFont typeface="Arial" pitchFamily="34" charset="0"/>
                  <a:buChar char="–"/>
                  <a:defRPr sz="1600">
                    <a:solidFill>
                      <a:srgbClr val="596169"/>
                    </a:solidFill>
                    <a:latin typeface="Arial" pitchFamily="34" charset="0"/>
                  </a:defRPr>
                </a:lvl4pPr>
                <a:lvl5pPr marL="2057400" indent="-228600">
                  <a:lnSpc>
                    <a:spcPct val="90000"/>
                  </a:lnSpc>
                  <a:spcBef>
                    <a:spcPct val="20000"/>
                  </a:spcBef>
                  <a:buClr>
                    <a:schemeClr val="accent2"/>
                  </a:buClr>
                  <a:buFont typeface="Arial" pitchFamily="34" charset="0"/>
                  <a:buChar char="»"/>
                  <a:defRPr sz="1400">
                    <a:solidFill>
                      <a:srgbClr val="596169"/>
                    </a:solidFill>
                    <a:latin typeface="Arial" pitchFamily="34" charset="0"/>
                  </a:defRPr>
                </a:lvl5pPr>
                <a:lvl6pPr marL="25146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6pPr>
                <a:lvl7pPr marL="29718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7pPr>
                <a:lvl8pPr marL="34290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8pPr>
                <a:lvl9pPr marL="38862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9pPr>
              </a:lstStyle>
              <a:p>
                <a:pPr defTabSz="914332">
                  <a:lnSpc>
                    <a:spcPct val="100000"/>
                  </a:lnSpc>
                  <a:spcBef>
                    <a:spcPct val="0"/>
                  </a:spcBef>
                  <a:buClrTx/>
                  <a:buNone/>
                  <a:defRPr/>
                </a:pPr>
                <a:endParaRPr lang="en-US" altLang="en-US" sz="1600" kern="0" dirty="0">
                  <a:solidFill>
                    <a:srgbClr val="000000"/>
                  </a:solidFill>
                  <a:ea typeface="ＭＳ Ｐゴシック" charset="0"/>
                  <a:cs typeface="Arial" charset="0"/>
                </a:endParaRPr>
              </a:p>
            </p:txBody>
          </p:sp>
        </p:grpSp>
        <p:sp>
          <p:nvSpPr>
            <p:cNvPr id="46" name="Rounded Rectangle 213">
              <a:extLst>
                <a:ext uri="{FF2B5EF4-FFF2-40B4-BE49-F238E27FC236}">
                  <a16:creationId xmlns:a16="http://schemas.microsoft.com/office/drawing/2014/main" id="{F7723BC9-4C08-DD57-2A9B-167441E36F69}"/>
                </a:ext>
              </a:extLst>
            </p:cNvPr>
            <p:cNvSpPr/>
            <p:nvPr/>
          </p:nvSpPr>
          <p:spPr>
            <a:xfrm>
              <a:off x="9093164" y="1834074"/>
              <a:ext cx="1518384" cy="556455"/>
            </a:xfrm>
            <a:prstGeom prst="rect">
              <a:avLst/>
            </a:prstGeom>
            <a:solidFill>
              <a:srgbClr val="334291">
                <a:lumMod val="50000"/>
              </a:srgbClr>
            </a:solidFill>
            <a:ln w="9525" cap="flat" cmpd="sng" algn="ctr">
              <a:noFill/>
              <a:prstDash val="solid"/>
            </a:ln>
            <a:effectLst/>
          </p:spPr>
          <p:txBody>
            <a:bodyPr lIns="0" tIns="35999" rIns="0" bIns="35999" spcCol="1693" anchor="ctr"/>
            <a:lstStyle/>
            <a:p>
              <a:pPr algn="ctr" defTabSz="622238">
                <a:lnSpc>
                  <a:spcPct val="90000"/>
                </a:lnSpc>
                <a:defRPr/>
              </a:pPr>
              <a:r>
                <a:rPr lang="en-GB" sz="1600" b="1" kern="0" dirty="0">
                  <a:solidFill>
                    <a:srgbClr val="FFFFFF"/>
                  </a:solidFill>
                  <a:latin typeface="Arial"/>
                  <a:cs typeface="Arial" panose="020B0604020202020204" pitchFamily="34" charset="0"/>
                </a:rPr>
                <a:t>EDITION AP</a:t>
              </a:r>
              <a:r>
                <a:rPr lang="en-GB" sz="1600" b="1" kern="0" baseline="30000" dirty="0">
                  <a:solidFill>
                    <a:srgbClr val="FFFFFF"/>
                  </a:solidFill>
                  <a:latin typeface="Arial"/>
                  <a:cs typeface="Arial" panose="020B0604020202020204" pitchFamily="34" charset="0"/>
                </a:rPr>
                <a:t>5</a:t>
              </a:r>
            </a:p>
            <a:p>
              <a:pPr algn="ctr" defTabSz="622238">
                <a:lnSpc>
                  <a:spcPct val="90000"/>
                </a:lnSpc>
                <a:defRPr/>
              </a:pPr>
              <a:r>
                <a:rPr lang="en-GB" sz="1333" b="1" kern="0" dirty="0">
                  <a:solidFill>
                    <a:srgbClr val="FFFFFF"/>
                  </a:solidFill>
                  <a:latin typeface="Arial"/>
                  <a:cs typeface="Arial" panose="020B0604020202020204" pitchFamily="34" charset="0"/>
                </a:rPr>
                <a:t>Insulin-naïve: </a:t>
              </a:r>
              <a:br>
                <a:rPr lang="en-GB" sz="1333" b="1" kern="0" dirty="0">
                  <a:solidFill>
                    <a:srgbClr val="FFFFFF"/>
                  </a:solidFill>
                  <a:latin typeface="Arial"/>
                  <a:cs typeface="Arial" panose="020B0604020202020204" pitchFamily="34" charset="0"/>
                </a:rPr>
              </a:br>
              <a:r>
                <a:rPr lang="en-GB" sz="1333" b="1" kern="0" dirty="0">
                  <a:solidFill>
                    <a:srgbClr val="FFFFFF"/>
                  </a:solidFill>
                  <a:latin typeface="Arial"/>
                  <a:cs typeface="Arial" panose="020B0604020202020204" pitchFamily="34" charset="0"/>
                </a:rPr>
                <a:t>BOT start</a:t>
              </a:r>
              <a:endParaRPr lang="en-US" sz="1333" kern="0" dirty="0">
                <a:solidFill>
                  <a:srgbClr val="FFFFFF"/>
                </a:solidFill>
                <a:latin typeface="Arial"/>
              </a:endParaRPr>
            </a:p>
          </p:txBody>
        </p:sp>
        <p:sp>
          <p:nvSpPr>
            <p:cNvPr id="47" name="Rectangle 46">
              <a:extLst>
                <a:ext uri="{FF2B5EF4-FFF2-40B4-BE49-F238E27FC236}">
                  <a16:creationId xmlns:a16="http://schemas.microsoft.com/office/drawing/2014/main" id="{705F4F76-AE6C-B532-D7A0-9C75AAC620F0}"/>
                </a:ext>
              </a:extLst>
            </p:cNvPr>
            <p:cNvSpPr/>
            <p:nvPr/>
          </p:nvSpPr>
          <p:spPr>
            <a:xfrm>
              <a:off x="9093163" y="2450541"/>
              <a:ext cx="1518384" cy="556455"/>
            </a:xfrm>
            <a:prstGeom prst="rect">
              <a:avLst/>
            </a:prstGeom>
            <a:solidFill>
              <a:srgbClr val="368FFC">
                <a:lumMod val="20000"/>
                <a:lumOff val="80000"/>
              </a:srgbClr>
            </a:solidFill>
            <a:ln w="9525" cap="flat" cmpd="sng" algn="ctr">
              <a:noFill/>
              <a:prstDash val="solid"/>
            </a:ln>
            <a:effectLst/>
          </p:spPr>
          <p:txBody>
            <a:bodyPr lIns="0" tIns="60959" rIns="0" bIns="60959" anchor="ctr"/>
            <a:lstStyle/>
            <a:p>
              <a:pPr algn="ctr" defTabSz="914332">
                <a:defRPr/>
              </a:pPr>
              <a:r>
                <a:rPr lang="en-GB" sz="1333" b="1" kern="0" dirty="0">
                  <a:solidFill>
                    <a:srgbClr val="334291"/>
                  </a:solidFill>
                  <a:latin typeface="Arial"/>
                </a:rPr>
                <a:t>0.02% </a:t>
              </a:r>
            </a:p>
            <a:p>
              <a:pPr algn="ctr" defTabSz="914332">
                <a:defRPr/>
              </a:pPr>
              <a:r>
                <a:rPr lang="en-GB" sz="1333" b="1" kern="0" dirty="0">
                  <a:solidFill>
                    <a:srgbClr val="334291"/>
                  </a:solidFill>
                  <a:latin typeface="Arial"/>
                </a:rPr>
                <a:t>(–0.10 to 0.14)</a:t>
              </a:r>
            </a:p>
          </p:txBody>
        </p:sp>
        <p:sp>
          <p:nvSpPr>
            <p:cNvPr id="48" name="Rectangle 47">
              <a:extLst>
                <a:ext uri="{FF2B5EF4-FFF2-40B4-BE49-F238E27FC236}">
                  <a16:creationId xmlns:a16="http://schemas.microsoft.com/office/drawing/2014/main" id="{BB49DEB0-E5AD-7537-C7EC-EA4C382E02EF}"/>
                </a:ext>
              </a:extLst>
            </p:cNvPr>
            <p:cNvSpPr/>
            <p:nvPr/>
          </p:nvSpPr>
          <p:spPr>
            <a:xfrm>
              <a:off x="9344413" y="3140483"/>
              <a:ext cx="927656" cy="230451"/>
            </a:xfrm>
            <a:prstGeom prst="rect">
              <a:avLst/>
            </a:prstGeom>
          </p:spPr>
          <p:txBody>
            <a:bodyPr wrap="none">
              <a:spAutoFit/>
            </a:bodyPr>
            <a:lstStyle/>
            <a:p>
              <a:pPr algn="ctr" defTabSz="914332">
                <a:defRPr/>
              </a:pPr>
              <a:r>
                <a:rPr lang="en-GB" sz="1067" kern="0" dirty="0">
                  <a:solidFill>
                    <a:srgbClr val="334291"/>
                  </a:solidFill>
                  <a:latin typeface="Arial"/>
                  <a:ea typeface="Times New Roman"/>
                  <a:cs typeface="Calibri"/>
                </a:rPr>
                <a:t>n=397 n=201</a:t>
              </a:r>
            </a:p>
          </p:txBody>
        </p:sp>
        <p:sp>
          <p:nvSpPr>
            <p:cNvPr id="49" name="TextBox 48">
              <a:extLst>
                <a:ext uri="{FF2B5EF4-FFF2-40B4-BE49-F238E27FC236}">
                  <a16:creationId xmlns:a16="http://schemas.microsoft.com/office/drawing/2014/main" id="{08ECC973-8413-4B6B-1989-C7C114E0CD43}"/>
                </a:ext>
              </a:extLst>
            </p:cNvPr>
            <p:cNvSpPr txBox="1"/>
            <p:nvPr/>
          </p:nvSpPr>
          <p:spPr>
            <a:xfrm>
              <a:off x="2721777" y="5258416"/>
              <a:ext cx="359224" cy="267199"/>
            </a:xfrm>
            <a:prstGeom prst="rect">
              <a:avLst/>
            </a:prstGeom>
            <a:solidFill>
              <a:sysClr val="window" lastClr="FFFFFF"/>
            </a:solidFill>
          </p:spPr>
          <p:txBody>
            <a:bodyPr wrap="square" lIns="0" rIns="0" rtlCol="0">
              <a:spAutoFit/>
            </a:bodyPr>
            <a:lstStyle/>
            <a:p>
              <a:pPr defTabSz="1219139">
                <a:defRPr/>
              </a:pPr>
              <a:r>
                <a:rPr lang="en-US" sz="1333" kern="0" dirty="0">
                  <a:solidFill>
                    <a:srgbClr val="334291"/>
                  </a:solidFill>
                  <a:latin typeface="Arial"/>
                </a:rPr>
                <a:t>–1.5</a:t>
              </a:r>
            </a:p>
          </p:txBody>
        </p:sp>
        <p:sp>
          <p:nvSpPr>
            <p:cNvPr id="50" name="TextBox 49">
              <a:extLst>
                <a:ext uri="{FF2B5EF4-FFF2-40B4-BE49-F238E27FC236}">
                  <a16:creationId xmlns:a16="http://schemas.microsoft.com/office/drawing/2014/main" id="{C1259366-BB20-9A4F-560B-5E7683E4B337}"/>
                </a:ext>
              </a:extLst>
            </p:cNvPr>
            <p:cNvSpPr txBox="1"/>
            <p:nvPr/>
          </p:nvSpPr>
          <p:spPr>
            <a:xfrm>
              <a:off x="2734141" y="4612855"/>
              <a:ext cx="359224" cy="267199"/>
            </a:xfrm>
            <a:prstGeom prst="rect">
              <a:avLst/>
            </a:prstGeom>
            <a:solidFill>
              <a:sysClr val="window" lastClr="FFFFFF"/>
            </a:solidFill>
          </p:spPr>
          <p:txBody>
            <a:bodyPr wrap="square" lIns="0" rIns="0" rtlCol="0">
              <a:spAutoFit/>
            </a:bodyPr>
            <a:lstStyle/>
            <a:p>
              <a:pPr defTabSz="1219139">
                <a:defRPr/>
              </a:pPr>
              <a:r>
                <a:rPr lang="en-US" sz="1333" kern="0" dirty="0">
                  <a:solidFill>
                    <a:srgbClr val="334291"/>
                  </a:solidFill>
                  <a:latin typeface="Arial"/>
                </a:rPr>
                <a:t>–1.0</a:t>
              </a:r>
            </a:p>
          </p:txBody>
        </p:sp>
        <p:sp>
          <p:nvSpPr>
            <p:cNvPr id="51" name="TextBox 50">
              <a:extLst>
                <a:ext uri="{FF2B5EF4-FFF2-40B4-BE49-F238E27FC236}">
                  <a16:creationId xmlns:a16="http://schemas.microsoft.com/office/drawing/2014/main" id="{179D0A7A-D997-718B-257C-6A851CD13726}"/>
                </a:ext>
              </a:extLst>
            </p:cNvPr>
            <p:cNvSpPr txBox="1"/>
            <p:nvPr/>
          </p:nvSpPr>
          <p:spPr>
            <a:xfrm>
              <a:off x="2734141" y="3967293"/>
              <a:ext cx="359224" cy="267199"/>
            </a:xfrm>
            <a:prstGeom prst="rect">
              <a:avLst/>
            </a:prstGeom>
            <a:solidFill>
              <a:sysClr val="window" lastClr="FFFFFF"/>
            </a:solidFill>
          </p:spPr>
          <p:txBody>
            <a:bodyPr wrap="square" lIns="0" rIns="0" rtlCol="0">
              <a:spAutoFit/>
            </a:bodyPr>
            <a:lstStyle/>
            <a:p>
              <a:pPr defTabSz="1219139">
                <a:defRPr/>
              </a:pPr>
              <a:r>
                <a:rPr lang="en-US" sz="1333" kern="0" dirty="0">
                  <a:solidFill>
                    <a:srgbClr val="334291"/>
                  </a:solidFill>
                  <a:latin typeface="Arial"/>
                </a:rPr>
                <a:t>–0.5</a:t>
              </a:r>
            </a:p>
          </p:txBody>
        </p:sp>
        <p:sp>
          <p:nvSpPr>
            <p:cNvPr id="52" name="TextBox 51">
              <a:extLst>
                <a:ext uri="{FF2B5EF4-FFF2-40B4-BE49-F238E27FC236}">
                  <a16:creationId xmlns:a16="http://schemas.microsoft.com/office/drawing/2014/main" id="{1D204398-3224-E4CD-502B-02C668B80138}"/>
                </a:ext>
              </a:extLst>
            </p:cNvPr>
            <p:cNvSpPr txBox="1"/>
            <p:nvPr/>
          </p:nvSpPr>
          <p:spPr>
            <a:xfrm>
              <a:off x="2805507" y="3309657"/>
              <a:ext cx="241473" cy="267199"/>
            </a:xfrm>
            <a:prstGeom prst="rect">
              <a:avLst/>
            </a:prstGeom>
            <a:solidFill>
              <a:sysClr val="window" lastClr="FFFFFF"/>
            </a:solidFill>
          </p:spPr>
          <p:txBody>
            <a:bodyPr wrap="square" lIns="0" rIns="0" rtlCol="0">
              <a:spAutoFit/>
            </a:bodyPr>
            <a:lstStyle/>
            <a:p>
              <a:pPr defTabSz="1219139">
                <a:defRPr/>
              </a:pPr>
              <a:r>
                <a:rPr lang="en-US" sz="1333" kern="0" dirty="0">
                  <a:solidFill>
                    <a:srgbClr val="334291"/>
                  </a:solidFill>
                  <a:latin typeface="Arial"/>
                </a:rPr>
                <a:t>0.0</a:t>
              </a:r>
            </a:p>
          </p:txBody>
        </p:sp>
      </p:grpSp>
    </p:spTree>
    <p:extLst>
      <p:ext uri="{BB962C8B-B14F-4D97-AF65-F5344CB8AC3E}">
        <p14:creationId xmlns:p14="http://schemas.microsoft.com/office/powerpoint/2010/main" val="2108800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F631CAF-4D58-4F60-B8FB-887ADF97536A}"/>
              </a:ext>
            </a:extLst>
          </p:cNvPr>
          <p:cNvPicPr>
            <a:picLocks noChangeAspect="1"/>
          </p:cNvPicPr>
          <p:nvPr/>
        </p:nvPicPr>
        <p:blipFill rotWithShape="1">
          <a:blip r:embed="rId2"/>
          <a:srcRect l="7938" t="33731" r="23487" b="12935"/>
          <a:stretch/>
        </p:blipFill>
        <p:spPr>
          <a:xfrm>
            <a:off x="337470" y="1753057"/>
            <a:ext cx="11618901" cy="4130507"/>
          </a:xfrm>
          <a:prstGeom prst="rect">
            <a:avLst/>
          </a:prstGeom>
        </p:spPr>
      </p:pic>
      <p:sp>
        <p:nvSpPr>
          <p:cNvPr id="7" name="Rectangle 3">
            <a:extLst>
              <a:ext uri="{FF2B5EF4-FFF2-40B4-BE49-F238E27FC236}">
                <a16:creationId xmlns:a16="http://schemas.microsoft.com/office/drawing/2014/main" id="{48625DAA-8A26-4F24-8293-86B213639B52}"/>
              </a:ext>
            </a:extLst>
          </p:cNvPr>
          <p:cNvSpPr>
            <a:spLocks noChangeArrowheads="1"/>
          </p:cNvSpPr>
          <p:nvPr/>
        </p:nvSpPr>
        <p:spPr bwMode="auto">
          <a:xfrm>
            <a:off x="724092" y="248403"/>
            <a:ext cx="10750549" cy="1042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lIns="121917" tIns="60959" rIns="121917" bIns="60959" anchor="ctr"/>
          <a:lstStyle>
            <a:lvl1pPr eaLnBrk="0" hangingPunct="0">
              <a:defRPr sz="2400" u="sng">
                <a:solidFill>
                  <a:schemeClr val="tx1"/>
                </a:solidFill>
                <a:latin typeface="Times" pitchFamily="-84" charset="0"/>
                <a:ea typeface="MS PGothic" pitchFamily="34" charset="-128"/>
              </a:defRPr>
            </a:lvl1pPr>
            <a:lvl2pPr marL="742950" indent="-285750" eaLnBrk="0" hangingPunct="0">
              <a:defRPr sz="2400" u="sng">
                <a:solidFill>
                  <a:schemeClr val="tx1"/>
                </a:solidFill>
                <a:latin typeface="Times" pitchFamily="-84" charset="0"/>
                <a:ea typeface="MS PGothic" pitchFamily="34" charset="-128"/>
              </a:defRPr>
            </a:lvl2pPr>
            <a:lvl3pPr marL="1143000" indent="-228600" eaLnBrk="0" hangingPunct="0">
              <a:defRPr sz="2400" u="sng">
                <a:solidFill>
                  <a:schemeClr val="tx1"/>
                </a:solidFill>
                <a:latin typeface="Times" pitchFamily="-84" charset="0"/>
                <a:ea typeface="MS PGothic" pitchFamily="34" charset="-128"/>
              </a:defRPr>
            </a:lvl3pPr>
            <a:lvl4pPr marL="1600200" indent="-228600" eaLnBrk="0" hangingPunct="0">
              <a:defRPr sz="2400" u="sng">
                <a:solidFill>
                  <a:schemeClr val="tx1"/>
                </a:solidFill>
                <a:latin typeface="Times" pitchFamily="-84" charset="0"/>
                <a:ea typeface="MS PGothic" pitchFamily="34" charset="-128"/>
              </a:defRPr>
            </a:lvl4pPr>
            <a:lvl5pPr marL="2057400" indent="-228600" eaLnBrk="0" hangingPunct="0">
              <a:defRPr sz="2400" u="sng">
                <a:solidFill>
                  <a:schemeClr val="tx1"/>
                </a:solidFill>
                <a:latin typeface="Times" pitchFamily="-84" charset="0"/>
                <a:ea typeface="MS PGothic" pitchFamily="34" charset="-128"/>
              </a:defRPr>
            </a:lvl5pPr>
            <a:lvl6pPr marL="2514600" indent="-228600" eaLnBrk="0" fontAlgn="base" hangingPunct="0">
              <a:spcBef>
                <a:spcPct val="0"/>
              </a:spcBef>
              <a:spcAft>
                <a:spcPct val="0"/>
              </a:spcAft>
              <a:defRPr sz="2400" u="sng">
                <a:solidFill>
                  <a:schemeClr val="tx1"/>
                </a:solidFill>
                <a:latin typeface="Times" pitchFamily="-84" charset="0"/>
                <a:ea typeface="MS PGothic" pitchFamily="34" charset="-128"/>
              </a:defRPr>
            </a:lvl6pPr>
            <a:lvl7pPr marL="2971800" indent="-228600" eaLnBrk="0" fontAlgn="base" hangingPunct="0">
              <a:spcBef>
                <a:spcPct val="0"/>
              </a:spcBef>
              <a:spcAft>
                <a:spcPct val="0"/>
              </a:spcAft>
              <a:defRPr sz="2400" u="sng">
                <a:solidFill>
                  <a:schemeClr val="tx1"/>
                </a:solidFill>
                <a:latin typeface="Times" pitchFamily="-84" charset="0"/>
                <a:ea typeface="MS PGothic" pitchFamily="34" charset="-128"/>
              </a:defRPr>
            </a:lvl7pPr>
            <a:lvl8pPr marL="3429000" indent="-228600" eaLnBrk="0" fontAlgn="base" hangingPunct="0">
              <a:spcBef>
                <a:spcPct val="0"/>
              </a:spcBef>
              <a:spcAft>
                <a:spcPct val="0"/>
              </a:spcAft>
              <a:defRPr sz="2400" u="sng">
                <a:solidFill>
                  <a:schemeClr val="tx1"/>
                </a:solidFill>
                <a:latin typeface="Times" pitchFamily="-84" charset="0"/>
                <a:ea typeface="MS PGothic" pitchFamily="34" charset="-128"/>
              </a:defRPr>
            </a:lvl8pPr>
            <a:lvl9pPr marL="3886200" indent="-228600" eaLnBrk="0" fontAlgn="base" hangingPunct="0">
              <a:spcBef>
                <a:spcPct val="0"/>
              </a:spcBef>
              <a:spcAft>
                <a:spcPct val="0"/>
              </a:spcAft>
              <a:defRPr sz="2400" u="sng">
                <a:solidFill>
                  <a:schemeClr val="tx1"/>
                </a:solidFill>
                <a:latin typeface="Times" pitchFamily="-84" charset="0"/>
                <a:ea typeface="MS PGothic" pitchFamily="34" charset="-128"/>
              </a:defRPr>
            </a:lvl9pPr>
          </a:lstStyle>
          <a:p>
            <a:pPr algn="ctr" defTabSz="1219140" eaLnBrk="1" fontAlgn="base" hangingPunct="1">
              <a:spcBef>
                <a:spcPct val="0"/>
              </a:spcBef>
              <a:spcAft>
                <a:spcPct val="0"/>
              </a:spcAft>
              <a:defRPr/>
            </a:pPr>
            <a:r>
              <a:rPr lang="en-US" altLang="de-DE" sz="4800" b="1" u="none" dirty="0">
                <a:solidFill>
                  <a:srgbClr val="003366"/>
                </a:solidFill>
                <a:latin typeface="Calibri" pitchFamily="34" charset="0"/>
                <a:cs typeface="Arial" pitchFamily="34" charset="0"/>
              </a:rPr>
              <a:t>Gla-300 versus Gla-100 in T2DM </a:t>
            </a:r>
            <a:endParaRPr lang="el-GR" altLang="de-DE" sz="3200" b="1" u="none" dirty="0">
              <a:solidFill>
                <a:srgbClr val="990000"/>
              </a:solidFill>
              <a:latin typeface="Calibri" pitchFamily="34" charset="0"/>
              <a:cs typeface="Arial" pitchFamily="34" charset="0"/>
            </a:endParaRPr>
          </a:p>
        </p:txBody>
      </p:sp>
      <p:sp>
        <p:nvSpPr>
          <p:cNvPr id="2" name="Textfeld 1">
            <a:extLst>
              <a:ext uri="{FF2B5EF4-FFF2-40B4-BE49-F238E27FC236}">
                <a16:creationId xmlns:a16="http://schemas.microsoft.com/office/drawing/2014/main" id="{FD304FD0-DAB2-4E4F-9E2B-D3574594C17F}"/>
              </a:ext>
            </a:extLst>
          </p:cNvPr>
          <p:cNvSpPr txBox="1"/>
          <p:nvPr/>
        </p:nvSpPr>
        <p:spPr>
          <a:xfrm>
            <a:off x="10420709" y="1291392"/>
            <a:ext cx="1255472" cy="461665"/>
          </a:xfrm>
          <a:prstGeom prst="rect">
            <a:avLst/>
          </a:prstGeom>
          <a:noFill/>
        </p:spPr>
        <p:txBody>
          <a:bodyPr wrap="none" rtlCol="0">
            <a:spAutoFit/>
          </a:bodyPr>
          <a:lstStyle/>
          <a:p>
            <a:r>
              <a:rPr lang="de-DE" sz="2400" b="1" dirty="0">
                <a:solidFill>
                  <a:srgbClr val="00B050"/>
                </a:solidFill>
                <a:latin typeface="Calibri" panose="020F0502020204030204" pitchFamily="34" charset="0"/>
                <a:cs typeface="Calibri" panose="020F0502020204030204" pitchFamily="34" charset="0"/>
              </a:rPr>
              <a:t>EDITION</a:t>
            </a:r>
          </a:p>
        </p:txBody>
      </p:sp>
    </p:spTree>
    <p:extLst>
      <p:ext uri="{BB962C8B-B14F-4D97-AF65-F5344CB8AC3E}">
        <p14:creationId xmlns:p14="http://schemas.microsoft.com/office/powerpoint/2010/main" val="3137523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AE889-F95C-ED77-53EB-9A5AD4BF573B}"/>
              </a:ext>
            </a:extLst>
          </p:cNvPr>
          <p:cNvPicPr>
            <a:picLocks noChangeAspect="1"/>
          </p:cNvPicPr>
          <p:nvPr/>
        </p:nvPicPr>
        <p:blipFill rotWithShape="1">
          <a:blip r:embed="rId2"/>
          <a:srcRect l="10944" t="23290" r="32926" b="13175"/>
          <a:stretch/>
        </p:blipFill>
        <p:spPr>
          <a:xfrm>
            <a:off x="1289436" y="135170"/>
            <a:ext cx="9613127" cy="6120816"/>
          </a:xfrm>
          <a:prstGeom prst="rect">
            <a:avLst/>
          </a:prstGeom>
        </p:spPr>
      </p:pic>
      <p:sp>
        <p:nvSpPr>
          <p:cNvPr id="4" name="TextBox 3">
            <a:extLst>
              <a:ext uri="{FF2B5EF4-FFF2-40B4-BE49-F238E27FC236}">
                <a16:creationId xmlns:a16="http://schemas.microsoft.com/office/drawing/2014/main" id="{F0AF909A-0495-41A9-EC24-325CD5C9A4E4}"/>
              </a:ext>
            </a:extLst>
          </p:cNvPr>
          <p:cNvSpPr txBox="1"/>
          <p:nvPr/>
        </p:nvSpPr>
        <p:spPr>
          <a:xfrm>
            <a:off x="394914" y="6255986"/>
            <a:ext cx="9223513" cy="523220"/>
          </a:xfrm>
          <a:prstGeom prst="rect">
            <a:avLst/>
          </a:prstGeom>
          <a:noFill/>
        </p:spPr>
        <p:txBody>
          <a:bodyPr wrap="square" rtlCol="0">
            <a:spAutoFit/>
          </a:bodyPr>
          <a:lstStyle/>
          <a:p>
            <a:r>
              <a:rPr lang="en-US" sz="1400" b="0" i="0" dirty="0">
                <a:solidFill>
                  <a:srgbClr val="212121"/>
                </a:solidFill>
                <a:effectLst/>
                <a:highlight>
                  <a:srgbClr val="FFFFFF"/>
                </a:highlight>
                <a:latin typeface="Roboto" panose="02000000000000000000" pitchFamily="2" charset="0"/>
              </a:rPr>
              <a:t>Mauricio D, </a:t>
            </a:r>
            <a:r>
              <a:rPr lang="en-US" sz="1400" b="0" i="0" dirty="0" err="1">
                <a:solidFill>
                  <a:srgbClr val="212121"/>
                </a:solidFill>
                <a:effectLst/>
                <a:highlight>
                  <a:srgbClr val="FFFFFF"/>
                </a:highlight>
                <a:latin typeface="Roboto" panose="02000000000000000000" pitchFamily="2" charset="0"/>
              </a:rPr>
              <a:t>Hramiak</a:t>
            </a:r>
            <a:r>
              <a:rPr lang="en-US" sz="1400" b="0" i="0" dirty="0">
                <a:solidFill>
                  <a:srgbClr val="212121"/>
                </a:solidFill>
                <a:effectLst/>
                <a:highlight>
                  <a:srgbClr val="FFFFFF"/>
                </a:highlight>
                <a:latin typeface="Roboto" panose="02000000000000000000" pitchFamily="2" charset="0"/>
              </a:rPr>
              <a:t> I. Second-Generation Insulin Analogues - a Review of Recent Real-World Data and Forthcoming Head-to-Head Comparisons. </a:t>
            </a:r>
            <a:r>
              <a:rPr lang="en-US" sz="1400" b="0" i="0" dirty="0" err="1">
                <a:solidFill>
                  <a:srgbClr val="212121"/>
                </a:solidFill>
                <a:effectLst/>
                <a:highlight>
                  <a:srgbClr val="FFFFFF"/>
                </a:highlight>
                <a:latin typeface="Roboto" panose="02000000000000000000" pitchFamily="2" charset="0"/>
              </a:rPr>
              <a:t>Eur</a:t>
            </a:r>
            <a:r>
              <a:rPr lang="en-US" sz="1400" b="0" i="0" dirty="0">
                <a:solidFill>
                  <a:srgbClr val="212121"/>
                </a:solidFill>
                <a:effectLst/>
                <a:highlight>
                  <a:srgbClr val="FFFFFF"/>
                </a:highlight>
                <a:latin typeface="Roboto" panose="02000000000000000000" pitchFamily="2" charset="0"/>
              </a:rPr>
              <a:t> Endocrinol. 2018 </a:t>
            </a:r>
            <a:endParaRPr lang="en-ZA" sz="1400" dirty="0"/>
          </a:p>
        </p:txBody>
      </p:sp>
    </p:spTree>
    <p:extLst>
      <p:ext uri="{BB962C8B-B14F-4D97-AF65-F5344CB8AC3E}">
        <p14:creationId xmlns:p14="http://schemas.microsoft.com/office/powerpoint/2010/main" val="115257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F1ED-7165-4AAA-8D1C-D58825951020}"/>
              </a:ext>
            </a:extLst>
          </p:cNvPr>
          <p:cNvSpPr>
            <a:spLocks noGrp="1"/>
          </p:cNvSpPr>
          <p:nvPr>
            <p:ph type="title" idx="4294967295"/>
          </p:nvPr>
        </p:nvSpPr>
        <p:spPr>
          <a:xfrm>
            <a:off x="2324100" y="922338"/>
            <a:ext cx="7543800" cy="676275"/>
          </a:xfrm>
        </p:spPr>
        <p:txBody>
          <a:bodyPr>
            <a:normAutofit fontScale="90000"/>
          </a:bodyPr>
          <a:lstStyle/>
          <a:p>
            <a:pPr algn="ctr"/>
            <a:r>
              <a:rPr lang="en-ZA" dirty="0">
                <a:solidFill>
                  <a:schemeClr val="tx2"/>
                </a:solidFill>
                <a:latin typeface="Arial" panose="020B0604020202020204" pitchFamily="34" charset="0"/>
                <a:cs typeface="Arial" panose="020B0604020202020204" pitchFamily="34" charset="0"/>
              </a:rPr>
              <a:t>Disclosures</a:t>
            </a:r>
          </a:p>
        </p:txBody>
      </p:sp>
      <p:sp>
        <p:nvSpPr>
          <p:cNvPr id="3" name="Content Placeholder 2">
            <a:extLst>
              <a:ext uri="{FF2B5EF4-FFF2-40B4-BE49-F238E27FC236}">
                <a16:creationId xmlns:a16="http://schemas.microsoft.com/office/drawing/2014/main" id="{91319E28-F81C-4A43-B4D4-ECE024D4C252}"/>
              </a:ext>
            </a:extLst>
          </p:cNvPr>
          <p:cNvSpPr>
            <a:spLocks noGrp="1"/>
          </p:cNvSpPr>
          <p:nvPr>
            <p:ph idx="4294967295"/>
          </p:nvPr>
        </p:nvSpPr>
        <p:spPr>
          <a:xfrm>
            <a:off x="1066800" y="1846263"/>
            <a:ext cx="10058400" cy="4022725"/>
          </a:xfrm>
        </p:spPr>
        <p:txBody>
          <a:bodyPr>
            <a:normAutofit fontScale="92500"/>
          </a:bodyPr>
          <a:lstStyle/>
          <a:p>
            <a:pPr marL="0" indent="0">
              <a:lnSpc>
                <a:spcPct val="150000"/>
              </a:lnSpc>
              <a:buNone/>
            </a:pPr>
            <a:r>
              <a:rPr lang="en-GB" sz="2400" noProof="0" dirty="0">
                <a:latin typeface="Abadi" panose="020B0604020104020204" pitchFamily="34" charset="0"/>
              </a:rPr>
              <a:t>The speaker has the following</a:t>
            </a:r>
            <a:r>
              <a:rPr lang="en-GB" sz="2400" dirty="0">
                <a:latin typeface="Abadi" panose="020B0604020104020204" pitchFamily="34" charset="0"/>
              </a:rPr>
              <a:t> </a:t>
            </a:r>
            <a:r>
              <a:rPr lang="en-GB" sz="2400" noProof="0" dirty="0">
                <a:latin typeface="Abadi" panose="020B0604020104020204" pitchFamily="34" charset="0"/>
              </a:rPr>
              <a:t>financial or other relationships to disclose:</a:t>
            </a:r>
          </a:p>
          <a:p>
            <a:pPr lvl="1">
              <a:lnSpc>
                <a:spcPct val="150000"/>
              </a:lnSpc>
            </a:pPr>
            <a:r>
              <a:rPr lang="en-GB" dirty="0">
                <a:latin typeface="Abadi" panose="020B0604020104020204" pitchFamily="34" charset="0"/>
                <a:cs typeface="Arial"/>
              </a:rPr>
              <a:t>Consultant for: Boehringer Ingelheim, Sanofi, Lilly</a:t>
            </a:r>
          </a:p>
          <a:p>
            <a:pPr lvl="1">
              <a:lnSpc>
                <a:spcPct val="150000"/>
              </a:lnSpc>
            </a:pPr>
            <a:r>
              <a:rPr lang="en-GB" dirty="0">
                <a:latin typeface="Abadi" panose="020B0604020104020204" pitchFamily="34" charset="0"/>
                <a:cs typeface="Arial"/>
              </a:rPr>
              <a:t>Speaker for: Boehringer Ingelheim, Sanofi, Lilly, Novo Nordisk, Astra Zeneca</a:t>
            </a:r>
          </a:p>
          <a:p>
            <a:pPr lvl="1">
              <a:lnSpc>
                <a:spcPct val="150000"/>
              </a:lnSpc>
            </a:pPr>
            <a:r>
              <a:rPr lang="en-GB" dirty="0">
                <a:latin typeface="Abadi" panose="020B0604020104020204" pitchFamily="34" charset="0"/>
                <a:cs typeface="Arial"/>
              </a:rPr>
              <a:t>Grant/research support from: Carnegie Foundation of New York, Medical Research Council, National Research Foundation, Astra Zeneca</a:t>
            </a:r>
          </a:p>
          <a:p>
            <a:pPr lvl="1">
              <a:lnSpc>
                <a:spcPct val="150000"/>
              </a:lnSpc>
            </a:pPr>
            <a:r>
              <a:rPr lang="en-GB" dirty="0">
                <a:latin typeface="Abadi" panose="020B0604020104020204" pitchFamily="34" charset="0"/>
                <a:cs typeface="Arial"/>
              </a:rPr>
              <a:t>Honoraria from: as above</a:t>
            </a:r>
          </a:p>
          <a:p>
            <a:pPr>
              <a:buFont typeface="Arial" panose="020B0604020202020204" pitchFamily="34" charset="0"/>
              <a:buChar char="•"/>
            </a:pPr>
            <a:endParaRPr lang="en-ZA" sz="21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800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067477-0D1D-D143-B11F-6831B843DC46}"/>
              </a:ext>
            </a:extLst>
          </p:cNvPr>
          <p:cNvSpPr txBox="1"/>
          <p:nvPr/>
        </p:nvSpPr>
        <p:spPr>
          <a:xfrm>
            <a:off x="1430700" y="299622"/>
            <a:ext cx="9144597" cy="461665"/>
          </a:xfrm>
          <a:prstGeom prst="rect">
            <a:avLst/>
          </a:prstGeom>
          <a:noFill/>
        </p:spPr>
        <p:txBody>
          <a:bodyPr wrap="square" lIns="0" rtlCol="0">
            <a:spAutoFit/>
          </a:bodyPr>
          <a:lstStyle/>
          <a:p>
            <a:pPr algn="ctr" defTabSz="914377">
              <a:defRPr/>
            </a:pPr>
            <a:r>
              <a:rPr lang="fr-FR" sz="2400" b="1" dirty="0">
                <a:solidFill>
                  <a:srgbClr val="003D6A"/>
                </a:solidFill>
                <a:latin typeface="Century Gothic" panose="020B0502020202020204" pitchFamily="34" charset="0"/>
              </a:rPr>
              <a:t>BRIGHT s</a:t>
            </a:r>
            <a:r>
              <a:rPr lang="fr-FR" sz="2400" b="1" dirty="0" err="1">
                <a:solidFill>
                  <a:srgbClr val="003D6A"/>
                </a:solidFill>
                <a:latin typeface="Century Gothic" panose="020B0502020202020204" pitchFamily="34" charset="0"/>
              </a:rPr>
              <a:t>tudy</a:t>
            </a:r>
            <a:r>
              <a:rPr lang="fr-FR" sz="2400" b="1" dirty="0">
                <a:solidFill>
                  <a:srgbClr val="003D6A"/>
                </a:solidFill>
                <a:latin typeface="Century Gothic" panose="020B0502020202020204" pitchFamily="34" charset="0"/>
              </a:rPr>
              <a:t> design</a:t>
            </a:r>
            <a:endParaRPr lang="en-US" sz="2400" b="1" baseline="30000" dirty="0">
              <a:solidFill>
                <a:srgbClr val="003D6A"/>
              </a:solidFill>
              <a:latin typeface="Century Gothic" panose="020B0502020202020204" pitchFamily="34" charset="0"/>
            </a:endParaRPr>
          </a:p>
        </p:txBody>
      </p:sp>
      <p:sp>
        <p:nvSpPr>
          <p:cNvPr id="14" name="Rectangle 13">
            <a:extLst>
              <a:ext uri="{FF2B5EF4-FFF2-40B4-BE49-F238E27FC236}">
                <a16:creationId xmlns:a16="http://schemas.microsoft.com/office/drawing/2014/main" id="{F28D05EC-ECB3-4642-8ED0-E0BE04B780F7}"/>
              </a:ext>
            </a:extLst>
          </p:cNvPr>
          <p:cNvSpPr/>
          <p:nvPr/>
        </p:nvSpPr>
        <p:spPr>
          <a:xfrm>
            <a:off x="4800602" y="2033579"/>
            <a:ext cx="4455623" cy="559295"/>
          </a:xfrm>
          <a:prstGeom prst="rect">
            <a:avLst/>
          </a:prstGeom>
          <a:solidFill>
            <a:srgbClr val="525CA3"/>
          </a:solidFill>
          <a:ln w="9525" cap="flat" cmpd="sng" algn="ctr">
            <a:solidFill>
              <a:srgbClr val="525CA3"/>
            </a:solidFill>
            <a:prstDash val="solid"/>
          </a:ln>
          <a:effectLst/>
        </p:spPr>
        <p:txBody>
          <a:bodyPr lIns="91440" tIns="45720" rIns="91440" bIns="45720" rtlCol="0" anchor="ctr"/>
          <a:lstStyle/>
          <a:p>
            <a:pPr algn="ctr" defTabSz="1219170">
              <a:defRPr/>
            </a:pPr>
            <a:r>
              <a:rPr lang="en-US" sz="1467" b="1" kern="0" dirty="0">
                <a:solidFill>
                  <a:srgbClr val="FFFFFF"/>
                </a:solidFill>
                <a:latin typeface="Arial"/>
              </a:rPr>
              <a:t>Treatment period</a:t>
            </a:r>
            <a:br>
              <a:rPr lang="en-US" sz="1467" b="1" kern="0" dirty="0">
                <a:solidFill>
                  <a:srgbClr val="FFFFFF"/>
                </a:solidFill>
                <a:latin typeface="Arial"/>
              </a:rPr>
            </a:br>
            <a:r>
              <a:rPr lang="en-US" sz="1467" b="1" kern="0" dirty="0">
                <a:solidFill>
                  <a:srgbClr val="FFFFFF"/>
                </a:solidFill>
                <a:latin typeface="Arial"/>
              </a:rPr>
              <a:t>(24 weeks)</a:t>
            </a:r>
          </a:p>
        </p:txBody>
      </p:sp>
      <p:sp>
        <p:nvSpPr>
          <p:cNvPr id="15" name="Rectangle: Rounded Corners 14">
            <a:extLst>
              <a:ext uri="{FF2B5EF4-FFF2-40B4-BE49-F238E27FC236}">
                <a16:creationId xmlns:a16="http://schemas.microsoft.com/office/drawing/2014/main" id="{FAA491A0-FD7A-40C7-886E-44B833445268}"/>
              </a:ext>
            </a:extLst>
          </p:cNvPr>
          <p:cNvSpPr/>
          <p:nvPr/>
        </p:nvSpPr>
        <p:spPr>
          <a:xfrm>
            <a:off x="4790034" y="3347188"/>
            <a:ext cx="4466985" cy="423809"/>
          </a:xfrm>
          <a:prstGeom prst="roundRect">
            <a:avLst>
              <a:gd name="adj" fmla="val 0"/>
            </a:avLst>
          </a:prstGeom>
          <a:solidFill>
            <a:srgbClr val="444492"/>
          </a:solidFill>
          <a:ln w="9525" cap="flat" cmpd="sng" algn="ctr">
            <a:solidFill>
              <a:srgbClr val="444492"/>
            </a:solidFill>
            <a:prstDash val="solid"/>
          </a:ln>
          <a:effectLst/>
        </p:spPr>
        <p:txBody>
          <a:bodyPr lIns="91440" tIns="45720" rIns="91440" bIns="45720" rtlCol="0" anchor="ctr"/>
          <a:lstStyle/>
          <a:p>
            <a:pPr algn="ctr" defTabSz="1219170">
              <a:defRPr/>
            </a:pPr>
            <a:endParaRPr lang="en-US" sz="1467" b="1" kern="0">
              <a:solidFill>
                <a:srgbClr val="FFFFFF"/>
              </a:solidFill>
              <a:latin typeface="Arial"/>
            </a:endParaRPr>
          </a:p>
        </p:txBody>
      </p:sp>
      <p:sp>
        <p:nvSpPr>
          <p:cNvPr id="16" name="Rectangle: Rounded Corners 15">
            <a:extLst>
              <a:ext uri="{FF2B5EF4-FFF2-40B4-BE49-F238E27FC236}">
                <a16:creationId xmlns:a16="http://schemas.microsoft.com/office/drawing/2014/main" id="{57D1FD79-4DFD-4625-9539-EC10FFD30E89}"/>
              </a:ext>
            </a:extLst>
          </p:cNvPr>
          <p:cNvSpPr/>
          <p:nvPr/>
        </p:nvSpPr>
        <p:spPr>
          <a:xfrm>
            <a:off x="4800602" y="4540743"/>
            <a:ext cx="4455623" cy="414456"/>
          </a:xfrm>
          <a:prstGeom prst="roundRect">
            <a:avLst>
              <a:gd name="adj" fmla="val 0"/>
            </a:avLst>
          </a:prstGeom>
          <a:solidFill>
            <a:srgbClr val="009FDA"/>
          </a:solidFill>
          <a:ln w="9525" cap="flat" cmpd="sng" algn="ctr">
            <a:solidFill>
              <a:srgbClr val="009FDA"/>
            </a:solidFill>
            <a:prstDash val="solid"/>
          </a:ln>
          <a:effectLst/>
        </p:spPr>
        <p:txBody>
          <a:bodyPr lIns="91440" tIns="45720" rIns="91440" bIns="45720" rtlCol="0" anchor="ctr"/>
          <a:lstStyle/>
          <a:p>
            <a:pPr algn="ctr" defTabSz="1219170">
              <a:defRPr/>
            </a:pPr>
            <a:endParaRPr lang="en-US" sz="1467" b="1" kern="0">
              <a:solidFill>
                <a:srgbClr val="FFFFFF"/>
              </a:solidFill>
              <a:latin typeface="Arial"/>
            </a:endParaRPr>
          </a:p>
        </p:txBody>
      </p:sp>
      <p:sp>
        <p:nvSpPr>
          <p:cNvPr id="17" name="Rectangle 16">
            <a:extLst>
              <a:ext uri="{FF2B5EF4-FFF2-40B4-BE49-F238E27FC236}">
                <a16:creationId xmlns:a16="http://schemas.microsoft.com/office/drawing/2014/main" id="{75D7F15F-49CA-48D5-8867-8BB4DCEC102D}"/>
              </a:ext>
            </a:extLst>
          </p:cNvPr>
          <p:cNvSpPr/>
          <p:nvPr/>
        </p:nvSpPr>
        <p:spPr>
          <a:xfrm>
            <a:off x="9782814" y="2033578"/>
            <a:ext cx="1858325" cy="560127"/>
          </a:xfrm>
          <a:prstGeom prst="rect">
            <a:avLst/>
          </a:prstGeom>
          <a:solidFill>
            <a:srgbClr val="525CA3"/>
          </a:solidFill>
          <a:ln w="9525" cap="flat" cmpd="sng" algn="ctr">
            <a:solidFill>
              <a:srgbClr val="525CA3"/>
            </a:solidFill>
            <a:prstDash val="solid"/>
          </a:ln>
          <a:effectLst/>
        </p:spPr>
        <p:txBody>
          <a:bodyPr lIns="91440" tIns="45720" rIns="91440" bIns="45720" rtlCol="0" anchor="ctr"/>
          <a:lstStyle/>
          <a:p>
            <a:pPr algn="ctr" defTabSz="1219170">
              <a:defRPr/>
            </a:pPr>
            <a:r>
              <a:rPr lang="en-US" sz="1467" b="1" kern="0" dirty="0">
                <a:solidFill>
                  <a:srgbClr val="FFFFFF"/>
                </a:solidFill>
                <a:latin typeface="Arial"/>
              </a:rPr>
              <a:t>Post treatment</a:t>
            </a:r>
            <a:br>
              <a:rPr lang="en-US" sz="1467" b="1" kern="0" dirty="0">
                <a:solidFill>
                  <a:srgbClr val="FFFFFF"/>
                </a:solidFill>
                <a:latin typeface="Arial"/>
              </a:rPr>
            </a:br>
            <a:r>
              <a:rPr lang="en-US" sz="1467" b="1" kern="0" dirty="0">
                <a:solidFill>
                  <a:srgbClr val="FFFFFF"/>
                </a:solidFill>
                <a:latin typeface="Arial"/>
              </a:rPr>
              <a:t>(7 days)</a:t>
            </a:r>
          </a:p>
        </p:txBody>
      </p:sp>
      <p:sp>
        <p:nvSpPr>
          <p:cNvPr id="18" name="Rectangle: Rounded Corners 17">
            <a:extLst>
              <a:ext uri="{FF2B5EF4-FFF2-40B4-BE49-F238E27FC236}">
                <a16:creationId xmlns:a16="http://schemas.microsoft.com/office/drawing/2014/main" id="{C46E13E1-E846-4890-953A-D57195E89D15}"/>
              </a:ext>
            </a:extLst>
          </p:cNvPr>
          <p:cNvSpPr/>
          <p:nvPr/>
        </p:nvSpPr>
        <p:spPr>
          <a:xfrm>
            <a:off x="9782814" y="3347187"/>
            <a:ext cx="1858325" cy="424439"/>
          </a:xfrm>
          <a:prstGeom prst="roundRect">
            <a:avLst>
              <a:gd name="adj" fmla="val 0"/>
            </a:avLst>
          </a:prstGeom>
          <a:solidFill>
            <a:srgbClr val="81B838"/>
          </a:solidFill>
          <a:ln w="9525" cap="flat" cmpd="sng" algn="ctr">
            <a:noFill/>
            <a:prstDash val="solid"/>
          </a:ln>
          <a:effectLst/>
        </p:spPr>
        <p:txBody>
          <a:bodyPr lIns="91440" tIns="45720" rIns="91440" bIns="45720" rtlCol="0" anchor="ctr"/>
          <a:lstStyle/>
          <a:p>
            <a:pPr algn="ctr" defTabSz="1219170">
              <a:defRPr/>
            </a:pPr>
            <a:r>
              <a:rPr lang="en-US" sz="1467" b="1" kern="0">
                <a:solidFill>
                  <a:srgbClr val="FFFFFF"/>
                </a:solidFill>
                <a:latin typeface="Arial"/>
              </a:rPr>
              <a:t>Follow-up</a:t>
            </a:r>
          </a:p>
        </p:txBody>
      </p:sp>
      <p:sp>
        <p:nvSpPr>
          <p:cNvPr id="19" name="Rectangle: Rounded Corners 18">
            <a:extLst>
              <a:ext uri="{FF2B5EF4-FFF2-40B4-BE49-F238E27FC236}">
                <a16:creationId xmlns:a16="http://schemas.microsoft.com/office/drawing/2014/main" id="{C52C88F0-F348-46C3-8322-C170978D9A3D}"/>
              </a:ext>
            </a:extLst>
          </p:cNvPr>
          <p:cNvSpPr/>
          <p:nvPr/>
        </p:nvSpPr>
        <p:spPr>
          <a:xfrm>
            <a:off x="9779546" y="4535475"/>
            <a:ext cx="1858325" cy="420348"/>
          </a:xfrm>
          <a:prstGeom prst="roundRect">
            <a:avLst>
              <a:gd name="adj" fmla="val 0"/>
            </a:avLst>
          </a:prstGeom>
          <a:solidFill>
            <a:srgbClr val="009FDA"/>
          </a:solidFill>
          <a:ln w="9525" cap="flat" cmpd="sng" algn="ctr">
            <a:solidFill>
              <a:srgbClr val="009FDA"/>
            </a:solidFill>
            <a:prstDash val="solid"/>
          </a:ln>
          <a:effectLst/>
        </p:spPr>
        <p:txBody>
          <a:bodyPr lIns="91440" tIns="45720" rIns="91440" bIns="45720" rtlCol="0" anchor="ctr"/>
          <a:lstStyle/>
          <a:p>
            <a:pPr algn="ctr" defTabSz="1219170">
              <a:defRPr/>
            </a:pPr>
            <a:r>
              <a:rPr lang="en-US" sz="1467" b="1" kern="0">
                <a:solidFill>
                  <a:srgbClr val="FFFFFF"/>
                </a:solidFill>
                <a:latin typeface="Arial"/>
              </a:rPr>
              <a:t>Follow-up</a:t>
            </a:r>
          </a:p>
        </p:txBody>
      </p:sp>
      <p:cxnSp>
        <p:nvCxnSpPr>
          <p:cNvPr id="20" name="Straight Connector 19">
            <a:extLst>
              <a:ext uri="{FF2B5EF4-FFF2-40B4-BE49-F238E27FC236}">
                <a16:creationId xmlns:a16="http://schemas.microsoft.com/office/drawing/2014/main" id="{E30EE97A-BFD7-4497-868A-0061D4FCF1A8}"/>
              </a:ext>
            </a:extLst>
          </p:cNvPr>
          <p:cNvCxnSpPr>
            <a:cxnSpLocks/>
          </p:cNvCxnSpPr>
          <p:nvPr/>
        </p:nvCxnSpPr>
        <p:spPr>
          <a:xfrm flipH="1">
            <a:off x="4590684" y="3551825"/>
            <a:ext cx="200584" cy="0"/>
          </a:xfrm>
          <a:prstGeom prst="line">
            <a:avLst/>
          </a:prstGeom>
          <a:noFill/>
          <a:ln w="25400" cap="flat" cmpd="sng" algn="ctr">
            <a:solidFill>
              <a:srgbClr val="596169">
                <a:lumMod val="75000"/>
              </a:srgbClr>
            </a:solidFill>
            <a:prstDash val="solid"/>
          </a:ln>
          <a:effectLst/>
        </p:spPr>
      </p:cxnSp>
      <p:cxnSp>
        <p:nvCxnSpPr>
          <p:cNvPr id="21" name="Straight Connector 20">
            <a:extLst>
              <a:ext uri="{FF2B5EF4-FFF2-40B4-BE49-F238E27FC236}">
                <a16:creationId xmlns:a16="http://schemas.microsoft.com/office/drawing/2014/main" id="{B454EBBB-8B23-4C03-80CC-1B35F7627996}"/>
              </a:ext>
            </a:extLst>
          </p:cNvPr>
          <p:cNvCxnSpPr>
            <a:cxnSpLocks/>
          </p:cNvCxnSpPr>
          <p:nvPr/>
        </p:nvCxnSpPr>
        <p:spPr>
          <a:xfrm flipH="1">
            <a:off x="4580903" y="4733400"/>
            <a:ext cx="216000" cy="0"/>
          </a:xfrm>
          <a:prstGeom prst="line">
            <a:avLst/>
          </a:prstGeom>
          <a:noFill/>
          <a:ln w="25400" cap="flat" cmpd="sng" algn="ctr">
            <a:solidFill>
              <a:srgbClr val="596169">
                <a:lumMod val="75000"/>
              </a:srgbClr>
            </a:solidFill>
            <a:prstDash val="solid"/>
          </a:ln>
          <a:effectLst/>
        </p:spPr>
      </p:cxnSp>
      <p:cxnSp>
        <p:nvCxnSpPr>
          <p:cNvPr id="22" name="Straight Connector 21">
            <a:extLst>
              <a:ext uri="{FF2B5EF4-FFF2-40B4-BE49-F238E27FC236}">
                <a16:creationId xmlns:a16="http://schemas.microsoft.com/office/drawing/2014/main" id="{C1114F9D-FB7B-4817-B186-974A3BD1B5CD}"/>
              </a:ext>
            </a:extLst>
          </p:cNvPr>
          <p:cNvCxnSpPr>
            <a:cxnSpLocks/>
          </p:cNvCxnSpPr>
          <p:nvPr/>
        </p:nvCxnSpPr>
        <p:spPr>
          <a:xfrm flipH="1">
            <a:off x="4583815" y="3539099"/>
            <a:ext cx="5636" cy="1188000"/>
          </a:xfrm>
          <a:prstGeom prst="line">
            <a:avLst/>
          </a:prstGeom>
          <a:noFill/>
          <a:ln w="25400" cap="flat" cmpd="sng" algn="ctr">
            <a:solidFill>
              <a:srgbClr val="596169">
                <a:lumMod val="75000"/>
              </a:srgbClr>
            </a:solidFill>
            <a:prstDash val="solid"/>
          </a:ln>
          <a:effectLst/>
        </p:spPr>
      </p:cxnSp>
      <p:cxnSp>
        <p:nvCxnSpPr>
          <p:cNvPr id="23" name="Straight Connector 22">
            <a:extLst>
              <a:ext uri="{FF2B5EF4-FFF2-40B4-BE49-F238E27FC236}">
                <a16:creationId xmlns:a16="http://schemas.microsoft.com/office/drawing/2014/main" id="{FA0011F7-CF79-40DA-8285-5F2F2808119C}"/>
              </a:ext>
            </a:extLst>
          </p:cNvPr>
          <p:cNvCxnSpPr>
            <a:cxnSpLocks/>
          </p:cNvCxnSpPr>
          <p:nvPr/>
        </p:nvCxnSpPr>
        <p:spPr>
          <a:xfrm flipH="1">
            <a:off x="4141063" y="4129615"/>
            <a:ext cx="448384" cy="0"/>
          </a:xfrm>
          <a:prstGeom prst="line">
            <a:avLst/>
          </a:prstGeom>
          <a:noFill/>
          <a:ln w="25400" cap="flat" cmpd="sng" algn="ctr">
            <a:solidFill>
              <a:srgbClr val="596169">
                <a:lumMod val="75000"/>
              </a:srgbClr>
            </a:solidFill>
            <a:prstDash val="solid"/>
          </a:ln>
          <a:effectLst/>
        </p:spPr>
      </p:cxnSp>
      <p:cxnSp>
        <p:nvCxnSpPr>
          <p:cNvPr id="24" name="Straight Arrow Connector 23">
            <a:extLst>
              <a:ext uri="{FF2B5EF4-FFF2-40B4-BE49-F238E27FC236}">
                <a16:creationId xmlns:a16="http://schemas.microsoft.com/office/drawing/2014/main" id="{AF2CC76A-BA82-45FC-9413-95B210A6DBCA}"/>
              </a:ext>
            </a:extLst>
          </p:cNvPr>
          <p:cNvCxnSpPr>
            <a:cxnSpLocks/>
            <a:stCxn id="15" idx="3"/>
            <a:endCxn id="18" idx="1"/>
          </p:cNvCxnSpPr>
          <p:nvPr/>
        </p:nvCxnSpPr>
        <p:spPr>
          <a:xfrm>
            <a:off x="9257019" y="3559092"/>
            <a:ext cx="525795" cy="315"/>
          </a:xfrm>
          <a:prstGeom prst="straightConnector1">
            <a:avLst/>
          </a:prstGeom>
          <a:noFill/>
          <a:ln w="25400" cap="flat" cmpd="sng" algn="ctr">
            <a:solidFill>
              <a:srgbClr val="596169">
                <a:lumMod val="75000"/>
              </a:srgbClr>
            </a:solidFill>
            <a:prstDash val="solid"/>
            <a:tailEnd type="triangle"/>
          </a:ln>
          <a:effectLst/>
        </p:spPr>
      </p:cxnSp>
      <p:cxnSp>
        <p:nvCxnSpPr>
          <p:cNvPr id="25" name="Straight Arrow Connector 24">
            <a:extLst>
              <a:ext uri="{FF2B5EF4-FFF2-40B4-BE49-F238E27FC236}">
                <a16:creationId xmlns:a16="http://schemas.microsoft.com/office/drawing/2014/main" id="{242D5F2B-07AB-4230-83A4-8D24B747F391}"/>
              </a:ext>
            </a:extLst>
          </p:cNvPr>
          <p:cNvCxnSpPr>
            <a:cxnSpLocks/>
          </p:cNvCxnSpPr>
          <p:nvPr/>
        </p:nvCxnSpPr>
        <p:spPr>
          <a:xfrm>
            <a:off x="9252953" y="4763352"/>
            <a:ext cx="510232" cy="0"/>
          </a:xfrm>
          <a:prstGeom prst="straightConnector1">
            <a:avLst/>
          </a:prstGeom>
          <a:noFill/>
          <a:ln w="25400" cap="flat" cmpd="sng" algn="ctr">
            <a:solidFill>
              <a:srgbClr val="596169">
                <a:lumMod val="75000"/>
              </a:srgbClr>
            </a:solidFill>
            <a:prstDash val="solid"/>
            <a:tailEnd type="triangle"/>
          </a:ln>
          <a:effectLst/>
        </p:spPr>
      </p:cxnSp>
      <p:cxnSp>
        <p:nvCxnSpPr>
          <p:cNvPr id="26" name="Straight Arrow Connector 25">
            <a:extLst>
              <a:ext uri="{FF2B5EF4-FFF2-40B4-BE49-F238E27FC236}">
                <a16:creationId xmlns:a16="http://schemas.microsoft.com/office/drawing/2014/main" id="{E4AE02A1-A2FE-49AB-9ECD-61700F55FFD4}"/>
              </a:ext>
            </a:extLst>
          </p:cNvPr>
          <p:cNvCxnSpPr>
            <a:cxnSpLocks/>
            <a:stCxn id="28" idx="0"/>
          </p:cNvCxnSpPr>
          <p:nvPr/>
        </p:nvCxnSpPr>
        <p:spPr>
          <a:xfrm flipH="1" flipV="1">
            <a:off x="9264938" y="4940423"/>
            <a:ext cx="10825" cy="740398"/>
          </a:xfrm>
          <a:prstGeom prst="straightConnector1">
            <a:avLst/>
          </a:prstGeom>
          <a:noFill/>
          <a:ln w="12700" cap="flat" cmpd="sng" algn="ctr">
            <a:solidFill>
              <a:srgbClr val="000000"/>
            </a:solidFill>
            <a:prstDash val="solid"/>
            <a:tailEnd type="triangle"/>
          </a:ln>
          <a:effectLst/>
        </p:spPr>
      </p:cxnSp>
      <p:cxnSp>
        <p:nvCxnSpPr>
          <p:cNvPr id="27" name="Straight Arrow Connector 26">
            <a:extLst>
              <a:ext uri="{FF2B5EF4-FFF2-40B4-BE49-F238E27FC236}">
                <a16:creationId xmlns:a16="http://schemas.microsoft.com/office/drawing/2014/main" id="{B9DE195E-F47F-4D42-943F-5FDBC6220305}"/>
              </a:ext>
            </a:extLst>
          </p:cNvPr>
          <p:cNvCxnSpPr>
            <a:cxnSpLocks/>
          </p:cNvCxnSpPr>
          <p:nvPr/>
        </p:nvCxnSpPr>
        <p:spPr>
          <a:xfrm flipH="1" flipV="1">
            <a:off x="11642675" y="5107600"/>
            <a:ext cx="3135" cy="258123"/>
          </a:xfrm>
          <a:prstGeom prst="straightConnector1">
            <a:avLst/>
          </a:prstGeom>
          <a:noFill/>
          <a:ln w="12700" cap="flat" cmpd="sng" algn="ctr">
            <a:solidFill>
              <a:srgbClr val="000000"/>
            </a:solidFill>
            <a:prstDash val="solid"/>
            <a:tailEnd type="triangle"/>
          </a:ln>
          <a:effectLst/>
        </p:spPr>
      </p:cxnSp>
      <p:sp>
        <p:nvSpPr>
          <p:cNvPr id="28" name="TextBox 27">
            <a:extLst>
              <a:ext uri="{FF2B5EF4-FFF2-40B4-BE49-F238E27FC236}">
                <a16:creationId xmlns:a16="http://schemas.microsoft.com/office/drawing/2014/main" id="{D4159A91-5A76-4107-AE92-2C866F481331}"/>
              </a:ext>
            </a:extLst>
          </p:cNvPr>
          <p:cNvSpPr txBox="1"/>
          <p:nvPr/>
        </p:nvSpPr>
        <p:spPr>
          <a:xfrm>
            <a:off x="8254683" y="5680821"/>
            <a:ext cx="2042160" cy="420756"/>
          </a:xfrm>
          <a:prstGeom prst="rect">
            <a:avLst/>
          </a:prstGeom>
          <a:noFill/>
        </p:spPr>
        <p:txBody>
          <a:bodyPr wrap="square" lIns="91440" tIns="45720" rIns="91440" bIns="45720" rtlCol="0">
            <a:spAutoFit/>
          </a:bodyPr>
          <a:lstStyle/>
          <a:p>
            <a:pPr algn="ctr" defTabSz="914377">
              <a:defRPr/>
            </a:pPr>
            <a:r>
              <a:rPr lang="en-US" sz="1067" dirty="0">
                <a:solidFill>
                  <a:srgbClr val="4D4D4F"/>
                </a:solidFill>
                <a:latin typeface="Arial"/>
              </a:rPr>
              <a:t>Treatment end</a:t>
            </a:r>
          </a:p>
          <a:p>
            <a:pPr algn="ctr" defTabSz="914377">
              <a:defRPr/>
            </a:pPr>
            <a:r>
              <a:rPr lang="en-US" sz="1067" dirty="0">
                <a:solidFill>
                  <a:srgbClr val="4D4D4F"/>
                </a:solidFill>
                <a:latin typeface="Arial"/>
              </a:rPr>
              <a:t>Primary endpoint</a:t>
            </a:r>
          </a:p>
        </p:txBody>
      </p:sp>
      <p:sp>
        <p:nvSpPr>
          <p:cNvPr id="29" name="TextBox 28">
            <a:extLst>
              <a:ext uri="{FF2B5EF4-FFF2-40B4-BE49-F238E27FC236}">
                <a16:creationId xmlns:a16="http://schemas.microsoft.com/office/drawing/2014/main" id="{42719EFA-C753-4AAD-8FCB-408E12375FC2}"/>
              </a:ext>
            </a:extLst>
          </p:cNvPr>
          <p:cNvSpPr txBox="1"/>
          <p:nvPr/>
        </p:nvSpPr>
        <p:spPr>
          <a:xfrm>
            <a:off x="11086241" y="5292434"/>
            <a:ext cx="1138448" cy="420756"/>
          </a:xfrm>
          <a:prstGeom prst="rect">
            <a:avLst/>
          </a:prstGeom>
          <a:noFill/>
        </p:spPr>
        <p:txBody>
          <a:bodyPr wrap="square" lIns="91440" tIns="45720" rIns="91440" bIns="45720" rtlCol="0">
            <a:spAutoFit/>
          </a:bodyPr>
          <a:lstStyle/>
          <a:p>
            <a:pPr algn="ctr" defTabSz="914377">
              <a:defRPr/>
            </a:pPr>
            <a:r>
              <a:rPr lang="en-US" sz="1067" dirty="0">
                <a:solidFill>
                  <a:srgbClr val="4D4D4F"/>
                </a:solidFill>
                <a:latin typeface="Arial"/>
              </a:rPr>
              <a:t>Study </a:t>
            </a:r>
          </a:p>
          <a:p>
            <a:pPr algn="ctr" defTabSz="914377">
              <a:defRPr/>
            </a:pPr>
            <a:r>
              <a:rPr lang="en-US" sz="1067" dirty="0">
                <a:solidFill>
                  <a:srgbClr val="4D4D4F"/>
                </a:solidFill>
                <a:latin typeface="Arial"/>
              </a:rPr>
              <a:t>end</a:t>
            </a:r>
          </a:p>
        </p:txBody>
      </p:sp>
      <p:sp>
        <p:nvSpPr>
          <p:cNvPr id="30" name="Rectangle: Rounded Corners 29">
            <a:extLst>
              <a:ext uri="{FF2B5EF4-FFF2-40B4-BE49-F238E27FC236}">
                <a16:creationId xmlns:a16="http://schemas.microsoft.com/office/drawing/2014/main" id="{9663EE9F-BF18-4B66-A254-5F838FA9979D}"/>
              </a:ext>
            </a:extLst>
          </p:cNvPr>
          <p:cNvSpPr/>
          <p:nvPr/>
        </p:nvSpPr>
        <p:spPr>
          <a:xfrm>
            <a:off x="550863" y="2808447"/>
            <a:ext cx="3726415" cy="2276959"/>
          </a:xfrm>
          <a:prstGeom prst="roundRect">
            <a:avLst>
              <a:gd name="adj" fmla="val 1285"/>
            </a:avLst>
          </a:prstGeom>
          <a:solidFill>
            <a:srgbClr val="FFFFFF"/>
          </a:solidFill>
          <a:ln w="19050" cap="flat" cmpd="sng" algn="ctr">
            <a:solidFill>
              <a:srgbClr val="525CA3"/>
            </a:solidFill>
            <a:prstDash val="solid"/>
          </a:ln>
          <a:effectLst/>
        </p:spPr>
        <p:txBody>
          <a:bodyPr lIns="72000" tIns="0" rIns="72000" bIns="36000" rtlCol="0" anchor="ctr"/>
          <a:lstStyle/>
          <a:p>
            <a:pPr algn="ctr" defTabSz="1219170">
              <a:defRPr/>
            </a:pPr>
            <a:r>
              <a:rPr lang="en-US" sz="1551" b="1" kern="0" dirty="0">
                <a:solidFill>
                  <a:srgbClr val="4D4D4F"/>
                </a:solidFill>
                <a:latin typeface="Arial"/>
              </a:rPr>
              <a:t>Eligible patients:</a:t>
            </a:r>
          </a:p>
          <a:p>
            <a:pPr marL="251994" indent="-251994" defTabSz="1219170">
              <a:buClr>
                <a:srgbClr val="81B838"/>
              </a:buClr>
              <a:buFont typeface="Arial" panose="020B0604020202020204" pitchFamily="34" charset="0"/>
              <a:buChar char="•"/>
              <a:defRPr/>
            </a:pPr>
            <a:r>
              <a:rPr lang="en-US" sz="1551" kern="0" dirty="0">
                <a:solidFill>
                  <a:srgbClr val="4D4D4F"/>
                </a:solidFill>
                <a:latin typeface="Arial"/>
              </a:rPr>
              <a:t>≥18 years</a:t>
            </a:r>
          </a:p>
          <a:p>
            <a:pPr marL="251994" indent="-251994" defTabSz="1219170">
              <a:buClr>
                <a:srgbClr val="81B838"/>
              </a:buClr>
              <a:buFont typeface="Arial" panose="020B0604020202020204" pitchFamily="34" charset="0"/>
              <a:buChar char="•"/>
              <a:defRPr/>
            </a:pPr>
            <a:r>
              <a:rPr lang="en-US" sz="1551" kern="0" dirty="0">
                <a:solidFill>
                  <a:srgbClr val="4D4D4F"/>
                </a:solidFill>
                <a:latin typeface="Arial"/>
              </a:rPr>
              <a:t>T2DM duration ≥1 year</a:t>
            </a:r>
          </a:p>
          <a:p>
            <a:pPr marL="251994" indent="-251994" defTabSz="1219170">
              <a:buClr>
                <a:srgbClr val="81B838"/>
              </a:buClr>
              <a:buFont typeface="Arial" panose="020B0604020202020204" pitchFamily="34" charset="0"/>
              <a:buChar char="•"/>
              <a:defRPr/>
            </a:pPr>
            <a:r>
              <a:rPr lang="en-US" sz="1551" kern="0" dirty="0">
                <a:solidFill>
                  <a:srgbClr val="4D4D4F"/>
                </a:solidFill>
                <a:latin typeface="Arial"/>
              </a:rPr>
              <a:t>HbA1c</a:t>
            </a:r>
            <a:r>
              <a:rPr lang="en-US" sz="1551" kern="0" baseline="-25000" dirty="0">
                <a:solidFill>
                  <a:srgbClr val="4D4D4F"/>
                </a:solidFill>
                <a:latin typeface="Arial"/>
              </a:rPr>
              <a:t> </a:t>
            </a:r>
            <a:r>
              <a:rPr lang="en-US" sz="1551" kern="0" dirty="0">
                <a:solidFill>
                  <a:srgbClr val="4D4D4F"/>
                </a:solidFill>
                <a:latin typeface="Arial"/>
              </a:rPr>
              <a:t>≥7.5 to ≤10.5 % at screening</a:t>
            </a:r>
          </a:p>
          <a:p>
            <a:pPr marL="251994" indent="-251994" defTabSz="1219170">
              <a:buClr>
                <a:srgbClr val="81B838"/>
              </a:buClr>
              <a:buFont typeface="Arial" panose="020B0604020202020204" pitchFamily="34" charset="0"/>
              <a:buChar char="•"/>
              <a:defRPr/>
            </a:pPr>
            <a:r>
              <a:rPr lang="en-US" sz="1551" kern="0" dirty="0">
                <a:solidFill>
                  <a:srgbClr val="4D4D4F"/>
                </a:solidFill>
                <a:latin typeface="Arial"/>
              </a:rPr>
              <a:t>BMI ≥25 to ≤40 kg/m</a:t>
            </a:r>
            <a:r>
              <a:rPr lang="en-US" sz="1551" kern="0" baseline="30000" dirty="0">
                <a:solidFill>
                  <a:srgbClr val="4D4D4F"/>
                </a:solidFill>
                <a:latin typeface="Arial"/>
              </a:rPr>
              <a:t>2</a:t>
            </a:r>
          </a:p>
          <a:p>
            <a:pPr marL="251994" indent="-251994" defTabSz="1219170">
              <a:buClr>
                <a:srgbClr val="81B838"/>
              </a:buClr>
              <a:buFont typeface="Arial" panose="020B0604020202020204" pitchFamily="34" charset="0"/>
              <a:buChar char="•"/>
              <a:defRPr/>
            </a:pPr>
            <a:r>
              <a:rPr lang="en-US" sz="1551" kern="0" dirty="0">
                <a:solidFill>
                  <a:srgbClr val="4D4D4F"/>
                </a:solidFill>
                <a:latin typeface="Arial"/>
              </a:rPr>
              <a:t>OAD use ± GLP-1 RAs, at stable dose for ≥3 months</a:t>
            </a:r>
          </a:p>
          <a:p>
            <a:pPr marL="251994" indent="-251994" defTabSz="1219170">
              <a:buClr>
                <a:srgbClr val="81B838"/>
              </a:buClr>
              <a:buFont typeface="Arial" panose="020B0604020202020204" pitchFamily="34" charset="0"/>
              <a:buChar char="•"/>
              <a:defRPr/>
            </a:pPr>
            <a:r>
              <a:rPr lang="en-US" sz="1551" kern="0" dirty="0">
                <a:solidFill>
                  <a:srgbClr val="4D4D4F"/>
                </a:solidFill>
                <a:latin typeface="Arial"/>
              </a:rPr>
              <a:t>No prior insulin </a:t>
            </a:r>
            <a:r>
              <a:rPr lang="en-US" sz="1551" kern="0" dirty="0" err="1">
                <a:solidFill>
                  <a:srgbClr val="4D4D4F"/>
                </a:solidFill>
                <a:latin typeface="Arial"/>
              </a:rPr>
              <a:t>use</a:t>
            </a:r>
            <a:r>
              <a:rPr lang="en-US" sz="1551" kern="0" baseline="30000" dirty="0" err="1">
                <a:solidFill>
                  <a:srgbClr val="4D4D4F"/>
                </a:solidFill>
                <a:latin typeface="Arial"/>
              </a:rPr>
              <a:t>a</a:t>
            </a:r>
            <a:endParaRPr lang="en-US" sz="1551" kern="0" dirty="0">
              <a:solidFill>
                <a:srgbClr val="4D4D4F"/>
              </a:solidFill>
              <a:latin typeface="Arial"/>
            </a:endParaRPr>
          </a:p>
        </p:txBody>
      </p:sp>
      <p:sp>
        <p:nvSpPr>
          <p:cNvPr id="31" name="Rounded Rectangle 14">
            <a:extLst>
              <a:ext uri="{FF2B5EF4-FFF2-40B4-BE49-F238E27FC236}">
                <a16:creationId xmlns:a16="http://schemas.microsoft.com/office/drawing/2014/main" id="{0882033B-AB10-4082-8EDB-2E7903C48984}"/>
              </a:ext>
            </a:extLst>
          </p:cNvPr>
          <p:cNvSpPr/>
          <p:nvPr/>
        </p:nvSpPr>
        <p:spPr>
          <a:xfrm>
            <a:off x="552232" y="1019768"/>
            <a:ext cx="11088907" cy="838515"/>
          </a:xfrm>
          <a:prstGeom prst="roundRect">
            <a:avLst>
              <a:gd name="adj" fmla="val 0"/>
            </a:avLst>
          </a:prstGeom>
          <a:noFill/>
          <a:ln w="28575" cap="flat" cmpd="sng" algn="ctr">
            <a:solidFill>
              <a:srgbClr val="525CA3"/>
            </a:solidFill>
            <a:prstDash val="solid"/>
          </a:ln>
          <a:effectLst/>
        </p:spPr>
        <p:txBody>
          <a:bodyPr wrap="square" lIns="91440" tIns="36000" rIns="91440" bIns="90000">
            <a:spAutoFit/>
          </a:bodyPr>
          <a:lstStyle>
            <a:defPPr>
              <a:defRPr lang="en-US"/>
            </a:defPPr>
            <a:lvl1pPr marL="0" algn="l" defTabSz="3507730" rtl="0" eaLnBrk="1" latinLnBrk="0" hangingPunct="1">
              <a:defRPr sz="6905" kern="1200">
                <a:solidFill>
                  <a:schemeClr val="lt1"/>
                </a:solidFill>
                <a:latin typeface="+mn-lt"/>
                <a:ea typeface="+mn-ea"/>
                <a:cs typeface="+mn-cs"/>
              </a:defRPr>
            </a:lvl1pPr>
            <a:lvl2pPr marL="1753865" algn="l" defTabSz="3507730" rtl="0" eaLnBrk="1" latinLnBrk="0" hangingPunct="1">
              <a:defRPr sz="6905" kern="1200">
                <a:solidFill>
                  <a:schemeClr val="lt1"/>
                </a:solidFill>
                <a:latin typeface="+mn-lt"/>
                <a:ea typeface="+mn-ea"/>
                <a:cs typeface="+mn-cs"/>
              </a:defRPr>
            </a:lvl2pPr>
            <a:lvl3pPr marL="3507730" algn="l" defTabSz="3507730" rtl="0" eaLnBrk="1" latinLnBrk="0" hangingPunct="1">
              <a:defRPr sz="6905" kern="1200">
                <a:solidFill>
                  <a:schemeClr val="lt1"/>
                </a:solidFill>
                <a:latin typeface="+mn-lt"/>
                <a:ea typeface="+mn-ea"/>
                <a:cs typeface="+mn-cs"/>
              </a:defRPr>
            </a:lvl3pPr>
            <a:lvl4pPr marL="5261595" algn="l" defTabSz="3507730" rtl="0" eaLnBrk="1" latinLnBrk="0" hangingPunct="1">
              <a:defRPr sz="6905" kern="1200">
                <a:solidFill>
                  <a:schemeClr val="lt1"/>
                </a:solidFill>
                <a:latin typeface="+mn-lt"/>
                <a:ea typeface="+mn-ea"/>
                <a:cs typeface="+mn-cs"/>
              </a:defRPr>
            </a:lvl4pPr>
            <a:lvl5pPr marL="7015460" algn="l" defTabSz="3507730" rtl="0" eaLnBrk="1" latinLnBrk="0" hangingPunct="1">
              <a:defRPr sz="6905" kern="1200">
                <a:solidFill>
                  <a:schemeClr val="lt1"/>
                </a:solidFill>
                <a:latin typeface="+mn-lt"/>
                <a:ea typeface="+mn-ea"/>
                <a:cs typeface="+mn-cs"/>
              </a:defRPr>
            </a:lvl5pPr>
            <a:lvl6pPr marL="8769325" algn="l" defTabSz="3507730" rtl="0" eaLnBrk="1" latinLnBrk="0" hangingPunct="1">
              <a:defRPr sz="6905" kern="1200">
                <a:solidFill>
                  <a:schemeClr val="lt1"/>
                </a:solidFill>
                <a:latin typeface="+mn-lt"/>
                <a:ea typeface="+mn-ea"/>
                <a:cs typeface="+mn-cs"/>
              </a:defRPr>
            </a:lvl6pPr>
            <a:lvl7pPr marL="10523190" algn="l" defTabSz="3507730" rtl="0" eaLnBrk="1" latinLnBrk="0" hangingPunct="1">
              <a:defRPr sz="6905" kern="1200">
                <a:solidFill>
                  <a:schemeClr val="lt1"/>
                </a:solidFill>
                <a:latin typeface="+mn-lt"/>
                <a:ea typeface="+mn-ea"/>
                <a:cs typeface="+mn-cs"/>
              </a:defRPr>
            </a:lvl7pPr>
            <a:lvl8pPr marL="12277054" algn="l" defTabSz="3507730" rtl="0" eaLnBrk="1" latinLnBrk="0" hangingPunct="1">
              <a:defRPr sz="6905" kern="1200">
                <a:solidFill>
                  <a:schemeClr val="lt1"/>
                </a:solidFill>
                <a:latin typeface="+mn-lt"/>
                <a:ea typeface="+mn-ea"/>
                <a:cs typeface="+mn-cs"/>
              </a:defRPr>
            </a:lvl8pPr>
            <a:lvl9pPr marL="14030919" algn="l" defTabSz="3507730" rtl="0" eaLnBrk="1" latinLnBrk="0" hangingPunct="1">
              <a:defRPr sz="6905" kern="1200">
                <a:solidFill>
                  <a:schemeClr val="lt1"/>
                </a:solidFill>
                <a:latin typeface="+mn-lt"/>
                <a:ea typeface="+mn-ea"/>
                <a:cs typeface="+mn-cs"/>
              </a:defRPr>
            </a:lvl9pPr>
          </a:lstStyle>
          <a:p>
            <a:pPr algn="ctr" defTabSz="4676856">
              <a:lnSpc>
                <a:spcPct val="113000"/>
              </a:lnSpc>
              <a:spcAft>
                <a:spcPts val="800"/>
              </a:spcAft>
              <a:buClr>
                <a:srgbClr val="00A590"/>
              </a:buClr>
              <a:defRPr/>
            </a:pPr>
            <a:r>
              <a:rPr lang="en-US" altLang="en-US" sz="2133" dirty="0">
                <a:solidFill>
                  <a:srgbClr val="4D4D4F"/>
                </a:solidFill>
                <a:latin typeface="Arial"/>
                <a:cs typeface="Arial" panose="020B0604020202020204" pitchFamily="34" charset="0"/>
              </a:rPr>
              <a:t>Multicenter, open-label, 1:1 randomized, active-controlled, 2-arm parallel-group, </a:t>
            </a:r>
            <a:br>
              <a:rPr lang="en-US" altLang="en-US" sz="2133" dirty="0">
                <a:solidFill>
                  <a:srgbClr val="4D4D4F"/>
                </a:solidFill>
                <a:latin typeface="Arial"/>
                <a:cs typeface="Arial" panose="020B0604020202020204" pitchFamily="34" charset="0"/>
              </a:rPr>
            </a:br>
            <a:r>
              <a:rPr lang="en-US" altLang="en-US" sz="2133" dirty="0">
                <a:solidFill>
                  <a:srgbClr val="4D4D4F"/>
                </a:solidFill>
                <a:latin typeface="Arial"/>
                <a:cs typeface="Arial" panose="020B0604020202020204" pitchFamily="34" charset="0"/>
              </a:rPr>
              <a:t>non-inferiority study in adult participants with uncontrolled T2DM</a:t>
            </a:r>
          </a:p>
        </p:txBody>
      </p:sp>
      <p:sp>
        <p:nvSpPr>
          <p:cNvPr id="32" name="Textfeld 17">
            <a:extLst>
              <a:ext uri="{FF2B5EF4-FFF2-40B4-BE49-F238E27FC236}">
                <a16:creationId xmlns:a16="http://schemas.microsoft.com/office/drawing/2014/main" id="{655DE737-2F8C-49EF-B8C2-C593ACB76793}"/>
              </a:ext>
            </a:extLst>
          </p:cNvPr>
          <p:cNvSpPr txBox="1"/>
          <p:nvPr/>
        </p:nvSpPr>
        <p:spPr>
          <a:xfrm>
            <a:off x="4788066" y="2593704"/>
            <a:ext cx="4640417" cy="461665"/>
          </a:xfrm>
          <a:prstGeom prst="rect">
            <a:avLst/>
          </a:prstGeom>
          <a:noFill/>
        </p:spPr>
        <p:txBody>
          <a:bodyPr wrap="square" lIns="91440" tIns="45720" rIns="91440" bIns="45720" rtlCol="0">
            <a:spAutoFit/>
          </a:bodyPr>
          <a:lstStyle/>
          <a:p>
            <a:pPr defTabSz="685766">
              <a:defRPr/>
            </a:pPr>
            <a:r>
              <a:rPr lang="en-US" sz="1200" b="1" u="sng" dirty="0">
                <a:solidFill>
                  <a:srgbClr val="4D4D4F"/>
                </a:solidFill>
                <a:latin typeface="Arial"/>
                <a:cs typeface="Arial"/>
              </a:rPr>
              <a:t>Titration target</a:t>
            </a:r>
            <a:r>
              <a:rPr lang="en-US" sz="1200" b="1" dirty="0">
                <a:solidFill>
                  <a:srgbClr val="4D4D4F"/>
                </a:solidFill>
                <a:latin typeface="Arial"/>
                <a:cs typeface="Arial"/>
              </a:rPr>
              <a:t>: fasting SMPG 80–100 mg/</a:t>
            </a:r>
            <a:r>
              <a:rPr lang="en-US" sz="1200" b="1" dirty="0" err="1">
                <a:solidFill>
                  <a:srgbClr val="4D4D4F"/>
                </a:solidFill>
                <a:latin typeface="Arial"/>
                <a:cs typeface="Arial"/>
              </a:rPr>
              <a:t>dL</a:t>
            </a:r>
            <a:r>
              <a:rPr lang="en-US" sz="1200" b="1" dirty="0">
                <a:solidFill>
                  <a:srgbClr val="4D4D4F"/>
                </a:solidFill>
                <a:latin typeface="Arial"/>
                <a:cs typeface="Arial"/>
              </a:rPr>
              <a:t> (4.4–5.6 </a:t>
            </a:r>
            <a:r>
              <a:rPr lang="en-US" sz="1200" b="1" dirty="0" err="1">
                <a:solidFill>
                  <a:srgbClr val="4D4D4F"/>
                </a:solidFill>
                <a:latin typeface="Arial"/>
                <a:cs typeface="Arial"/>
              </a:rPr>
              <a:t>mmol</a:t>
            </a:r>
            <a:r>
              <a:rPr lang="en-US" sz="1200" b="1" dirty="0">
                <a:solidFill>
                  <a:srgbClr val="4D4D4F"/>
                </a:solidFill>
                <a:latin typeface="Arial"/>
                <a:cs typeface="Arial"/>
              </a:rPr>
              <a:t>/L) without hypoglycemia </a:t>
            </a:r>
          </a:p>
        </p:txBody>
      </p:sp>
      <p:sp>
        <p:nvSpPr>
          <p:cNvPr id="33" name="TextBox 32">
            <a:extLst>
              <a:ext uri="{FF2B5EF4-FFF2-40B4-BE49-F238E27FC236}">
                <a16:creationId xmlns:a16="http://schemas.microsoft.com/office/drawing/2014/main" id="{0DC8F84F-96A3-4782-B72B-C0AA82422BDA}"/>
              </a:ext>
            </a:extLst>
          </p:cNvPr>
          <p:cNvSpPr txBox="1"/>
          <p:nvPr/>
        </p:nvSpPr>
        <p:spPr>
          <a:xfrm>
            <a:off x="4788063" y="3066560"/>
            <a:ext cx="4236296" cy="318100"/>
          </a:xfrm>
          <a:prstGeom prst="rect">
            <a:avLst/>
          </a:prstGeom>
          <a:noFill/>
        </p:spPr>
        <p:txBody>
          <a:bodyPr wrap="square" lIns="91440" tIns="45720" rIns="91440" bIns="45720" rtlCol="0">
            <a:spAutoFit/>
          </a:bodyPr>
          <a:lstStyle/>
          <a:p>
            <a:pPr defTabSz="914377">
              <a:defRPr/>
            </a:pPr>
            <a:r>
              <a:rPr lang="en-US" sz="1467" b="1" dirty="0">
                <a:solidFill>
                  <a:srgbClr val="4D4D4F"/>
                </a:solidFill>
                <a:latin typeface="Arial"/>
              </a:rPr>
              <a:t>Starting dose: 0.2 U/kg as per labeling</a:t>
            </a:r>
          </a:p>
        </p:txBody>
      </p:sp>
      <p:sp>
        <p:nvSpPr>
          <p:cNvPr id="34" name="TextBox 33">
            <a:extLst>
              <a:ext uri="{FF2B5EF4-FFF2-40B4-BE49-F238E27FC236}">
                <a16:creationId xmlns:a16="http://schemas.microsoft.com/office/drawing/2014/main" id="{952DCBCF-29C5-4093-A214-EA4F703C7753}"/>
              </a:ext>
            </a:extLst>
          </p:cNvPr>
          <p:cNvSpPr txBox="1"/>
          <p:nvPr/>
        </p:nvSpPr>
        <p:spPr>
          <a:xfrm>
            <a:off x="4803589" y="4931896"/>
            <a:ext cx="3246883" cy="318100"/>
          </a:xfrm>
          <a:prstGeom prst="rect">
            <a:avLst/>
          </a:prstGeom>
          <a:noFill/>
        </p:spPr>
        <p:txBody>
          <a:bodyPr wrap="square" lIns="91440" tIns="45720" rIns="91440" bIns="45720" rtlCol="0">
            <a:spAutoFit/>
          </a:bodyPr>
          <a:lstStyle/>
          <a:p>
            <a:pPr defTabSz="914377">
              <a:defRPr/>
            </a:pPr>
            <a:r>
              <a:rPr lang="en-US" sz="1467" b="1" dirty="0">
                <a:solidFill>
                  <a:srgbClr val="4D4D4F"/>
                </a:solidFill>
                <a:latin typeface="Arial"/>
              </a:rPr>
              <a:t>Starting dose: 10 U as per labeling</a:t>
            </a:r>
          </a:p>
        </p:txBody>
      </p:sp>
      <p:sp>
        <p:nvSpPr>
          <p:cNvPr id="35" name="Rectangle 34">
            <a:extLst>
              <a:ext uri="{FF2B5EF4-FFF2-40B4-BE49-F238E27FC236}">
                <a16:creationId xmlns:a16="http://schemas.microsoft.com/office/drawing/2014/main" id="{5F8654BC-7789-44AA-9C2B-D861F507EB76}"/>
              </a:ext>
            </a:extLst>
          </p:cNvPr>
          <p:cNvSpPr/>
          <p:nvPr/>
        </p:nvSpPr>
        <p:spPr>
          <a:xfrm>
            <a:off x="553695" y="2033578"/>
            <a:ext cx="3723583" cy="559295"/>
          </a:xfrm>
          <a:prstGeom prst="rect">
            <a:avLst/>
          </a:prstGeom>
          <a:solidFill>
            <a:srgbClr val="525CA3"/>
          </a:solidFill>
          <a:ln w="9525" cap="flat" cmpd="sng" algn="ctr">
            <a:solidFill>
              <a:srgbClr val="525CA3"/>
            </a:solidFill>
            <a:prstDash val="solid"/>
          </a:ln>
          <a:effectLst/>
        </p:spPr>
        <p:txBody>
          <a:bodyPr lIns="91440" tIns="45720" rIns="91440" bIns="45720" rtlCol="0" anchor="ctr"/>
          <a:lstStyle/>
          <a:p>
            <a:pPr algn="ctr" defTabSz="1219170">
              <a:defRPr/>
            </a:pPr>
            <a:r>
              <a:rPr lang="en-US" sz="1467" b="1" kern="0">
                <a:solidFill>
                  <a:srgbClr val="FFFFFF"/>
                </a:solidFill>
                <a:latin typeface="Arial"/>
              </a:rPr>
              <a:t>Screening</a:t>
            </a:r>
            <a:br>
              <a:rPr lang="en-US" sz="1467" b="1" kern="0">
                <a:solidFill>
                  <a:srgbClr val="FFFFFF"/>
                </a:solidFill>
                <a:latin typeface="Arial"/>
              </a:rPr>
            </a:br>
            <a:r>
              <a:rPr lang="en-US" sz="1467" b="1" kern="0">
                <a:solidFill>
                  <a:srgbClr val="FFFFFF"/>
                </a:solidFill>
                <a:latin typeface="Arial"/>
              </a:rPr>
              <a:t>(2 weeks)</a:t>
            </a:r>
          </a:p>
        </p:txBody>
      </p:sp>
      <p:sp>
        <p:nvSpPr>
          <p:cNvPr id="36" name="Rectangle: Top Corners Rounded 35">
            <a:extLst>
              <a:ext uri="{FF2B5EF4-FFF2-40B4-BE49-F238E27FC236}">
                <a16:creationId xmlns:a16="http://schemas.microsoft.com/office/drawing/2014/main" id="{2AFFB572-FBB1-4668-A37C-936EB3217C01}"/>
              </a:ext>
            </a:extLst>
          </p:cNvPr>
          <p:cNvSpPr/>
          <p:nvPr/>
        </p:nvSpPr>
        <p:spPr>
          <a:xfrm rot="16200000">
            <a:off x="5698825" y="2436423"/>
            <a:ext cx="423808" cy="2245332"/>
          </a:xfrm>
          <a:prstGeom prst="round2SameRect">
            <a:avLst>
              <a:gd name="adj1" fmla="val 0"/>
              <a:gd name="adj2" fmla="val 0"/>
            </a:avLst>
          </a:prstGeom>
          <a:solidFill>
            <a:srgbClr val="81B838"/>
          </a:solidFill>
          <a:ln w="9525" cap="flat" cmpd="sng" algn="ctr">
            <a:solidFill>
              <a:srgbClr val="67932D"/>
            </a:solidFill>
            <a:prstDash val="solid"/>
          </a:ln>
          <a:effectLst/>
        </p:spPr>
        <p:txBody>
          <a:bodyPr lIns="91440" tIns="45720" rIns="91440" bIns="45720" rtlCol="0" anchor="ctr"/>
          <a:lstStyle/>
          <a:p>
            <a:pPr algn="ctr" defTabSz="1219170">
              <a:defRPr/>
            </a:pPr>
            <a:endParaRPr lang="en-US" sz="2400" kern="0">
              <a:solidFill>
                <a:srgbClr val="FFFFFF"/>
              </a:solidFill>
              <a:latin typeface="Arial"/>
            </a:endParaRPr>
          </a:p>
        </p:txBody>
      </p:sp>
      <p:sp>
        <p:nvSpPr>
          <p:cNvPr id="37" name="TextBox 36">
            <a:extLst>
              <a:ext uri="{FF2B5EF4-FFF2-40B4-BE49-F238E27FC236}">
                <a16:creationId xmlns:a16="http://schemas.microsoft.com/office/drawing/2014/main" id="{EF2CB34F-9A6B-433E-90D2-8B65F6D35BB0}"/>
              </a:ext>
            </a:extLst>
          </p:cNvPr>
          <p:cNvSpPr txBox="1"/>
          <p:nvPr/>
        </p:nvSpPr>
        <p:spPr>
          <a:xfrm>
            <a:off x="5311848" y="3392234"/>
            <a:ext cx="3013967" cy="318100"/>
          </a:xfrm>
          <a:prstGeom prst="rect">
            <a:avLst/>
          </a:prstGeom>
          <a:noFill/>
        </p:spPr>
        <p:txBody>
          <a:bodyPr wrap="none" lIns="91440" tIns="45720" rIns="91440" bIns="45720" rtlCol="0">
            <a:spAutoFit/>
          </a:bodyPr>
          <a:lstStyle/>
          <a:p>
            <a:pPr defTabSz="914377">
              <a:defRPr/>
            </a:pPr>
            <a:r>
              <a:rPr lang="en-US" sz="1467" b="1" dirty="0">
                <a:solidFill>
                  <a:srgbClr val="FFFFFF"/>
                </a:solidFill>
                <a:latin typeface="Arial"/>
              </a:rPr>
              <a:t>Gla-300 once daily (PM) (n=466)</a:t>
            </a:r>
          </a:p>
        </p:txBody>
      </p:sp>
      <p:sp>
        <p:nvSpPr>
          <p:cNvPr id="38" name="Rectangle: Top Corners Rounded 37">
            <a:extLst>
              <a:ext uri="{FF2B5EF4-FFF2-40B4-BE49-F238E27FC236}">
                <a16:creationId xmlns:a16="http://schemas.microsoft.com/office/drawing/2014/main" id="{1D6F3599-C189-4BA4-916D-BDC4A33DD4D3}"/>
              </a:ext>
            </a:extLst>
          </p:cNvPr>
          <p:cNvSpPr/>
          <p:nvPr/>
        </p:nvSpPr>
        <p:spPr>
          <a:xfrm rot="16200000">
            <a:off x="5713825" y="3628805"/>
            <a:ext cx="414456" cy="2238331"/>
          </a:xfrm>
          <a:prstGeom prst="round2SameRect">
            <a:avLst>
              <a:gd name="adj1" fmla="val 2878"/>
              <a:gd name="adj2" fmla="val 0"/>
            </a:avLst>
          </a:prstGeom>
          <a:solidFill>
            <a:srgbClr val="00729A"/>
          </a:solidFill>
          <a:ln w="9525" cap="flat" cmpd="sng" algn="ctr">
            <a:solidFill>
              <a:srgbClr val="00729A"/>
            </a:solidFill>
            <a:prstDash val="solid"/>
          </a:ln>
          <a:effectLst/>
        </p:spPr>
        <p:txBody>
          <a:bodyPr lIns="91440" tIns="45720" rIns="91440" bIns="45720" rtlCol="0" anchor="ctr"/>
          <a:lstStyle/>
          <a:p>
            <a:pPr algn="ctr" defTabSz="1219170">
              <a:defRPr/>
            </a:pPr>
            <a:endParaRPr lang="en-US" sz="2400" kern="0">
              <a:solidFill>
                <a:srgbClr val="FFFFFF"/>
              </a:solidFill>
              <a:latin typeface="Arial"/>
            </a:endParaRPr>
          </a:p>
        </p:txBody>
      </p:sp>
      <p:sp>
        <p:nvSpPr>
          <p:cNvPr id="39" name="TextBox 38">
            <a:extLst>
              <a:ext uri="{FF2B5EF4-FFF2-40B4-BE49-F238E27FC236}">
                <a16:creationId xmlns:a16="http://schemas.microsoft.com/office/drawing/2014/main" id="{AC89F30C-E0B0-4F93-A0E2-58244997289E}"/>
              </a:ext>
            </a:extLst>
          </p:cNvPr>
          <p:cNvSpPr txBox="1"/>
          <p:nvPr/>
        </p:nvSpPr>
        <p:spPr>
          <a:xfrm>
            <a:off x="5182160" y="4602925"/>
            <a:ext cx="3119765" cy="318100"/>
          </a:xfrm>
          <a:prstGeom prst="rect">
            <a:avLst/>
          </a:prstGeom>
          <a:noFill/>
        </p:spPr>
        <p:txBody>
          <a:bodyPr wrap="none" lIns="91440" tIns="45720" rIns="91440" bIns="45720" rtlCol="0">
            <a:spAutoFit/>
          </a:bodyPr>
          <a:lstStyle/>
          <a:p>
            <a:pPr defTabSz="914377">
              <a:defRPr/>
            </a:pPr>
            <a:r>
              <a:rPr lang="en-US" sz="1467" b="1" dirty="0">
                <a:solidFill>
                  <a:srgbClr val="FFFFFF"/>
                </a:solidFill>
                <a:latin typeface="Arial"/>
              </a:rPr>
              <a:t>IDeg-100 once daily (PM) (n=463)</a:t>
            </a:r>
          </a:p>
        </p:txBody>
      </p:sp>
      <p:cxnSp>
        <p:nvCxnSpPr>
          <p:cNvPr id="40" name="Straight Arrow Connector 39">
            <a:extLst>
              <a:ext uri="{FF2B5EF4-FFF2-40B4-BE49-F238E27FC236}">
                <a16:creationId xmlns:a16="http://schemas.microsoft.com/office/drawing/2014/main" id="{1FC13605-752D-475E-B3D0-75E1216547D4}"/>
              </a:ext>
            </a:extLst>
          </p:cNvPr>
          <p:cNvCxnSpPr>
            <a:cxnSpLocks/>
          </p:cNvCxnSpPr>
          <p:nvPr/>
        </p:nvCxnSpPr>
        <p:spPr>
          <a:xfrm>
            <a:off x="4822127" y="4240991"/>
            <a:ext cx="2218092" cy="0"/>
          </a:xfrm>
          <a:prstGeom prst="straightConnector1">
            <a:avLst/>
          </a:prstGeom>
          <a:noFill/>
          <a:ln w="25400" cap="flat" cmpd="sng" algn="ctr">
            <a:solidFill>
              <a:srgbClr val="4D4D4F"/>
            </a:solidFill>
            <a:prstDash val="solid"/>
            <a:headEnd type="triangle"/>
            <a:tailEnd type="triangle"/>
          </a:ln>
          <a:effectLst/>
        </p:spPr>
      </p:cxnSp>
      <p:cxnSp>
        <p:nvCxnSpPr>
          <p:cNvPr id="41" name="Straight Arrow Connector 40">
            <a:extLst>
              <a:ext uri="{FF2B5EF4-FFF2-40B4-BE49-F238E27FC236}">
                <a16:creationId xmlns:a16="http://schemas.microsoft.com/office/drawing/2014/main" id="{97BDB4E1-8398-4E72-9BE8-1D63623FB15E}"/>
              </a:ext>
            </a:extLst>
          </p:cNvPr>
          <p:cNvCxnSpPr>
            <a:cxnSpLocks/>
          </p:cNvCxnSpPr>
          <p:nvPr/>
        </p:nvCxnSpPr>
        <p:spPr>
          <a:xfrm>
            <a:off x="7043541" y="4240991"/>
            <a:ext cx="2196000" cy="0"/>
          </a:xfrm>
          <a:prstGeom prst="straightConnector1">
            <a:avLst/>
          </a:prstGeom>
          <a:noFill/>
          <a:ln w="25400" cap="flat" cmpd="sng" algn="ctr">
            <a:solidFill>
              <a:srgbClr val="4D4D4F"/>
            </a:solidFill>
            <a:prstDash val="solid"/>
            <a:headEnd type="triangle"/>
            <a:tailEnd type="triangle"/>
          </a:ln>
          <a:effectLst/>
        </p:spPr>
      </p:cxnSp>
      <p:sp>
        <p:nvSpPr>
          <p:cNvPr id="42" name="TextBox 41">
            <a:extLst>
              <a:ext uri="{FF2B5EF4-FFF2-40B4-BE49-F238E27FC236}">
                <a16:creationId xmlns:a16="http://schemas.microsoft.com/office/drawing/2014/main" id="{52CB3312-6935-4A97-9DB7-E965E44882D4}"/>
              </a:ext>
            </a:extLst>
          </p:cNvPr>
          <p:cNvSpPr txBox="1"/>
          <p:nvPr/>
        </p:nvSpPr>
        <p:spPr>
          <a:xfrm>
            <a:off x="5127418" y="4009599"/>
            <a:ext cx="1548821" cy="256545"/>
          </a:xfrm>
          <a:prstGeom prst="rect">
            <a:avLst/>
          </a:prstGeom>
          <a:noFill/>
        </p:spPr>
        <p:txBody>
          <a:bodyPr wrap="none" lIns="91440" tIns="45720" rIns="91440" bIns="45720" rtlCol="0">
            <a:spAutoFit/>
          </a:bodyPr>
          <a:lstStyle/>
          <a:p>
            <a:pPr algn="ctr" defTabSz="914377">
              <a:defRPr/>
            </a:pPr>
            <a:r>
              <a:rPr lang="en-US" sz="1067" b="1" i="1" dirty="0">
                <a:solidFill>
                  <a:srgbClr val="4D4D4F"/>
                </a:solidFill>
                <a:latin typeface="Arial"/>
              </a:rPr>
              <a:t>Initial active titration </a:t>
            </a:r>
          </a:p>
        </p:txBody>
      </p:sp>
      <p:sp>
        <p:nvSpPr>
          <p:cNvPr id="43" name="TextBox 42">
            <a:extLst>
              <a:ext uri="{FF2B5EF4-FFF2-40B4-BE49-F238E27FC236}">
                <a16:creationId xmlns:a16="http://schemas.microsoft.com/office/drawing/2014/main" id="{E638F02F-64EF-4D8C-91CC-DED51148342B}"/>
              </a:ext>
            </a:extLst>
          </p:cNvPr>
          <p:cNvSpPr txBox="1"/>
          <p:nvPr/>
        </p:nvSpPr>
        <p:spPr>
          <a:xfrm>
            <a:off x="7181368" y="4009599"/>
            <a:ext cx="1994457" cy="256545"/>
          </a:xfrm>
          <a:prstGeom prst="rect">
            <a:avLst/>
          </a:prstGeom>
          <a:noFill/>
        </p:spPr>
        <p:txBody>
          <a:bodyPr wrap="none" lIns="91440" tIns="45720" rIns="91440" bIns="45720" rtlCol="0">
            <a:spAutoFit/>
          </a:bodyPr>
          <a:lstStyle/>
          <a:p>
            <a:pPr algn="ctr" defTabSz="914377">
              <a:defRPr/>
            </a:pPr>
            <a:r>
              <a:rPr lang="en-US" sz="1067" b="1" i="1" dirty="0">
                <a:solidFill>
                  <a:srgbClr val="4D4D4F"/>
                </a:solidFill>
                <a:latin typeface="Arial"/>
              </a:rPr>
              <a:t>Late maintenance titration   </a:t>
            </a:r>
          </a:p>
        </p:txBody>
      </p:sp>
      <p:sp>
        <p:nvSpPr>
          <p:cNvPr id="44" name="Rechteck 97">
            <a:extLst>
              <a:ext uri="{FF2B5EF4-FFF2-40B4-BE49-F238E27FC236}">
                <a16:creationId xmlns:a16="http://schemas.microsoft.com/office/drawing/2014/main" id="{D1CAFF42-64F5-4181-968A-AD0AE1EC7703}"/>
              </a:ext>
            </a:extLst>
          </p:cNvPr>
          <p:cNvSpPr/>
          <p:nvPr/>
        </p:nvSpPr>
        <p:spPr>
          <a:xfrm>
            <a:off x="521588" y="5122294"/>
            <a:ext cx="4427016" cy="577466"/>
          </a:xfrm>
          <a:prstGeom prst="rect">
            <a:avLst/>
          </a:prstGeom>
        </p:spPr>
        <p:txBody>
          <a:bodyPr wrap="square" lIns="91440" tIns="45720" rIns="91440" bIns="45720">
            <a:spAutoFit/>
          </a:bodyPr>
          <a:lstStyle/>
          <a:p>
            <a:pPr defTabSz="685766">
              <a:defRPr/>
            </a:pPr>
            <a:r>
              <a:rPr lang="en-US" sz="1051" b="1" dirty="0">
                <a:solidFill>
                  <a:srgbClr val="596169"/>
                </a:solidFill>
                <a:latin typeface="Arial"/>
                <a:cs typeface="Arial"/>
              </a:rPr>
              <a:t>Stratification by</a:t>
            </a:r>
            <a:r>
              <a:rPr lang="en-US" sz="1051" dirty="0">
                <a:solidFill>
                  <a:srgbClr val="596169"/>
                </a:solidFill>
                <a:latin typeface="Arial"/>
                <a:cs typeface="Arial"/>
              </a:rPr>
              <a:t>:</a:t>
            </a:r>
          </a:p>
          <a:p>
            <a:pPr marL="128582" indent="-128582" defTabSz="685766">
              <a:buFont typeface="Arial" panose="020B0604020202020204" pitchFamily="34" charset="0"/>
              <a:buChar char="•"/>
              <a:defRPr/>
            </a:pPr>
            <a:r>
              <a:rPr lang="en-US" sz="1051" dirty="0">
                <a:solidFill>
                  <a:srgbClr val="596169"/>
                </a:solidFill>
                <a:latin typeface="Arial"/>
                <a:cs typeface="Arial"/>
              </a:rPr>
              <a:t>HbA1c at screening (&lt;8.0/≥8.0 % [&lt;64/≥64 </a:t>
            </a:r>
            <a:r>
              <a:rPr lang="en-US" sz="1051" dirty="0" err="1">
                <a:solidFill>
                  <a:srgbClr val="596169"/>
                </a:solidFill>
                <a:latin typeface="Arial"/>
                <a:cs typeface="Arial"/>
              </a:rPr>
              <a:t>mmol</a:t>
            </a:r>
            <a:r>
              <a:rPr lang="en-US" sz="1051" dirty="0">
                <a:solidFill>
                  <a:srgbClr val="596169"/>
                </a:solidFill>
                <a:latin typeface="Arial"/>
                <a:cs typeface="Arial"/>
              </a:rPr>
              <a:t>/</a:t>
            </a:r>
            <a:r>
              <a:rPr lang="en-US" sz="1051" dirty="0" err="1">
                <a:solidFill>
                  <a:srgbClr val="596169"/>
                </a:solidFill>
                <a:latin typeface="Arial"/>
                <a:cs typeface="Arial"/>
              </a:rPr>
              <a:t>mol</a:t>
            </a:r>
            <a:r>
              <a:rPr lang="en-US" sz="1051" dirty="0">
                <a:solidFill>
                  <a:srgbClr val="596169"/>
                </a:solidFill>
                <a:latin typeface="Arial"/>
                <a:cs typeface="Arial"/>
              </a:rPr>
              <a:t>]) </a:t>
            </a:r>
          </a:p>
          <a:p>
            <a:pPr marL="128582" indent="-128582" defTabSz="685766">
              <a:buFont typeface="Arial" panose="020B0604020202020204" pitchFamily="34" charset="0"/>
              <a:buChar char="•"/>
              <a:defRPr/>
            </a:pPr>
            <a:r>
              <a:rPr lang="en-US" sz="1051" dirty="0">
                <a:solidFill>
                  <a:srgbClr val="596169"/>
                </a:solidFill>
                <a:latin typeface="Arial"/>
                <a:cs typeface="Arial"/>
              </a:rPr>
              <a:t>Use of SU or </a:t>
            </a:r>
            <a:r>
              <a:rPr lang="en-US" sz="1051" dirty="0" err="1">
                <a:solidFill>
                  <a:srgbClr val="596169"/>
                </a:solidFill>
                <a:latin typeface="Arial"/>
                <a:cs typeface="Arial"/>
              </a:rPr>
              <a:t>meglitinides</a:t>
            </a:r>
            <a:r>
              <a:rPr lang="en-US" sz="1051" dirty="0">
                <a:solidFill>
                  <a:srgbClr val="596169"/>
                </a:solidFill>
                <a:latin typeface="Arial"/>
                <a:cs typeface="Arial"/>
              </a:rPr>
              <a:t> at screening (Yes/No)</a:t>
            </a:r>
          </a:p>
        </p:txBody>
      </p:sp>
      <p:sp>
        <p:nvSpPr>
          <p:cNvPr id="45" name="TextBox 44">
            <a:extLst>
              <a:ext uri="{FF2B5EF4-FFF2-40B4-BE49-F238E27FC236}">
                <a16:creationId xmlns:a16="http://schemas.microsoft.com/office/drawing/2014/main" id="{3DF6108D-B658-466D-9B9D-4EF0FC298854}"/>
              </a:ext>
            </a:extLst>
          </p:cNvPr>
          <p:cNvSpPr txBox="1"/>
          <p:nvPr/>
        </p:nvSpPr>
        <p:spPr>
          <a:xfrm>
            <a:off x="5327612" y="4209767"/>
            <a:ext cx="1098378" cy="256545"/>
          </a:xfrm>
          <a:prstGeom prst="rect">
            <a:avLst/>
          </a:prstGeom>
          <a:noFill/>
        </p:spPr>
        <p:txBody>
          <a:bodyPr wrap="none" lIns="91440" tIns="45720" rIns="91440" bIns="45720" rtlCol="0">
            <a:spAutoFit/>
          </a:bodyPr>
          <a:lstStyle/>
          <a:p>
            <a:pPr algn="ctr" defTabSz="914377">
              <a:defRPr/>
            </a:pPr>
            <a:r>
              <a:rPr lang="en-US" sz="1067" b="1" i="1" dirty="0">
                <a:solidFill>
                  <a:srgbClr val="4D4D4F"/>
                </a:solidFill>
                <a:latin typeface="Arial"/>
              </a:rPr>
              <a:t> (0–12 weeks) </a:t>
            </a:r>
          </a:p>
        </p:txBody>
      </p:sp>
      <p:sp>
        <p:nvSpPr>
          <p:cNvPr id="46" name="TextBox 45">
            <a:extLst>
              <a:ext uri="{FF2B5EF4-FFF2-40B4-BE49-F238E27FC236}">
                <a16:creationId xmlns:a16="http://schemas.microsoft.com/office/drawing/2014/main" id="{B2617847-3106-4343-97BA-98D1D4DAF1BE}"/>
              </a:ext>
            </a:extLst>
          </p:cNvPr>
          <p:cNvSpPr txBox="1"/>
          <p:nvPr/>
        </p:nvSpPr>
        <p:spPr>
          <a:xfrm>
            <a:off x="7566717" y="4209767"/>
            <a:ext cx="1173718" cy="256545"/>
          </a:xfrm>
          <a:prstGeom prst="rect">
            <a:avLst/>
          </a:prstGeom>
          <a:noFill/>
        </p:spPr>
        <p:txBody>
          <a:bodyPr wrap="none" lIns="91440" tIns="45720" rIns="91440" bIns="45720" rtlCol="0">
            <a:spAutoFit/>
          </a:bodyPr>
          <a:lstStyle/>
          <a:p>
            <a:pPr algn="ctr" defTabSz="914377">
              <a:defRPr/>
            </a:pPr>
            <a:r>
              <a:rPr lang="en-US" sz="1067" b="1" i="1" dirty="0">
                <a:solidFill>
                  <a:srgbClr val="4D4D4F"/>
                </a:solidFill>
                <a:latin typeface="Arial"/>
              </a:rPr>
              <a:t> (13–24 weeks) </a:t>
            </a:r>
          </a:p>
        </p:txBody>
      </p:sp>
      <p:sp>
        <p:nvSpPr>
          <p:cNvPr id="47" name="Rounded Rectangle 3">
            <a:extLst>
              <a:ext uri="{FF2B5EF4-FFF2-40B4-BE49-F238E27FC236}">
                <a16:creationId xmlns:a16="http://schemas.microsoft.com/office/drawing/2014/main" id="{7C551331-465D-4EFC-8AF0-827170E1136A}"/>
              </a:ext>
            </a:extLst>
          </p:cNvPr>
          <p:cNvSpPr/>
          <p:nvPr/>
        </p:nvSpPr>
        <p:spPr>
          <a:xfrm>
            <a:off x="4803589" y="5301242"/>
            <a:ext cx="2239953" cy="420756"/>
          </a:xfrm>
          <a:prstGeom prst="roundRect">
            <a:avLst/>
          </a:prstGeom>
          <a:solidFill>
            <a:srgbClr val="FFFFCC"/>
          </a:solidFill>
          <a:ln w="19050" cap="flat" cmpd="sng" algn="ctr">
            <a:solidFill>
              <a:srgbClr val="C00000"/>
            </a:solidFill>
            <a:prstDash val="solid"/>
          </a:ln>
          <a:effectLst>
            <a:innerShdw blurRad="114300">
              <a:prstClr val="black"/>
            </a:innerShdw>
          </a:effectLst>
        </p:spPr>
        <p:txBody>
          <a:bodyPr rtlCol="0" anchor="ctr"/>
          <a:lstStyle/>
          <a:p>
            <a:pPr algn="ctr" defTabSz="1219170">
              <a:defRPr/>
            </a:pPr>
            <a:r>
              <a:rPr lang="en-US" sz="1400" b="1" kern="0" dirty="0">
                <a:solidFill>
                  <a:srgbClr val="444492"/>
                </a:solidFill>
                <a:effectLst>
                  <a:outerShdw blurRad="38100" dist="38100" dir="2700000" algn="tl">
                    <a:srgbClr val="000000">
                      <a:alpha val="43137"/>
                    </a:srgbClr>
                  </a:outerShdw>
                </a:effectLst>
                <a:latin typeface="Arial"/>
              </a:rPr>
              <a:t>Titration Phase</a:t>
            </a:r>
          </a:p>
        </p:txBody>
      </p:sp>
      <p:sp>
        <p:nvSpPr>
          <p:cNvPr id="48" name="Rounded Rectangle 41">
            <a:extLst>
              <a:ext uri="{FF2B5EF4-FFF2-40B4-BE49-F238E27FC236}">
                <a16:creationId xmlns:a16="http://schemas.microsoft.com/office/drawing/2014/main" id="{CADF0032-300C-4309-9705-845EFE665CA8}"/>
              </a:ext>
            </a:extLst>
          </p:cNvPr>
          <p:cNvSpPr/>
          <p:nvPr/>
        </p:nvSpPr>
        <p:spPr>
          <a:xfrm>
            <a:off x="7039316" y="5312238"/>
            <a:ext cx="2225621" cy="420756"/>
          </a:xfrm>
          <a:prstGeom prst="roundRect">
            <a:avLst/>
          </a:prstGeom>
          <a:solidFill>
            <a:srgbClr val="FFFFCC"/>
          </a:solidFill>
          <a:ln w="19050" cap="flat" cmpd="sng" algn="ctr">
            <a:solidFill>
              <a:srgbClr val="C00000"/>
            </a:solidFill>
            <a:prstDash val="solid"/>
          </a:ln>
          <a:effectLst>
            <a:innerShdw blurRad="114300">
              <a:prstClr val="black"/>
            </a:innerShdw>
          </a:effectLst>
        </p:spPr>
        <p:txBody>
          <a:bodyPr rtlCol="0" anchor="ctr"/>
          <a:lstStyle/>
          <a:p>
            <a:pPr algn="ctr" defTabSz="1219170">
              <a:defRPr/>
            </a:pPr>
            <a:r>
              <a:rPr lang="en-US" sz="1400" b="1" kern="0" dirty="0">
                <a:solidFill>
                  <a:srgbClr val="444492"/>
                </a:solidFill>
                <a:effectLst>
                  <a:outerShdw blurRad="38100" dist="38100" dir="2700000" algn="tl">
                    <a:srgbClr val="000000">
                      <a:alpha val="43137"/>
                    </a:srgbClr>
                  </a:outerShdw>
                </a:effectLst>
                <a:latin typeface="Arial"/>
              </a:rPr>
              <a:t>Maintenance Phase</a:t>
            </a:r>
          </a:p>
        </p:txBody>
      </p:sp>
      <p:sp>
        <p:nvSpPr>
          <p:cNvPr id="49" name="TextBox 48">
            <a:extLst>
              <a:ext uri="{FF2B5EF4-FFF2-40B4-BE49-F238E27FC236}">
                <a16:creationId xmlns:a16="http://schemas.microsoft.com/office/drawing/2014/main" id="{45E94F8E-5322-4FFE-9D46-10669602CE61}"/>
              </a:ext>
            </a:extLst>
          </p:cNvPr>
          <p:cNvSpPr txBox="1"/>
          <p:nvPr/>
        </p:nvSpPr>
        <p:spPr>
          <a:xfrm>
            <a:off x="301379" y="6161540"/>
            <a:ext cx="10668005" cy="749179"/>
          </a:xfrm>
          <a:prstGeom prst="rect">
            <a:avLst/>
          </a:prstGeom>
          <a:noFill/>
        </p:spPr>
        <p:txBody>
          <a:bodyPr wrap="square" lIns="91440" tIns="45720" rIns="91440" bIns="45720" rtlCol="0" anchor="b">
            <a:spAutoFit/>
          </a:bodyPr>
          <a:lstStyle/>
          <a:p>
            <a:pPr defTabSz="914377">
              <a:defRPr/>
            </a:pPr>
            <a:r>
              <a:rPr lang="en-US" altLang="en-US" sz="1067" baseline="30000" dirty="0" err="1">
                <a:solidFill>
                  <a:srgbClr val="596169">
                    <a:lumMod val="75000"/>
                  </a:srgbClr>
                </a:solidFill>
                <a:latin typeface="Arial"/>
                <a:cs typeface="Arial" panose="020B0604020202020204" pitchFamily="34" charset="0"/>
              </a:rPr>
              <a:t>a</a:t>
            </a:r>
            <a:r>
              <a:rPr lang="en-US" altLang="en-US" sz="1067" dirty="0" err="1">
                <a:solidFill>
                  <a:srgbClr val="596169">
                    <a:lumMod val="75000"/>
                  </a:srgbClr>
                </a:solidFill>
                <a:latin typeface="Arial"/>
                <a:cs typeface="Arial" panose="020B0604020202020204" pitchFamily="34" charset="0"/>
              </a:rPr>
              <a:t>With</a:t>
            </a:r>
            <a:r>
              <a:rPr lang="en-US" altLang="en-US" sz="1067" dirty="0">
                <a:solidFill>
                  <a:srgbClr val="596169">
                    <a:lumMod val="75000"/>
                  </a:srgbClr>
                </a:solidFill>
                <a:latin typeface="Arial"/>
                <a:cs typeface="Arial" panose="020B0604020202020204" pitchFamily="34" charset="0"/>
              </a:rPr>
              <a:t> the exception of a maximum of 8 consecutive days or 15 days total prior insulin use</a:t>
            </a:r>
          </a:p>
          <a:p>
            <a:pPr defTabSz="914377">
              <a:defRPr/>
            </a:pPr>
            <a:r>
              <a:rPr lang="en-US" altLang="en-US" sz="1067" dirty="0">
                <a:solidFill>
                  <a:srgbClr val="596169">
                    <a:lumMod val="75000"/>
                  </a:srgbClr>
                </a:solidFill>
                <a:latin typeface="Arial"/>
                <a:cs typeface="Arial" panose="020B0604020202020204" pitchFamily="34" charset="0"/>
              </a:rPr>
              <a:t>BMI, body mass index</a:t>
            </a:r>
            <a:r>
              <a:rPr lang="en-US" altLang="en-US" sz="1067" dirty="0">
                <a:solidFill>
                  <a:srgbClr val="4D4D4F"/>
                </a:solidFill>
                <a:latin typeface="Arial"/>
                <a:cs typeface="Arial" panose="020B0604020202020204" pitchFamily="34" charset="0"/>
              </a:rPr>
              <a:t>; </a:t>
            </a:r>
            <a:r>
              <a:rPr lang="en-US" altLang="en-US" sz="1067" dirty="0">
                <a:solidFill>
                  <a:srgbClr val="596169">
                    <a:lumMod val="75000"/>
                  </a:srgbClr>
                </a:solidFill>
                <a:latin typeface="Arial"/>
                <a:cs typeface="Arial" panose="020B0604020202020204" pitchFamily="34" charset="0"/>
              </a:rPr>
              <a:t>GLP-1 RA, glucagon-like peptide-1 receptor agonist; </a:t>
            </a:r>
            <a:r>
              <a:rPr lang="en-US" altLang="en-US" sz="1067" dirty="0">
                <a:solidFill>
                  <a:srgbClr val="4D4D4F"/>
                </a:solidFill>
                <a:latin typeface="Arial"/>
                <a:cs typeface="Arial" panose="020B0604020202020204" pitchFamily="34" charset="0"/>
              </a:rPr>
              <a:t>OAD, oral antihyperglycemic drug; SMPG, self-monitored plasma glucose; </a:t>
            </a:r>
            <a:r>
              <a:rPr lang="en-US" altLang="en-US" sz="1067" dirty="0">
                <a:solidFill>
                  <a:srgbClr val="596169">
                    <a:lumMod val="75000"/>
                  </a:srgbClr>
                </a:solidFill>
                <a:latin typeface="Arial"/>
                <a:cs typeface="Arial" panose="020B0604020202020204" pitchFamily="34" charset="0"/>
              </a:rPr>
              <a:t>SU, sulfonylureas</a:t>
            </a:r>
          </a:p>
          <a:p>
            <a:pPr defTabSz="914377">
              <a:defRPr/>
            </a:pPr>
            <a:r>
              <a:rPr lang="en-GB" sz="1067" dirty="0">
                <a:solidFill>
                  <a:srgbClr val="4D4D4F"/>
                </a:solidFill>
                <a:latin typeface="Arial"/>
              </a:rPr>
              <a:t>Rosenstock J et al. Diabetes Care. 2018 Aug 13. </a:t>
            </a:r>
            <a:r>
              <a:rPr lang="en-GB" sz="1067" dirty="0" err="1">
                <a:solidFill>
                  <a:srgbClr val="4D4D4F"/>
                </a:solidFill>
                <a:latin typeface="Arial"/>
              </a:rPr>
              <a:t>pii</a:t>
            </a:r>
            <a:r>
              <a:rPr lang="en-GB" sz="1067" dirty="0">
                <a:solidFill>
                  <a:srgbClr val="4D4D4F"/>
                </a:solidFill>
                <a:latin typeface="Arial"/>
              </a:rPr>
              <a:t>: dc180559. </a:t>
            </a:r>
          </a:p>
          <a:p>
            <a:pPr defTabSz="914377">
              <a:defRPr/>
            </a:pPr>
            <a:endParaRPr lang="en-GB" sz="1067" dirty="0">
              <a:solidFill>
                <a:srgbClr val="4D4D4F"/>
              </a:solidFill>
              <a:latin typeface="Arial"/>
            </a:endParaRPr>
          </a:p>
        </p:txBody>
      </p:sp>
    </p:spTree>
    <p:extLst>
      <p:ext uri="{BB962C8B-B14F-4D97-AF65-F5344CB8AC3E}">
        <p14:creationId xmlns:p14="http://schemas.microsoft.com/office/powerpoint/2010/main" val="354780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9" grpId="0"/>
      <p:bldP spid="33" grpId="0"/>
      <p:bldP spid="34" grpId="0"/>
      <p:bldP spid="36" grpId="0" animBg="1"/>
      <p:bldP spid="38" grpId="0" animBg="1"/>
      <p:bldP spid="47"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067477-0D1D-D143-B11F-6831B843DC46}"/>
              </a:ext>
            </a:extLst>
          </p:cNvPr>
          <p:cNvSpPr txBox="1"/>
          <p:nvPr/>
        </p:nvSpPr>
        <p:spPr>
          <a:xfrm>
            <a:off x="1430700" y="299622"/>
            <a:ext cx="9144597" cy="461665"/>
          </a:xfrm>
          <a:prstGeom prst="rect">
            <a:avLst/>
          </a:prstGeom>
          <a:noFill/>
        </p:spPr>
        <p:txBody>
          <a:bodyPr wrap="square" lIns="0" rtlCol="0">
            <a:spAutoFit/>
          </a:bodyPr>
          <a:lstStyle/>
          <a:p>
            <a:pPr algn="ctr" defTabSz="914377">
              <a:defRPr/>
            </a:pPr>
            <a:r>
              <a:rPr lang="fr-FR" sz="2400" b="1" dirty="0">
                <a:solidFill>
                  <a:srgbClr val="003D6A"/>
                </a:solidFill>
                <a:latin typeface="Century Gothic" panose="020B0502020202020204" pitchFamily="34" charset="0"/>
              </a:rPr>
              <a:t>BRIGHT </a:t>
            </a:r>
            <a:r>
              <a:rPr lang="fr-FR" sz="2400" b="1" dirty="0" err="1">
                <a:solidFill>
                  <a:srgbClr val="003D6A"/>
                </a:solidFill>
                <a:latin typeface="Century Gothic" panose="020B0502020202020204" pitchFamily="34" charset="0"/>
              </a:rPr>
              <a:t>primary</a:t>
            </a:r>
            <a:r>
              <a:rPr lang="fr-FR" sz="2400" b="1" dirty="0">
                <a:solidFill>
                  <a:srgbClr val="003D6A"/>
                </a:solidFill>
                <a:latin typeface="Century Gothic" panose="020B0502020202020204" pitchFamily="34" charset="0"/>
              </a:rPr>
              <a:t> </a:t>
            </a:r>
            <a:r>
              <a:rPr lang="fr-FR" sz="2400" b="1" dirty="0" err="1">
                <a:solidFill>
                  <a:srgbClr val="003D6A"/>
                </a:solidFill>
                <a:latin typeface="Century Gothic" panose="020B0502020202020204" pitchFamily="34" charset="0"/>
              </a:rPr>
              <a:t>endpoint</a:t>
            </a:r>
            <a:endParaRPr lang="en-US" sz="2400" b="1" baseline="30000" dirty="0">
              <a:solidFill>
                <a:srgbClr val="003D6A"/>
              </a:solidFill>
              <a:latin typeface="Century Gothic" panose="020B0502020202020204" pitchFamily="34" charset="0"/>
            </a:endParaRPr>
          </a:p>
        </p:txBody>
      </p:sp>
      <p:sp>
        <p:nvSpPr>
          <p:cNvPr id="31" name="Rounded Rectangle 14">
            <a:extLst>
              <a:ext uri="{FF2B5EF4-FFF2-40B4-BE49-F238E27FC236}">
                <a16:creationId xmlns:a16="http://schemas.microsoft.com/office/drawing/2014/main" id="{0882033B-AB10-4082-8EDB-2E7903C48984}"/>
              </a:ext>
            </a:extLst>
          </p:cNvPr>
          <p:cNvSpPr/>
          <p:nvPr/>
        </p:nvSpPr>
        <p:spPr>
          <a:xfrm>
            <a:off x="552232" y="1035200"/>
            <a:ext cx="11088907" cy="467645"/>
          </a:xfrm>
          <a:prstGeom prst="roundRect">
            <a:avLst>
              <a:gd name="adj" fmla="val 0"/>
            </a:avLst>
          </a:prstGeom>
          <a:noFill/>
          <a:ln w="28575" cap="flat" cmpd="sng" algn="ctr">
            <a:solidFill>
              <a:srgbClr val="525CA3"/>
            </a:solidFill>
            <a:prstDash val="solid"/>
          </a:ln>
          <a:effectLst/>
        </p:spPr>
        <p:txBody>
          <a:bodyPr wrap="square" lIns="91440" tIns="36000" rIns="91440" bIns="90000">
            <a:spAutoFit/>
          </a:bodyPr>
          <a:lstStyle>
            <a:defPPr>
              <a:defRPr lang="en-US"/>
            </a:defPPr>
            <a:lvl1pPr marL="0" algn="l" defTabSz="3507730" rtl="0" eaLnBrk="1" latinLnBrk="0" hangingPunct="1">
              <a:defRPr sz="6905" kern="1200">
                <a:solidFill>
                  <a:schemeClr val="lt1"/>
                </a:solidFill>
                <a:latin typeface="+mn-lt"/>
                <a:ea typeface="+mn-ea"/>
                <a:cs typeface="+mn-cs"/>
              </a:defRPr>
            </a:lvl1pPr>
            <a:lvl2pPr marL="1753865" algn="l" defTabSz="3507730" rtl="0" eaLnBrk="1" latinLnBrk="0" hangingPunct="1">
              <a:defRPr sz="6905" kern="1200">
                <a:solidFill>
                  <a:schemeClr val="lt1"/>
                </a:solidFill>
                <a:latin typeface="+mn-lt"/>
                <a:ea typeface="+mn-ea"/>
                <a:cs typeface="+mn-cs"/>
              </a:defRPr>
            </a:lvl2pPr>
            <a:lvl3pPr marL="3507730" algn="l" defTabSz="3507730" rtl="0" eaLnBrk="1" latinLnBrk="0" hangingPunct="1">
              <a:defRPr sz="6905" kern="1200">
                <a:solidFill>
                  <a:schemeClr val="lt1"/>
                </a:solidFill>
                <a:latin typeface="+mn-lt"/>
                <a:ea typeface="+mn-ea"/>
                <a:cs typeface="+mn-cs"/>
              </a:defRPr>
            </a:lvl3pPr>
            <a:lvl4pPr marL="5261595" algn="l" defTabSz="3507730" rtl="0" eaLnBrk="1" latinLnBrk="0" hangingPunct="1">
              <a:defRPr sz="6905" kern="1200">
                <a:solidFill>
                  <a:schemeClr val="lt1"/>
                </a:solidFill>
                <a:latin typeface="+mn-lt"/>
                <a:ea typeface="+mn-ea"/>
                <a:cs typeface="+mn-cs"/>
              </a:defRPr>
            </a:lvl4pPr>
            <a:lvl5pPr marL="7015460" algn="l" defTabSz="3507730" rtl="0" eaLnBrk="1" latinLnBrk="0" hangingPunct="1">
              <a:defRPr sz="6905" kern="1200">
                <a:solidFill>
                  <a:schemeClr val="lt1"/>
                </a:solidFill>
                <a:latin typeface="+mn-lt"/>
                <a:ea typeface="+mn-ea"/>
                <a:cs typeface="+mn-cs"/>
              </a:defRPr>
            </a:lvl5pPr>
            <a:lvl6pPr marL="8769325" algn="l" defTabSz="3507730" rtl="0" eaLnBrk="1" latinLnBrk="0" hangingPunct="1">
              <a:defRPr sz="6905" kern="1200">
                <a:solidFill>
                  <a:schemeClr val="lt1"/>
                </a:solidFill>
                <a:latin typeface="+mn-lt"/>
                <a:ea typeface="+mn-ea"/>
                <a:cs typeface="+mn-cs"/>
              </a:defRPr>
            </a:lvl6pPr>
            <a:lvl7pPr marL="10523190" algn="l" defTabSz="3507730" rtl="0" eaLnBrk="1" latinLnBrk="0" hangingPunct="1">
              <a:defRPr sz="6905" kern="1200">
                <a:solidFill>
                  <a:schemeClr val="lt1"/>
                </a:solidFill>
                <a:latin typeface="+mn-lt"/>
                <a:ea typeface="+mn-ea"/>
                <a:cs typeface="+mn-cs"/>
              </a:defRPr>
            </a:lvl7pPr>
            <a:lvl8pPr marL="12277054" algn="l" defTabSz="3507730" rtl="0" eaLnBrk="1" latinLnBrk="0" hangingPunct="1">
              <a:defRPr sz="6905" kern="1200">
                <a:solidFill>
                  <a:schemeClr val="lt1"/>
                </a:solidFill>
                <a:latin typeface="+mn-lt"/>
                <a:ea typeface="+mn-ea"/>
                <a:cs typeface="+mn-cs"/>
              </a:defRPr>
            </a:lvl8pPr>
            <a:lvl9pPr marL="14030919" algn="l" defTabSz="3507730" rtl="0" eaLnBrk="1" latinLnBrk="0" hangingPunct="1">
              <a:defRPr sz="6905" kern="1200">
                <a:solidFill>
                  <a:schemeClr val="lt1"/>
                </a:solidFill>
                <a:latin typeface="+mn-lt"/>
                <a:ea typeface="+mn-ea"/>
                <a:cs typeface="+mn-cs"/>
              </a:defRPr>
            </a:lvl9pPr>
          </a:lstStyle>
          <a:p>
            <a:pPr algn="ctr" defTabSz="4676856">
              <a:lnSpc>
                <a:spcPct val="113000"/>
              </a:lnSpc>
              <a:spcAft>
                <a:spcPts val="800"/>
              </a:spcAft>
              <a:buClr>
                <a:srgbClr val="00A590"/>
              </a:buClr>
              <a:defRPr/>
            </a:pPr>
            <a:r>
              <a:rPr lang="en-US" altLang="en-US" sz="2133" dirty="0">
                <a:solidFill>
                  <a:srgbClr val="4D4D4F"/>
                </a:solidFill>
                <a:latin typeface="Arial"/>
                <a:cs typeface="Arial" panose="020B0604020202020204" pitchFamily="34" charset="0"/>
              </a:rPr>
              <a:t>Non-inferiority of Gla-300 vs </a:t>
            </a:r>
            <a:r>
              <a:rPr lang="en-US" altLang="en-US" sz="2133" dirty="0" err="1">
                <a:solidFill>
                  <a:srgbClr val="4D4D4F"/>
                </a:solidFill>
                <a:latin typeface="Arial"/>
                <a:cs typeface="Arial" panose="020B0604020202020204" pitchFamily="34" charset="0"/>
              </a:rPr>
              <a:t>IDeg</a:t>
            </a:r>
            <a:r>
              <a:rPr lang="en-US" altLang="en-US" sz="2133" dirty="0">
                <a:solidFill>
                  <a:srgbClr val="4D4D4F"/>
                </a:solidFill>
                <a:latin typeface="Arial"/>
                <a:cs typeface="Arial" panose="020B0604020202020204" pitchFamily="34" charset="0"/>
              </a:rPr>
              <a:t> in HbA1c reduction at W24 in insulin-naïve T2D adults</a:t>
            </a:r>
          </a:p>
        </p:txBody>
      </p:sp>
      <p:sp>
        <p:nvSpPr>
          <p:cNvPr id="50" name="Text Placeholder 3">
            <a:extLst>
              <a:ext uri="{FF2B5EF4-FFF2-40B4-BE49-F238E27FC236}">
                <a16:creationId xmlns:a16="http://schemas.microsoft.com/office/drawing/2014/main" id="{5DD88706-5810-465D-988A-8DFB3C9AFCFF}"/>
              </a:ext>
            </a:extLst>
          </p:cNvPr>
          <p:cNvSpPr txBox="1">
            <a:spLocks/>
          </p:cNvSpPr>
          <p:nvPr/>
        </p:nvSpPr>
        <p:spPr>
          <a:xfrm>
            <a:off x="179913" y="6217015"/>
            <a:ext cx="10237625" cy="536555"/>
          </a:xfrm>
          <a:prstGeom prst="rect">
            <a:avLst/>
          </a:prstGeom>
        </p:spPr>
        <p:txBody>
          <a:bodyPr vert="horz" lIns="0" tIns="0" rIns="0" bIns="0" rtlCol="0" anchor="b">
            <a:noAutofit/>
          </a:bodyPr>
          <a:lstStyle>
            <a:lvl1pPr marL="0" indent="0" algn="l" defTabSz="914400" rtl="0" eaLnBrk="1" latinLnBrk="0" hangingPunct="1">
              <a:spcBef>
                <a:spcPts val="0"/>
              </a:spcBef>
              <a:spcAft>
                <a:spcPts val="0"/>
              </a:spcAft>
              <a:buFont typeface="Arial" panose="020B0604020202020204" pitchFamily="34" charset="0"/>
              <a:buNone/>
              <a:defRPr sz="800" kern="1200">
                <a:solidFill>
                  <a:schemeClr val="tx2"/>
                </a:solidFill>
                <a:latin typeface="+mn-lt"/>
                <a:ea typeface="+mn-ea"/>
                <a:cs typeface="+mn-cs"/>
              </a:defRPr>
            </a:lvl1pPr>
            <a:lvl2pPr marL="177800" indent="0" algn="l" defTabSz="914400" rtl="0" eaLnBrk="1" latinLnBrk="0" hangingPunct="1">
              <a:spcBef>
                <a:spcPts val="0"/>
              </a:spcBef>
              <a:spcAft>
                <a:spcPts val="300"/>
              </a:spcAft>
              <a:buFont typeface="Arial" panose="020B0604020202020204" pitchFamily="34" charset="0"/>
              <a:buNone/>
              <a:defRPr sz="1200" kern="1200">
                <a:solidFill>
                  <a:schemeClr val="tx2"/>
                </a:solidFill>
                <a:latin typeface="+mn-lt"/>
                <a:ea typeface="+mn-ea"/>
                <a:cs typeface="+mn-cs"/>
              </a:defRPr>
            </a:lvl2pPr>
            <a:lvl3pPr marL="360362" indent="0" algn="l" defTabSz="914400" rtl="0" eaLnBrk="1" latinLnBrk="0" hangingPunct="1">
              <a:spcBef>
                <a:spcPts val="0"/>
              </a:spcBef>
              <a:spcAft>
                <a:spcPts val="300"/>
              </a:spcAft>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spcBef>
                <a:spcPts val="0"/>
              </a:spcBef>
              <a:spcAft>
                <a:spcPts val="300"/>
              </a:spcAft>
              <a:buFont typeface="Arial" panose="020B0604020202020204" pitchFamily="34" charset="0"/>
              <a:buNone/>
              <a:tabLst/>
              <a:defRPr sz="1200" kern="1200" baseline="0">
                <a:solidFill>
                  <a:schemeClr val="tx2"/>
                </a:solidFill>
                <a:latin typeface="+mn-lt"/>
                <a:ea typeface="+mn-ea"/>
                <a:cs typeface="+mn-cs"/>
              </a:defRPr>
            </a:lvl4pPr>
            <a:lvl5pPr marL="1828800" indent="0" algn="l" defTabSz="914400" rtl="0" eaLnBrk="1" latinLnBrk="0" hangingPunct="1">
              <a:spcBef>
                <a:spcPts val="0"/>
              </a:spcBef>
              <a:spcAft>
                <a:spcPts val="300"/>
              </a:spcAft>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GB" sz="933" dirty="0">
                <a:solidFill>
                  <a:srgbClr val="44546A"/>
                </a:solidFill>
                <a:latin typeface="Arial"/>
              </a:rPr>
              <a:t>BRIGHT was a </a:t>
            </a:r>
            <a:r>
              <a:rPr lang="en-GB" sz="933" dirty="0" err="1">
                <a:solidFill>
                  <a:srgbClr val="44546A"/>
                </a:solidFill>
                <a:latin typeface="Arial"/>
              </a:rPr>
              <a:t>multicenter</a:t>
            </a:r>
            <a:r>
              <a:rPr lang="en-GB" sz="933" dirty="0">
                <a:solidFill>
                  <a:srgbClr val="44546A"/>
                </a:solidFill>
                <a:latin typeface="Arial"/>
              </a:rPr>
              <a:t>, open-label, active-controlled, two-arm, parallel-group, 24-week, noninferiority study in insulin-naive adults with uncontrolled T2D (N=929) designed to compare clinical outcomes between Gla-300 and IDeg-100. BL, baseline; W, week.</a:t>
            </a:r>
          </a:p>
          <a:p>
            <a:pPr defTabSz="1219170">
              <a:defRPr/>
            </a:pPr>
            <a:r>
              <a:rPr lang="en-GB" sz="933" dirty="0">
                <a:solidFill>
                  <a:srgbClr val="44546A"/>
                </a:solidFill>
                <a:latin typeface="Arial"/>
              </a:rPr>
              <a:t>Rosenstock J, et al. Diabetes Care 2018;41:2147–54.</a:t>
            </a:r>
          </a:p>
        </p:txBody>
      </p:sp>
      <p:grpSp>
        <p:nvGrpSpPr>
          <p:cNvPr id="51" name="Group 50">
            <a:extLst>
              <a:ext uri="{FF2B5EF4-FFF2-40B4-BE49-F238E27FC236}">
                <a16:creationId xmlns:a16="http://schemas.microsoft.com/office/drawing/2014/main" id="{4011DDDC-38B5-4657-A61E-FC2D07753F0E}"/>
              </a:ext>
            </a:extLst>
          </p:cNvPr>
          <p:cNvGrpSpPr/>
          <p:nvPr/>
        </p:nvGrpSpPr>
        <p:grpSpPr>
          <a:xfrm>
            <a:off x="515164" y="1426346"/>
            <a:ext cx="11173070" cy="4691133"/>
            <a:chOff x="799381" y="1454960"/>
            <a:chExt cx="10087525" cy="4235356"/>
          </a:xfrm>
        </p:grpSpPr>
        <p:graphicFrame>
          <p:nvGraphicFramePr>
            <p:cNvPr id="52" name="Chart 51">
              <a:extLst>
                <a:ext uri="{FF2B5EF4-FFF2-40B4-BE49-F238E27FC236}">
                  <a16:creationId xmlns:a16="http://schemas.microsoft.com/office/drawing/2014/main" id="{1D5BE1F5-CEFD-46C8-87C2-459AFF697352}"/>
                </a:ext>
              </a:extLst>
            </p:cNvPr>
            <p:cNvGraphicFramePr/>
            <p:nvPr/>
          </p:nvGraphicFramePr>
          <p:xfrm>
            <a:off x="8119383" y="1454960"/>
            <a:ext cx="2767523" cy="3837793"/>
          </p:xfrm>
          <a:graphic>
            <a:graphicData uri="http://schemas.openxmlformats.org/drawingml/2006/chart">
              <c:chart xmlns:c="http://schemas.openxmlformats.org/drawingml/2006/chart" xmlns:r="http://schemas.openxmlformats.org/officeDocument/2006/relationships" r:id="rId3"/>
            </a:graphicData>
          </a:graphic>
        </p:graphicFrame>
        <p:cxnSp>
          <p:nvCxnSpPr>
            <p:cNvPr id="53" name="Straight Connector 52">
              <a:extLst>
                <a:ext uri="{FF2B5EF4-FFF2-40B4-BE49-F238E27FC236}">
                  <a16:creationId xmlns:a16="http://schemas.microsoft.com/office/drawing/2014/main" id="{E5D1C070-4239-4A9C-89AF-4A2CA40ED8FC}"/>
                </a:ext>
              </a:extLst>
            </p:cNvPr>
            <p:cNvCxnSpPr/>
            <p:nvPr/>
          </p:nvCxnSpPr>
          <p:spPr>
            <a:xfrm>
              <a:off x="9409699" y="2415683"/>
              <a:ext cx="939481" cy="0"/>
            </a:xfrm>
            <a:prstGeom prst="line">
              <a:avLst/>
            </a:prstGeom>
            <a:noFill/>
            <a:ln w="12700" cap="flat" cmpd="sng" algn="ctr">
              <a:solidFill>
                <a:srgbClr val="1C1F40"/>
              </a:solidFill>
              <a:prstDash val="solid"/>
            </a:ln>
            <a:effectLst/>
          </p:spPr>
        </p:cxnSp>
        <p:cxnSp>
          <p:nvCxnSpPr>
            <p:cNvPr id="54" name="Straight Connector 53">
              <a:extLst>
                <a:ext uri="{FF2B5EF4-FFF2-40B4-BE49-F238E27FC236}">
                  <a16:creationId xmlns:a16="http://schemas.microsoft.com/office/drawing/2014/main" id="{7187383A-3B3F-4C54-AAB0-9CD0FAB22820}"/>
                </a:ext>
              </a:extLst>
            </p:cNvPr>
            <p:cNvCxnSpPr/>
            <p:nvPr/>
          </p:nvCxnSpPr>
          <p:spPr>
            <a:xfrm>
              <a:off x="9415357" y="2409551"/>
              <a:ext cx="0" cy="63110"/>
            </a:xfrm>
            <a:prstGeom prst="line">
              <a:avLst/>
            </a:prstGeom>
            <a:noFill/>
            <a:ln w="12700" cap="flat" cmpd="sng" algn="ctr">
              <a:solidFill>
                <a:srgbClr val="1C1F40"/>
              </a:solidFill>
              <a:prstDash val="solid"/>
            </a:ln>
            <a:effectLst/>
          </p:spPr>
        </p:cxnSp>
        <p:cxnSp>
          <p:nvCxnSpPr>
            <p:cNvPr id="55" name="Straight Connector 54">
              <a:extLst>
                <a:ext uri="{FF2B5EF4-FFF2-40B4-BE49-F238E27FC236}">
                  <a16:creationId xmlns:a16="http://schemas.microsoft.com/office/drawing/2014/main" id="{13785BD1-B03D-4E0A-A0C1-337C0441C438}"/>
                </a:ext>
              </a:extLst>
            </p:cNvPr>
            <p:cNvCxnSpPr/>
            <p:nvPr/>
          </p:nvCxnSpPr>
          <p:spPr>
            <a:xfrm>
              <a:off x="10343017" y="2411800"/>
              <a:ext cx="0" cy="63110"/>
            </a:xfrm>
            <a:prstGeom prst="line">
              <a:avLst/>
            </a:prstGeom>
            <a:noFill/>
            <a:ln w="12700" cap="flat" cmpd="sng" algn="ctr">
              <a:solidFill>
                <a:srgbClr val="1C1F40"/>
              </a:solidFill>
              <a:prstDash val="solid"/>
            </a:ln>
            <a:effectLst/>
          </p:spPr>
        </p:cxnSp>
        <p:cxnSp>
          <p:nvCxnSpPr>
            <p:cNvPr id="56" name="Straight Connector 55">
              <a:extLst>
                <a:ext uri="{FF2B5EF4-FFF2-40B4-BE49-F238E27FC236}">
                  <a16:creationId xmlns:a16="http://schemas.microsoft.com/office/drawing/2014/main" id="{5D5B1F39-2EB6-484E-883C-2437681BE254}"/>
                </a:ext>
              </a:extLst>
            </p:cNvPr>
            <p:cNvCxnSpPr/>
            <p:nvPr/>
          </p:nvCxnSpPr>
          <p:spPr>
            <a:xfrm>
              <a:off x="9131661" y="2189476"/>
              <a:ext cx="939481" cy="0"/>
            </a:xfrm>
            <a:prstGeom prst="line">
              <a:avLst/>
            </a:prstGeom>
            <a:noFill/>
            <a:ln w="12700" cap="flat" cmpd="sng" algn="ctr">
              <a:solidFill>
                <a:srgbClr val="1C1F40"/>
              </a:solidFill>
              <a:prstDash val="solid"/>
            </a:ln>
            <a:effectLst/>
          </p:spPr>
        </p:cxnSp>
        <p:cxnSp>
          <p:nvCxnSpPr>
            <p:cNvPr id="57" name="Straight Connector 56">
              <a:extLst>
                <a:ext uri="{FF2B5EF4-FFF2-40B4-BE49-F238E27FC236}">
                  <a16:creationId xmlns:a16="http://schemas.microsoft.com/office/drawing/2014/main" id="{416C1E23-A2E5-42C1-9DA4-9E92A75BA648}"/>
                </a:ext>
              </a:extLst>
            </p:cNvPr>
            <p:cNvCxnSpPr/>
            <p:nvPr/>
          </p:nvCxnSpPr>
          <p:spPr>
            <a:xfrm>
              <a:off x="9134465" y="2185842"/>
              <a:ext cx="0" cy="63110"/>
            </a:xfrm>
            <a:prstGeom prst="line">
              <a:avLst/>
            </a:prstGeom>
            <a:noFill/>
            <a:ln w="12700" cap="flat" cmpd="sng" algn="ctr">
              <a:solidFill>
                <a:srgbClr val="1C1F40"/>
              </a:solidFill>
              <a:prstDash val="solid"/>
            </a:ln>
            <a:effectLst/>
          </p:spPr>
        </p:cxnSp>
        <p:cxnSp>
          <p:nvCxnSpPr>
            <p:cNvPr id="58" name="Straight Connector 57">
              <a:extLst>
                <a:ext uri="{FF2B5EF4-FFF2-40B4-BE49-F238E27FC236}">
                  <a16:creationId xmlns:a16="http://schemas.microsoft.com/office/drawing/2014/main" id="{EAFA548B-1E89-4CBA-92AC-DBEAA077E794}"/>
                </a:ext>
              </a:extLst>
            </p:cNvPr>
            <p:cNvCxnSpPr/>
            <p:nvPr/>
          </p:nvCxnSpPr>
          <p:spPr>
            <a:xfrm>
              <a:off x="10064012" y="2185842"/>
              <a:ext cx="0" cy="63110"/>
            </a:xfrm>
            <a:prstGeom prst="line">
              <a:avLst/>
            </a:prstGeom>
            <a:noFill/>
            <a:ln w="12700" cap="flat" cmpd="sng" algn="ctr">
              <a:solidFill>
                <a:srgbClr val="1C1F40"/>
              </a:solidFill>
              <a:prstDash val="solid"/>
            </a:ln>
            <a:effectLst/>
          </p:spPr>
        </p:cxnSp>
        <p:sp>
          <p:nvSpPr>
            <p:cNvPr id="59" name="TextBox 58">
              <a:extLst>
                <a:ext uri="{FF2B5EF4-FFF2-40B4-BE49-F238E27FC236}">
                  <a16:creationId xmlns:a16="http://schemas.microsoft.com/office/drawing/2014/main" id="{F0B192DE-96CB-470D-902B-188D0B759793}"/>
                </a:ext>
              </a:extLst>
            </p:cNvPr>
            <p:cNvSpPr txBox="1"/>
            <p:nvPr/>
          </p:nvSpPr>
          <p:spPr>
            <a:xfrm>
              <a:off x="8576079" y="5273505"/>
              <a:ext cx="2310827" cy="416811"/>
            </a:xfrm>
            <a:prstGeom prst="rect">
              <a:avLst/>
            </a:prstGeom>
            <a:noFill/>
          </p:spPr>
          <p:txBody>
            <a:bodyPr wrap="square" rtlCol="0" anchor="b">
              <a:spAutoFit/>
            </a:bodyPr>
            <a:lstStyle/>
            <a:p>
              <a:pPr algn="ctr" defTabSz="457035">
                <a:defRPr/>
              </a:pPr>
              <a:r>
                <a:rPr lang="en-GB" sz="1200" b="1" kern="0" dirty="0">
                  <a:solidFill>
                    <a:srgbClr val="1C1F40"/>
                  </a:solidFill>
                  <a:latin typeface="Arial" panose="020B0604020202020204"/>
                </a:rPr>
                <a:t>Change from BL to W24 displayed as LS mean values </a:t>
              </a:r>
            </a:p>
          </p:txBody>
        </p:sp>
        <p:graphicFrame>
          <p:nvGraphicFramePr>
            <p:cNvPr id="60" name="Content Placeholder 9">
              <a:extLst>
                <a:ext uri="{FF2B5EF4-FFF2-40B4-BE49-F238E27FC236}">
                  <a16:creationId xmlns:a16="http://schemas.microsoft.com/office/drawing/2014/main" id="{55F7B666-02F4-49DD-ACFC-3760AADB19E8}"/>
                </a:ext>
              </a:extLst>
            </p:cNvPr>
            <p:cNvGraphicFramePr>
              <a:graphicFrameLocks/>
            </p:cNvGraphicFramePr>
            <p:nvPr/>
          </p:nvGraphicFramePr>
          <p:xfrm>
            <a:off x="1072493" y="1766508"/>
            <a:ext cx="6408633" cy="3301520"/>
          </p:xfrm>
          <a:graphic>
            <a:graphicData uri="http://schemas.openxmlformats.org/drawingml/2006/chart">
              <c:chart xmlns:c="http://schemas.openxmlformats.org/drawingml/2006/chart" xmlns:r="http://schemas.openxmlformats.org/officeDocument/2006/relationships" r:id="rId4"/>
            </a:graphicData>
          </a:graphic>
        </p:graphicFrame>
        <p:sp>
          <p:nvSpPr>
            <p:cNvPr id="61" name="TextBox 60">
              <a:extLst>
                <a:ext uri="{FF2B5EF4-FFF2-40B4-BE49-F238E27FC236}">
                  <a16:creationId xmlns:a16="http://schemas.microsoft.com/office/drawing/2014/main" id="{CDAE0DE9-4614-4E49-8CA7-E8AA747124E8}"/>
                </a:ext>
              </a:extLst>
            </p:cNvPr>
            <p:cNvSpPr txBox="1"/>
            <p:nvPr/>
          </p:nvSpPr>
          <p:spPr>
            <a:xfrm>
              <a:off x="6446509" y="4567820"/>
              <a:ext cx="354868" cy="287194"/>
            </a:xfrm>
            <a:prstGeom prst="rect">
              <a:avLst/>
            </a:prstGeom>
            <a:noFill/>
          </p:spPr>
          <p:txBody>
            <a:bodyPr wrap="none" rtlCol="0">
              <a:spAutoFit/>
            </a:bodyPr>
            <a:lstStyle/>
            <a:p>
              <a:pPr defTabSz="548586">
                <a:defRPr/>
              </a:pPr>
              <a:r>
                <a:rPr lang="en-GB" sz="1467" kern="0" dirty="0">
                  <a:solidFill>
                    <a:srgbClr val="1C1F40"/>
                  </a:solidFill>
                  <a:latin typeface="Arial" panose="020B0604020202020204"/>
                </a:rPr>
                <a:t>50</a:t>
              </a:r>
            </a:p>
          </p:txBody>
        </p:sp>
        <p:sp>
          <p:nvSpPr>
            <p:cNvPr id="62" name="TextBox 61">
              <a:extLst>
                <a:ext uri="{FF2B5EF4-FFF2-40B4-BE49-F238E27FC236}">
                  <a16:creationId xmlns:a16="http://schemas.microsoft.com/office/drawing/2014/main" id="{B59144D6-C037-4205-A768-14616C0A0426}"/>
                </a:ext>
              </a:extLst>
            </p:cNvPr>
            <p:cNvSpPr txBox="1"/>
            <p:nvPr/>
          </p:nvSpPr>
          <p:spPr>
            <a:xfrm>
              <a:off x="6446509" y="4106821"/>
              <a:ext cx="354868" cy="287194"/>
            </a:xfrm>
            <a:prstGeom prst="rect">
              <a:avLst/>
            </a:prstGeom>
            <a:noFill/>
          </p:spPr>
          <p:txBody>
            <a:bodyPr wrap="none" rtlCol="0">
              <a:spAutoFit/>
            </a:bodyPr>
            <a:lstStyle/>
            <a:p>
              <a:pPr defTabSz="548586">
                <a:defRPr/>
              </a:pPr>
              <a:r>
                <a:rPr lang="en-GB" sz="1467" kern="0" dirty="0">
                  <a:solidFill>
                    <a:srgbClr val="1C1F40"/>
                  </a:solidFill>
                  <a:latin typeface="Arial" panose="020B0604020202020204"/>
                </a:rPr>
                <a:t>55</a:t>
              </a:r>
            </a:p>
          </p:txBody>
        </p:sp>
        <p:sp>
          <p:nvSpPr>
            <p:cNvPr id="63" name="TextBox 62">
              <a:extLst>
                <a:ext uri="{FF2B5EF4-FFF2-40B4-BE49-F238E27FC236}">
                  <a16:creationId xmlns:a16="http://schemas.microsoft.com/office/drawing/2014/main" id="{3A16077D-C799-4B27-BDCF-9C449FF77814}"/>
                </a:ext>
              </a:extLst>
            </p:cNvPr>
            <p:cNvSpPr txBox="1"/>
            <p:nvPr/>
          </p:nvSpPr>
          <p:spPr>
            <a:xfrm>
              <a:off x="6446509" y="3645822"/>
              <a:ext cx="354868" cy="287194"/>
            </a:xfrm>
            <a:prstGeom prst="rect">
              <a:avLst/>
            </a:prstGeom>
            <a:noFill/>
          </p:spPr>
          <p:txBody>
            <a:bodyPr wrap="none" rtlCol="0">
              <a:spAutoFit/>
            </a:bodyPr>
            <a:lstStyle/>
            <a:p>
              <a:pPr defTabSz="548586">
                <a:defRPr/>
              </a:pPr>
              <a:r>
                <a:rPr lang="en-GB" sz="1467" kern="0" dirty="0">
                  <a:solidFill>
                    <a:srgbClr val="1C1F40"/>
                  </a:solidFill>
                  <a:latin typeface="Arial" panose="020B0604020202020204"/>
                </a:rPr>
                <a:t>60</a:t>
              </a:r>
            </a:p>
          </p:txBody>
        </p:sp>
        <p:sp>
          <p:nvSpPr>
            <p:cNvPr id="64" name="TextBox 63">
              <a:extLst>
                <a:ext uri="{FF2B5EF4-FFF2-40B4-BE49-F238E27FC236}">
                  <a16:creationId xmlns:a16="http://schemas.microsoft.com/office/drawing/2014/main" id="{B59ED8B1-D627-4B71-99E6-2B575C2ABC29}"/>
                </a:ext>
              </a:extLst>
            </p:cNvPr>
            <p:cNvSpPr txBox="1"/>
            <p:nvPr/>
          </p:nvSpPr>
          <p:spPr>
            <a:xfrm>
              <a:off x="6446509" y="3184822"/>
              <a:ext cx="354868" cy="287194"/>
            </a:xfrm>
            <a:prstGeom prst="rect">
              <a:avLst/>
            </a:prstGeom>
            <a:noFill/>
          </p:spPr>
          <p:txBody>
            <a:bodyPr wrap="none" rtlCol="0">
              <a:spAutoFit/>
            </a:bodyPr>
            <a:lstStyle/>
            <a:p>
              <a:pPr defTabSz="548586">
                <a:defRPr/>
              </a:pPr>
              <a:r>
                <a:rPr lang="en-GB" sz="1467" kern="0" dirty="0">
                  <a:solidFill>
                    <a:srgbClr val="1C1F40"/>
                  </a:solidFill>
                  <a:latin typeface="Arial" panose="020B0604020202020204"/>
                </a:rPr>
                <a:t>65</a:t>
              </a:r>
            </a:p>
          </p:txBody>
        </p:sp>
        <p:sp>
          <p:nvSpPr>
            <p:cNvPr id="65" name="TextBox 64">
              <a:extLst>
                <a:ext uri="{FF2B5EF4-FFF2-40B4-BE49-F238E27FC236}">
                  <a16:creationId xmlns:a16="http://schemas.microsoft.com/office/drawing/2014/main" id="{E6E28A78-53EE-4DD0-8345-8E581FDBEE80}"/>
                </a:ext>
              </a:extLst>
            </p:cNvPr>
            <p:cNvSpPr txBox="1"/>
            <p:nvPr/>
          </p:nvSpPr>
          <p:spPr>
            <a:xfrm>
              <a:off x="6446509" y="2723826"/>
              <a:ext cx="354868" cy="287194"/>
            </a:xfrm>
            <a:prstGeom prst="rect">
              <a:avLst/>
            </a:prstGeom>
            <a:noFill/>
          </p:spPr>
          <p:txBody>
            <a:bodyPr wrap="none" rtlCol="0">
              <a:spAutoFit/>
            </a:bodyPr>
            <a:lstStyle/>
            <a:p>
              <a:pPr defTabSz="548586">
                <a:defRPr/>
              </a:pPr>
              <a:r>
                <a:rPr lang="en-GB" sz="1467" kern="0" dirty="0">
                  <a:solidFill>
                    <a:srgbClr val="1C1F40"/>
                  </a:solidFill>
                  <a:latin typeface="Arial" panose="020B0604020202020204"/>
                </a:rPr>
                <a:t>70</a:t>
              </a:r>
            </a:p>
          </p:txBody>
        </p:sp>
        <p:sp>
          <p:nvSpPr>
            <p:cNvPr id="66" name="TextBox 65">
              <a:extLst>
                <a:ext uri="{FF2B5EF4-FFF2-40B4-BE49-F238E27FC236}">
                  <a16:creationId xmlns:a16="http://schemas.microsoft.com/office/drawing/2014/main" id="{DF6AD69C-FC32-4FF5-AD2F-BEF1F4DD3E43}"/>
                </a:ext>
              </a:extLst>
            </p:cNvPr>
            <p:cNvSpPr txBox="1"/>
            <p:nvPr/>
          </p:nvSpPr>
          <p:spPr>
            <a:xfrm>
              <a:off x="6446509" y="2262827"/>
              <a:ext cx="354868" cy="287194"/>
            </a:xfrm>
            <a:prstGeom prst="rect">
              <a:avLst/>
            </a:prstGeom>
            <a:noFill/>
          </p:spPr>
          <p:txBody>
            <a:bodyPr wrap="none" rtlCol="0">
              <a:spAutoFit/>
            </a:bodyPr>
            <a:lstStyle/>
            <a:p>
              <a:pPr defTabSz="548586">
                <a:defRPr/>
              </a:pPr>
              <a:r>
                <a:rPr lang="en-GB" sz="1467" kern="0" dirty="0">
                  <a:solidFill>
                    <a:srgbClr val="1C1F40"/>
                  </a:solidFill>
                  <a:latin typeface="Arial" panose="020B0604020202020204"/>
                </a:rPr>
                <a:t>75</a:t>
              </a:r>
            </a:p>
          </p:txBody>
        </p:sp>
        <p:sp>
          <p:nvSpPr>
            <p:cNvPr id="67" name="Rectangle 66">
              <a:extLst>
                <a:ext uri="{FF2B5EF4-FFF2-40B4-BE49-F238E27FC236}">
                  <a16:creationId xmlns:a16="http://schemas.microsoft.com/office/drawing/2014/main" id="{EA8814CB-E4CA-4787-9901-C7CC120DDA27}"/>
                </a:ext>
              </a:extLst>
            </p:cNvPr>
            <p:cNvSpPr>
              <a:spLocks noChangeArrowheads="1"/>
            </p:cNvSpPr>
            <p:nvPr/>
          </p:nvSpPr>
          <p:spPr bwMode="auto">
            <a:xfrm>
              <a:off x="1508331" y="4967152"/>
              <a:ext cx="206959" cy="203832"/>
            </a:xfrm>
            <a:prstGeom prst="rect">
              <a:avLst/>
            </a:prstGeom>
            <a:noFill/>
            <a:ln w="9525">
              <a:noFill/>
              <a:miter lim="800000"/>
              <a:headEnd/>
              <a:tailEnd/>
            </a:ln>
          </p:spPr>
          <p:txBody>
            <a:bodyPr wrap="none" lIns="0" tIns="0" rIns="0" bIns="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22797">
                <a:defRPr/>
              </a:pPr>
              <a:r>
                <a:rPr lang="en-US" sz="1467" dirty="0">
                  <a:solidFill>
                    <a:srgbClr val="1C1F40"/>
                  </a:solidFill>
                  <a:latin typeface="Arial" panose="020B0604020202020204"/>
                  <a:cs typeface="Arial" charset="0"/>
                </a:rPr>
                <a:t>BL</a:t>
              </a:r>
            </a:p>
          </p:txBody>
        </p:sp>
        <p:sp>
          <p:nvSpPr>
            <p:cNvPr id="68" name="Rectangle 67">
              <a:extLst>
                <a:ext uri="{FF2B5EF4-FFF2-40B4-BE49-F238E27FC236}">
                  <a16:creationId xmlns:a16="http://schemas.microsoft.com/office/drawing/2014/main" id="{616EFCB6-FFAA-4360-977B-7AB1B79B7D01}"/>
                </a:ext>
              </a:extLst>
            </p:cNvPr>
            <p:cNvSpPr>
              <a:spLocks noChangeArrowheads="1"/>
            </p:cNvSpPr>
            <p:nvPr/>
          </p:nvSpPr>
          <p:spPr bwMode="auto">
            <a:xfrm>
              <a:off x="3069308" y="4967147"/>
              <a:ext cx="254718" cy="203832"/>
            </a:xfrm>
            <a:prstGeom prst="rect">
              <a:avLst/>
            </a:prstGeom>
            <a:noFill/>
            <a:ln w="9525">
              <a:noFill/>
              <a:miter lim="800000"/>
              <a:headEnd/>
              <a:tailEnd/>
            </a:ln>
          </p:spPr>
          <p:txBody>
            <a:bodyPr wrap="none" lIns="0" tIns="0" rIns="0" bIns="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22797">
                <a:defRPr/>
              </a:pPr>
              <a:r>
                <a:rPr lang="en-US" sz="1467" dirty="0">
                  <a:solidFill>
                    <a:srgbClr val="1C1F40"/>
                  </a:solidFill>
                  <a:latin typeface="Arial" panose="020B0604020202020204"/>
                  <a:cs typeface="Arial" charset="0"/>
                </a:rPr>
                <a:t>W8</a:t>
              </a:r>
            </a:p>
          </p:txBody>
        </p:sp>
        <p:sp>
          <p:nvSpPr>
            <p:cNvPr id="69" name="Rectangle 68">
              <a:extLst>
                <a:ext uri="{FF2B5EF4-FFF2-40B4-BE49-F238E27FC236}">
                  <a16:creationId xmlns:a16="http://schemas.microsoft.com/office/drawing/2014/main" id="{69B7C177-CE51-4ED3-86FA-9339C204F989}"/>
                </a:ext>
              </a:extLst>
            </p:cNvPr>
            <p:cNvSpPr>
              <a:spLocks noChangeArrowheads="1"/>
            </p:cNvSpPr>
            <p:nvPr/>
          </p:nvSpPr>
          <p:spPr bwMode="auto">
            <a:xfrm>
              <a:off x="3809408" y="4967147"/>
              <a:ext cx="348789" cy="203832"/>
            </a:xfrm>
            <a:prstGeom prst="rect">
              <a:avLst/>
            </a:prstGeom>
            <a:noFill/>
            <a:ln w="9525">
              <a:noFill/>
              <a:miter lim="800000"/>
              <a:headEnd/>
              <a:tailEnd/>
            </a:ln>
          </p:spPr>
          <p:txBody>
            <a:bodyPr wrap="none" lIns="0" tIns="0" rIns="0" bIns="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22797">
                <a:defRPr/>
              </a:pPr>
              <a:r>
                <a:rPr lang="en-US" sz="1467" dirty="0">
                  <a:solidFill>
                    <a:srgbClr val="1C1F40"/>
                  </a:solidFill>
                  <a:latin typeface="Arial" panose="020B0604020202020204"/>
                  <a:cs typeface="Arial" charset="0"/>
                </a:rPr>
                <a:t>W12</a:t>
              </a:r>
            </a:p>
          </p:txBody>
        </p:sp>
        <p:sp>
          <p:nvSpPr>
            <p:cNvPr id="70" name="Rectangle 69">
              <a:extLst>
                <a:ext uri="{FF2B5EF4-FFF2-40B4-BE49-F238E27FC236}">
                  <a16:creationId xmlns:a16="http://schemas.microsoft.com/office/drawing/2014/main" id="{A955A95E-9945-4F8E-8CB1-16E5C24ED428}"/>
                </a:ext>
              </a:extLst>
            </p:cNvPr>
            <p:cNvSpPr>
              <a:spLocks noChangeArrowheads="1"/>
            </p:cNvSpPr>
            <p:nvPr/>
          </p:nvSpPr>
          <p:spPr bwMode="auto">
            <a:xfrm>
              <a:off x="6268412" y="4965664"/>
              <a:ext cx="348789" cy="203832"/>
            </a:xfrm>
            <a:prstGeom prst="rect">
              <a:avLst/>
            </a:prstGeom>
            <a:noFill/>
            <a:ln w="9525">
              <a:noFill/>
              <a:miter lim="800000"/>
              <a:headEnd/>
              <a:tailEnd/>
            </a:ln>
          </p:spPr>
          <p:txBody>
            <a:bodyPr wrap="none" lIns="0" tIns="0" rIns="0" bIns="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22797">
                <a:defRPr/>
              </a:pPr>
              <a:r>
                <a:rPr lang="en-US" sz="1467" dirty="0">
                  <a:solidFill>
                    <a:srgbClr val="1C1F40"/>
                  </a:solidFill>
                  <a:latin typeface="Arial" panose="020B0604020202020204"/>
                  <a:cs typeface="Arial" charset="0"/>
                </a:rPr>
                <a:t>W24</a:t>
              </a:r>
            </a:p>
          </p:txBody>
        </p:sp>
        <p:sp>
          <p:nvSpPr>
            <p:cNvPr id="71" name="TextBox 70">
              <a:extLst>
                <a:ext uri="{FF2B5EF4-FFF2-40B4-BE49-F238E27FC236}">
                  <a16:creationId xmlns:a16="http://schemas.microsoft.com/office/drawing/2014/main" id="{69AB0C7F-87DF-4F8A-8BFB-BEE4D38BDDEF}"/>
                </a:ext>
              </a:extLst>
            </p:cNvPr>
            <p:cNvSpPr txBox="1"/>
            <p:nvPr/>
          </p:nvSpPr>
          <p:spPr>
            <a:xfrm rot="16200000">
              <a:off x="-17424" y="3492026"/>
              <a:ext cx="1920803" cy="287194"/>
            </a:xfrm>
            <a:prstGeom prst="rect">
              <a:avLst/>
            </a:prstGeom>
            <a:noFill/>
          </p:spPr>
          <p:txBody>
            <a:bodyPr wrap="none" rtlCol="0">
              <a:spAutoFit/>
            </a:bodyPr>
            <a:lstStyle/>
            <a:p>
              <a:pPr defTabSz="548586">
                <a:defRPr/>
              </a:pPr>
              <a:r>
                <a:rPr lang="en-GB" sz="1467" b="1" kern="0" dirty="0">
                  <a:solidFill>
                    <a:srgbClr val="1C1F40"/>
                  </a:solidFill>
                  <a:latin typeface="Arial" panose="020B0604020202020204"/>
                </a:rPr>
                <a:t>HbA1c (%) mean ± SE</a:t>
              </a:r>
            </a:p>
          </p:txBody>
        </p:sp>
        <p:sp>
          <p:nvSpPr>
            <p:cNvPr id="72" name="TextBox 71">
              <a:extLst>
                <a:ext uri="{FF2B5EF4-FFF2-40B4-BE49-F238E27FC236}">
                  <a16:creationId xmlns:a16="http://schemas.microsoft.com/office/drawing/2014/main" id="{39DE498E-B5B1-4B3E-8E87-ACA7C635A206}"/>
                </a:ext>
              </a:extLst>
            </p:cNvPr>
            <p:cNvSpPr txBox="1"/>
            <p:nvPr/>
          </p:nvSpPr>
          <p:spPr>
            <a:xfrm rot="5400000">
              <a:off x="5622413" y="3523354"/>
              <a:ext cx="2801255" cy="287194"/>
            </a:xfrm>
            <a:prstGeom prst="rect">
              <a:avLst/>
            </a:prstGeom>
            <a:noFill/>
          </p:spPr>
          <p:txBody>
            <a:bodyPr wrap="square" rtlCol="0">
              <a:spAutoFit/>
            </a:bodyPr>
            <a:lstStyle/>
            <a:p>
              <a:pPr algn="ctr" defTabSz="548586">
                <a:defRPr/>
              </a:pPr>
              <a:r>
                <a:rPr lang="en-GB" sz="1467" b="1" kern="0" dirty="0">
                  <a:solidFill>
                    <a:srgbClr val="1C1F40"/>
                  </a:solidFill>
                  <a:latin typeface="Arial" panose="020B0604020202020204"/>
                </a:rPr>
                <a:t>HbA1c (</a:t>
              </a:r>
              <a:r>
                <a:rPr lang="en-GB" sz="1467" b="1" kern="0" dirty="0" err="1">
                  <a:solidFill>
                    <a:srgbClr val="1C1F40"/>
                  </a:solidFill>
                  <a:latin typeface="Arial" panose="020B0604020202020204"/>
                </a:rPr>
                <a:t>mmol</a:t>
              </a:r>
              <a:r>
                <a:rPr lang="en-GB" sz="1467" b="1" kern="0" dirty="0">
                  <a:solidFill>
                    <a:srgbClr val="1C1F40"/>
                  </a:solidFill>
                  <a:latin typeface="Arial" panose="020B0604020202020204"/>
                </a:rPr>
                <a:t>/</a:t>
              </a:r>
              <a:r>
                <a:rPr lang="en-GB" sz="1467" b="1" kern="0" dirty="0" err="1">
                  <a:solidFill>
                    <a:srgbClr val="1C1F40"/>
                  </a:solidFill>
                  <a:latin typeface="Arial" panose="020B0604020202020204"/>
                </a:rPr>
                <a:t>mol</a:t>
              </a:r>
              <a:r>
                <a:rPr lang="en-GB" sz="1467" b="1" kern="0" dirty="0">
                  <a:solidFill>
                    <a:srgbClr val="1C1F40"/>
                  </a:solidFill>
                  <a:latin typeface="Arial" panose="020B0604020202020204"/>
                </a:rPr>
                <a:t>) mean ± SE</a:t>
              </a:r>
            </a:p>
          </p:txBody>
        </p:sp>
        <p:cxnSp>
          <p:nvCxnSpPr>
            <p:cNvPr id="73" name="Straight Arrow Connector 72">
              <a:extLst>
                <a:ext uri="{FF2B5EF4-FFF2-40B4-BE49-F238E27FC236}">
                  <a16:creationId xmlns:a16="http://schemas.microsoft.com/office/drawing/2014/main" id="{CABCE353-D97E-4C94-85B5-60192782DB59}"/>
                </a:ext>
              </a:extLst>
            </p:cNvPr>
            <p:cNvCxnSpPr>
              <a:cxnSpLocks/>
            </p:cNvCxnSpPr>
            <p:nvPr/>
          </p:nvCxnSpPr>
          <p:spPr>
            <a:xfrm>
              <a:off x="1613106" y="5245789"/>
              <a:ext cx="2366184" cy="0"/>
            </a:xfrm>
            <a:prstGeom prst="straightConnector1">
              <a:avLst/>
            </a:prstGeom>
            <a:noFill/>
            <a:ln w="12700" cap="flat" cmpd="sng" algn="ctr">
              <a:solidFill>
                <a:srgbClr val="1C1F40"/>
              </a:solidFill>
              <a:prstDash val="solid"/>
              <a:miter lim="800000"/>
              <a:headEnd type="triangle"/>
              <a:tailEnd type="triangle"/>
            </a:ln>
            <a:effectLst/>
          </p:spPr>
        </p:cxnSp>
        <p:cxnSp>
          <p:nvCxnSpPr>
            <p:cNvPr id="74" name="Straight Arrow Connector 73">
              <a:extLst>
                <a:ext uri="{FF2B5EF4-FFF2-40B4-BE49-F238E27FC236}">
                  <a16:creationId xmlns:a16="http://schemas.microsoft.com/office/drawing/2014/main" id="{1A24D886-47A2-42F8-9CBF-5574D2CB0BED}"/>
                </a:ext>
              </a:extLst>
            </p:cNvPr>
            <p:cNvCxnSpPr>
              <a:cxnSpLocks/>
            </p:cNvCxnSpPr>
            <p:nvPr/>
          </p:nvCxnSpPr>
          <p:spPr>
            <a:xfrm>
              <a:off x="3999427" y="5245789"/>
              <a:ext cx="2397318" cy="0"/>
            </a:xfrm>
            <a:prstGeom prst="straightConnector1">
              <a:avLst/>
            </a:prstGeom>
            <a:noFill/>
            <a:ln w="12700" cap="flat" cmpd="sng" algn="ctr">
              <a:solidFill>
                <a:srgbClr val="1C1F40"/>
              </a:solidFill>
              <a:prstDash val="solid"/>
              <a:miter lim="800000"/>
              <a:headEnd type="triangle"/>
              <a:tailEnd type="triangle"/>
            </a:ln>
            <a:effectLst/>
          </p:spPr>
        </p:cxnSp>
        <p:sp>
          <p:nvSpPr>
            <p:cNvPr id="75" name="TextBox 74">
              <a:extLst>
                <a:ext uri="{FF2B5EF4-FFF2-40B4-BE49-F238E27FC236}">
                  <a16:creationId xmlns:a16="http://schemas.microsoft.com/office/drawing/2014/main" id="{4CE984B7-C4A2-47B7-88B7-900149C36CFD}"/>
                </a:ext>
              </a:extLst>
            </p:cNvPr>
            <p:cNvSpPr txBox="1"/>
            <p:nvPr/>
          </p:nvSpPr>
          <p:spPr>
            <a:xfrm>
              <a:off x="2027309" y="5293948"/>
              <a:ext cx="1579250" cy="305661"/>
            </a:xfrm>
            <a:prstGeom prst="rect">
              <a:avLst/>
            </a:prstGeom>
            <a:noFill/>
            <a:ln>
              <a:noFill/>
            </a:ln>
          </p:spPr>
          <p:txBody>
            <a:bodyPr wrap="none" rtlCol="0">
              <a:spAutoFit/>
            </a:bodyPr>
            <a:lstStyle/>
            <a:p>
              <a:pPr algn="ctr" defTabSz="548586">
                <a:defRPr/>
              </a:pPr>
              <a:r>
                <a:rPr lang="en-GB" sz="1600" b="1" kern="0" dirty="0">
                  <a:solidFill>
                    <a:srgbClr val="1C1F40"/>
                  </a:solidFill>
                  <a:latin typeface="Arial" panose="020B0604020202020204"/>
                </a:rPr>
                <a:t>Titration period </a:t>
              </a:r>
            </a:p>
          </p:txBody>
        </p:sp>
        <p:sp>
          <p:nvSpPr>
            <p:cNvPr id="76" name="TextBox 75">
              <a:extLst>
                <a:ext uri="{FF2B5EF4-FFF2-40B4-BE49-F238E27FC236}">
                  <a16:creationId xmlns:a16="http://schemas.microsoft.com/office/drawing/2014/main" id="{B0E6C072-6C0A-4DB2-8AAB-576747532227}"/>
                </a:ext>
              </a:extLst>
            </p:cNvPr>
            <p:cNvSpPr txBox="1"/>
            <p:nvPr/>
          </p:nvSpPr>
          <p:spPr>
            <a:xfrm>
              <a:off x="4257575" y="5293948"/>
              <a:ext cx="1958432" cy="305661"/>
            </a:xfrm>
            <a:prstGeom prst="rect">
              <a:avLst/>
            </a:prstGeom>
            <a:noFill/>
            <a:ln>
              <a:noFill/>
            </a:ln>
          </p:spPr>
          <p:txBody>
            <a:bodyPr wrap="none" rtlCol="0">
              <a:spAutoFit/>
            </a:bodyPr>
            <a:lstStyle/>
            <a:p>
              <a:pPr algn="ctr" defTabSz="548586">
                <a:defRPr/>
              </a:pPr>
              <a:r>
                <a:rPr lang="en-GB" sz="1600" b="1" kern="0" dirty="0">
                  <a:solidFill>
                    <a:srgbClr val="1C1F40"/>
                  </a:solidFill>
                  <a:latin typeface="Arial" panose="020B0604020202020204"/>
                </a:rPr>
                <a:t>Maintenance period </a:t>
              </a:r>
            </a:p>
          </p:txBody>
        </p:sp>
        <p:cxnSp>
          <p:nvCxnSpPr>
            <p:cNvPr id="77" name="Straight Connector 76">
              <a:extLst>
                <a:ext uri="{FF2B5EF4-FFF2-40B4-BE49-F238E27FC236}">
                  <a16:creationId xmlns:a16="http://schemas.microsoft.com/office/drawing/2014/main" id="{6F4C2E08-98D2-47DC-99C9-89D7E24B4824}"/>
                </a:ext>
              </a:extLst>
            </p:cNvPr>
            <p:cNvCxnSpPr/>
            <p:nvPr/>
          </p:nvCxnSpPr>
          <p:spPr>
            <a:xfrm>
              <a:off x="1615808" y="4908905"/>
              <a:ext cx="0" cy="34875"/>
            </a:xfrm>
            <a:prstGeom prst="line">
              <a:avLst/>
            </a:prstGeom>
            <a:noFill/>
            <a:ln w="6350" cap="flat" cmpd="sng" algn="ctr">
              <a:solidFill>
                <a:srgbClr val="1C1F40"/>
              </a:solidFill>
              <a:prstDash val="solid"/>
              <a:miter lim="800000"/>
            </a:ln>
            <a:effectLst/>
          </p:spPr>
        </p:cxnSp>
        <p:cxnSp>
          <p:nvCxnSpPr>
            <p:cNvPr id="78" name="Straight Connector 77">
              <a:extLst>
                <a:ext uri="{FF2B5EF4-FFF2-40B4-BE49-F238E27FC236}">
                  <a16:creationId xmlns:a16="http://schemas.microsoft.com/office/drawing/2014/main" id="{1CB6E20B-598F-4115-8724-0D99A8959890}"/>
                </a:ext>
              </a:extLst>
            </p:cNvPr>
            <p:cNvCxnSpPr>
              <a:cxnSpLocks/>
            </p:cNvCxnSpPr>
            <p:nvPr/>
          </p:nvCxnSpPr>
          <p:spPr>
            <a:xfrm>
              <a:off x="3983804" y="4908905"/>
              <a:ext cx="0" cy="34875"/>
            </a:xfrm>
            <a:prstGeom prst="line">
              <a:avLst/>
            </a:prstGeom>
            <a:noFill/>
            <a:ln w="6350" cap="flat" cmpd="sng" algn="ctr">
              <a:solidFill>
                <a:srgbClr val="1C1F40"/>
              </a:solidFill>
              <a:prstDash val="solid"/>
              <a:miter lim="800000"/>
            </a:ln>
            <a:effectLst/>
          </p:spPr>
        </p:cxnSp>
        <p:cxnSp>
          <p:nvCxnSpPr>
            <p:cNvPr id="79" name="Straight Connector 78">
              <a:extLst>
                <a:ext uri="{FF2B5EF4-FFF2-40B4-BE49-F238E27FC236}">
                  <a16:creationId xmlns:a16="http://schemas.microsoft.com/office/drawing/2014/main" id="{AFDC546E-EB36-4D7E-9E37-859985236344}"/>
                </a:ext>
              </a:extLst>
            </p:cNvPr>
            <p:cNvCxnSpPr>
              <a:cxnSpLocks/>
            </p:cNvCxnSpPr>
            <p:nvPr/>
          </p:nvCxnSpPr>
          <p:spPr>
            <a:xfrm>
              <a:off x="3196667" y="4908905"/>
              <a:ext cx="0" cy="34875"/>
            </a:xfrm>
            <a:prstGeom prst="line">
              <a:avLst/>
            </a:prstGeom>
            <a:noFill/>
            <a:ln w="6350" cap="flat" cmpd="sng" algn="ctr">
              <a:solidFill>
                <a:srgbClr val="1C1F40"/>
              </a:solidFill>
              <a:prstDash val="solid"/>
              <a:miter lim="800000"/>
            </a:ln>
            <a:effectLst/>
          </p:spPr>
        </p:cxnSp>
        <p:cxnSp>
          <p:nvCxnSpPr>
            <p:cNvPr id="80" name="Straight Connector 79">
              <a:extLst>
                <a:ext uri="{FF2B5EF4-FFF2-40B4-BE49-F238E27FC236}">
                  <a16:creationId xmlns:a16="http://schemas.microsoft.com/office/drawing/2014/main" id="{DE17C58F-C190-4E78-83BF-D4E36A0ED4AE}"/>
                </a:ext>
              </a:extLst>
            </p:cNvPr>
            <p:cNvCxnSpPr>
              <a:cxnSpLocks/>
            </p:cNvCxnSpPr>
            <p:nvPr/>
          </p:nvCxnSpPr>
          <p:spPr>
            <a:xfrm>
              <a:off x="6442807" y="4908905"/>
              <a:ext cx="0" cy="34875"/>
            </a:xfrm>
            <a:prstGeom prst="line">
              <a:avLst/>
            </a:prstGeom>
            <a:noFill/>
            <a:ln w="6350" cap="flat" cmpd="sng" algn="ctr">
              <a:solidFill>
                <a:srgbClr val="1C1F40"/>
              </a:solidFill>
              <a:prstDash val="solid"/>
              <a:miter lim="800000"/>
            </a:ln>
            <a:effectLst/>
          </p:spPr>
        </p:cxnSp>
        <p:cxnSp>
          <p:nvCxnSpPr>
            <p:cNvPr id="81" name="Straight Connector 80">
              <a:extLst>
                <a:ext uri="{FF2B5EF4-FFF2-40B4-BE49-F238E27FC236}">
                  <a16:creationId xmlns:a16="http://schemas.microsoft.com/office/drawing/2014/main" id="{FD3238D4-CBF4-4865-9A01-50D446973971}"/>
                </a:ext>
              </a:extLst>
            </p:cNvPr>
            <p:cNvCxnSpPr>
              <a:cxnSpLocks/>
            </p:cNvCxnSpPr>
            <p:nvPr/>
          </p:nvCxnSpPr>
          <p:spPr>
            <a:xfrm>
              <a:off x="6441325" y="2401061"/>
              <a:ext cx="0" cy="2507843"/>
            </a:xfrm>
            <a:prstGeom prst="line">
              <a:avLst/>
            </a:prstGeom>
            <a:noFill/>
            <a:ln w="9525" cap="flat" cmpd="sng" algn="ctr">
              <a:solidFill>
                <a:srgbClr val="1C1F40"/>
              </a:solidFill>
              <a:prstDash val="solid"/>
            </a:ln>
            <a:effectLst/>
          </p:spPr>
        </p:cxnSp>
        <p:cxnSp>
          <p:nvCxnSpPr>
            <p:cNvPr id="82" name="Straight Connector 81">
              <a:extLst>
                <a:ext uri="{FF2B5EF4-FFF2-40B4-BE49-F238E27FC236}">
                  <a16:creationId xmlns:a16="http://schemas.microsoft.com/office/drawing/2014/main" id="{8A97693F-8884-4B35-BA28-9649B3AA51C7}"/>
                </a:ext>
              </a:extLst>
            </p:cNvPr>
            <p:cNvCxnSpPr>
              <a:cxnSpLocks/>
            </p:cNvCxnSpPr>
            <p:nvPr/>
          </p:nvCxnSpPr>
          <p:spPr>
            <a:xfrm rot="5400000">
              <a:off x="6464675" y="4686267"/>
              <a:ext cx="0" cy="46701"/>
            </a:xfrm>
            <a:prstGeom prst="line">
              <a:avLst/>
            </a:prstGeom>
            <a:noFill/>
            <a:ln w="6350" cap="flat" cmpd="sng" algn="ctr">
              <a:solidFill>
                <a:srgbClr val="1C1F40"/>
              </a:solidFill>
              <a:prstDash val="solid"/>
              <a:miter lim="800000"/>
            </a:ln>
            <a:effectLst/>
          </p:spPr>
        </p:cxnSp>
        <p:cxnSp>
          <p:nvCxnSpPr>
            <p:cNvPr id="83" name="Straight Connector 82">
              <a:extLst>
                <a:ext uri="{FF2B5EF4-FFF2-40B4-BE49-F238E27FC236}">
                  <a16:creationId xmlns:a16="http://schemas.microsoft.com/office/drawing/2014/main" id="{22FE6C9A-6C63-4F98-A1ED-D21C3F4DF9B3}"/>
                </a:ext>
              </a:extLst>
            </p:cNvPr>
            <p:cNvCxnSpPr>
              <a:cxnSpLocks/>
            </p:cNvCxnSpPr>
            <p:nvPr/>
          </p:nvCxnSpPr>
          <p:spPr>
            <a:xfrm rot="5400000">
              <a:off x="6464675" y="4224554"/>
              <a:ext cx="0" cy="46701"/>
            </a:xfrm>
            <a:prstGeom prst="line">
              <a:avLst/>
            </a:prstGeom>
            <a:noFill/>
            <a:ln w="6350" cap="flat" cmpd="sng" algn="ctr">
              <a:solidFill>
                <a:srgbClr val="1C1F40"/>
              </a:solidFill>
              <a:prstDash val="solid"/>
              <a:miter lim="800000"/>
            </a:ln>
            <a:effectLst/>
          </p:spPr>
        </p:cxnSp>
        <p:cxnSp>
          <p:nvCxnSpPr>
            <p:cNvPr id="84" name="Straight Connector 83">
              <a:extLst>
                <a:ext uri="{FF2B5EF4-FFF2-40B4-BE49-F238E27FC236}">
                  <a16:creationId xmlns:a16="http://schemas.microsoft.com/office/drawing/2014/main" id="{B42216DC-B16C-4DD3-AE54-52B5E5AA3E7F}"/>
                </a:ext>
              </a:extLst>
            </p:cNvPr>
            <p:cNvCxnSpPr>
              <a:cxnSpLocks/>
            </p:cNvCxnSpPr>
            <p:nvPr/>
          </p:nvCxnSpPr>
          <p:spPr>
            <a:xfrm rot="5400000">
              <a:off x="6464675" y="3762843"/>
              <a:ext cx="0" cy="46701"/>
            </a:xfrm>
            <a:prstGeom prst="line">
              <a:avLst/>
            </a:prstGeom>
            <a:noFill/>
            <a:ln w="6350" cap="flat" cmpd="sng" algn="ctr">
              <a:solidFill>
                <a:srgbClr val="1C1F40"/>
              </a:solidFill>
              <a:prstDash val="solid"/>
              <a:miter lim="800000"/>
            </a:ln>
            <a:effectLst/>
          </p:spPr>
        </p:cxnSp>
        <p:cxnSp>
          <p:nvCxnSpPr>
            <p:cNvPr id="85" name="Straight Connector 84">
              <a:extLst>
                <a:ext uri="{FF2B5EF4-FFF2-40B4-BE49-F238E27FC236}">
                  <a16:creationId xmlns:a16="http://schemas.microsoft.com/office/drawing/2014/main" id="{CF66A5E7-B0F9-4CDF-9787-BE793E03854B}"/>
                </a:ext>
              </a:extLst>
            </p:cNvPr>
            <p:cNvCxnSpPr>
              <a:cxnSpLocks/>
            </p:cNvCxnSpPr>
            <p:nvPr/>
          </p:nvCxnSpPr>
          <p:spPr>
            <a:xfrm rot="5400000">
              <a:off x="6464675" y="3301132"/>
              <a:ext cx="0" cy="46701"/>
            </a:xfrm>
            <a:prstGeom prst="line">
              <a:avLst/>
            </a:prstGeom>
            <a:noFill/>
            <a:ln w="6350" cap="flat" cmpd="sng" algn="ctr">
              <a:solidFill>
                <a:srgbClr val="1C1F40"/>
              </a:solidFill>
              <a:prstDash val="solid"/>
              <a:miter lim="800000"/>
            </a:ln>
            <a:effectLst/>
          </p:spPr>
        </p:cxnSp>
        <p:cxnSp>
          <p:nvCxnSpPr>
            <p:cNvPr id="86" name="Straight Connector 85">
              <a:extLst>
                <a:ext uri="{FF2B5EF4-FFF2-40B4-BE49-F238E27FC236}">
                  <a16:creationId xmlns:a16="http://schemas.microsoft.com/office/drawing/2014/main" id="{4C69E7B5-3CDB-4877-8926-4B61542E6E60}"/>
                </a:ext>
              </a:extLst>
            </p:cNvPr>
            <p:cNvCxnSpPr>
              <a:cxnSpLocks/>
            </p:cNvCxnSpPr>
            <p:nvPr/>
          </p:nvCxnSpPr>
          <p:spPr>
            <a:xfrm rot="5400000">
              <a:off x="6464675" y="2839422"/>
              <a:ext cx="0" cy="46701"/>
            </a:xfrm>
            <a:prstGeom prst="line">
              <a:avLst/>
            </a:prstGeom>
            <a:noFill/>
            <a:ln w="6350" cap="flat" cmpd="sng" algn="ctr">
              <a:solidFill>
                <a:srgbClr val="1C1F40"/>
              </a:solidFill>
              <a:prstDash val="solid"/>
              <a:miter lim="800000"/>
            </a:ln>
            <a:effectLst/>
          </p:spPr>
        </p:cxnSp>
        <p:cxnSp>
          <p:nvCxnSpPr>
            <p:cNvPr id="87" name="Straight Connector 86">
              <a:extLst>
                <a:ext uri="{FF2B5EF4-FFF2-40B4-BE49-F238E27FC236}">
                  <a16:creationId xmlns:a16="http://schemas.microsoft.com/office/drawing/2014/main" id="{D274ECB7-4C42-4937-ADBB-7109A9A0E3BF}"/>
                </a:ext>
              </a:extLst>
            </p:cNvPr>
            <p:cNvCxnSpPr>
              <a:cxnSpLocks/>
            </p:cNvCxnSpPr>
            <p:nvPr/>
          </p:nvCxnSpPr>
          <p:spPr>
            <a:xfrm rot="5400000">
              <a:off x="6464675" y="2377711"/>
              <a:ext cx="0" cy="46701"/>
            </a:xfrm>
            <a:prstGeom prst="line">
              <a:avLst/>
            </a:prstGeom>
            <a:noFill/>
            <a:ln w="6350" cap="flat" cmpd="sng" algn="ctr">
              <a:solidFill>
                <a:srgbClr val="1C1F40"/>
              </a:solidFill>
              <a:prstDash val="solid"/>
              <a:miter lim="800000"/>
            </a:ln>
            <a:effectLst/>
          </p:spPr>
        </p:cxnSp>
        <p:sp>
          <p:nvSpPr>
            <p:cNvPr id="88" name="TextBox 87">
              <a:extLst>
                <a:ext uri="{FF2B5EF4-FFF2-40B4-BE49-F238E27FC236}">
                  <a16:creationId xmlns:a16="http://schemas.microsoft.com/office/drawing/2014/main" id="{CA82C34D-8744-4221-8C4E-9CE58186811F}"/>
                </a:ext>
              </a:extLst>
            </p:cNvPr>
            <p:cNvSpPr txBox="1"/>
            <p:nvPr/>
          </p:nvSpPr>
          <p:spPr>
            <a:xfrm>
              <a:off x="1501373" y="1503983"/>
              <a:ext cx="4889210" cy="953048"/>
            </a:xfrm>
            <a:prstGeom prst="roundRect">
              <a:avLst/>
            </a:prstGeom>
            <a:noFill/>
            <a:ln w="28575">
              <a:noFill/>
            </a:ln>
          </p:spPr>
          <p:txBody>
            <a:bodyPr wrap="square" rtlCol="0">
              <a:spAutoFit/>
            </a:bodyPr>
            <a:lstStyle/>
            <a:p>
              <a:pPr algn="ctr" defTabSz="822898">
                <a:defRPr/>
              </a:pPr>
              <a:r>
                <a:rPr lang="en-GB" sz="1400" kern="0" dirty="0">
                  <a:solidFill>
                    <a:srgbClr val="1C1F40"/>
                  </a:solidFill>
                  <a:latin typeface="Arial" panose="020B0604020202020204"/>
                </a:rPr>
                <a:t>LS mean difference for Gla-300 vs IDeg-100: </a:t>
              </a:r>
              <a:br>
                <a:rPr lang="en-GB" sz="1400" kern="0" dirty="0">
                  <a:solidFill>
                    <a:srgbClr val="1C1F40"/>
                  </a:solidFill>
                  <a:latin typeface="Arial" panose="020B0604020202020204"/>
                </a:rPr>
              </a:br>
              <a:r>
                <a:rPr lang="en-GB" sz="1400" kern="0" dirty="0">
                  <a:solidFill>
                    <a:srgbClr val="1C1F40"/>
                  </a:solidFill>
                  <a:latin typeface="Arial" panose="020B0604020202020204"/>
                </a:rPr>
                <a:t>–0.05 % (95 % CI –0.15 to 0.05) (−0.6 mmol/mol [–1.7 to 0.6]) </a:t>
              </a:r>
            </a:p>
            <a:p>
              <a:pPr algn="ctr" defTabSz="822898">
                <a:defRPr/>
              </a:pPr>
              <a:br>
                <a:rPr lang="en-GB" sz="1400" b="1" kern="0" dirty="0">
                  <a:solidFill>
                    <a:srgbClr val="1C1F40"/>
                  </a:solidFill>
                  <a:latin typeface="Arial" panose="020B0604020202020204"/>
                </a:rPr>
              </a:br>
              <a:r>
                <a:rPr lang="en-GB" sz="1400" b="1" kern="0" dirty="0">
                  <a:solidFill>
                    <a:srgbClr val="1C1F40"/>
                  </a:solidFill>
                  <a:latin typeface="Arial" panose="020B0604020202020204"/>
                </a:rPr>
                <a:t>Non-inferiority p-value &lt;0.0001</a:t>
              </a:r>
            </a:p>
          </p:txBody>
        </p:sp>
        <p:cxnSp>
          <p:nvCxnSpPr>
            <p:cNvPr id="89" name="Straight Connector 88">
              <a:extLst>
                <a:ext uri="{FF2B5EF4-FFF2-40B4-BE49-F238E27FC236}">
                  <a16:creationId xmlns:a16="http://schemas.microsoft.com/office/drawing/2014/main" id="{3AB366CB-E513-454A-BB6A-AC0A3B6AFC67}"/>
                </a:ext>
              </a:extLst>
            </p:cNvPr>
            <p:cNvCxnSpPr>
              <a:cxnSpLocks/>
            </p:cNvCxnSpPr>
            <p:nvPr/>
          </p:nvCxnSpPr>
          <p:spPr>
            <a:xfrm flipV="1">
              <a:off x="7713296" y="1888672"/>
              <a:ext cx="0" cy="3587010"/>
            </a:xfrm>
            <a:prstGeom prst="line">
              <a:avLst/>
            </a:prstGeom>
            <a:noFill/>
            <a:ln w="28575" cap="flat" cmpd="sng" algn="ctr">
              <a:solidFill>
                <a:sysClr val="window" lastClr="FFFFFF"/>
              </a:solidFill>
              <a:prstDash val="solid"/>
            </a:ln>
            <a:effectLst/>
          </p:spPr>
        </p:cxnSp>
      </p:grpSp>
    </p:spTree>
    <p:extLst>
      <p:ext uri="{BB962C8B-B14F-4D97-AF65-F5344CB8AC3E}">
        <p14:creationId xmlns:p14="http://schemas.microsoft.com/office/powerpoint/2010/main" val="4063542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067477-0D1D-D143-B11F-6831B843DC46}"/>
              </a:ext>
            </a:extLst>
          </p:cNvPr>
          <p:cNvSpPr txBox="1"/>
          <p:nvPr/>
        </p:nvSpPr>
        <p:spPr>
          <a:xfrm>
            <a:off x="1739364" y="407656"/>
            <a:ext cx="9144597" cy="461665"/>
          </a:xfrm>
          <a:prstGeom prst="rect">
            <a:avLst/>
          </a:prstGeom>
          <a:noFill/>
        </p:spPr>
        <p:txBody>
          <a:bodyPr wrap="square" lIns="0" rtlCol="0">
            <a:spAutoFit/>
          </a:bodyPr>
          <a:lstStyle/>
          <a:p>
            <a:pPr algn="ctr" defTabSz="914377">
              <a:defRPr/>
            </a:pPr>
            <a:r>
              <a:rPr lang="fr-FR" sz="2400" b="1">
                <a:solidFill>
                  <a:srgbClr val="003D6A"/>
                </a:solidFill>
                <a:latin typeface="Century Gothic" panose="020B0502020202020204" pitchFamily="34" charset="0"/>
              </a:rPr>
              <a:t>BRIGHT: Any-time hypoglycemia </a:t>
            </a:r>
            <a:endParaRPr lang="en-US" sz="2400" b="1" baseline="30000" dirty="0">
              <a:solidFill>
                <a:srgbClr val="003D6A"/>
              </a:solidFill>
              <a:latin typeface="Century Gothic" panose="020B0502020202020204" pitchFamily="34" charset="0"/>
            </a:endParaRPr>
          </a:p>
        </p:txBody>
      </p:sp>
      <p:sp>
        <p:nvSpPr>
          <p:cNvPr id="45" name="Text Placeholder 3">
            <a:extLst>
              <a:ext uri="{FF2B5EF4-FFF2-40B4-BE49-F238E27FC236}">
                <a16:creationId xmlns:a16="http://schemas.microsoft.com/office/drawing/2014/main" id="{9C9F8F6D-D858-41DF-AA76-B25916D4DB49}"/>
              </a:ext>
            </a:extLst>
          </p:cNvPr>
          <p:cNvSpPr txBox="1">
            <a:spLocks/>
          </p:cNvSpPr>
          <p:nvPr/>
        </p:nvSpPr>
        <p:spPr>
          <a:xfrm>
            <a:off x="349673" y="6278745"/>
            <a:ext cx="10237625" cy="536555"/>
          </a:xfrm>
          <a:prstGeom prst="rect">
            <a:avLst/>
          </a:prstGeom>
        </p:spPr>
        <p:txBody>
          <a:bodyPr vert="horz" lIns="0" tIns="0" rIns="0" bIns="0" rtlCol="0" anchor="b">
            <a:noAutofit/>
          </a:bodyPr>
          <a:lstStyle>
            <a:lvl1pPr marL="0" indent="0" algn="l" defTabSz="914400" rtl="0" eaLnBrk="1" latinLnBrk="0" hangingPunct="1">
              <a:spcBef>
                <a:spcPts val="0"/>
              </a:spcBef>
              <a:spcAft>
                <a:spcPts val="0"/>
              </a:spcAft>
              <a:buFont typeface="Arial" panose="020B0604020202020204" pitchFamily="34" charset="0"/>
              <a:buNone/>
              <a:defRPr sz="800" kern="1200">
                <a:solidFill>
                  <a:schemeClr val="tx2"/>
                </a:solidFill>
                <a:latin typeface="+mn-lt"/>
                <a:ea typeface="+mn-ea"/>
                <a:cs typeface="+mn-cs"/>
              </a:defRPr>
            </a:lvl1pPr>
            <a:lvl2pPr marL="177800" indent="0" algn="l" defTabSz="914400" rtl="0" eaLnBrk="1" latinLnBrk="0" hangingPunct="1">
              <a:spcBef>
                <a:spcPts val="0"/>
              </a:spcBef>
              <a:spcAft>
                <a:spcPts val="300"/>
              </a:spcAft>
              <a:buFont typeface="Arial" panose="020B0604020202020204" pitchFamily="34" charset="0"/>
              <a:buNone/>
              <a:defRPr sz="1200" kern="1200">
                <a:solidFill>
                  <a:schemeClr val="tx2"/>
                </a:solidFill>
                <a:latin typeface="+mn-lt"/>
                <a:ea typeface="+mn-ea"/>
                <a:cs typeface="+mn-cs"/>
              </a:defRPr>
            </a:lvl2pPr>
            <a:lvl3pPr marL="360362" indent="0" algn="l" defTabSz="914400" rtl="0" eaLnBrk="1" latinLnBrk="0" hangingPunct="1">
              <a:spcBef>
                <a:spcPts val="0"/>
              </a:spcBef>
              <a:spcAft>
                <a:spcPts val="300"/>
              </a:spcAft>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spcBef>
                <a:spcPts val="0"/>
              </a:spcBef>
              <a:spcAft>
                <a:spcPts val="300"/>
              </a:spcAft>
              <a:buFont typeface="Arial" panose="020B0604020202020204" pitchFamily="34" charset="0"/>
              <a:buNone/>
              <a:tabLst/>
              <a:defRPr sz="1200" kern="1200" baseline="0">
                <a:solidFill>
                  <a:schemeClr val="tx2"/>
                </a:solidFill>
                <a:latin typeface="+mn-lt"/>
                <a:ea typeface="+mn-ea"/>
                <a:cs typeface="+mn-cs"/>
              </a:defRPr>
            </a:lvl4pPr>
            <a:lvl5pPr marL="1828800" indent="0" algn="l" defTabSz="914400" rtl="0" eaLnBrk="1" latinLnBrk="0" hangingPunct="1">
              <a:spcBef>
                <a:spcPts val="0"/>
              </a:spcBef>
              <a:spcAft>
                <a:spcPts val="300"/>
              </a:spcAft>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GB" sz="933">
                <a:solidFill>
                  <a:srgbClr val="44546A"/>
                </a:solidFill>
                <a:latin typeface="Arial"/>
              </a:rPr>
              <a:t>Safety population (Gla-300, n=463; IDeg-100, n=462). </a:t>
            </a:r>
          </a:p>
          <a:p>
            <a:pPr defTabSz="1219170">
              <a:defRPr/>
            </a:pPr>
            <a:r>
              <a:rPr lang="en-GB" sz="933">
                <a:solidFill>
                  <a:srgbClr val="44546A"/>
                </a:solidFill>
                <a:latin typeface="Arial"/>
              </a:rPr>
              <a:t>Confirmed hypoglycemia included documented symptomatic or asymptomatic hypoglycemia (≤70 mg/dL or &lt;54 mg/dL), and severe events if any; only 1 participant experienced severe hypoglycemia (1 event), in the Gla-300 group, due to a skipped evening meal and not reducing her insulin dose after a non-severe event 2 days earlier Overall, 43.7% and 47.8% of participants in the Gla-300 and IDeg-100 groups, respectively, reported adverse events during the 24-week study period. *All p-values presented are nominal. OR, odds ratio</a:t>
            </a:r>
          </a:p>
          <a:p>
            <a:pPr defTabSz="1219170">
              <a:defRPr/>
            </a:pPr>
            <a:r>
              <a:rPr lang="en-GB" sz="933">
                <a:solidFill>
                  <a:srgbClr val="44546A"/>
                </a:solidFill>
                <a:latin typeface="Arial"/>
              </a:rPr>
              <a:t>Rosenstock J, et al. Diabetes Care 2018;41:2147–54.</a:t>
            </a:r>
            <a:endParaRPr lang="en-GB" sz="933" dirty="0">
              <a:solidFill>
                <a:srgbClr val="44546A"/>
              </a:solidFill>
              <a:latin typeface="Arial"/>
            </a:endParaRPr>
          </a:p>
        </p:txBody>
      </p:sp>
      <p:grpSp>
        <p:nvGrpSpPr>
          <p:cNvPr id="6" name="Group 5">
            <a:extLst>
              <a:ext uri="{FF2B5EF4-FFF2-40B4-BE49-F238E27FC236}">
                <a16:creationId xmlns:a16="http://schemas.microsoft.com/office/drawing/2014/main" id="{990BDC42-3DCD-B592-F599-24C2E0A1CF06}"/>
              </a:ext>
            </a:extLst>
          </p:cNvPr>
          <p:cNvGrpSpPr/>
          <p:nvPr/>
        </p:nvGrpSpPr>
        <p:grpSpPr>
          <a:xfrm>
            <a:off x="-77167" y="1240091"/>
            <a:ext cx="12192000" cy="4717352"/>
            <a:chOff x="-77167" y="1240091"/>
            <a:chExt cx="12192000" cy="4717352"/>
          </a:xfrm>
        </p:grpSpPr>
        <p:pic>
          <p:nvPicPr>
            <p:cNvPr id="44" name="Picture 43">
              <a:extLst>
                <a:ext uri="{FF2B5EF4-FFF2-40B4-BE49-F238E27FC236}">
                  <a16:creationId xmlns:a16="http://schemas.microsoft.com/office/drawing/2014/main" id="{D9427FD2-3ACA-4598-9480-EA820053D592}"/>
                </a:ext>
              </a:extLst>
            </p:cNvPr>
            <p:cNvPicPr>
              <a:picLocks noChangeAspect="1"/>
            </p:cNvPicPr>
            <p:nvPr/>
          </p:nvPicPr>
          <p:blipFill>
            <a:blip r:embed="rId3"/>
            <a:stretch>
              <a:fillRect/>
            </a:stretch>
          </p:blipFill>
          <p:spPr>
            <a:xfrm>
              <a:off x="-77167" y="1240091"/>
              <a:ext cx="12192000" cy="4717352"/>
            </a:xfrm>
            <a:prstGeom prst="rect">
              <a:avLst/>
            </a:prstGeom>
          </p:spPr>
        </p:pic>
        <p:sp>
          <p:nvSpPr>
            <p:cNvPr id="3" name="TextBox 2">
              <a:extLst>
                <a:ext uri="{FF2B5EF4-FFF2-40B4-BE49-F238E27FC236}">
                  <a16:creationId xmlns:a16="http://schemas.microsoft.com/office/drawing/2014/main" id="{50052DFA-8251-3743-7458-CD0FAA3DB044}"/>
                </a:ext>
              </a:extLst>
            </p:cNvPr>
            <p:cNvSpPr txBox="1"/>
            <p:nvPr/>
          </p:nvSpPr>
          <p:spPr>
            <a:xfrm>
              <a:off x="3000053" y="5109679"/>
              <a:ext cx="664396" cy="235898"/>
            </a:xfrm>
            <a:prstGeom prst="rect">
              <a:avLst/>
            </a:prstGeom>
            <a:solidFill>
              <a:schemeClr val="accent2">
                <a:lumMod val="20000"/>
                <a:lumOff val="80000"/>
              </a:schemeClr>
            </a:solidFill>
          </p:spPr>
          <p:txBody>
            <a:bodyPr wrap="square" rtlCol="0">
              <a:spAutoFit/>
            </a:bodyPr>
            <a:lstStyle/>
            <a:p>
              <a:r>
                <a:rPr lang="en-US" sz="933" b="1" dirty="0">
                  <a:solidFill>
                    <a:schemeClr val="tx1">
                      <a:lumMod val="50000"/>
                      <a:lumOff val="50000"/>
                    </a:schemeClr>
                  </a:solidFill>
                </a:rPr>
                <a:t>Gla-300</a:t>
              </a:r>
              <a:endParaRPr lang="en-ZA" sz="933" b="1" dirty="0">
                <a:solidFill>
                  <a:schemeClr val="tx1">
                    <a:lumMod val="50000"/>
                    <a:lumOff val="50000"/>
                  </a:schemeClr>
                </a:solidFill>
              </a:endParaRPr>
            </a:p>
          </p:txBody>
        </p:sp>
        <p:sp>
          <p:nvSpPr>
            <p:cNvPr id="4" name="TextBox 3">
              <a:extLst>
                <a:ext uri="{FF2B5EF4-FFF2-40B4-BE49-F238E27FC236}">
                  <a16:creationId xmlns:a16="http://schemas.microsoft.com/office/drawing/2014/main" id="{77D3F441-2DC2-8467-20ED-4757D7A43AFB}"/>
                </a:ext>
              </a:extLst>
            </p:cNvPr>
            <p:cNvSpPr txBox="1"/>
            <p:nvPr/>
          </p:nvSpPr>
          <p:spPr>
            <a:xfrm>
              <a:off x="6359607" y="5117899"/>
              <a:ext cx="664396" cy="235898"/>
            </a:xfrm>
            <a:prstGeom prst="rect">
              <a:avLst/>
            </a:prstGeom>
            <a:solidFill>
              <a:schemeClr val="accent4">
                <a:lumMod val="20000"/>
                <a:lumOff val="80000"/>
              </a:schemeClr>
            </a:solidFill>
          </p:spPr>
          <p:txBody>
            <a:bodyPr wrap="square" rtlCol="0">
              <a:spAutoFit/>
            </a:bodyPr>
            <a:lstStyle/>
            <a:p>
              <a:r>
                <a:rPr lang="en-US" sz="933" b="1" dirty="0">
                  <a:solidFill>
                    <a:schemeClr val="tx1">
                      <a:lumMod val="50000"/>
                      <a:lumOff val="50000"/>
                    </a:schemeClr>
                  </a:solidFill>
                </a:rPr>
                <a:t>Gla-300</a:t>
              </a:r>
              <a:endParaRPr lang="en-ZA" sz="933" b="1" dirty="0">
                <a:solidFill>
                  <a:schemeClr val="tx1">
                    <a:lumMod val="50000"/>
                    <a:lumOff val="50000"/>
                  </a:schemeClr>
                </a:solidFill>
              </a:endParaRPr>
            </a:p>
          </p:txBody>
        </p:sp>
        <p:sp>
          <p:nvSpPr>
            <p:cNvPr id="5" name="TextBox 4">
              <a:extLst>
                <a:ext uri="{FF2B5EF4-FFF2-40B4-BE49-F238E27FC236}">
                  <a16:creationId xmlns:a16="http://schemas.microsoft.com/office/drawing/2014/main" id="{C14776D7-0289-FCB5-51D7-21E777C25BD3}"/>
                </a:ext>
              </a:extLst>
            </p:cNvPr>
            <p:cNvSpPr txBox="1"/>
            <p:nvPr/>
          </p:nvSpPr>
          <p:spPr>
            <a:xfrm>
              <a:off x="9686734" y="5116139"/>
              <a:ext cx="664396" cy="235898"/>
            </a:xfrm>
            <a:prstGeom prst="rect">
              <a:avLst/>
            </a:prstGeom>
            <a:solidFill>
              <a:schemeClr val="bg1"/>
            </a:solidFill>
          </p:spPr>
          <p:txBody>
            <a:bodyPr wrap="square" rtlCol="0">
              <a:spAutoFit/>
            </a:bodyPr>
            <a:lstStyle/>
            <a:p>
              <a:r>
                <a:rPr lang="en-US" sz="933" b="1" dirty="0">
                  <a:solidFill>
                    <a:schemeClr val="tx1">
                      <a:lumMod val="50000"/>
                      <a:lumOff val="50000"/>
                    </a:schemeClr>
                  </a:solidFill>
                </a:rPr>
                <a:t>Gla-300</a:t>
              </a:r>
              <a:endParaRPr lang="en-ZA" sz="933" b="1" dirty="0">
                <a:solidFill>
                  <a:schemeClr val="tx1">
                    <a:lumMod val="50000"/>
                    <a:lumOff val="50000"/>
                  </a:schemeClr>
                </a:solidFill>
              </a:endParaRPr>
            </a:p>
          </p:txBody>
        </p:sp>
      </p:grpSp>
    </p:spTree>
    <p:extLst>
      <p:ext uri="{BB962C8B-B14F-4D97-AF65-F5344CB8AC3E}">
        <p14:creationId xmlns:p14="http://schemas.microsoft.com/office/powerpoint/2010/main" val="2419798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88F46DB-266A-B452-4EF4-4265958477B6}"/>
              </a:ext>
            </a:extLst>
          </p:cNvPr>
          <p:cNvSpPr txBox="1">
            <a:spLocks/>
          </p:cNvSpPr>
          <p:nvPr/>
        </p:nvSpPr>
        <p:spPr>
          <a:xfrm>
            <a:off x="473786" y="132912"/>
            <a:ext cx="11240654" cy="7573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dirty="0">
                <a:latin typeface="Verdana" panose="020B0604030504040204" pitchFamily="34" charset="0"/>
                <a:ea typeface="Verdana" panose="020B0604030504040204" pitchFamily="34" charset="0"/>
              </a:rPr>
              <a:t>Key messages: Glycaemic control and hypoglycaemia in RCTs in adults with diabetes</a:t>
            </a:r>
          </a:p>
        </p:txBody>
      </p:sp>
      <p:sp>
        <p:nvSpPr>
          <p:cNvPr id="3" name="Text Placeholder 3">
            <a:extLst>
              <a:ext uri="{FF2B5EF4-FFF2-40B4-BE49-F238E27FC236}">
                <a16:creationId xmlns:a16="http://schemas.microsoft.com/office/drawing/2014/main" id="{41620D95-DEA1-9FD3-E301-FDA3F1E5E1FE}"/>
              </a:ext>
            </a:extLst>
          </p:cNvPr>
          <p:cNvSpPr txBox="1">
            <a:spLocks/>
          </p:cNvSpPr>
          <p:nvPr/>
        </p:nvSpPr>
        <p:spPr>
          <a:xfrm>
            <a:off x="1774032" y="5025629"/>
            <a:ext cx="4236244" cy="2857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fr-FR" sz="1200" dirty="0"/>
              <a:t>FSMPG, fasting self-monitored plasma glucose</a:t>
            </a:r>
            <a:endParaRPr lang="en-GB" sz="1200" dirty="0">
              <a:hlinkClick r:id="" action="ppaction://noaction"/>
            </a:endParaRPr>
          </a:p>
        </p:txBody>
      </p:sp>
      <p:sp>
        <p:nvSpPr>
          <p:cNvPr id="4" name="Text Placeholder 8">
            <a:extLst>
              <a:ext uri="{FF2B5EF4-FFF2-40B4-BE49-F238E27FC236}">
                <a16:creationId xmlns:a16="http://schemas.microsoft.com/office/drawing/2014/main" id="{361566AA-50CD-60D5-4B4F-E0357B2F5210}"/>
              </a:ext>
            </a:extLst>
          </p:cNvPr>
          <p:cNvSpPr txBox="1">
            <a:spLocks/>
          </p:cNvSpPr>
          <p:nvPr/>
        </p:nvSpPr>
        <p:spPr>
          <a:xfrm>
            <a:off x="1381895" y="6230034"/>
            <a:ext cx="8258367" cy="478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a:t>1. Riddle MC, et al. Diabetes Care. 2014;37(10):2755–2762; 2. </a:t>
            </a:r>
            <a:r>
              <a:rPr lang="en-GB" sz="800" dirty="0" err="1"/>
              <a:t>Yki-Järvinen</a:t>
            </a:r>
            <a:r>
              <a:rPr lang="en-GB" sz="800" dirty="0"/>
              <a:t> H, et al. Diabetes Care. 2014;37(12):3235–3243; 3. </a:t>
            </a:r>
            <a:r>
              <a:rPr lang="en-GB" sz="800" dirty="0" err="1"/>
              <a:t>Bolli</a:t>
            </a:r>
            <a:r>
              <a:rPr lang="en-GB" sz="800" dirty="0"/>
              <a:t> GB, et al. Diabetes </a:t>
            </a:r>
            <a:r>
              <a:rPr lang="en-GB" sz="800" dirty="0" err="1"/>
              <a:t>Obes</a:t>
            </a:r>
            <a:r>
              <a:rPr lang="en-GB" sz="800" dirty="0"/>
              <a:t> </a:t>
            </a:r>
            <a:r>
              <a:rPr lang="en-GB" sz="800" dirty="0" err="1"/>
              <a:t>Metab</a:t>
            </a:r>
            <a:r>
              <a:rPr lang="en-GB" sz="800" dirty="0"/>
              <a:t>. 2015;17(4):386–394; 4. Terauchi Y, et al. Diabetes </a:t>
            </a:r>
            <a:r>
              <a:rPr lang="en-GB" sz="800" dirty="0" err="1"/>
              <a:t>Obes</a:t>
            </a:r>
            <a:r>
              <a:rPr lang="en-GB" sz="800" dirty="0"/>
              <a:t> </a:t>
            </a:r>
            <a:r>
              <a:rPr lang="en-GB" sz="800" dirty="0" err="1"/>
              <a:t>Metab</a:t>
            </a:r>
            <a:r>
              <a:rPr lang="en-GB" sz="800" dirty="0"/>
              <a:t>. 2016;18(4):366–374 (main article and Supplementary Table 2); 5. Home PD, et al. Diabetes Care. 2015;38(12):2217–2225; 6. Data on file, EDITION 4 CSR (6 months) </a:t>
            </a:r>
            <a:r>
              <a:rPr lang="en-GB" sz="800" dirty="0" err="1"/>
              <a:t>pg</a:t>
            </a:r>
            <a:r>
              <a:rPr lang="en-GB" sz="800" dirty="0"/>
              <a:t> 88; 7. Matsuhisa M, et al. Diabetes </a:t>
            </a:r>
            <a:r>
              <a:rPr lang="en-GB" sz="800" dirty="0" err="1"/>
              <a:t>Obes</a:t>
            </a:r>
            <a:r>
              <a:rPr lang="en-GB" sz="800" dirty="0"/>
              <a:t> </a:t>
            </a:r>
            <a:r>
              <a:rPr lang="en-GB" sz="800" dirty="0" err="1"/>
              <a:t>Metab</a:t>
            </a:r>
            <a:r>
              <a:rPr lang="en-GB" sz="800" dirty="0"/>
              <a:t>. 2016;18(4):375–383 (main article and Supplementary Table 1); 8. Roussel R, et al. Diabetes </a:t>
            </a:r>
            <a:r>
              <a:rPr lang="en-GB" sz="800" dirty="0" err="1"/>
              <a:t>Metab</a:t>
            </a:r>
            <a:r>
              <a:rPr lang="en-GB" sz="800" dirty="0"/>
              <a:t>. 2018;44(5):402–409; 9. Rosenstock J, et al. Diabetes Care. 2018;41:2147–2154. </a:t>
            </a:r>
          </a:p>
        </p:txBody>
      </p:sp>
      <p:sp>
        <p:nvSpPr>
          <p:cNvPr id="5" name="TextBox 4">
            <a:extLst>
              <a:ext uri="{FF2B5EF4-FFF2-40B4-BE49-F238E27FC236}">
                <a16:creationId xmlns:a16="http://schemas.microsoft.com/office/drawing/2014/main" id="{24A9C7AE-6485-8461-4D29-F1E865DB1C0E}"/>
              </a:ext>
            </a:extLst>
          </p:cNvPr>
          <p:cNvSpPr txBox="1"/>
          <p:nvPr/>
        </p:nvSpPr>
        <p:spPr>
          <a:xfrm>
            <a:off x="1976406" y="2473780"/>
            <a:ext cx="4032000" cy="527804"/>
          </a:xfrm>
          <a:prstGeom prst="round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sz="1250" b="1" dirty="0">
                <a:solidFill>
                  <a:schemeClr val="tx1"/>
                </a:solidFill>
                <a:latin typeface="Arial"/>
              </a:rPr>
              <a:t>Comparable HbA</a:t>
            </a:r>
            <a:r>
              <a:rPr lang="en-GB" sz="1250" b="1" baseline="-25000" dirty="0">
                <a:solidFill>
                  <a:schemeClr val="tx1"/>
                </a:solidFill>
                <a:latin typeface="Arial"/>
              </a:rPr>
              <a:t>1c</a:t>
            </a:r>
            <a:r>
              <a:rPr lang="en-GB" sz="1250" b="1" dirty="0">
                <a:solidFill>
                  <a:schemeClr val="tx1"/>
                </a:solidFill>
                <a:latin typeface="Arial"/>
              </a:rPr>
              <a:t> reductions </a:t>
            </a:r>
            <a:r>
              <a:rPr lang="en-GB" sz="1250" dirty="0">
                <a:solidFill>
                  <a:schemeClr val="tx1"/>
                </a:solidFill>
                <a:latin typeface="Arial"/>
              </a:rPr>
              <a:t>between </a:t>
            </a:r>
            <a:br>
              <a:rPr lang="en-GB" sz="1250" dirty="0">
                <a:solidFill>
                  <a:schemeClr val="tx1"/>
                </a:solidFill>
                <a:latin typeface="Arial"/>
              </a:rPr>
            </a:br>
            <a:r>
              <a:rPr lang="en-GB" sz="1250" dirty="0">
                <a:solidFill>
                  <a:schemeClr val="tx1"/>
                </a:solidFill>
                <a:latin typeface="Arial"/>
              </a:rPr>
              <a:t>Gla-100 and Gla-300</a:t>
            </a:r>
            <a:r>
              <a:rPr lang="en-GB" sz="1250" baseline="30000" dirty="0">
                <a:solidFill>
                  <a:schemeClr val="tx1"/>
                </a:solidFill>
                <a:latin typeface="Arial"/>
              </a:rPr>
              <a:t>1–7 </a:t>
            </a:r>
            <a:endParaRPr lang="en-GB" sz="1250" dirty="0">
              <a:solidFill>
                <a:schemeClr val="tx1"/>
              </a:solidFill>
              <a:latin typeface="Arial"/>
            </a:endParaRPr>
          </a:p>
        </p:txBody>
      </p:sp>
      <p:sp>
        <p:nvSpPr>
          <p:cNvPr id="6" name="TextBox 5">
            <a:extLst>
              <a:ext uri="{FF2B5EF4-FFF2-40B4-BE49-F238E27FC236}">
                <a16:creationId xmlns:a16="http://schemas.microsoft.com/office/drawing/2014/main" id="{D76FCDEC-E02B-CCA7-8FF0-F377D0F1B8EF}"/>
              </a:ext>
            </a:extLst>
          </p:cNvPr>
          <p:cNvSpPr txBox="1"/>
          <p:nvPr/>
        </p:nvSpPr>
        <p:spPr>
          <a:xfrm>
            <a:off x="1976406" y="3117354"/>
            <a:ext cx="4032000" cy="740628"/>
          </a:xfrm>
          <a:prstGeom prst="round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sz="1250" b="1" dirty="0">
                <a:solidFill>
                  <a:schemeClr val="tx1"/>
                </a:solidFill>
                <a:latin typeface="Arial"/>
              </a:rPr>
              <a:t>Lower risk </a:t>
            </a:r>
            <a:r>
              <a:rPr lang="en-GB" sz="1250" dirty="0">
                <a:solidFill>
                  <a:schemeClr val="tx1"/>
                </a:solidFill>
                <a:latin typeface="Arial"/>
              </a:rPr>
              <a:t>of confirmed or severe </a:t>
            </a:r>
            <a:r>
              <a:rPr lang="en-GB" sz="1250" b="1" dirty="0">
                <a:solidFill>
                  <a:schemeClr val="tx1"/>
                </a:solidFill>
                <a:latin typeface="Arial"/>
              </a:rPr>
              <a:t>hypoglycemia</a:t>
            </a:r>
            <a:r>
              <a:rPr lang="en-GB" sz="1250" dirty="0">
                <a:solidFill>
                  <a:schemeClr val="tx1"/>
                </a:solidFill>
                <a:latin typeface="Arial"/>
              </a:rPr>
              <a:t> in T2DM with Gla-300 vs </a:t>
            </a:r>
            <a:br>
              <a:rPr lang="en-GB" sz="1250" dirty="0">
                <a:solidFill>
                  <a:schemeClr val="tx1"/>
                </a:solidFill>
                <a:latin typeface="Arial"/>
              </a:rPr>
            </a:br>
            <a:r>
              <a:rPr lang="en-GB" sz="1250" dirty="0">
                <a:solidFill>
                  <a:schemeClr val="tx1"/>
                </a:solidFill>
                <a:latin typeface="Arial"/>
              </a:rPr>
              <a:t>Gla-100</a:t>
            </a:r>
            <a:r>
              <a:rPr lang="en-GB" sz="1250" baseline="30000" dirty="0">
                <a:solidFill>
                  <a:schemeClr val="tx1"/>
                </a:solidFill>
                <a:latin typeface="Arial"/>
              </a:rPr>
              <a:t>8</a:t>
            </a:r>
            <a:endParaRPr lang="en-GB" sz="1250" dirty="0">
              <a:solidFill>
                <a:schemeClr val="tx1"/>
              </a:solidFill>
              <a:latin typeface="Arial"/>
            </a:endParaRPr>
          </a:p>
        </p:txBody>
      </p:sp>
      <p:sp>
        <p:nvSpPr>
          <p:cNvPr id="7" name="TextBox 6">
            <a:extLst>
              <a:ext uri="{FF2B5EF4-FFF2-40B4-BE49-F238E27FC236}">
                <a16:creationId xmlns:a16="http://schemas.microsoft.com/office/drawing/2014/main" id="{66D848F3-62D3-2149-1F7F-0A5EDBB2754B}"/>
              </a:ext>
            </a:extLst>
          </p:cNvPr>
          <p:cNvSpPr txBox="1"/>
          <p:nvPr/>
        </p:nvSpPr>
        <p:spPr>
          <a:xfrm>
            <a:off x="1976406" y="3985261"/>
            <a:ext cx="4032000" cy="527804"/>
          </a:xfrm>
          <a:prstGeom prst="round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sz="1250" b="1" dirty="0">
                <a:solidFill>
                  <a:schemeClr val="tx1"/>
                </a:solidFill>
                <a:latin typeface="Arial"/>
              </a:rPr>
              <a:t>Lower or similar hypoglycemia risk </a:t>
            </a:r>
            <a:r>
              <a:rPr lang="en-GB" sz="1250" dirty="0">
                <a:solidFill>
                  <a:schemeClr val="tx1"/>
                </a:solidFill>
                <a:latin typeface="Arial"/>
              </a:rPr>
              <a:t>in T1DM with Gla-300 vs Gla-100</a:t>
            </a:r>
            <a:r>
              <a:rPr lang="en-GB" sz="1250" baseline="30000" dirty="0">
                <a:solidFill>
                  <a:schemeClr val="tx1"/>
                </a:solidFill>
                <a:latin typeface="Arial"/>
              </a:rPr>
              <a:t>5,7</a:t>
            </a:r>
            <a:endParaRPr lang="en-GB" sz="1250" dirty="0">
              <a:solidFill>
                <a:schemeClr val="tx1"/>
              </a:solidFill>
              <a:latin typeface="Arial"/>
            </a:endParaRPr>
          </a:p>
        </p:txBody>
      </p:sp>
      <p:sp>
        <p:nvSpPr>
          <p:cNvPr id="8" name="TextBox 7">
            <a:extLst>
              <a:ext uri="{FF2B5EF4-FFF2-40B4-BE49-F238E27FC236}">
                <a16:creationId xmlns:a16="http://schemas.microsoft.com/office/drawing/2014/main" id="{BCE87513-0A6A-38D6-AB83-0FF976BB59A1}"/>
              </a:ext>
            </a:extLst>
          </p:cNvPr>
          <p:cNvSpPr txBox="1"/>
          <p:nvPr/>
        </p:nvSpPr>
        <p:spPr>
          <a:xfrm>
            <a:off x="2593806" y="1652991"/>
            <a:ext cx="2797200" cy="681038"/>
          </a:xfrm>
          <a:prstGeom prst="roundRect">
            <a:avLst/>
          </a:prstGeom>
          <a:solidFill>
            <a:srgbClr val="7030A0"/>
          </a:solidFill>
          <a:ln w="19050">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sz="1700" b="1" dirty="0">
                <a:solidFill>
                  <a:srgbClr val="FFFFFF"/>
                </a:solidFill>
                <a:latin typeface="Arial"/>
              </a:rPr>
              <a:t>Gla-300 vs Gla-100</a:t>
            </a:r>
          </a:p>
          <a:p>
            <a:pPr algn="ctr" defTabSz="914378"/>
            <a:r>
              <a:rPr lang="en-GB" sz="1700" b="1" dirty="0">
                <a:solidFill>
                  <a:srgbClr val="FFFFFF"/>
                </a:solidFill>
                <a:latin typeface="Arial"/>
              </a:rPr>
              <a:t>EDITION studies</a:t>
            </a:r>
          </a:p>
        </p:txBody>
      </p:sp>
      <p:sp>
        <p:nvSpPr>
          <p:cNvPr id="9" name="TextBox 8">
            <a:extLst>
              <a:ext uri="{FF2B5EF4-FFF2-40B4-BE49-F238E27FC236}">
                <a16:creationId xmlns:a16="http://schemas.microsoft.com/office/drawing/2014/main" id="{79922472-3617-4F07-8125-A9DE7AACD659}"/>
              </a:ext>
            </a:extLst>
          </p:cNvPr>
          <p:cNvSpPr txBox="1"/>
          <p:nvPr/>
        </p:nvSpPr>
        <p:spPr>
          <a:xfrm>
            <a:off x="6768520" y="1652990"/>
            <a:ext cx="2796257" cy="681038"/>
          </a:xfrm>
          <a:prstGeom prst="roundRect">
            <a:avLst/>
          </a:prstGeom>
          <a:solidFill>
            <a:srgbClr val="002060"/>
          </a:solidFill>
          <a:ln w="19050">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sz="1700" b="1" dirty="0">
                <a:solidFill>
                  <a:srgbClr val="FFFFFF"/>
                </a:solidFill>
                <a:latin typeface="Arial"/>
              </a:rPr>
              <a:t>Gla-300 vs </a:t>
            </a:r>
            <a:r>
              <a:rPr lang="en-GB" sz="1700" b="1" dirty="0" err="1">
                <a:solidFill>
                  <a:srgbClr val="FFFFFF"/>
                </a:solidFill>
                <a:latin typeface="Arial"/>
              </a:rPr>
              <a:t>IDeg</a:t>
            </a:r>
            <a:endParaRPr lang="en-GB" sz="1700" b="1" dirty="0">
              <a:solidFill>
                <a:srgbClr val="FFFFFF"/>
              </a:solidFill>
              <a:latin typeface="Arial"/>
            </a:endParaRPr>
          </a:p>
          <a:p>
            <a:pPr algn="ctr" defTabSz="914378"/>
            <a:r>
              <a:rPr lang="en-GB" sz="1700" b="1" dirty="0">
                <a:solidFill>
                  <a:srgbClr val="FFFFFF"/>
                </a:solidFill>
                <a:latin typeface="Arial"/>
              </a:rPr>
              <a:t>The BRIGHT study</a:t>
            </a:r>
          </a:p>
        </p:txBody>
      </p:sp>
      <p:sp>
        <p:nvSpPr>
          <p:cNvPr id="10" name="TextBox 9">
            <a:extLst>
              <a:ext uri="{FF2B5EF4-FFF2-40B4-BE49-F238E27FC236}">
                <a16:creationId xmlns:a16="http://schemas.microsoft.com/office/drawing/2014/main" id="{0358624B-65EC-2523-3443-F6D28302D74E}"/>
              </a:ext>
            </a:extLst>
          </p:cNvPr>
          <p:cNvSpPr txBox="1"/>
          <p:nvPr/>
        </p:nvSpPr>
        <p:spPr>
          <a:xfrm>
            <a:off x="6150427" y="3893016"/>
            <a:ext cx="4032440" cy="740628"/>
          </a:xfrm>
          <a:prstGeom prst="round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altLang="fr-FR" sz="1250" b="1" dirty="0">
                <a:solidFill>
                  <a:schemeClr val="tx1"/>
                </a:solidFill>
                <a:latin typeface="Arial"/>
              </a:rPr>
              <a:t>Lower incidence and rates of confirmed h</a:t>
            </a:r>
            <a:r>
              <a:rPr lang="en-GB" sz="1250" b="1" dirty="0">
                <a:solidFill>
                  <a:schemeClr val="tx1"/>
                </a:solidFill>
                <a:latin typeface="Arial"/>
              </a:rPr>
              <a:t>ypoglycemia </a:t>
            </a:r>
            <a:r>
              <a:rPr lang="en-GB" sz="1250" dirty="0">
                <a:solidFill>
                  <a:schemeClr val="tx1"/>
                </a:solidFill>
                <a:latin typeface="Arial"/>
              </a:rPr>
              <a:t>with Gla-300 vs </a:t>
            </a:r>
            <a:r>
              <a:rPr lang="en-GB" sz="1250" dirty="0" err="1">
                <a:solidFill>
                  <a:schemeClr val="tx1"/>
                </a:solidFill>
                <a:latin typeface="Arial"/>
              </a:rPr>
              <a:t>IDeg</a:t>
            </a:r>
            <a:r>
              <a:rPr lang="en-GB" sz="1250" dirty="0">
                <a:solidFill>
                  <a:schemeClr val="tx1"/>
                </a:solidFill>
                <a:latin typeface="Arial"/>
              </a:rPr>
              <a:t> at any time of day during the titration period</a:t>
            </a:r>
            <a:r>
              <a:rPr lang="en-GB" sz="1250" baseline="30000" dirty="0">
                <a:solidFill>
                  <a:schemeClr val="tx1"/>
                </a:solidFill>
                <a:latin typeface="Arial"/>
              </a:rPr>
              <a:t>9</a:t>
            </a:r>
            <a:endParaRPr lang="en-GB" sz="1250" dirty="0">
              <a:solidFill>
                <a:schemeClr val="tx1"/>
              </a:solidFill>
              <a:latin typeface="Arial"/>
            </a:endParaRPr>
          </a:p>
        </p:txBody>
      </p:sp>
      <p:sp>
        <p:nvSpPr>
          <p:cNvPr id="11" name="TextBox 10">
            <a:extLst>
              <a:ext uri="{FF2B5EF4-FFF2-40B4-BE49-F238E27FC236}">
                <a16:creationId xmlns:a16="http://schemas.microsoft.com/office/drawing/2014/main" id="{01ADE474-5EAB-98E2-841D-DEDE09A425B1}"/>
              </a:ext>
            </a:extLst>
          </p:cNvPr>
          <p:cNvSpPr txBox="1"/>
          <p:nvPr/>
        </p:nvSpPr>
        <p:spPr>
          <a:xfrm>
            <a:off x="6150428" y="2476899"/>
            <a:ext cx="4032439" cy="527804"/>
          </a:xfrm>
          <a:prstGeom prst="round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altLang="fr-FR" sz="1250" b="1" dirty="0">
                <a:solidFill>
                  <a:schemeClr val="tx1"/>
                </a:solidFill>
                <a:latin typeface="Arial"/>
              </a:rPr>
              <a:t>Similar glycaemic control </a:t>
            </a:r>
            <a:r>
              <a:rPr lang="en-GB" altLang="fr-FR" sz="1250" dirty="0">
                <a:solidFill>
                  <a:schemeClr val="tx1"/>
                </a:solidFill>
                <a:latin typeface="Arial"/>
              </a:rPr>
              <a:t>with Gla-300 and IDeg for HbA</a:t>
            </a:r>
            <a:r>
              <a:rPr lang="en-GB" altLang="fr-FR" sz="1250" baseline="-25000" dirty="0">
                <a:solidFill>
                  <a:schemeClr val="tx1"/>
                </a:solidFill>
                <a:latin typeface="Arial"/>
              </a:rPr>
              <a:t>1c</a:t>
            </a:r>
            <a:r>
              <a:rPr lang="en-GB" altLang="fr-FR" sz="1250" dirty="0">
                <a:solidFill>
                  <a:schemeClr val="tx1"/>
                </a:solidFill>
                <a:latin typeface="Arial"/>
              </a:rPr>
              <a:t> and FSMPG reduction in T2DM patients</a:t>
            </a:r>
            <a:r>
              <a:rPr lang="en-GB" altLang="fr-FR" sz="1250" baseline="30000" dirty="0">
                <a:solidFill>
                  <a:schemeClr val="tx1"/>
                </a:solidFill>
                <a:latin typeface="Arial"/>
              </a:rPr>
              <a:t>9</a:t>
            </a:r>
            <a:endParaRPr lang="en-GB" sz="1250" dirty="0">
              <a:solidFill>
                <a:schemeClr val="tx1"/>
              </a:solidFill>
              <a:latin typeface="Arial"/>
            </a:endParaRPr>
          </a:p>
        </p:txBody>
      </p:sp>
      <p:sp>
        <p:nvSpPr>
          <p:cNvPr id="12" name="TextBox 11">
            <a:extLst>
              <a:ext uri="{FF2B5EF4-FFF2-40B4-BE49-F238E27FC236}">
                <a16:creationId xmlns:a16="http://schemas.microsoft.com/office/drawing/2014/main" id="{5C4EF51A-9955-634B-62CB-A9247CAAF378}"/>
              </a:ext>
            </a:extLst>
          </p:cNvPr>
          <p:cNvSpPr txBox="1"/>
          <p:nvPr/>
        </p:nvSpPr>
        <p:spPr>
          <a:xfrm>
            <a:off x="6150427" y="3077951"/>
            <a:ext cx="4032440" cy="740628"/>
          </a:xfrm>
          <a:prstGeom prst="round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altLang="fr-FR" sz="1250" b="1" dirty="0">
                <a:solidFill>
                  <a:schemeClr val="tx1"/>
                </a:solidFill>
                <a:latin typeface="Arial"/>
              </a:rPr>
              <a:t>Incidence and rates </a:t>
            </a:r>
            <a:r>
              <a:rPr lang="en-GB" altLang="fr-FR" sz="1250" dirty="0">
                <a:solidFill>
                  <a:schemeClr val="tx1"/>
                </a:solidFill>
                <a:latin typeface="Arial"/>
              </a:rPr>
              <a:t>of anytime and nocturnal confirmed hypoglycemia comparable for Gla-300 and </a:t>
            </a:r>
            <a:r>
              <a:rPr lang="en-GB" altLang="fr-FR" sz="1250" dirty="0" err="1">
                <a:solidFill>
                  <a:schemeClr val="tx1"/>
                </a:solidFill>
                <a:latin typeface="Arial"/>
              </a:rPr>
              <a:t>IDeg</a:t>
            </a:r>
            <a:r>
              <a:rPr lang="en-GB" altLang="fr-FR" sz="1250" dirty="0">
                <a:solidFill>
                  <a:schemeClr val="tx1"/>
                </a:solidFill>
                <a:latin typeface="Arial"/>
              </a:rPr>
              <a:t> during full study and maintenance periods</a:t>
            </a:r>
            <a:r>
              <a:rPr lang="en-GB" altLang="fr-FR" sz="1250" baseline="30000" dirty="0">
                <a:solidFill>
                  <a:schemeClr val="tx1"/>
                </a:solidFill>
                <a:latin typeface="Arial"/>
              </a:rPr>
              <a:t>9</a:t>
            </a:r>
            <a:endParaRPr lang="en-GB" sz="1250" dirty="0">
              <a:solidFill>
                <a:schemeClr val="tx1"/>
              </a:solidFill>
              <a:latin typeface="Arial"/>
            </a:endParaRPr>
          </a:p>
        </p:txBody>
      </p:sp>
      <p:sp>
        <p:nvSpPr>
          <p:cNvPr id="13" name="Rectangle 12">
            <a:extLst>
              <a:ext uri="{FF2B5EF4-FFF2-40B4-BE49-F238E27FC236}">
                <a16:creationId xmlns:a16="http://schemas.microsoft.com/office/drawing/2014/main" id="{9718720C-BC77-B52D-4B98-666549F636B2}"/>
              </a:ext>
            </a:extLst>
          </p:cNvPr>
          <p:cNvSpPr/>
          <p:nvPr/>
        </p:nvSpPr>
        <p:spPr>
          <a:xfrm>
            <a:off x="6382103" y="5219864"/>
            <a:ext cx="1912947" cy="975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fr-FR">
              <a:solidFill>
                <a:srgbClr val="FFFFFF"/>
              </a:solidFill>
              <a:latin typeface="Arial"/>
            </a:endParaRPr>
          </a:p>
        </p:txBody>
      </p:sp>
      <p:sp>
        <p:nvSpPr>
          <p:cNvPr id="14" name="Rectangle 13">
            <a:hlinkClick r:id="rId2"/>
            <a:extLst>
              <a:ext uri="{FF2B5EF4-FFF2-40B4-BE49-F238E27FC236}">
                <a16:creationId xmlns:a16="http://schemas.microsoft.com/office/drawing/2014/main" id="{9CFF4D0A-D61D-DF9E-BE80-AA52B283A809}"/>
              </a:ext>
            </a:extLst>
          </p:cNvPr>
          <p:cNvSpPr/>
          <p:nvPr/>
        </p:nvSpPr>
        <p:spPr>
          <a:xfrm>
            <a:off x="6094113" y="5676256"/>
            <a:ext cx="1912947" cy="975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fr-FR">
              <a:solidFill>
                <a:srgbClr val="FFFFFF"/>
              </a:solidFill>
              <a:latin typeface="Arial"/>
            </a:endParaRPr>
          </a:p>
        </p:txBody>
      </p:sp>
    </p:spTree>
    <p:extLst>
      <p:ext uri="{BB962C8B-B14F-4D97-AF65-F5344CB8AC3E}">
        <p14:creationId xmlns:p14="http://schemas.microsoft.com/office/powerpoint/2010/main" val="4223848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D0C751-2800-AEDE-F084-2054D33888E8}"/>
              </a:ext>
            </a:extLst>
          </p:cNvPr>
          <p:cNvGraphicFramePr>
            <a:graphicFrameLocks noGrp="1"/>
          </p:cNvGraphicFramePr>
          <p:nvPr>
            <p:extLst>
              <p:ext uri="{D42A27DB-BD31-4B8C-83A1-F6EECF244321}">
                <p14:modId xmlns:p14="http://schemas.microsoft.com/office/powerpoint/2010/main" val="3772958813"/>
              </p:ext>
            </p:extLst>
          </p:nvPr>
        </p:nvGraphicFramePr>
        <p:xfrm>
          <a:off x="617220" y="326003"/>
          <a:ext cx="11055296" cy="6112897"/>
        </p:xfrm>
        <a:graphic>
          <a:graphicData uri="http://schemas.openxmlformats.org/drawingml/2006/table">
            <a:tbl>
              <a:tblPr firstRow="1" bandRow="1">
                <a:tableStyleId>{5C22544A-7EE6-4342-B048-85BDC9FD1C3A}</a:tableStyleId>
              </a:tblPr>
              <a:tblGrid>
                <a:gridCol w="2613660">
                  <a:extLst>
                    <a:ext uri="{9D8B030D-6E8A-4147-A177-3AD203B41FA5}">
                      <a16:colId xmlns:a16="http://schemas.microsoft.com/office/drawing/2014/main" val="3429556306"/>
                    </a:ext>
                  </a:extLst>
                </a:gridCol>
                <a:gridCol w="4220818">
                  <a:extLst>
                    <a:ext uri="{9D8B030D-6E8A-4147-A177-3AD203B41FA5}">
                      <a16:colId xmlns:a16="http://schemas.microsoft.com/office/drawing/2014/main" val="3249112711"/>
                    </a:ext>
                  </a:extLst>
                </a:gridCol>
                <a:gridCol w="4220818">
                  <a:extLst>
                    <a:ext uri="{9D8B030D-6E8A-4147-A177-3AD203B41FA5}">
                      <a16:colId xmlns:a16="http://schemas.microsoft.com/office/drawing/2014/main" val="1502261572"/>
                    </a:ext>
                  </a:extLst>
                </a:gridCol>
              </a:tblGrid>
              <a:tr h="554542">
                <a:tc gridSpan="3">
                  <a:txBody>
                    <a:bodyPr/>
                    <a:lstStyle/>
                    <a:p>
                      <a:pPr algn="ctr"/>
                      <a:r>
                        <a:rPr lang="en-ZA" sz="2400" b="1" dirty="0">
                          <a:solidFill>
                            <a:srgbClr val="002060"/>
                          </a:solidFill>
                        </a:rPr>
                        <a:t>Mrs. XN, 56-year-old nurse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667735"/>
                  </a:ext>
                </a:extLst>
              </a:tr>
              <a:tr h="13673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b="1" i="1" dirty="0"/>
                        <a:t>Comorbidities</a:t>
                      </a:r>
                    </a:p>
                    <a:p>
                      <a:pPr algn="ctr"/>
                      <a:endParaRPr lang="en-ZA" sz="2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ZA" sz="2400" dirty="0"/>
                        <a:t>Type 2 diabetes (2014)</a:t>
                      </a:r>
                    </a:p>
                    <a:p>
                      <a:r>
                        <a:rPr lang="en-ZA" sz="2400" dirty="0"/>
                        <a:t>Hypertension (2010)</a:t>
                      </a:r>
                    </a:p>
                    <a:p>
                      <a:r>
                        <a:rPr lang="en-ZA" sz="2400" dirty="0"/>
                        <a:t>Dyslipidaemia (2014)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3043715"/>
                  </a:ext>
                </a:extLst>
              </a:tr>
              <a:tr h="2003212">
                <a:tc>
                  <a:txBody>
                    <a:bodyPr/>
                    <a:lstStyle/>
                    <a:p>
                      <a:pPr algn="ctr"/>
                      <a:r>
                        <a:rPr lang="en-ZA" sz="2400" b="1" i="1" dirty="0"/>
                        <a:t>Treatment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ZA" sz="2400" dirty="0"/>
                        <a:t>Metformin 1000mg bd po</a:t>
                      </a:r>
                    </a:p>
                    <a:p>
                      <a:r>
                        <a:rPr lang="en-ZA" sz="2400" dirty="0"/>
                        <a:t>Glimepiride 6mg daily po</a:t>
                      </a:r>
                    </a:p>
                    <a:p>
                      <a:r>
                        <a:rPr lang="en-ZA" sz="2400" dirty="0"/>
                        <a:t>Vildagliptin 50mg twice daily</a:t>
                      </a:r>
                    </a:p>
                    <a:p>
                      <a:r>
                        <a:rPr lang="en-ZA" sz="2400" dirty="0"/>
                        <a:t>Enalapril 10mg bd</a:t>
                      </a:r>
                    </a:p>
                    <a:p>
                      <a:r>
                        <a:rPr lang="en-ZA" sz="2400" dirty="0"/>
                        <a:t>Atorvastatin 20mg nocte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688789"/>
                  </a:ext>
                </a:extLst>
              </a:tr>
              <a:tr h="2187780">
                <a:tc>
                  <a:txBody>
                    <a:bodyPr/>
                    <a:lstStyle/>
                    <a:p>
                      <a:pPr algn="ctr"/>
                      <a:r>
                        <a:rPr lang="en-ZA" sz="2400" b="1" i="1" dirty="0"/>
                        <a:t>Physical Examination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2400" dirty="0"/>
                        <a:t>Waist circumference – 102cm</a:t>
                      </a:r>
                    </a:p>
                    <a:p>
                      <a:r>
                        <a:rPr lang="en-ZA" sz="2400" dirty="0"/>
                        <a:t>BMI – 32.5 kg/m</a:t>
                      </a:r>
                      <a:r>
                        <a:rPr lang="en-ZA" sz="2400" baseline="30000" dirty="0"/>
                        <a:t>2</a:t>
                      </a:r>
                    </a:p>
                    <a:p>
                      <a:r>
                        <a:rPr lang="en-ZA" sz="2400" baseline="0" dirty="0"/>
                        <a:t>BP 138/89 mm Hg</a:t>
                      </a:r>
                    </a:p>
                    <a:p>
                      <a:r>
                        <a:rPr lang="en-ZA" sz="2400" baseline="0" dirty="0"/>
                        <a:t>No diabetic retinopathy</a:t>
                      </a:r>
                      <a:endParaRPr lang="en-ZA"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2400" baseline="0" dirty="0"/>
                        <a:t>No albuminuria</a:t>
                      </a:r>
                    </a:p>
                    <a:p>
                      <a:r>
                        <a:rPr lang="en-ZA" sz="2400" baseline="0" dirty="0"/>
                        <a:t>HDL Cholesterol – 0.9mmol/L</a:t>
                      </a:r>
                    </a:p>
                    <a:p>
                      <a:r>
                        <a:rPr lang="en-ZA" sz="2400" baseline="0" dirty="0"/>
                        <a:t>LDL Cholesterol – 2.3 mmol/L</a:t>
                      </a:r>
                    </a:p>
                    <a:p>
                      <a:r>
                        <a:rPr lang="en-ZA" sz="2400" dirty="0"/>
                        <a:t>HbA1c 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609574"/>
                  </a:ext>
                </a:extLst>
              </a:tr>
            </a:tbl>
          </a:graphicData>
        </a:graphic>
      </p:graphicFrame>
      <p:sp>
        <p:nvSpPr>
          <p:cNvPr id="2" name="Oval 1">
            <a:extLst>
              <a:ext uri="{FF2B5EF4-FFF2-40B4-BE49-F238E27FC236}">
                <a16:creationId xmlns:a16="http://schemas.microsoft.com/office/drawing/2014/main" id="{F3ABBB31-D73C-483B-94A6-C8829D252B72}"/>
              </a:ext>
            </a:extLst>
          </p:cNvPr>
          <p:cNvSpPr/>
          <p:nvPr/>
        </p:nvSpPr>
        <p:spPr>
          <a:xfrm>
            <a:off x="7071360" y="419100"/>
            <a:ext cx="914400" cy="411480"/>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ight Brace 6">
            <a:extLst>
              <a:ext uri="{FF2B5EF4-FFF2-40B4-BE49-F238E27FC236}">
                <a16:creationId xmlns:a16="http://schemas.microsoft.com/office/drawing/2014/main" id="{1F15FF2F-F503-F987-50D4-3FE7DEE00EA8}"/>
              </a:ext>
            </a:extLst>
          </p:cNvPr>
          <p:cNvSpPr/>
          <p:nvPr/>
        </p:nvSpPr>
        <p:spPr>
          <a:xfrm>
            <a:off x="6831330" y="2385060"/>
            <a:ext cx="480060" cy="11430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8" name="Arrow: Right 7">
            <a:extLst>
              <a:ext uri="{FF2B5EF4-FFF2-40B4-BE49-F238E27FC236}">
                <a16:creationId xmlns:a16="http://schemas.microsoft.com/office/drawing/2014/main" id="{023E7EB1-BA0B-4782-9194-0E92E4593F62}"/>
              </a:ext>
            </a:extLst>
          </p:cNvPr>
          <p:cNvSpPr/>
          <p:nvPr/>
        </p:nvSpPr>
        <p:spPr>
          <a:xfrm>
            <a:off x="2735580" y="4808220"/>
            <a:ext cx="505968" cy="236220"/>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0" name="Straight Connector 9">
            <a:extLst>
              <a:ext uri="{FF2B5EF4-FFF2-40B4-BE49-F238E27FC236}">
                <a16:creationId xmlns:a16="http://schemas.microsoft.com/office/drawing/2014/main" id="{CB3A9803-295E-D977-8052-9A7C90F808D0}"/>
              </a:ext>
            </a:extLst>
          </p:cNvPr>
          <p:cNvCxnSpPr>
            <a:cxnSpLocks/>
          </p:cNvCxnSpPr>
          <p:nvPr/>
        </p:nvCxnSpPr>
        <p:spPr>
          <a:xfrm>
            <a:off x="7580244" y="5722289"/>
            <a:ext cx="3657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3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032B4D-9FB0-0097-A518-386F40905666}"/>
              </a:ext>
            </a:extLst>
          </p:cNvPr>
          <p:cNvGraphicFramePr>
            <a:graphicFrameLocks noGrp="1"/>
          </p:cNvGraphicFramePr>
          <p:nvPr>
            <p:extLst>
              <p:ext uri="{D42A27DB-BD31-4B8C-83A1-F6EECF244321}">
                <p14:modId xmlns:p14="http://schemas.microsoft.com/office/powerpoint/2010/main" val="3250134336"/>
              </p:ext>
            </p:extLst>
          </p:nvPr>
        </p:nvGraphicFramePr>
        <p:xfrm>
          <a:off x="1409694" y="1107181"/>
          <a:ext cx="8366943" cy="4437700"/>
        </p:xfrm>
        <a:graphic>
          <a:graphicData uri="http://schemas.openxmlformats.org/drawingml/2006/table">
            <a:tbl>
              <a:tblPr firstRow="1" bandRow="1">
                <a:tableStyleId>{5C22544A-7EE6-4342-B048-85BDC9FD1C3A}</a:tableStyleId>
              </a:tblPr>
              <a:tblGrid>
                <a:gridCol w="8366943">
                  <a:extLst>
                    <a:ext uri="{9D8B030D-6E8A-4147-A177-3AD203B41FA5}">
                      <a16:colId xmlns:a16="http://schemas.microsoft.com/office/drawing/2014/main" val="1741762310"/>
                    </a:ext>
                  </a:extLst>
                </a:gridCol>
              </a:tblGrid>
              <a:tr h="517420">
                <a:tc>
                  <a:txBody>
                    <a:bodyPr/>
                    <a:lstStyle/>
                    <a:p>
                      <a:r>
                        <a:rPr lang="en-ZA" sz="2400" dirty="0">
                          <a:solidFill>
                            <a:srgbClr val="002060"/>
                          </a:solidFill>
                        </a:rPr>
                        <a:t>Defining a target HbA1c</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8054102"/>
                  </a:ext>
                </a:extLst>
              </a:tr>
              <a:tr h="490035">
                <a:tc>
                  <a:txBody>
                    <a:bodyPr/>
                    <a:lstStyle/>
                    <a:p>
                      <a:endParaRPr lang="en-ZA" sz="20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5527739"/>
                  </a:ext>
                </a:extLst>
              </a:tr>
              <a:tr h="490035">
                <a:tc>
                  <a:txBody>
                    <a:bodyPr/>
                    <a:lstStyle/>
                    <a:p>
                      <a:r>
                        <a:rPr lang="en-ZA" sz="2000" dirty="0"/>
                        <a:t>Risk of hypoglycaemia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8331301"/>
                  </a:ext>
                </a:extLst>
              </a:tr>
              <a:tr h="490035">
                <a:tc>
                  <a:txBody>
                    <a:bodyPr/>
                    <a:lstStyle/>
                    <a:p>
                      <a:r>
                        <a:rPr lang="en-ZA" sz="2000" dirty="0"/>
                        <a:t>Duration of disease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988473"/>
                  </a:ext>
                </a:extLst>
              </a:tr>
              <a:tr h="490035">
                <a:tc>
                  <a:txBody>
                    <a:bodyPr/>
                    <a:lstStyle/>
                    <a:p>
                      <a:r>
                        <a:rPr lang="en-ZA" sz="2000" dirty="0"/>
                        <a:t>Life expectancy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806574"/>
                  </a:ext>
                </a:extLst>
              </a:tr>
              <a:tr h="490035">
                <a:tc>
                  <a:txBody>
                    <a:bodyPr/>
                    <a:lstStyle/>
                    <a:p>
                      <a:r>
                        <a:rPr lang="en-ZA" sz="2000" dirty="0"/>
                        <a:t>Comorbidities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299850"/>
                  </a:ext>
                </a:extLst>
              </a:tr>
              <a:tr h="490035">
                <a:tc>
                  <a:txBody>
                    <a:bodyPr/>
                    <a:lstStyle/>
                    <a:p>
                      <a:r>
                        <a:rPr lang="en-ZA" sz="2000" dirty="0"/>
                        <a:t>Presence of macrovascular disease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5256963"/>
                  </a:ext>
                </a:extLst>
              </a:tr>
              <a:tr h="490035">
                <a:tc>
                  <a:txBody>
                    <a:bodyPr/>
                    <a:lstStyle/>
                    <a:p>
                      <a:r>
                        <a:rPr lang="en-ZA" sz="2000" dirty="0"/>
                        <a:t>Patient factors – adherence, motivation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3731356"/>
                  </a:ext>
                </a:extLst>
              </a:tr>
              <a:tr h="490035">
                <a:tc>
                  <a:txBody>
                    <a:bodyPr/>
                    <a:lstStyle/>
                    <a:p>
                      <a:r>
                        <a:rPr lang="en-ZA" sz="2000" dirty="0"/>
                        <a:t>Resources, social support, education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1760413"/>
                  </a:ext>
                </a:extLst>
              </a:tr>
            </a:tbl>
          </a:graphicData>
        </a:graphic>
      </p:graphicFrame>
    </p:spTree>
    <p:extLst>
      <p:ext uri="{BB962C8B-B14F-4D97-AF65-F5344CB8AC3E}">
        <p14:creationId xmlns:p14="http://schemas.microsoft.com/office/powerpoint/2010/main" val="2304272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032B4D-9FB0-0097-A518-386F40905666}"/>
              </a:ext>
            </a:extLst>
          </p:cNvPr>
          <p:cNvGraphicFramePr>
            <a:graphicFrameLocks noGrp="1"/>
          </p:cNvGraphicFramePr>
          <p:nvPr/>
        </p:nvGraphicFramePr>
        <p:xfrm>
          <a:off x="1298052" y="788205"/>
          <a:ext cx="8363046" cy="4787220"/>
        </p:xfrm>
        <a:graphic>
          <a:graphicData uri="http://schemas.openxmlformats.org/drawingml/2006/table">
            <a:tbl>
              <a:tblPr firstRow="1" bandRow="1">
                <a:tableStyleId>{5C22544A-7EE6-4342-B048-85BDC9FD1C3A}</a:tableStyleId>
              </a:tblPr>
              <a:tblGrid>
                <a:gridCol w="4878317">
                  <a:extLst>
                    <a:ext uri="{9D8B030D-6E8A-4147-A177-3AD203B41FA5}">
                      <a16:colId xmlns:a16="http://schemas.microsoft.com/office/drawing/2014/main" val="1741762310"/>
                    </a:ext>
                  </a:extLst>
                </a:gridCol>
                <a:gridCol w="3484729">
                  <a:extLst>
                    <a:ext uri="{9D8B030D-6E8A-4147-A177-3AD203B41FA5}">
                      <a16:colId xmlns:a16="http://schemas.microsoft.com/office/drawing/2014/main" val="1626653285"/>
                    </a:ext>
                  </a:extLst>
                </a:gridCol>
              </a:tblGrid>
              <a:tr h="433002">
                <a:tc gridSpan="2">
                  <a:txBody>
                    <a:bodyPr/>
                    <a:lstStyle/>
                    <a:p>
                      <a:r>
                        <a:rPr lang="en-ZA" sz="2400" dirty="0">
                          <a:solidFill>
                            <a:srgbClr val="002060"/>
                          </a:solidFill>
                        </a:rPr>
                        <a:t>Efficacy of Anti-diabetic interventions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dirty="0"/>
                    </a:p>
                  </a:txBody>
                  <a:tcPr/>
                </a:tc>
                <a:extLst>
                  <a:ext uri="{0D108BD9-81ED-4DB2-BD59-A6C34878D82A}">
                    <a16:rowId xmlns:a16="http://schemas.microsoft.com/office/drawing/2014/main" val="1738054102"/>
                  </a:ext>
                </a:extLst>
              </a:tr>
              <a:tr h="433002">
                <a:tc>
                  <a:txBody>
                    <a:bodyPr/>
                    <a:lstStyle/>
                    <a:p>
                      <a:endParaRPr lang="en-ZA" sz="20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2000" b="1" dirty="0"/>
                        <a:t>HbA1c lowering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5527739"/>
                  </a:ext>
                </a:extLst>
              </a:tr>
              <a:tr h="433002">
                <a:tc>
                  <a:txBody>
                    <a:bodyPr/>
                    <a:lstStyle/>
                    <a:p>
                      <a:r>
                        <a:rPr lang="en-ZA" sz="2000" dirty="0"/>
                        <a:t>Lifestyle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2000" dirty="0"/>
                        <a:t>1-2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8331301"/>
                  </a:ext>
                </a:extLst>
              </a:tr>
              <a:tr h="433002">
                <a:tc>
                  <a:txBody>
                    <a:bodyPr/>
                    <a:lstStyle/>
                    <a:p>
                      <a:r>
                        <a:rPr lang="en-ZA" sz="2000" dirty="0"/>
                        <a:t>Metformin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2000" dirty="0"/>
                        <a:t>1-2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988473"/>
                  </a:ext>
                </a:extLst>
              </a:tr>
              <a:tr h="433002">
                <a:tc>
                  <a:txBody>
                    <a:bodyPr/>
                    <a:lstStyle/>
                    <a:p>
                      <a:r>
                        <a:rPr lang="en-ZA" sz="2000" dirty="0"/>
                        <a:t>Sulfonylureas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2000" dirty="0"/>
                        <a:t>1-2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806574"/>
                  </a:ext>
                </a:extLst>
              </a:tr>
              <a:tr h="433002">
                <a:tc>
                  <a:txBody>
                    <a:bodyPr/>
                    <a:lstStyle/>
                    <a:p>
                      <a:r>
                        <a:rPr lang="en-ZA" sz="2000" dirty="0"/>
                        <a:t>Pioglitazone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2000" dirty="0"/>
                        <a:t>0.5-1.4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299850"/>
                  </a:ext>
                </a:extLst>
              </a:tr>
              <a:tr h="433002">
                <a:tc>
                  <a:txBody>
                    <a:bodyPr/>
                    <a:lstStyle/>
                    <a:p>
                      <a:r>
                        <a:rPr lang="en-ZA" sz="2000" dirty="0"/>
                        <a:t>DPP 4 inhibitors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2000" dirty="0"/>
                        <a:t>0.5-0.8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5256963"/>
                  </a:ext>
                </a:extLst>
              </a:tr>
              <a:tr h="433002">
                <a:tc>
                  <a:txBody>
                    <a:bodyPr/>
                    <a:lstStyle/>
                    <a:p>
                      <a:r>
                        <a:rPr lang="en-ZA" sz="2000" dirty="0"/>
                        <a:t>SGLT2 inhibitors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2000" dirty="0"/>
                        <a:t>0.8-1.5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3731356"/>
                  </a:ext>
                </a:extLst>
              </a:tr>
              <a:tr h="433002">
                <a:tc>
                  <a:txBody>
                    <a:bodyPr/>
                    <a:lstStyle/>
                    <a:p>
                      <a:r>
                        <a:rPr lang="en-ZA" sz="2000" dirty="0"/>
                        <a:t>GLP-1 Receptor Agonist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2000" dirty="0"/>
                        <a:t>0.5-1.0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1760413"/>
                  </a:ext>
                </a:extLst>
              </a:tr>
              <a:tr h="433002">
                <a:tc>
                  <a:txBody>
                    <a:bodyPr/>
                    <a:lstStyle/>
                    <a:p>
                      <a:r>
                        <a:rPr lang="en-ZA" sz="2000" dirty="0"/>
                        <a:t>Insulin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2000" dirty="0"/>
                        <a:t>Treat to target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0964653"/>
                  </a:ext>
                </a:extLst>
              </a:tr>
              <a:tr h="433002">
                <a:tc>
                  <a:txBody>
                    <a:bodyPr/>
                    <a:lstStyle/>
                    <a:p>
                      <a:r>
                        <a:rPr lang="en-ZA" sz="2000" dirty="0"/>
                        <a:t>Bariatric surgery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ZA" sz="2000" dirty="0"/>
                        <a:t>&gt;1.5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5980172"/>
                  </a:ext>
                </a:extLst>
              </a:tr>
            </a:tbl>
          </a:graphicData>
        </a:graphic>
      </p:graphicFrame>
      <p:sp>
        <p:nvSpPr>
          <p:cNvPr id="5" name="TextBox 4">
            <a:extLst>
              <a:ext uri="{FF2B5EF4-FFF2-40B4-BE49-F238E27FC236}">
                <a16:creationId xmlns:a16="http://schemas.microsoft.com/office/drawing/2014/main" id="{92EB3E91-9990-6617-E336-1DD9C98905B6}"/>
              </a:ext>
            </a:extLst>
          </p:cNvPr>
          <p:cNvSpPr txBox="1"/>
          <p:nvPr/>
        </p:nvSpPr>
        <p:spPr>
          <a:xfrm>
            <a:off x="277503" y="6446292"/>
            <a:ext cx="10404144" cy="338554"/>
          </a:xfrm>
          <a:prstGeom prst="rect">
            <a:avLst/>
          </a:prstGeom>
          <a:noFill/>
        </p:spPr>
        <p:txBody>
          <a:bodyPr wrap="square" rtlCol="0">
            <a:spAutoFit/>
          </a:bodyPr>
          <a:lstStyle/>
          <a:p>
            <a:pPr algn="l"/>
            <a:r>
              <a:rPr lang="en-US" sz="1600" b="0" i="0" u="none" strike="noStrike" baseline="0" dirty="0">
                <a:latin typeface="FrutigerLTStd-Light"/>
              </a:rPr>
              <a:t>Kalyani RR. Glucose-lowering drugs to reduce cardiovascular </a:t>
            </a:r>
            <a:r>
              <a:rPr lang="en-ZA" sz="1600" b="0" i="0" u="none" strike="noStrike" baseline="0" dirty="0">
                <a:latin typeface="FrutigerLTStd-Light"/>
              </a:rPr>
              <a:t>risk in type 2 diabetes. </a:t>
            </a:r>
            <a:r>
              <a:rPr lang="en-ZA" sz="1600" b="0" i="1" u="none" strike="noStrike" baseline="0" dirty="0">
                <a:latin typeface="FrutigerLTStd-LightItalic"/>
              </a:rPr>
              <a:t>N Engl J Med </a:t>
            </a:r>
            <a:r>
              <a:rPr lang="en-ZA" sz="1600" b="0" i="0" u="none" strike="noStrike" baseline="0" dirty="0">
                <a:latin typeface="FrutigerLTStd-Light"/>
              </a:rPr>
              <a:t>2021; </a:t>
            </a:r>
            <a:r>
              <a:rPr lang="en-ZA" sz="1600" b="1" i="0" u="none" strike="noStrike" baseline="0" dirty="0">
                <a:latin typeface="FrutigerLTStd-Bold"/>
              </a:rPr>
              <a:t>384</a:t>
            </a:r>
            <a:r>
              <a:rPr lang="en-ZA" sz="1600" b="0" i="0" u="none" strike="noStrike" baseline="0" dirty="0">
                <a:latin typeface="FrutigerLTStd-Light"/>
              </a:rPr>
              <a:t>(13)</a:t>
            </a:r>
          </a:p>
        </p:txBody>
      </p:sp>
      <p:sp>
        <p:nvSpPr>
          <p:cNvPr id="2" name="Star: 5 Points 1">
            <a:extLst>
              <a:ext uri="{FF2B5EF4-FFF2-40B4-BE49-F238E27FC236}">
                <a16:creationId xmlns:a16="http://schemas.microsoft.com/office/drawing/2014/main" id="{F4127FD9-F088-60E1-AF0E-32452E438D02}"/>
              </a:ext>
            </a:extLst>
          </p:cNvPr>
          <p:cNvSpPr/>
          <p:nvPr/>
        </p:nvSpPr>
        <p:spPr>
          <a:xfrm>
            <a:off x="2376108" y="1829986"/>
            <a:ext cx="154794" cy="121644"/>
          </a:xfrm>
          <a:prstGeom prst="star5">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tar: 5 Points 2">
            <a:extLst>
              <a:ext uri="{FF2B5EF4-FFF2-40B4-BE49-F238E27FC236}">
                <a16:creationId xmlns:a16="http://schemas.microsoft.com/office/drawing/2014/main" id="{838EAC69-44E7-6431-0A52-45B2C7CF1F9B}"/>
              </a:ext>
            </a:extLst>
          </p:cNvPr>
          <p:cNvSpPr/>
          <p:nvPr/>
        </p:nvSpPr>
        <p:spPr>
          <a:xfrm>
            <a:off x="3166161" y="3990882"/>
            <a:ext cx="154794" cy="121644"/>
          </a:xfrm>
          <a:prstGeom prst="star5">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Star: 5 Points 6">
            <a:extLst>
              <a:ext uri="{FF2B5EF4-FFF2-40B4-BE49-F238E27FC236}">
                <a16:creationId xmlns:a16="http://schemas.microsoft.com/office/drawing/2014/main" id="{BCCA229A-D56D-63C4-6810-2046EA93E247}"/>
              </a:ext>
            </a:extLst>
          </p:cNvPr>
          <p:cNvSpPr/>
          <p:nvPr/>
        </p:nvSpPr>
        <p:spPr>
          <a:xfrm>
            <a:off x="3862197" y="4441258"/>
            <a:ext cx="154794" cy="121644"/>
          </a:xfrm>
          <a:prstGeom prst="star5">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Star: 5 Points 7">
            <a:extLst>
              <a:ext uri="{FF2B5EF4-FFF2-40B4-BE49-F238E27FC236}">
                <a16:creationId xmlns:a16="http://schemas.microsoft.com/office/drawing/2014/main" id="{788F9973-87ED-2D0A-30DE-20A89B7B7200}"/>
              </a:ext>
            </a:extLst>
          </p:cNvPr>
          <p:cNvSpPr/>
          <p:nvPr/>
        </p:nvSpPr>
        <p:spPr>
          <a:xfrm>
            <a:off x="2221314" y="4845549"/>
            <a:ext cx="154794" cy="121644"/>
          </a:xfrm>
          <a:prstGeom prst="star5">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Star: 5 Points 8">
            <a:extLst>
              <a:ext uri="{FF2B5EF4-FFF2-40B4-BE49-F238E27FC236}">
                <a16:creationId xmlns:a16="http://schemas.microsoft.com/office/drawing/2014/main" id="{7E6ADA4E-D944-38D9-E922-2906D5DC90A2}"/>
              </a:ext>
            </a:extLst>
          </p:cNvPr>
          <p:cNvSpPr/>
          <p:nvPr/>
        </p:nvSpPr>
        <p:spPr>
          <a:xfrm>
            <a:off x="3243558" y="5270904"/>
            <a:ext cx="154794" cy="121644"/>
          </a:xfrm>
          <a:prstGeom prst="star5">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4944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032B4D-9FB0-0097-A518-386F40905666}"/>
              </a:ext>
            </a:extLst>
          </p:cNvPr>
          <p:cNvGraphicFramePr>
            <a:graphicFrameLocks noGrp="1"/>
          </p:cNvGraphicFramePr>
          <p:nvPr>
            <p:extLst>
              <p:ext uri="{D42A27DB-BD31-4B8C-83A1-F6EECF244321}">
                <p14:modId xmlns:p14="http://schemas.microsoft.com/office/powerpoint/2010/main" val="697302948"/>
              </p:ext>
            </p:extLst>
          </p:nvPr>
        </p:nvGraphicFramePr>
        <p:xfrm>
          <a:off x="1207675" y="798837"/>
          <a:ext cx="8363046" cy="5421018"/>
        </p:xfrm>
        <a:graphic>
          <a:graphicData uri="http://schemas.openxmlformats.org/drawingml/2006/table">
            <a:tbl>
              <a:tblPr firstRow="1" bandRow="1">
                <a:tableStyleId>{5C22544A-7EE6-4342-B048-85BDC9FD1C3A}</a:tableStyleId>
              </a:tblPr>
              <a:tblGrid>
                <a:gridCol w="4193664">
                  <a:extLst>
                    <a:ext uri="{9D8B030D-6E8A-4147-A177-3AD203B41FA5}">
                      <a16:colId xmlns:a16="http://schemas.microsoft.com/office/drawing/2014/main" val="1741762310"/>
                    </a:ext>
                  </a:extLst>
                </a:gridCol>
                <a:gridCol w="4169382">
                  <a:extLst>
                    <a:ext uri="{9D8B030D-6E8A-4147-A177-3AD203B41FA5}">
                      <a16:colId xmlns:a16="http://schemas.microsoft.com/office/drawing/2014/main" val="1626653285"/>
                    </a:ext>
                  </a:extLst>
                </a:gridCol>
              </a:tblGrid>
              <a:tr h="433002">
                <a:tc gridSpan="2">
                  <a:txBody>
                    <a:bodyPr/>
                    <a:lstStyle/>
                    <a:p>
                      <a:pPr algn="ctr"/>
                      <a:r>
                        <a:rPr lang="en-ZA" sz="2400" dirty="0">
                          <a:solidFill>
                            <a:srgbClr val="002060"/>
                          </a:solidFill>
                        </a:rPr>
                        <a:t>Which regimen?</a:t>
                      </a:r>
                    </a:p>
                    <a:p>
                      <a:pPr algn="ctr"/>
                      <a:endParaRPr lang="en-ZA" sz="24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38054102"/>
                  </a:ext>
                </a:extLst>
              </a:tr>
              <a:tr h="433002">
                <a:tc>
                  <a:txBody>
                    <a:bodyPr/>
                    <a:lstStyle/>
                    <a:p>
                      <a:pPr algn="ctr"/>
                      <a:r>
                        <a:rPr lang="en-ZA" sz="2000" b="1" dirty="0"/>
                        <a:t>Basal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2000" b="1" dirty="0"/>
                        <a:t>Multiple Daily Injections</a:t>
                      </a:r>
                      <a:endParaRPr sz="20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5527739"/>
                  </a:ext>
                </a:extLst>
              </a:tr>
              <a:tr h="433002">
                <a:tc>
                  <a:txBody>
                    <a:bodyPr/>
                    <a:lstStyle/>
                    <a:p>
                      <a:pPr marL="342900" indent="-342900">
                        <a:buFont typeface="Wingdings" panose="05000000000000000000" pitchFamily="2" charset="2"/>
                        <a:buChar char="§"/>
                      </a:pPr>
                      <a:r>
                        <a:rPr lang="en-ZA" sz="2000" dirty="0"/>
                        <a:t>Taking sulfonylurea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anose="05000000000000000000" pitchFamily="2" charset="2"/>
                        <a:buChar char="§"/>
                      </a:pPr>
                      <a:r>
                        <a:rPr lang="en-ZA" sz="2000" dirty="0"/>
                        <a:t>High post-prandial glucose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8331301"/>
                  </a:ext>
                </a:extLst>
              </a:tr>
              <a:tr h="433002">
                <a:tc>
                  <a:txBody>
                    <a:bodyPr/>
                    <a:lstStyle/>
                    <a:p>
                      <a:pPr marL="342900" indent="-342900">
                        <a:buFont typeface="Wingdings" panose="05000000000000000000" pitchFamily="2" charset="2"/>
                        <a:buChar char="§"/>
                      </a:pPr>
                      <a:r>
                        <a:rPr lang="en-ZA" sz="2000" dirty="0"/>
                        <a:t>Inconsistent meal timings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anose="05000000000000000000" pitchFamily="2" charset="2"/>
                        <a:buChar char="§"/>
                      </a:pPr>
                      <a:r>
                        <a:rPr lang="en-ZA" sz="2000" dirty="0"/>
                        <a:t>High carbohydrate meals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988473"/>
                  </a:ext>
                </a:extLst>
              </a:tr>
              <a:tr h="433002">
                <a:tc>
                  <a:txBody>
                    <a:bodyPr/>
                    <a:lstStyle/>
                    <a:p>
                      <a:pPr marL="342900" indent="-342900">
                        <a:buFont typeface="Wingdings" panose="05000000000000000000" pitchFamily="2" charset="2"/>
                        <a:buChar char="§"/>
                      </a:pPr>
                      <a:r>
                        <a:rPr lang="en-ZA" sz="2000" dirty="0"/>
                        <a:t>Afternoon hypoglycaemia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anose="05000000000000000000" pitchFamily="2" charset="2"/>
                        <a:buChar char="§"/>
                      </a:pPr>
                      <a:r>
                        <a:rPr lang="en-ZA" sz="2000" dirty="0"/>
                        <a:t>Nocturnal hypoglycaemia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806574"/>
                  </a:ext>
                </a:extLst>
              </a:tr>
              <a:tr h="433002">
                <a:tc>
                  <a:txBody>
                    <a:bodyPr/>
                    <a:lstStyle/>
                    <a:p>
                      <a:pPr marL="342900" indent="-342900">
                        <a:buFont typeface="Wingdings" panose="05000000000000000000" pitchFamily="2" charset="2"/>
                        <a:buChar char="§"/>
                      </a:pPr>
                      <a:endParaRPr lang="en-ZA" sz="2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anose="05000000000000000000" pitchFamily="2" charset="2"/>
                        <a:buChar char="§"/>
                      </a:pPr>
                      <a:r>
                        <a:rPr lang="en-ZA" sz="2000" dirty="0"/>
                        <a:t>Able to conduct frequent glucose monitoring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299850"/>
                  </a:ext>
                </a:extLst>
              </a:tr>
              <a:tr h="433002">
                <a:tc>
                  <a:txBody>
                    <a:bodyPr/>
                    <a:lstStyle/>
                    <a:p>
                      <a:pPr marL="342900" indent="-342900">
                        <a:buFont typeface="Wingdings" panose="05000000000000000000" pitchFamily="2" charset="2"/>
                        <a:buChar char="§"/>
                      </a:pPr>
                      <a:r>
                        <a:rPr lang="en-ZA" sz="2000" dirty="0"/>
                        <a:t>Patient preference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Wingdings" panose="05000000000000000000" pitchFamily="2" charset="2"/>
                        <a:buChar char="§"/>
                      </a:pPr>
                      <a:r>
                        <a:rPr lang="en-ZA" sz="2000" dirty="0"/>
                        <a:t>Patient preference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5256963"/>
                  </a:ext>
                </a:extLst>
              </a:tr>
              <a:tr h="433002">
                <a:tc>
                  <a:txBody>
                    <a:bodyPr/>
                    <a:lstStyle/>
                    <a:p>
                      <a:endParaRPr lang="en-ZA" sz="2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ZA" sz="20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3731356"/>
                  </a:ext>
                </a:extLst>
              </a:tr>
              <a:tr h="433002">
                <a:tc>
                  <a:txBody>
                    <a:bodyPr/>
                    <a:lstStyle/>
                    <a:p>
                      <a:endParaRPr lang="en-ZA" sz="2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ZA" sz="20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1760413"/>
                  </a:ext>
                </a:extLst>
              </a:tr>
              <a:tr h="433002">
                <a:tc>
                  <a:txBody>
                    <a:bodyPr/>
                    <a:lstStyle/>
                    <a:p>
                      <a:endParaRPr lang="en-ZA" sz="2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20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0964653"/>
                  </a:ext>
                </a:extLst>
              </a:tr>
              <a:tr h="433002">
                <a:tc>
                  <a:txBody>
                    <a:bodyPr/>
                    <a:lstStyle/>
                    <a:p>
                      <a:endParaRPr lang="en-ZA" sz="2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20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5980172"/>
                  </a:ext>
                </a:extLst>
              </a:tr>
            </a:tbl>
          </a:graphicData>
        </a:graphic>
      </p:graphicFrame>
      <p:sp>
        <p:nvSpPr>
          <p:cNvPr id="5" name="TextBox 4">
            <a:extLst>
              <a:ext uri="{FF2B5EF4-FFF2-40B4-BE49-F238E27FC236}">
                <a16:creationId xmlns:a16="http://schemas.microsoft.com/office/drawing/2014/main" id="{92EB3E91-9990-6617-E336-1DD9C98905B6}"/>
              </a:ext>
            </a:extLst>
          </p:cNvPr>
          <p:cNvSpPr txBox="1"/>
          <p:nvPr/>
        </p:nvSpPr>
        <p:spPr>
          <a:xfrm>
            <a:off x="277503" y="6446292"/>
            <a:ext cx="10404144" cy="338554"/>
          </a:xfrm>
          <a:prstGeom prst="rect">
            <a:avLst/>
          </a:prstGeom>
          <a:noFill/>
        </p:spPr>
        <p:txBody>
          <a:bodyPr wrap="square" rtlCol="0">
            <a:spAutoFit/>
          </a:bodyPr>
          <a:lstStyle/>
          <a:p>
            <a:pPr algn="l"/>
            <a:r>
              <a:rPr lang="en-US" sz="1600" b="0" i="0" u="none" strike="noStrike" baseline="0" dirty="0">
                <a:latin typeface="FrutigerLTStd-Light"/>
              </a:rPr>
              <a:t>Kalyani RR. Glucose-lowering drugs to reduce cardiovascular </a:t>
            </a:r>
            <a:r>
              <a:rPr lang="en-ZA" sz="1600" b="0" i="0" u="none" strike="noStrike" baseline="0" dirty="0">
                <a:latin typeface="FrutigerLTStd-Light"/>
              </a:rPr>
              <a:t>risk in type 2 diabetes. </a:t>
            </a:r>
            <a:r>
              <a:rPr lang="en-ZA" sz="1600" b="0" i="1" u="none" strike="noStrike" baseline="0" dirty="0">
                <a:latin typeface="FrutigerLTStd-LightItalic"/>
              </a:rPr>
              <a:t>N Engl J Med </a:t>
            </a:r>
            <a:r>
              <a:rPr lang="en-ZA" sz="1600" b="0" i="0" u="none" strike="noStrike" baseline="0" dirty="0">
                <a:latin typeface="FrutigerLTStd-Light"/>
              </a:rPr>
              <a:t>2021; </a:t>
            </a:r>
            <a:r>
              <a:rPr lang="en-ZA" sz="1600" b="1" i="0" u="none" strike="noStrike" baseline="0" dirty="0">
                <a:latin typeface="FrutigerLTStd-Bold"/>
              </a:rPr>
              <a:t>384</a:t>
            </a:r>
            <a:r>
              <a:rPr lang="en-ZA" sz="1600" b="0" i="0" u="none" strike="noStrike" baseline="0" dirty="0">
                <a:latin typeface="FrutigerLTStd-Light"/>
              </a:rPr>
              <a:t>(13)</a:t>
            </a:r>
          </a:p>
        </p:txBody>
      </p:sp>
    </p:spTree>
    <p:extLst>
      <p:ext uri="{BB962C8B-B14F-4D97-AF65-F5344CB8AC3E}">
        <p14:creationId xmlns:p14="http://schemas.microsoft.com/office/powerpoint/2010/main" val="1803405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032B4D-9FB0-0097-A518-386F40905666}"/>
              </a:ext>
            </a:extLst>
          </p:cNvPr>
          <p:cNvGraphicFramePr>
            <a:graphicFrameLocks noGrp="1"/>
          </p:cNvGraphicFramePr>
          <p:nvPr>
            <p:extLst>
              <p:ext uri="{D42A27DB-BD31-4B8C-83A1-F6EECF244321}">
                <p14:modId xmlns:p14="http://schemas.microsoft.com/office/powerpoint/2010/main" val="3780148993"/>
              </p:ext>
            </p:extLst>
          </p:nvPr>
        </p:nvGraphicFramePr>
        <p:xfrm>
          <a:off x="1761823" y="834565"/>
          <a:ext cx="8366943" cy="4726015"/>
        </p:xfrm>
        <a:graphic>
          <a:graphicData uri="http://schemas.openxmlformats.org/drawingml/2006/table">
            <a:tbl>
              <a:tblPr firstRow="1" bandRow="1">
                <a:tableStyleId>{5C22544A-7EE6-4342-B048-85BDC9FD1C3A}</a:tableStyleId>
              </a:tblPr>
              <a:tblGrid>
                <a:gridCol w="8366943">
                  <a:extLst>
                    <a:ext uri="{9D8B030D-6E8A-4147-A177-3AD203B41FA5}">
                      <a16:colId xmlns:a16="http://schemas.microsoft.com/office/drawing/2014/main" val="1741762310"/>
                    </a:ext>
                  </a:extLst>
                </a:gridCol>
              </a:tblGrid>
              <a:tr h="517420">
                <a:tc>
                  <a:txBody>
                    <a:bodyPr/>
                    <a:lstStyle/>
                    <a:p>
                      <a:r>
                        <a:rPr lang="en-ZA" sz="2400" dirty="0">
                          <a:solidFill>
                            <a:srgbClr val="002060"/>
                          </a:solidFill>
                        </a:rPr>
                        <a:t>Insulin initiation</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8054102"/>
                  </a:ext>
                </a:extLst>
              </a:tr>
              <a:tr h="490035">
                <a:tc>
                  <a:txBody>
                    <a:bodyPr/>
                    <a:lstStyle/>
                    <a:p>
                      <a:endParaRPr lang="en-ZA" sz="20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5527739"/>
                  </a:ext>
                </a:extLst>
              </a:tr>
              <a:tr h="490035">
                <a:tc>
                  <a:txBody>
                    <a:bodyPr/>
                    <a:lstStyle/>
                    <a:p>
                      <a:r>
                        <a:rPr lang="en-ZA" sz="2000" b="1" dirty="0"/>
                        <a:t>Reasons to consider a second generation insulin in this patient</a:t>
                      </a:r>
                    </a:p>
                    <a:p>
                      <a:pPr marL="800100" lvl="1" indent="-342900">
                        <a:buFont typeface="Wingdings" panose="05000000000000000000" pitchFamily="2" charset="2"/>
                        <a:buChar char="§"/>
                      </a:pPr>
                      <a:r>
                        <a:rPr lang="en-ZA" sz="2000" b="0" dirty="0"/>
                        <a:t>Risk of hypoglycaemia</a:t>
                      </a:r>
                    </a:p>
                    <a:p>
                      <a:pPr marL="800100" lvl="1" indent="-342900">
                        <a:buFont typeface="Wingdings" panose="05000000000000000000" pitchFamily="2" charset="2"/>
                        <a:buChar char="§"/>
                      </a:pPr>
                      <a:r>
                        <a:rPr lang="en-ZA" sz="2000" b="0" dirty="0"/>
                        <a:t>Timing of insulin especially because of work schedule</a:t>
                      </a:r>
                    </a:p>
                    <a:p>
                      <a:pPr marL="800100" lvl="1" indent="-342900">
                        <a:buFont typeface="Wingdings" panose="05000000000000000000" pitchFamily="2" charset="2"/>
                        <a:buChar char="§"/>
                      </a:pPr>
                      <a:r>
                        <a:rPr lang="en-ZA" sz="2000" b="0" dirty="0"/>
                        <a:t>Addressing glycaemic variability</a:t>
                      </a:r>
                      <a:endParaRPr lang="en-ZA"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8331301"/>
                  </a:ext>
                </a:extLst>
              </a:tr>
              <a:tr h="490035">
                <a:tc>
                  <a:txBody>
                    <a:bodyPr/>
                    <a:lstStyle/>
                    <a:p>
                      <a:r>
                        <a:rPr lang="en-ZA" sz="2000" b="1" dirty="0"/>
                        <a:t>Limitations</a:t>
                      </a:r>
                    </a:p>
                    <a:p>
                      <a:pPr marL="800100" lvl="1" indent="-342900">
                        <a:buFont typeface="Wingdings" panose="05000000000000000000" pitchFamily="2" charset="2"/>
                        <a:buChar char="§"/>
                      </a:pPr>
                      <a:r>
                        <a:rPr lang="en-ZA" sz="2000" b="0" dirty="0"/>
                        <a:t>Cost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988473"/>
                  </a:ext>
                </a:extLst>
              </a:tr>
              <a:tr h="490035">
                <a:tc>
                  <a:txBody>
                    <a:bodyPr/>
                    <a:lstStyle/>
                    <a:p>
                      <a:r>
                        <a:rPr lang="en-ZA" sz="2000" b="1" dirty="0"/>
                        <a:t>How to start </a:t>
                      </a:r>
                    </a:p>
                    <a:p>
                      <a:pPr marL="800100" lvl="1" indent="-342900">
                        <a:buFont typeface="Wingdings" panose="05000000000000000000" pitchFamily="2" charset="2"/>
                        <a:buChar char="§"/>
                      </a:pPr>
                      <a:r>
                        <a:rPr lang="en-ZA" sz="2000" b="0" dirty="0"/>
                        <a:t>0.2u/kg in a single dose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806574"/>
                  </a:ext>
                </a:extLst>
              </a:tr>
              <a:tr h="490035">
                <a:tc>
                  <a:txBody>
                    <a:bodyPr/>
                    <a:lstStyle/>
                    <a:p>
                      <a:r>
                        <a:rPr lang="en-ZA" sz="2000" b="1" dirty="0"/>
                        <a:t>How to titrate</a:t>
                      </a:r>
                    </a:p>
                    <a:p>
                      <a:pPr marL="800100" lvl="1" indent="-342900">
                        <a:buFont typeface="Wingdings" panose="05000000000000000000" pitchFamily="2" charset="2"/>
                        <a:buChar char="§"/>
                      </a:pPr>
                      <a:r>
                        <a:rPr lang="en-ZA" sz="2000" b="0" dirty="0"/>
                        <a:t>Monitor fasting capillary glucose</a:t>
                      </a:r>
                    </a:p>
                    <a:p>
                      <a:pPr marL="800100" lvl="1" indent="-342900">
                        <a:buFont typeface="Wingdings" panose="05000000000000000000" pitchFamily="2" charset="2"/>
                        <a:buChar char="§"/>
                      </a:pPr>
                      <a:r>
                        <a:rPr lang="en-ZA" sz="2000" b="0" dirty="0"/>
                        <a:t>Titrate up by 2u every 4 days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299850"/>
                  </a:ext>
                </a:extLst>
              </a:tr>
            </a:tbl>
          </a:graphicData>
        </a:graphic>
      </p:graphicFrame>
    </p:spTree>
    <p:extLst>
      <p:ext uri="{BB962C8B-B14F-4D97-AF65-F5344CB8AC3E}">
        <p14:creationId xmlns:p14="http://schemas.microsoft.com/office/powerpoint/2010/main" val="2433760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91BECCF-49AF-92A7-8DA9-479A0F36CC9E}"/>
              </a:ext>
            </a:extLst>
          </p:cNvPr>
          <p:cNvSpPr txBox="1">
            <a:spLocks/>
          </p:cNvSpPr>
          <p:nvPr/>
        </p:nvSpPr>
        <p:spPr>
          <a:xfrm>
            <a:off x="1774521" y="125664"/>
            <a:ext cx="8642654" cy="583423"/>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Verdana" panose="020B0604030504040204" pitchFamily="34" charset="0"/>
                <a:ea typeface="Verdana" panose="020B0604030504040204" pitchFamily="34" charset="0"/>
              </a:rPr>
              <a:t>Key messages: various populations</a:t>
            </a:r>
          </a:p>
        </p:txBody>
      </p:sp>
      <p:sp>
        <p:nvSpPr>
          <p:cNvPr id="3" name="Text Placeholder 2">
            <a:extLst>
              <a:ext uri="{FF2B5EF4-FFF2-40B4-BE49-F238E27FC236}">
                <a16:creationId xmlns:a16="http://schemas.microsoft.com/office/drawing/2014/main" id="{4032AB53-66F8-02B0-3AA0-0BFCDEDCC3BB}"/>
              </a:ext>
            </a:extLst>
          </p:cNvPr>
          <p:cNvSpPr txBox="1">
            <a:spLocks/>
          </p:cNvSpPr>
          <p:nvPr/>
        </p:nvSpPr>
        <p:spPr>
          <a:xfrm>
            <a:off x="1848412" y="5490848"/>
            <a:ext cx="7766643" cy="5834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900" dirty="0"/>
              <a:t>*Gla-300 is only indicated in adults; Risk criteria for developing </a:t>
            </a:r>
            <a:r>
              <a:rPr lang="en-GB" sz="900" dirty="0" err="1"/>
              <a:t>hypoglycemia</a:t>
            </a:r>
            <a:r>
              <a:rPr lang="en-GB" sz="900" dirty="0"/>
              <a:t>: 1. Experienced at least 1 severe </a:t>
            </a:r>
            <a:r>
              <a:rPr lang="en-GB" sz="900" dirty="0" err="1"/>
              <a:t>hypoglycemic</a:t>
            </a:r>
            <a:r>
              <a:rPr lang="en-GB" sz="900" dirty="0"/>
              <a:t> episode within the past year; 2. Moderate chronic renal failure (estimated glomerular filtration rate of 30–59 mL/min/1.73m2); 3. </a:t>
            </a:r>
            <a:r>
              <a:rPr lang="en-GB" sz="900" dirty="0" err="1"/>
              <a:t>hypoglycemic</a:t>
            </a:r>
            <a:r>
              <a:rPr lang="en-GB" sz="900" dirty="0"/>
              <a:t> symptom unawareness; 4. Exposure to insulin for longer than 5 years; or 5. An episode of </a:t>
            </a:r>
            <a:r>
              <a:rPr lang="en-GB" sz="900" dirty="0" err="1"/>
              <a:t>hypoglycemia</a:t>
            </a:r>
            <a:r>
              <a:rPr lang="en-GB" sz="900" dirty="0"/>
              <a:t> (symptoms and/or blood glucose level ≤70 mg/dL within the last 12 weeks</a:t>
            </a:r>
          </a:p>
        </p:txBody>
      </p:sp>
      <p:sp>
        <p:nvSpPr>
          <p:cNvPr id="4" name="Text Placeholder 3">
            <a:extLst>
              <a:ext uri="{FF2B5EF4-FFF2-40B4-BE49-F238E27FC236}">
                <a16:creationId xmlns:a16="http://schemas.microsoft.com/office/drawing/2014/main" id="{682BEB58-11EC-6309-1291-6A9861E09F1C}"/>
              </a:ext>
            </a:extLst>
          </p:cNvPr>
          <p:cNvSpPr txBox="1">
            <a:spLocks/>
          </p:cNvSpPr>
          <p:nvPr/>
        </p:nvSpPr>
        <p:spPr>
          <a:xfrm>
            <a:off x="1070753" y="6356445"/>
            <a:ext cx="10419284" cy="37851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t>1. Home PD, et al. Diabetes </a:t>
            </a:r>
            <a:r>
              <a:rPr lang="en-GB" sz="1000" dirty="0" err="1"/>
              <a:t>Obes</a:t>
            </a:r>
            <a:r>
              <a:rPr lang="en-GB" sz="1000" dirty="0"/>
              <a:t> </a:t>
            </a:r>
            <a:r>
              <a:rPr lang="en-GB" sz="1000" dirty="0" err="1"/>
              <a:t>Metab</a:t>
            </a:r>
            <a:r>
              <a:rPr lang="en-GB" sz="1000" dirty="0"/>
              <a:t>. 2018;20(1):121–128; 2. </a:t>
            </a:r>
            <a:r>
              <a:rPr lang="en-GB" sz="1000" dirty="0" err="1"/>
              <a:t>Escalada</a:t>
            </a:r>
            <a:r>
              <a:rPr lang="en-GB" sz="1000" dirty="0"/>
              <a:t> J, et al. Diabetes </a:t>
            </a:r>
            <a:r>
              <a:rPr lang="en-GB" sz="1000" dirty="0" err="1"/>
              <a:t>Obes</a:t>
            </a:r>
            <a:r>
              <a:rPr lang="en-GB" sz="1000" dirty="0"/>
              <a:t> </a:t>
            </a:r>
            <a:r>
              <a:rPr lang="en-GB" sz="1000" dirty="0" err="1"/>
              <a:t>Metab</a:t>
            </a:r>
            <a:r>
              <a:rPr lang="en-GB" sz="1000" dirty="0"/>
              <a:t>. 2018;20(12):2860–2868; 3. </a:t>
            </a:r>
            <a:r>
              <a:rPr lang="en-GB" sz="1000" dirty="0" err="1"/>
              <a:t>Ritzel</a:t>
            </a:r>
            <a:r>
              <a:rPr lang="en-GB" sz="1000" dirty="0"/>
              <a:t> R, et al. Diabetes Care 2018;41(8):1672–1680; 4. </a:t>
            </a:r>
            <a:r>
              <a:rPr lang="en-GB" sz="1000" dirty="0" err="1"/>
              <a:t>Bertolini</a:t>
            </a:r>
            <a:r>
              <a:rPr lang="en-GB" sz="1000" dirty="0"/>
              <a:t> M, et al. Poster presentation at EASD 2017; Abstract 937;  5. https://clinicaltrials.gov/ct2/show/NCT02735044 (last accessed March 2019). </a:t>
            </a:r>
          </a:p>
        </p:txBody>
      </p:sp>
      <p:sp>
        <p:nvSpPr>
          <p:cNvPr id="5" name="TextBox 4">
            <a:extLst>
              <a:ext uri="{FF2B5EF4-FFF2-40B4-BE49-F238E27FC236}">
                <a16:creationId xmlns:a16="http://schemas.microsoft.com/office/drawing/2014/main" id="{66D2EB1E-687E-50C7-0F1F-AA9D8FC1FA96}"/>
              </a:ext>
            </a:extLst>
          </p:cNvPr>
          <p:cNvSpPr txBox="1"/>
          <p:nvPr/>
        </p:nvSpPr>
        <p:spPr>
          <a:xfrm>
            <a:off x="1914586" y="2397447"/>
            <a:ext cx="2585696" cy="510778"/>
          </a:xfrm>
          <a:prstGeom prst="roundRect">
            <a:avLst/>
          </a:prstGeom>
          <a:solidFill>
            <a:schemeClr val="tx2">
              <a:lumMod val="40000"/>
              <a:lumOff val="60000"/>
            </a:schemeClr>
          </a:solidFill>
          <a:ln>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sz="1200" b="1" dirty="0">
                <a:solidFill>
                  <a:srgbClr val="596169">
                    <a:lumMod val="50000"/>
                  </a:srgbClr>
                </a:solidFill>
                <a:latin typeface="Arial"/>
              </a:rPr>
              <a:t>Patients with impaired renal function</a:t>
            </a:r>
          </a:p>
        </p:txBody>
      </p:sp>
      <p:sp>
        <p:nvSpPr>
          <p:cNvPr id="6" name="TextBox 5">
            <a:extLst>
              <a:ext uri="{FF2B5EF4-FFF2-40B4-BE49-F238E27FC236}">
                <a16:creationId xmlns:a16="http://schemas.microsoft.com/office/drawing/2014/main" id="{C417AB1F-D606-EDBD-EDD7-3A538010089D}"/>
              </a:ext>
            </a:extLst>
          </p:cNvPr>
          <p:cNvSpPr txBox="1"/>
          <p:nvPr/>
        </p:nvSpPr>
        <p:spPr>
          <a:xfrm>
            <a:off x="1914586" y="3277973"/>
            <a:ext cx="2585696" cy="306467"/>
          </a:xfrm>
          <a:prstGeom prst="roundRect">
            <a:avLst/>
          </a:prstGeom>
          <a:solidFill>
            <a:schemeClr val="accent3">
              <a:lumMod val="60000"/>
              <a:lumOff val="40000"/>
            </a:schemeClr>
          </a:solidFill>
          <a:ln>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sz="1200" b="1" dirty="0">
                <a:solidFill>
                  <a:srgbClr val="596169">
                    <a:lumMod val="50000"/>
                  </a:srgbClr>
                </a:solidFill>
                <a:latin typeface="Arial"/>
              </a:rPr>
              <a:t>Older patients</a:t>
            </a:r>
          </a:p>
        </p:txBody>
      </p:sp>
      <p:sp>
        <p:nvSpPr>
          <p:cNvPr id="7" name="TextBox 6">
            <a:extLst>
              <a:ext uri="{FF2B5EF4-FFF2-40B4-BE49-F238E27FC236}">
                <a16:creationId xmlns:a16="http://schemas.microsoft.com/office/drawing/2014/main" id="{A80027C1-22CD-C707-1EAF-090F114CC4F3}"/>
              </a:ext>
            </a:extLst>
          </p:cNvPr>
          <p:cNvSpPr txBox="1"/>
          <p:nvPr/>
        </p:nvSpPr>
        <p:spPr>
          <a:xfrm>
            <a:off x="5281314" y="3097776"/>
            <a:ext cx="4910418" cy="664012"/>
          </a:xfrm>
          <a:prstGeom prst="roundRect">
            <a:avLst/>
          </a:prstGeom>
          <a:ln>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altLang="fr-FR" sz="1100" dirty="0">
                <a:solidFill>
                  <a:srgbClr val="596169">
                    <a:lumMod val="50000"/>
                  </a:srgbClr>
                </a:solidFill>
                <a:latin typeface="Arial"/>
              </a:rPr>
              <a:t>Gla-300 results in </a:t>
            </a:r>
            <a:r>
              <a:rPr lang="en-GB" altLang="fr-FR" sz="1100" b="1" dirty="0">
                <a:solidFill>
                  <a:srgbClr val="596169">
                    <a:lumMod val="50000"/>
                  </a:srgbClr>
                </a:solidFill>
                <a:latin typeface="Arial"/>
              </a:rPr>
              <a:t>comparable reductions in HbA</a:t>
            </a:r>
            <a:r>
              <a:rPr lang="en-GB" altLang="fr-FR" sz="1100" b="1" baseline="-25000" dirty="0">
                <a:solidFill>
                  <a:srgbClr val="596169">
                    <a:lumMod val="50000"/>
                  </a:srgbClr>
                </a:solidFill>
                <a:latin typeface="Arial"/>
              </a:rPr>
              <a:t>1C</a:t>
            </a:r>
            <a:r>
              <a:rPr lang="en-GB" altLang="fr-FR" sz="1100" b="1" dirty="0">
                <a:solidFill>
                  <a:srgbClr val="596169">
                    <a:lumMod val="50000"/>
                  </a:srgbClr>
                </a:solidFill>
                <a:latin typeface="Arial"/>
              </a:rPr>
              <a:t> </a:t>
            </a:r>
            <a:r>
              <a:rPr lang="en-GB" altLang="fr-FR" sz="1100" dirty="0">
                <a:solidFill>
                  <a:srgbClr val="596169">
                    <a:lumMod val="50000"/>
                  </a:srgbClr>
                </a:solidFill>
                <a:latin typeface="Arial"/>
              </a:rPr>
              <a:t>and low or lower risk of documented </a:t>
            </a:r>
            <a:r>
              <a:rPr lang="en-GB" altLang="fr-FR" sz="1100" b="1" dirty="0">
                <a:solidFill>
                  <a:srgbClr val="596169">
                    <a:lumMod val="50000"/>
                  </a:srgbClr>
                </a:solidFill>
                <a:latin typeface="Arial"/>
              </a:rPr>
              <a:t>symptomatic hypoglycemia </a:t>
            </a:r>
            <a:r>
              <a:rPr lang="en-GB" altLang="fr-FR" sz="1100" dirty="0">
                <a:solidFill>
                  <a:srgbClr val="596169">
                    <a:lumMod val="50000"/>
                  </a:srgbClr>
                </a:solidFill>
                <a:latin typeface="Arial"/>
              </a:rPr>
              <a:t>vs Gla-100 in older patients with T2DM, particularly those ≥ 75 years</a:t>
            </a:r>
            <a:r>
              <a:rPr lang="en-GB" altLang="fr-FR" sz="1100" baseline="30000" dirty="0">
                <a:solidFill>
                  <a:srgbClr val="596169">
                    <a:lumMod val="50000"/>
                  </a:srgbClr>
                </a:solidFill>
                <a:latin typeface="Arial"/>
              </a:rPr>
              <a:t>3</a:t>
            </a:r>
            <a:endParaRPr lang="en-GB" sz="1100" dirty="0">
              <a:solidFill>
                <a:srgbClr val="596169">
                  <a:lumMod val="50000"/>
                </a:srgbClr>
              </a:solidFill>
              <a:latin typeface="Arial"/>
            </a:endParaRPr>
          </a:p>
        </p:txBody>
      </p:sp>
      <p:sp>
        <p:nvSpPr>
          <p:cNvPr id="8" name="TextBox 7">
            <a:extLst>
              <a:ext uri="{FF2B5EF4-FFF2-40B4-BE49-F238E27FC236}">
                <a16:creationId xmlns:a16="http://schemas.microsoft.com/office/drawing/2014/main" id="{3F817CB6-8324-F08D-D31A-16E5BE7C853B}"/>
              </a:ext>
            </a:extLst>
          </p:cNvPr>
          <p:cNvSpPr txBox="1"/>
          <p:nvPr/>
        </p:nvSpPr>
        <p:spPr>
          <a:xfrm>
            <a:off x="5281316" y="2316719"/>
            <a:ext cx="4912659" cy="664012"/>
          </a:xfrm>
          <a:prstGeom prst="roundRect">
            <a:avLst/>
          </a:prstGeom>
          <a:ln>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altLang="fr-FR" sz="1100" dirty="0">
                <a:solidFill>
                  <a:srgbClr val="596169">
                    <a:lumMod val="50000"/>
                  </a:srgbClr>
                </a:solidFill>
                <a:latin typeface="Arial"/>
              </a:rPr>
              <a:t>Gla-300 provides </a:t>
            </a:r>
            <a:r>
              <a:rPr lang="en-GB" altLang="fr-FR" sz="1100" b="1" dirty="0">
                <a:solidFill>
                  <a:srgbClr val="596169">
                    <a:lumMod val="50000"/>
                  </a:srgbClr>
                </a:solidFill>
                <a:latin typeface="Arial"/>
              </a:rPr>
              <a:t>comparable glycaemic control and a reduced hypoglycemia risk </a:t>
            </a:r>
            <a:r>
              <a:rPr lang="en-GB" altLang="fr-FR" sz="1100" dirty="0">
                <a:solidFill>
                  <a:srgbClr val="596169">
                    <a:lumMod val="50000"/>
                  </a:srgbClr>
                </a:solidFill>
                <a:latin typeface="Arial"/>
              </a:rPr>
              <a:t>vs Gla-100 in T2DM patients </a:t>
            </a:r>
            <a:r>
              <a:rPr lang="en-GB" altLang="fr-FR" sz="1100" b="1" dirty="0">
                <a:solidFill>
                  <a:srgbClr val="596169">
                    <a:lumMod val="50000"/>
                  </a:srgbClr>
                </a:solidFill>
                <a:latin typeface="Arial"/>
              </a:rPr>
              <a:t>regardless of renal function</a:t>
            </a:r>
            <a:r>
              <a:rPr lang="en-GB" altLang="fr-FR" sz="1100" baseline="30000" dirty="0">
                <a:solidFill>
                  <a:srgbClr val="596169">
                    <a:lumMod val="50000"/>
                  </a:srgbClr>
                </a:solidFill>
                <a:latin typeface="Arial"/>
              </a:rPr>
              <a:t>2</a:t>
            </a:r>
            <a:endParaRPr lang="en-GB" sz="1100" dirty="0">
              <a:solidFill>
                <a:srgbClr val="596169">
                  <a:lumMod val="50000"/>
                </a:srgbClr>
              </a:solidFill>
              <a:latin typeface="Arial"/>
            </a:endParaRPr>
          </a:p>
        </p:txBody>
      </p:sp>
      <p:sp>
        <p:nvSpPr>
          <p:cNvPr id="9" name="Right Arrow 1">
            <a:extLst>
              <a:ext uri="{FF2B5EF4-FFF2-40B4-BE49-F238E27FC236}">
                <a16:creationId xmlns:a16="http://schemas.microsoft.com/office/drawing/2014/main" id="{4E97EDE9-7D6A-BEB3-E2E4-9790D7183299}"/>
              </a:ext>
            </a:extLst>
          </p:cNvPr>
          <p:cNvSpPr/>
          <p:nvPr/>
        </p:nvSpPr>
        <p:spPr>
          <a:xfrm>
            <a:off x="4695265" y="2515171"/>
            <a:ext cx="394447" cy="288000"/>
          </a:xfrm>
          <a:prstGeom prst="rightArrow">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GB">
              <a:solidFill>
                <a:srgbClr val="FFFFFF"/>
              </a:solidFill>
              <a:latin typeface="Arial"/>
            </a:endParaRPr>
          </a:p>
        </p:txBody>
      </p:sp>
      <p:sp>
        <p:nvSpPr>
          <p:cNvPr id="10" name="Right Arrow 12">
            <a:extLst>
              <a:ext uri="{FF2B5EF4-FFF2-40B4-BE49-F238E27FC236}">
                <a16:creationId xmlns:a16="http://schemas.microsoft.com/office/drawing/2014/main" id="{822BC321-3820-020F-F289-3308601378E5}"/>
              </a:ext>
            </a:extLst>
          </p:cNvPr>
          <p:cNvSpPr/>
          <p:nvPr/>
        </p:nvSpPr>
        <p:spPr>
          <a:xfrm>
            <a:off x="4695265" y="3296438"/>
            <a:ext cx="394447" cy="288000"/>
          </a:xfrm>
          <a:prstGeom prst="rightArrow">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GB">
              <a:solidFill>
                <a:srgbClr val="FFFFFF"/>
              </a:solidFill>
              <a:latin typeface="Arial"/>
            </a:endParaRPr>
          </a:p>
        </p:txBody>
      </p:sp>
      <p:sp>
        <p:nvSpPr>
          <p:cNvPr id="11" name="TextBox 10">
            <a:extLst>
              <a:ext uri="{FF2B5EF4-FFF2-40B4-BE49-F238E27FC236}">
                <a16:creationId xmlns:a16="http://schemas.microsoft.com/office/drawing/2014/main" id="{35C93544-FB1F-1D03-01C2-F16CDB26F8BA}"/>
              </a:ext>
            </a:extLst>
          </p:cNvPr>
          <p:cNvSpPr txBox="1"/>
          <p:nvPr/>
        </p:nvSpPr>
        <p:spPr>
          <a:xfrm>
            <a:off x="1914586" y="3965629"/>
            <a:ext cx="2585696" cy="306467"/>
          </a:xfrm>
          <a:prstGeom prst="roundRect">
            <a:avLst/>
          </a:prstGeom>
          <a:solidFill>
            <a:schemeClr val="accent4">
              <a:lumMod val="40000"/>
              <a:lumOff val="60000"/>
            </a:schemeClr>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sz="1200" b="1" dirty="0">
                <a:solidFill>
                  <a:srgbClr val="596169">
                    <a:lumMod val="50000"/>
                  </a:srgbClr>
                </a:solidFill>
                <a:latin typeface="Arial"/>
              </a:rPr>
              <a:t>Pregnancy</a:t>
            </a:r>
          </a:p>
        </p:txBody>
      </p:sp>
      <p:sp>
        <p:nvSpPr>
          <p:cNvPr id="12" name="Right Arrow 19">
            <a:extLst>
              <a:ext uri="{FF2B5EF4-FFF2-40B4-BE49-F238E27FC236}">
                <a16:creationId xmlns:a16="http://schemas.microsoft.com/office/drawing/2014/main" id="{A1275444-33AD-F5F7-CB7B-A66199E59964}"/>
              </a:ext>
            </a:extLst>
          </p:cNvPr>
          <p:cNvSpPr/>
          <p:nvPr/>
        </p:nvSpPr>
        <p:spPr>
          <a:xfrm>
            <a:off x="4695266" y="3976200"/>
            <a:ext cx="394447" cy="288000"/>
          </a:xfrm>
          <a:prstGeom prst="rightArrow">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GB">
              <a:solidFill>
                <a:srgbClr val="FFFFFF"/>
              </a:solidFill>
              <a:latin typeface="Arial"/>
            </a:endParaRPr>
          </a:p>
        </p:txBody>
      </p:sp>
      <p:sp>
        <p:nvSpPr>
          <p:cNvPr id="13" name="TextBox 12">
            <a:extLst>
              <a:ext uri="{FF2B5EF4-FFF2-40B4-BE49-F238E27FC236}">
                <a16:creationId xmlns:a16="http://schemas.microsoft.com/office/drawing/2014/main" id="{24476545-2413-ACF8-DDA5-6548FC29C9E4}"/>
              </a:ext>
            </a:extLst>
          </p:cNvPr>
          <p:cNvSpPr txBox="1"/>
          <p:nvPr/>
        </p:nvSpPr>
        <p:spPr>
          <a:xfrm>
            <a:off x="5281314" y="3880498"/>
            <a:ext cx="4910418" cy="476726"/>
          </a:xfrm>
          <a:prstGeom prst="roundRect">
            <a:avLst/>
          </a:prstGeom>
          <a:ln>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altLang="fr-FR" sz="1100" dirty="0">
                <a:solidFill>
                  <a:srgbClr val="596169">
                    <a:lumMod val="50000"/>
                  </a:srgbClr>
                </a:solidFill>
                <a:latin typeface="Arial"/>
              </a:rPr>
              <a:t>The use of </a:t>
            </a:r>
            <a:r>
              <a:rPr lang="en-GB" altLang="fr-FR" sz="1100" b="1" dirty="0">
                <a:solidFill>
                  <a:srgbClr val="596169">
                    <a:lumMod val="50000"/>
                  </a:srgbClr>
                </a:solidFill>
                <a:latin typeface="Arial"/>
              </a:rPr>
              <a:t>Gla-100 or Gla-300</a:t>
            </a:r>
            <a:r>
              <a:rPr lang="en-GB" altLang="fr-FR" sz="1100" dirty="0">
                <a:solidFill>
                  <a:srgbClr val="596169">
                    <a:lumMod val="50000"/>
                  </a:srgbClr>
                </a:solidFill>
                <a:latin typeface="Arial"/>
              </a:rPr>
              <a:t> during pregnancy is </a:t>
            </a:r>
            <a:r>
              <a:rPr lang="en-GB" altLang="fr-FR" sz="1100" b="1" dirty="0">
                <a:solidFill>
                  <a:srgbClr val="596169">
                    <a:lumMod val="50000"/>
                  </a:srgbClr>
                </a:solidFill>
                <a:latin typeface="Arial"/>
              </a:rPr>
              <a:t>not associated with any specific adverse events</a:t>
            </a:r>
            <a:r>
              <a:rPr lang="en-GB" altLang="fr-FR" sz="1100" baseline="30000" dirty="0">
                <a:solidFill>
                  <a:srgbClr val="596169">
                    <a:lumMod val="50000"/>
                  </a:srgbClr>
                </a:solidFill>
                <a:latin typeface="Arial"/>
              </a:rPr>
              <a:t>4</a:t>
            </a:r>
            <a:endParaRPr lang="en-GB" sz="1100" dirty="0">
              <a:solidFill>
                <a:srgbClr val="596169">
                  <a:lumMod val="50000"/>
                </a:srgbClr>
              </a:solidFill>
              <a:latin typeface="Arial"/>
            </a:endParaRPr>
          </a:p>
        </p:txBody>
      </p:sp>
      <p:sp>
        <p:nvSpPr>
          <p:cNvPr id="14" name="TextBox 13">
            <a:extLst>
              <a:ext uri="{FF2B5EF4-FFF2-40B4-BE49-F238E27FC236}">
                <a16:creationId xmlns:a16="http://schemas.microsoft.com/office/drawing/2014/main" id="{794ED5C1-589F-2900-BAEA-5E571513C598}"/>
              </a:ext>
            </a:extLst>
          </p:cNvPr>
          <p:cNvSpPr txBox="1"/>
          <p:nvPr/>
        </p:nvSpPr>
        <p:spPr>
          <a:xfrm>
            <a:off x="1914586" y="4556290"/>
            <a:ext cx="2585696" cy="306467"/>
          </a:xfrm>
          <a:prstGeom prst="roundRect">
            <a:avLst/>
          </a:prstGeom>
          <a:solidFill>
            <a:schemeClr val="accent5">
              <a:lumMod val="40000"/>
              <a:lumOff val="60000"/>
            </a:schemeClr>
          </a:solidFill>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sz="1200" b="1" dirty="0">
                <a:solidFill>
                  <a:srgbClr val="596169">
                    <a:lumMod val="50000"/>
                  </a:srgbClr>
                </a:solidFill>
                <a:latin typeface="Arial"/>
              </a:rPr>
              <a:t>EDITION JUNIOR*</a:t>
            </a:r>
          </a:p>
        </p:txBody>
      </p:sp>
      <p:sp>
        <p:nvSpPr>
          <p:cNvPr id="15" name="Right Arrow 14">
            <a:extLst>
              <a:ext uri="{FF2B5EF4-FFF2-40B4-BE49-F238E27FC236}">
                <a16:creationId xmlns:a16="http://schemas.microsoft.com/office/drawing/2014/main" id="{ED4D3437-B45C-2BD2-6708-223EB6A9E8A4}"/>
              </a:ext>
            </a:extLst>
          </p:cNvPr>
          <p:cNvSpPr/>
          <p:nvPr/>
        </p:nvSpPr>
        <p:spPr>
          <a:xfrm>
            <a:off x="4695263" y="4593342"/>
            <a:ext cx="396000" cy="288000"/>
          </a:xfrm>
          <a:prstGeom prst="rightArrow">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GB">
              <a:solidFill>
                <a:srgbClr val="FFFFFF"/>
              </a:solidFill>
              <a:latin typeface="Arial"/>
            </a:endParaRPr>
          </a:p>
        </p:txBody>
      </p:sp>
      <p:sp>
        <p:nvSpPr>
          <p:cNvPr id="16" name="TextBox 15">
            <a:extLst>
              <a:ext uri="{FF2B5EF4-FFF2-40B4-BE49-F238E27FC236}">
                <a16:creationId xmlns:a16="http://schemas.microsoft.com/office/drawing/2014/main" id="{1288A77C-7E4B-0A89-0FDA-D5DE8203B30A}"/>
              </a:ext>
            </a:extLst>
          </p:cNvPr>
          <p:cNvSpPr txBox="1"/>
          <p:nvPr/>
        </p:nvSpPr>
        <p:spPr>
          <a:xfrm>
            <a:off x="5281314" y="4474423"/>
            <a:ext cx="4910418" cy="476726"/>
          </a:xfrm>
          <a:prstGeom prst="roundRect">
            <a:avLst/>
          </a:prstGeom>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altLang="fr-FR" sz="1100" dirty="0">
                <a:solidFill>
                  <a:srgbClr val="596169">
                    <a:lumMod val="50000"/>
                  </a:srgbClr>
                </a:solidFill>
                <a:latin typeface="Arial"/>
              </a:rPr>
              <a:t>RCT designed to assess </a:t>
            </a:r>
            <a:r>
              <a:rPr lang="en-GB" sz="1100" dirty="0">
                <a:solidFill>
                  <a:srgbClr val="596169">
                    <a:lumMod val="50000"/>
                  </a:srgbClr>
                </a:solidFill>
                <a:latin typeface="Arial"/>
              </a:rPr>
              <a:t>the efficacy and safety of Gla-300 vs Gla-100 in </a:t>
            </a:r>
            <a:r>
              <a:rPr lang="en-GB" sz="1100" b="1" dirty="0">
                <a:solidFill>
                  <a:srgbClr val="596169">
                    <a:lumMod val="50000"/>
                  </a:srgbClr>
                </a:solidFill>
                <a:latin typeface="Arial"/>
              </a:rPr>
              <a:t>children and adolescents </a:t>
            </a:r>
            <a:r>
              <a:rPr lang="en-GB" sz="1100" dirty="0">
                <a:solidFill>
                  <a:srgbClr val="596169">
                    <a:lumMod val="50000"/>
                  </a:srgbClr>
                </a:solidFill>
                <a:latin typeface="Arial"/>
              </a:rPr>
              <a:t>with T1DM</a:t>
            </a:r>
            <a:r>
              <a:rPr lang="en-GB" sz="1100" baseline="30000" dirty="0">
                <a:solidFill>
                  <a:srgbClr val="596169">
                    <a:lumMod val="50000"/>
                  </a:srgbClr>
                </a:solidFill>
                <a:latin typeface="Arial"/>
              </a:rPr>
              <a:t>5</a:t>
            </a:r>
            <a:endParaRPr lang="en-GB" sz="1100" dirty="0">
              <a:solidFill>
                <a:srgbClr val="596169">
                  <a:lumMod val="50000"/>
                </a:srgbClr>
              </a:solidFill>
              <a:latin typeface="Arial"/>
            </a:endParaRPr>
          </a:p>
        </p:txBody>
      </p:sp>
      <p:sp>
        <p:nvSpPr>
          <p:cNvPr id="17" name="TextBox 10">
            <a:extLst>
              <a:ext uri="{FF2B5EF4-FFF2-40B4-BE49-F238E27FC236}">
                <a16:creationId xmlns:a16="http://schemas.microsoft.com/office/drawing/2014/main" id="{A4EDE06E-E54E-ADBE-6C75-B3A7E75DCACE}"/>
              </a:ext>
            </a:extLst>
          </p:cNvPr>
          <p:cNvSpPr txBox="1"/>
          <p:nvPr/>
        </p:nvSpPr>
        <p:spPr>
          <a:xfrm>
            <a:off x="5279075" y="1540854"/>
            <a:ext cx="4912659" cy="664012"/>
          </a:xfrm>
          <a:prstGeom prst="roundRect">
            <a:avLst/>
          </a:prstGeom>
          <a:solidFill>
            <a:schemeClr val="bg1"/>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altLang="fr-FR" sz="1100" dirty="0">
                <a:solidFill>
                  <a:srgbClr val="596169">
                    <a:lumMod val="50000"/>
                  </a:srgbClr>
                </a:solidFill>
                <a:latin typeface="Arial"/>
              </a:rPr>
              <a:t>Gla-300 provides </a:t>
            </a:r>
            <a:r>
              <a:rPr lang="en-GB" altLang="fr-FR" sz="1100" b="1" dirty="0">
                <a:solidFill>
                  <a:srgbClr val="596169">
                    <a:lumMod val="50000"/>
                  </a:srgbClr>
                </a:solidFill>
                <a:latin typeface="Arial"/>
              </a:rPr>
              <a:t>comparable glycaemic control and reduced hypoglycaemia (nocturnal) risk during the titration period </a:t>
            </a:r>
            <a:r>
              <a:rPr lang="en-GB" altLang="fr-FR" sz="1100" dirty="0">
                <a:solidFill>
                  <a:srgbClr val="596169">
                    <a:lumMod val="50000"/>
                  </a:srgbClr>
                </a:solidFill>
                <a:latin typeface="Arial"/>
              </a:rPr>
              <a:t>vs Gla-100 in adults with T1DM</a:t>
            </a:r>
            <a:r>
              <a:rPr lang="en-GB" altLang="fr-FR" sz="1100" baseline="30000" dirty="0">
                <a:solidFill>
                  <a:srgbClr val="596169">
                    <a:lumMod val="50000"/>
                  </a:srgbClr>
                </a:solidFill>
                <a:latin typeface="Arial"/>
              </a:rPr>
              <a:t>1</a:t>
            </a:r>
            <a:endParaRPr lang="en-GB" sz="1100" dirty="0">
              <a:solidFill>
                <a:srgbClr val="596169">
                  <a:lumMod val="50000"/>
                </a:srgbClr>
              </a:solidFill>
              <a:latin typeface="Arial"/>
            </a:endParaRPr>
          </a:p>
        </p:txBody>
      </p:sp>
      <p:sp>
        <p:nvSpPr>
          <p:cNvPr id="18" name="TextBox 16">
            <a:extLst>
              <a:ext uri="{FF2B5EF4-FFF2-40B4-BE49-F238E27FC236}">
                <a16:creationId xmlns:a16="http://schemas.microsoft.com/office/drawing/2014/main" id="{5B4D1272-5791-817F-41F8-DFFDFA3C1BB9}"/>
              </a:ext>
            </a:extLst>
          </p:cNvPr>
          <p:cNvSpPr txBox="1"/>
          <p:nvPr/>
        </p:nvSpPr>
        <p:spPr>
          <a:xfrm>
            <a:off x="1914586" y="1687731"/>
            <a:ext cx="2585696" cy="306467"/>
          </a:xfrm>
          <a:prstGeom prst="roundRect">
            <a:avLst/>
          </a:prstGeom>
          <a:solidFill>
            <a:schemeClr val="accent1">
              <a:lumMod val="60000"/>
              <a:lumOff val="4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378"/>
            <a:r>
              <a:rPr lang="en-GB" sz="1200" b="1" dirty="0">
                <a:solidFill>
                  <a:srgbClr val="596169">
                    <a:lumMod val="50000"/>
                  </a:srgbClr>
                </a:solidFill>
                <a:latin typeface="Arial"/>
              </a:rPr>
              <a:t>T1DM adult patients</a:t>
            </a:r>
          </a:p>
        </p:txBody>
      </p:sp>
      <p:sp>
        <p:nvSpPr>
          <p:cNvPr id="19" name="Right Arrow 1">
            <a:extLst>
              <a:ext uri="{FF2B5EF4-FFF2-40B4-BE49-F238E27FC236}">
                <a16:creationId xmlns:a16="http://schemas.microsoft.com/office/drawing/2014/main" id="{46DC7FEF-BA07-3D2A-3D13-53873DD91C42}"/>
              </a:ext>
            </a:extLst>
          </p:cNvPr>
          <p:cNvSpPr/>
          <p:nvPr/>
        </p:nvSpPr>
        <p:spPr>
          <a:xfrm>
            <a:off x="4695265" y="1722719"/>
            <a:ext cx="394447" cy="288000"/>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GB">
              <a:solidFill>
                <a:srgbClr val="FFFFFF"/>
              </a:solidFill>
              <a:latin typeface="Arial"/>
            </a:endParaRPr>
          </a:p>
        </p:txBody>
      </p:sp>
    </p:spTree>
    <p:extLst>
      <p:ext uri="{BB962C8B-B14F-4D97-AF65-F5344CB8AC3E}">
        <p14:creationId xmlns:p14="http://schemas.microsoft.com/office/powerpoint/2010/main" val="134178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F1ED-7165-4AAA-8D1C-D58825951020}"/>
              </a:ext>
            </a:extLst>
          </p:cNvPr>
          <p:cNvSpPr>
            <a:spLocks noGrp="1"/>
          </p:cNvSpPr>
          <p:nvPr>
            <p:ph type="title" idx="4294967295"/>
          </p:nvPr>
        </p:nvSpPr>
        <p:spPr>
          <a:xfrm>
            <a:off x="2324100" y="922338"/>
            <a:ext cx="7543800" cy="676275"/>
          </a:xfrm>
        </p:spPr>
        <p:txBody>
          <a:bodyPr>
            <a:normAutofit fontScale="90000"/>
          </a:bodyPr>
          <a:lstStyle/>
          <a:p>
            <a:pPr algn="ctr"/>
            <a:r>
              <a:rPr lang="en-ZA" dirty="0">
                <a:solidFill>
                  <a:schemeClr val="tx2"/>
                </a:solidFill>
                <a:latin typeface="Arial" panose="020B0604020202020204" pitchFamily="34" charset="0"/>
                <a:cs typeface="Arial" panose="020B0604020202020204" pitchFamily="34" charset="0"/>
              </a:rPr>
              <a:t>Outline</a:t>
            </a:r>
          </a:p>
        </p:txBody>
      </p:sp>
      <p:sp>
        <p:nvSpPr>
          <p:cNvPr id="3" name="Content Placeholder 2">
            <a:extLst>
              <a:ext uri="{FF2B5EF4-FFF2-40B4-BE49-F238E27FC236}">
                <a16:creationId xmlns:a16="http://schemas.microsoft.com/office/drawing/2014/main" id="{91319E28-F81C-4A43-B4D4-ECE024D4C252}"/>
              </a:ext>
            </a:extLst>
          </p:cNvPr>
          <p:cNvSpPr>
            <a:spLocks noGrp="1"/>
          </p:cNvSpPr>
          <p:nvPr>
            <p:ph idx="4294967295"/>
          </p:nvPr>
        </p:nvSpPr>
        <p:spPr>
          <a:xfrm>
            <a:off x="1066800" y="1846263"/>
            <a:ext cx="10058400" cy="3435675"/>
          </a:xfrm>
        </p:spPr>
        <p:txBody>
          <a:bodyPr>
            <a:normAutofit/>
          </a:bodyPr>
          <a:lstStyle/>
          <a:p>
            <a:pPr lvl="1">
              <a:lnSpc>
                <a:spcPct val="150000"/>
              </a:lnSpc>
            </a:pPr>
            <a:r>
              <a:rPr lang="en-GB" dirty="0">
                <a:latin typeface="Abadi" panose="020B0604020104020204" pitchFamily="34" charset="0"/>
                <a:cs typeface="Arial"/>
              </a:rPr>
              <a:t>Setting the Scene</a:t>
            </a:r>
          </a:p>
          <a:p>
            <a:pPr lvl="1">
              <a:lnSpc>
                <a:spcPct val="150000"/>
              </a:lnSpc>
            </a:pPr>
            <a:r>
              <a:rPr lang="en-GB" dirty="0">
                <a:latin typeface="Abadi" panose="020B0604020104020204" pitchFamily="34" charset="0"/>
                <a:cs typeface="Arial"/>
              </a:rPr>
              <a:t>Case study</a:t>
            </a:r>
          </a:p>
          <a:p>
            <a:pPr lvl="1">
              <a:lnSpc>
                <a:spcPct val="150000"/>
              </a:lnSpc>
            </a:pPr>
            <a:r>
              <a:rPr lang="en-GB" dirty="0">
                <a:latin typeface="Abadi" panose="020B0604020104020204" pitchFamily="34" charset="0"/>
                <a:cs typeface="Arial"/>
              </a:rPr>
              <a:t>The Journey of Insulin</a:t>
            </a:r>
          </a:p>
          <a:p>
            <a:pPr lvl="1">
              <a:lnSpc>
                <a:spcPct val="150000"/>
              </a:lnSpc>
            </a:pPr>
            <a:r>
              <a:rPr lang="en-GB" dirty="0">
                <a:latin typeface="Abadi" panose="020B0604020104020204" pitchFamily="34" charset="0"/>
                <a:cs typeface="Arial"/>
              </a:rPr>
              <a:t>Therapeutic challenges </a:t>
            </a:r>
          </a:p>
          <a:p>
            <a:pPr lvl="1">
              <a:lnSpc>
                <a:spcPct val="150000"/>
              </a:lnSpc>
            </a:pPr>
            <a:r>
              <a:rPr lang="en-GB" dirty="0">
                <a:latin typeface="Abadi" panose="020B0604020104020204" pitchFamily="34" charset="0"/>
                <a:cs typeface="Arial"/>
              </a:rPr>
              <a:t>Conclusion</a:t>
            </a:r>
          </a:p>
          <a:p>
            <a:pPr>
              <a:buFont typeface="Arial" panose="020B0604020202020204" pitchFamily="34" charset="0"/>
              <a:buChar char="•"/>
            </a:pPr>
            <a:endParaRPr lang="en-ZA" sz="21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645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032B4D-9FB0-0097-A518-386F40905666}"/>
              </a:ext>
            </a:extLst>
          </p:cNvPr>
          <p:cNvGraphicFramePr>
            <a:graphicFrameLocks noGrp="1"/>
          </p:cNvGraphicFramePr>
          <p:nvPr>
            <p:extLst>
              <p:ext uri="{D42A27DB-BD31-4B8C-83A1-F6EECF244321}">
                <p14:modId xmlns:p14="http://schemas.microsoft.com/office/powerpoint/2010/main" val="772310772"/>
              </p:ext>
            </p:extLst>
          </p:nvPr>
        </p:nvGraphicFramePr>
        <p:xfrm>
          <a:off x="1727746" y="1913671"/>
          <a:ext cx="8366943" cy="3260620"/>
        </p:xfrm>
        <a:graphic>
          <a:graphicData uri="http://schemas.openxmlformats.org/drawingml/2006/table">
            <a:tbl>
              <a:tblPr firstRow="1" bandRow="1">
                <a:tableStyleId>{5C22544A-7EE6-4342-B048-85BDC9FD1C3A}</a:tableStyleId>
              </a:tblPr>
              <a:tblGrid>
                <a:gridCol w="8366943">
                  <a:extLst>
                    <a:ext uri="{9D8B030D-6E8A-4147-A177-3AD203B41FA5}">
                      <a16:colId xmlns:a16="http://schemas.microsoft.com/office/drawing/2014/main" val="1741762310"/>
                    </a:ext>
                  </a:extLst>
                </a:gridCol>
              </a:tblGrid>
              <a:tr h="517420">
                <a:tc>
                  <a:txBody>
                    <a:bodyPr/>
                    <a:lstStyle/>
                    <a:p>
                      <a:r>
                        <a:rPr lang="en-ZA" sz="2400" dirty="0">
                          <a:solidFill>
                            <a:srgbClr val="002060"/>
                          </a:solidFill>
                        </a:rPr>
                        <a:t>Follow-up</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8054102"/>
                  </a:ext>
                </a:extLst>
              </a:tr>
              <a:tr h="490035">
                <a:tc>
                  <a:txBody>
                    <a:bodyPr/>
                    <a:lstStyle/>
                    <a:p>
                      <a:pPr marL="342900" indent="-342900">
                        <a:buFont typeface="Wingdings" panose="05000000000000000000" pitchFamily="2" charset="2"/>
                        <a:buChar char="§"/>
                      </a:pPr>
                      <a:r>
                        <a:rPr lang="en-US" sz="2000" dirty="0"/>
                        <a:t>Patient did very well on basal insulin initially. </a:t>
                      </a:r>
                    </a:p>
                    <a:p>
                      <a:pPr marL="342900" indent="-342900">
                        <a:buFont typeface="Wingdings" panose="05000000000000000000" pitchFamily="2" charset="2"/>
                        <a:buChar char="§"/>
                      </a:pPr>
                      <a:r>
                        <a:rPr lang="en-US" sz="2000" dirty="0"/>
                        <a:t>HbA1c decreased by 2 %. </a:t>
                      </a:r>
                    </a:p>
                    <a:p>
                      <a:pPr marL="342900" indent="-342900">
                        <a:buFont typeface="Wingdings" panose="05000000000000000000" pitchFamily="2" charset="2"/>
                        <a:buChar char="§"/>
                      </a:pPr>
                      <a:r>
                        <a:rPr lang="en-US" sz="2000" dirty="0"/>
                        <a:t>Lost to follow-up and presented more than 5 years later. </a:t>
                      </a:r>
                    </a:p>
                    <a:p>
                      <a:pPr marL="342900" indent="-342900">
                        <a:buFont typeface="Wingdings" panose="05000000000000000000" pitchFamily="2" charset="2"/>
                        <a:buChar char="§"/>
                      </a:pPr>
                      <a:r>
                        <a:rPr lang="en-US" sz="2000" dirty="0"/>
                        <a:t>HbA1C - 8.5 %</a:t>
                      </a:r>
                    </a:p>
                    <a:p>
                      <a:pPr marL="342900" indent="-342900">
                        <a:buFont typeface="Wingdings" panose="05000000000000000000" pitchFamily="2" charset="2"/>
                        <a:buChar char="§"/>
                      </a:pPr>
                      <a:r>
                        <a:rPr lang="en-US" sz="2000" dirty="0"/>
                        <a:t>Insulin dose had been increased by other practitioners. Required prandial insulin </a:t>
                      </a:r>
                    </a:p>
                    <a:p>
                      <a:pPr marL="342900" indent="-342900">
                        <a:buFont typeface="Wingdings" panose="05000000000000000000" pitchFamily="2" charset="2"/>
                        <a:buChar char="§"/>
                      </a:pPr>
                      <a:r>
                        <a:rPr lang="en-US" sz="2000" dirty="0"/>
                        <a:t>Non-compliant – various reasons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5527739"/>
                  </a:ext>
                </a:extLst>
              </a:tr>
              <a:tr h="490035">
                <a:tc>
                  <a:txBody>
                    <a:bodyPr/>
                    <a:lstStyle/>
                    <a:p>
                      <a:pPr algn="ctr"/>
                      <a:r>
                        <a:rPr lang="en-US" sz="2800" b="1" dirty="0"/>
                        <a:t>What next ?</a:t>
                      </a:r>
                      <a:endParaRPr lang="en-ZA" sz="28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8331301"/>
                  </a:ext>
                </a:extLst>
              </a:tr>
            </a:tbl>
          </a:graphicData>
        </a:graphic>
      </p:graphicFrame>
    </p:spTree>
    <p:extLst>
      <p:ext uri="{BB962C8B-B14F-4D97-AF65-F5344CB8AC3E}">
        <p14:creationId xmlns:p14="http://schemas.microsoft.com/office/powerpoint/2010/main" val="1837267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E709A-C815-86AC-12FC-6924EA21F41D}"/>
              </a:ext>
            </a:extLst>
          </p:cNvPr>
          <p:cNvSpPr/>
          <p:nvPr/>
        </p:nvSpPr>
        <p:spPr>
          <a:xfrm>
            <a:off x="0" y="2585973"/>
            <a:ext cx="12192000" cy="1960099"/>
          </a:xfrm>
          <a:prstGeom prst="rect">
            <a:avLst/>
          </a:prstGeom>
          <a:solidFill>
            <a:srgbClr val="F1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dirty="0">
              <a:solidFill>
                <a:prstClr val="white"/>
              </a:solidFill>
              <a:latin typeface="Verdana"/>
            </a:endParaRPr>
          </a:p>
        </p:txBody>
      </p:sp>
      <p:sp>
        <p:nvSpPr>
          <p:cNvPr id="3" name="Slide Number Placeholder 2">
            <a:extLst>
              <a:ext uri="{FF2B5EF4-FFF2-40B4-BE49-F238E27FC236}">
                <a16:creationId xmlns:a16="http://schemas.microsoft.com/office/drawing/2014/main" id="{D04F399B-5C45-249C-D5DC-8F2A9A22DCD0}"/>
              </a:ext>
            </a:extLst>
          </p:cNvPr>
          <p:cNvSpPr txBox="1">
            <a:spLocks/>
          </p:cNvSpPr>
          <p:nvPr/>
        </p:nvSpPr>
        <p:spPr>
          <a:xfrm>
            <a:off x="11114968" y="6427327"/>
            <a:ext cx="635000"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fld id="{6B54B0F7-55DD-40D6-B7F4-70B586885C0B}" type="slidenum">
              <a:rPr lang="en-US" smtClean="0">
                <a:solidFill>
                  <a:prstClr val="black"/>
                </a:solidFill>
              </a:rPr>
              <a:pPr defTabSz="609585"/>
              <a:t>41</a:t>
            </a:fld>
            <a:endParaRPr lang="en-US" dirty="0">
              <a:solidFill>
                <a:prstClr val="black"/>
              </a:solidFill>
            </a:endParaRPr>
          </a:p>
        </p:txBody>
      </p:sp>
      <p:sp>
        <p:nvSpPr>
          <p:cNvPr id="4" name="Title 6">
            <a:extLst>
              <a:ext uri="{FF2B5EF4-FFF2-40B4-BE49-F238E27FC236}">
                <a16:creationId xmlns:a16="http://schemas.microsoft.com/office/drawing/2014/main" id="{C5F44F86-C7DB-21AD-BD58-8FCF3EE6D903}"/>
              </a:ext>
            </a:extLst>
          </p:cNvPr>
          <p:cNvSpPr txBox="1">
            <a:spLocks/>
          </p:cNvSpPr>
          <p:nvPr/>
        </p:nvSpPr>
        <p:spPr>
          <a:xfrm>
            <a:off x="441600" y="363166"/>
            <a:ext cx="11313600" cy="1095481"/>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Initiating and intensifying insulin therapy can be burdensome to people with diabetes due to the impact of numerous factors…</a:t>
            </a:r>
            <a:endParaRPr lang="en-GB" dirty="0"/>
          </a:p>
        </p:txBody>
      </p:sp>
      <p:pic>
        <p:nvPicPr>
          <p:cNvPr id="5" name="Graphique 4">
            <a:extLst>
              <a:ext uri="{FF2B5EF4-FFF2-40B4-BE49-F238E27FC236}">
                <a16:creationId xmlns:a16="http://schemas.microsoft.com/office/drawing/2014/main" id="{3A01C78F-F83A-28CA-E69C-D0A411A55F6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8905" y="2696066"/>
            <a:ext cx="874400" cy="864791"/>
          </a:xfrm>
          <a:prstGeom prst="rect">
            <a:avLst/>
          </a:prstGeom>
        </p:spPr>
      </p:pic>
      <p:sp>
        <p:nvSpPr>
          <p:cNvPr id="6" name="Content Placeholder 7">
            <a:extLst>
              <a:ext uri="{FF2B5EF4-FFF2-40B4-BE49-F238E27FC236}">
                <a16:creationId xmlns:a16="http://schemas.microsoft.com/office/drawing/2014/main" id="{28E16F6F-AA87-0CB0-5E35-5D5955D839C7}"/>
              </a:ext>
            </a:extLst>
          </p:cNvPr>
          <p:cNvSpPr txBox="1">
            <a:spLocks/>
          </p:cNvSpPr>
          <p:nvPr/>
        </p:nvSpPr>
        <p:spPr>
          <a:xfrm>
            <a:off x="431800" y="5846234"/>
            <a:ext cx="11313584" cy="300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1. </a:t>
            </a:r>
            <a:r>
              <a:rPr lang="en-GB" sz="1400" dirty="0" err="1"/>
              <a:t>Peyrot</a:t>
            </a:r>
            <a:r>
              <a:rPr lang="en-GB" sz="1400" dirty="0"/>
              <a:t> M, et al. Diabetes Care 2010;33:240–5;  2. Blonde L, et al. Diabetes </a:t>
            </a:r>
            <a:r>
              <a:rPr lang="en-GB" sz="1400" dirty="0" err="1"/>
              <a:t>Ther</a:t>
            </a:r>
            <a:r>
              <a:rPr lang="en-GB" sz="1400" dirty="0"/>
              <a:t> 2018;9:1347–58.</a:t>
            </a:r>
          </a:p>
        </p:txBody>
      </p:sp>
      <p:sp>
        <p:nvSpPr>
          <p:cNvPr id="7" name="TextBox 6">
            <a:extLst>
              <a:ext uri="{FF2B5EF4-FFF2-40B4-BE49-F238E27FC236}">
                <a16:creationId xmlns:a16="http://schemas.microsoft.com/office/drawing/2014/main" id="{992C364B-B4CC-F410-14ED-BE99116AB1DE}"/>
              </a:ext>
            </a:extLst>
          </p:cNvPr>
          <p:cNvSpPr txBox="1"/>
          <p:nvPr/>
        </p:nvSpPr>
        <p:spPr>
          <a:xfrm>
            <a:off x="657998" y="3643501"/>
            <a:ext cx="2007079" cy="584775"/>
          </a:xfrm>
          <a:prstGeom prst="rect">
            <a:avLst/>
          </a:prstGeom>
          <a:noFill/>
        </p:spPr>
        <p:txBody>
          <a:bodyPr wrap="square">
            <a:spAutoFit/>
          </a:bodyPr>
          <a:lstStyle/>
          <a:p>
            <a:pPr algn="ctr" defTabSz="609585"/>
            <a:r>
              <a:rPr lang="en-GB" sz="1600" dirty="0">
                <a:solidFill>
                  <a:srgbClr val="23004C"/>
                </a:solidFill>
                <a:latin typeface="Verdana"/>
                <a:cs typeface="Arial" panose="020B0604020202020204" pitchFamily="34" charset="0"/>
              </a:rPr>
              <a:t>Daily injection frequency</a:t>
            </a:r>
            <a:endParaRPr lang="en-GB" sz="1600" baseline="30000" dirty="0">
              <a:solidFill>
                <a:srgbClr val="23004C"/>
              </a:solidFill>
              <a:latin typeface="Verdana"/>
              <a:cs typeface="Arial" panose="020B0604020202020204" pitchFamily="34" charset="0"/>
            </a:endParaRPr>
          </a:p>
        </p:txBody>
      </p:sp>
      <p:sp>
        <p:nvSpPr>
          <p:cNvPr id="8" name="TextBox 7">
            <a:extLst>
              <a:ext uri="{FF2B5EF4-FFF2-40B4-BE49-F238E27FC236}">
                <a16:creationId xmlns:a16="http://schemas.microsoft.com/office/drawing/2014/main" id="{F808A5F1-9B9B-48E4-1B62-147B5287602F}"/>
              </a:ext>
            </a:extLst>
          </p:cNvPr>
          <p:cNvSpPr txBox="1"/>
          <p:nvPr/>
        </p:nvSpPr>
        <p:spPr>
          <a:xfrm>
            <a:off x="2628997" y="3643501"/>
            <a:ext cx="2392327" cy="584775"/>
          </a:xfrm>
          <a:prstGeom prst="rect">
            <a:avLst/>
          </a:prstGeom>
          <a:noFill/>
        </p:spPr>
        <p:txBody>
          <a:bodyPr wrap="square">
            <a:spAutoFit/>
          </a:bodyPr>
          <a:lstStyle/>
          <a:p>
            <a:pPr algn="ctr" defTabSz="609585"/>
            <a:r>
              <a:rPr lang="en-GB" sz="1600" dirty="0">
                <a:solidFill>
                  <a:srgbClr val="23004C"/>
                </a:solidFill>
                <a:latin typeface="Verdana"/>
                <a:cs typeface="Arial" panose="020B0604020202020204" pitchFamily="34" charset="0"/>
              </a:rPr>
              <a:t>Injection embarrassment</a:t>
            </a:r>
            <a:endParaRPr lang="en-GB" sz="1600" baseline="30000" dirty="0">
              <a:solidFill>
                <a:srgbClr val="23004C"/>
              </a:solidFill>
              <a:latin typeface="Verdana"/>
              <a:cs typeface="Arial" panose="020B0604020202020204" pitchFamily="34" charset="0"/>
            </a:endParaRPr>
          </a:p>
        </p:txBody>
      </p:sp>
      <p:sp>
        <p:nvSpPr>
          <p:cNvPr id="9" name="TextBox 8">
            <a:extLst>
              <a:ext uri="{FF2B5EF4-FFF2-40B4-BE49-F238E27FC236}">
                <a16:creationId xmlns:a16="http://schemas.microsoft.com/office/drawing/2014/main" id="{529BD117-DBB4-C75E-4304-930F10FE9AC1}"/>
              </a:ext>
            </a:extLst>
          </p:cNvPr>
          <p:cNvSpPr txBox="1"/>
          <p:nvPr/>
        </p:nvSpPr>
        <p:spPr>
          <a:xfrm>
            <a:off x="2778946" y="1975317"/>
            <a:ext cx="6459793" cy="457063"/>
          </a:xfrm>
          <a:prstGeom prst="rect">
            <a:avLst/>
          </a:prstGeom>
          <a:noFill/>
        </p:spPr>
        <p:txBody>
          <a:bodyPr wrap="square" rtlCol="0">
            <a:noAutofit/>
          </a:bodyPr>
          <a:lstStyle/>
          <a:p>
            <a:pPr algn="ctr" defTabSz="609585"/>
            <a:r>
              <a:rPr lang="en-GB" sz="1867" dirty="0">
                <a:solidFill>
                  <a:prstClr val="black"/>
                </a:solidFill>
                <a:latin typeface="Verdana"/>
                <a:ea typeface="Noto Sans" panose="020B0502040504020204" pitchFamily="34" charset="0"/>
                <a:cs typeface="Arial" panose="020B0604020202020204" pitchFamily="34" charset="0"/>
              </a:rPr>
              <a:t>Factors associated with insulin injection omission:</a:t>
            </a:r>
            <a:r>
              <a:rPr lang="en-GB" sz="1867" baseline="30000" dirty="0">
                <a:solidFill>
                  <a:prstClr val="black"/>
                </a:solidFill>
                <a:latin typeface="Verdana"/>
                <a:ea typeface="Noto Sans" panose="020B0502040504020204" pitchFamily="34" charset="0"/>
                <a:cs typeface="Arial" panose="020B0604020202020204" pitchFamily="34" charset="0"/>
              </a:rPr>
              <a:t>1</a:t>
            </a:r>
            <a:endParaRPr lang="en-GB" sz="1867" dirty="0">
              <a:solidFill>
                <a:prstClr val="black"/>
              </a:solidFill>
              <a:latin typeface="Verdana"/>
              <a:ea typeface="Noto Sans" panose="020B050204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7069218-9723-932A-62AB-BD64FB458558}"/>
              </a:ext>
            </a:extLst>
          </p:cNvPr>
          <p:cNvSpPr txBox="1"/>
          <p:nvPr/>
        </p:nvSpPr>
        <p:spPr>
          <a:xfrm>
            <a:off x="657998" y="4737511"/>
            <a:ext cx="11053887" cy="704600"/>
          </a:xfrm>
          <a:prstGeom prst="rect">
            <a:avLst/>
          </a:prstGeom>
          <a:noFill/>
        </p:spPr>
        <p:txBody>
          <a:bodyPr wrap="square" rtlCol="0">
            <a:noAutofit/>
          </a:bodyPr>
          <a:lstStyle/>
          <a:p>
            <a:pPr algn="ctr" defTabSz="609585"/>
            <a:r>
              <a:rPr lang="en-GB" sz="1600" dirty="0">
                <a:solidFill>
                  <a:prstClr val="black"/>
                </a:solidFill>
                <a:latin typeface="Verdana"/>
                <a:ea typeface="Noto Sans" panose="020B0502040504020204" pitchFamily="34" charset="0"/>
                <a:cs typeface="Arial" panose="020B0604020202020204" pitchFamily="34" charset="0"/>
              </a:rPr>
              <a:t>Such factors may lead to a delay in treatment intensification and inadequate glycemic control,</a:t>
            </a:r>
            <a:r>
              <a:rPr lang="en-GB" sz="1600" baseline="30000" dirty="0">
                <a:solidFill>
                  <a:prstClr val="black"/>
                </a:solidFill>
                <a:latin typeface="Verdana"/>
                <a:ea typeface="Noto Sans" panose="020B0502040504020204" pitchFamily="34" charset="0"/>
                <a:cs typeface="Arial" panose="020B0604020202020204" pitchFamily="34" charset="0"/>
              </a:rPr>
              <a:t>2</a:t>
            </a:r>
            <a:r>
              <a:rPr lang="en-GB" sz="1600" dirty="0">
                <a:solidFill>
                  <a:prstClr val="black"/>
                </a:solidFill>
                <a:latin typeface="Verdana"/>
                <a:ea typeface="Noto Sans" panose="020B0502040504020204" pitchFamily="34" charset="0"/>
                <a:cs typeface="Arial" panose="020B0604020202020204" pitchFamily="34" charset="0"/>
              </a:rPr>
              <a:t> as well as poor adherence to treatment</a:t>
            </a:r>
            <a:r>
              <a:rPr lang="en-GB" sz="1600" baseline="30000" dirty="0">
                <a:solidFill>
                  <a:prstClr val="black"/>
                </a:solidFill>
                <a:latin typeface="Verdana"/>
                <a:ea typeface="Noto Sans" panose="020B0502040504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F92F2867-4AE0-2A5F-CDEB-74C66AF26C7B}"/>
              </a:ext>
            </a:extLst>
          </p:cNvPr>
          <p:cNvSpPr txBox="1"/>
          <p:nvPr/>
        </p:nvSpPr>
        <p:spPr>
          <a:xfrm>
            <a:off x="7117168" y="3694431"/>
            <a:ext cx="2211013" cy="338554"/>
          </a:xfrm>
          <a:prstGeom prst="rect">
            <a:avLst/>
          </a:prstGeom>
          <a:noFill/>
        </p:spPr>
        <p:txBody>
          <a:bodyPr wrap="square">
            <a:spAutoFit/>
          </a:bodyPr>
          <a:lstStyle/>
          <a:p>
            <a:pPr algn="ctr" defTabSz="609585"/>
            <a:r>
              <a:rPr lang="en-GB" sz="1600" dirty="0">
                <a:solidFill>
                  <a:srgbClr val="23004C"/>
                </a:solidFill>
                <a:latin typeface="Verdana"/>
                <a:cs typeface="Arial" panose="020B0604020202020204" pitchFamily="34" charset="0"/>
              </a:rPr>
              <a:t>Weight gain</a:t>
            </a:r>
          </a:p>
        </p:txBody>
      </p:sp>
      <p:sp>
        <p:nvSpPr>
          <p:cNvPr id="12" name="TextBox 11">
            <a:extLst>
              <a:ext uri="{FF2B5EF4-FFF2-40B4-BE49-F238E27FC236}">
                <a16:creationId xmlns:a16="http://schemas.microsoft.com/office/drawing/2014/main" id="{8E20EE9B-AD2D-D082-1295-C086150BEEBA}"/>
              </a:ext>
            </a:extLst>
          </p:cNvPr>
          <p:cNvSpPr txBox="1"/>
          <p:nvPr/>
        </p:nvSpPr>
        <p:spPr>
          <a:xfrm>
            <a:off x="4985244" y="3694431"/>
            <a:ext cx="2168003" cy="338554"/>
          </a:xfrm>
          <a:prstGeom prst="rect">
            <a:avLst/>
          </a:prstGeom>
          <a:noFill/>
        </p:spPr>
        <p:txBody>
          <a:bodyPr wrap="square">
            <a:spAutoFit/>
          </a:bodyPr>
          <a:lstStyle/>
          <a:p>
            <a:pPr algn="ctr" defTabSz="914377">
              <a:defRPr/>
            </a:pPr>
            <a:r>
              <a:rPr lang="en-GB" sz="1600" dirty="0">
                <a:solidFill>
                  <a:srgbClr val="23004C"/>
                </a:solidFill>
                <a:latin typeface="Verdana"/>
                <a:cs typeface="Arial" panose="020B0604020202020204" pitchFamily="34" charset="0"/>
              </a:rPr>
              <a:t>Injection pain</a:t>
            </a:r>
          </a:p>
        </p:txBody>
      </p:sp>
      <p:sp>
        <p:nvSpPr>
          <p:cNvPr id="13" name="TextBox 12">
            <a:extLst>
              <a:ext uri="{FF2B5EF4-FFF2-40B4-BE49-F238E27FC236}">
                <a16:creationId xmlns:a16="http://schemas.microsoft.com/office/drawing/2014/main" id="{137F4E3B-9B1C-CBD1-3F1B-796BED27779D}"/>
              </a:ext>
            </a:extLst>
          </p:cNvPr>
          <p:cNvSpPr txBox="1"/>
          <p:nvPr/>
        </p:nvSpPr>
        <p:spPr>
          <a:xfrm>
            <a:off x="9292101" y="3661991"/>
            <a:ext cx="2168003" cy="584775"/>
          </a:xfrm>
          <a:prstGeom prst="rect">
            <a:avLst/>
          </a:prstGeom>
          <a:noFill/>
        </p:spPr>
        <p:txBody>
          <a:bodyPr wrap="square">
            <a:spAutoFit/>
          </a:bodyPr>
          <a:lstStyle/>
          <a:p>
            <a:pPr algn="ctr" defTabSz="914377">
              <a:defRPr/>
            </a:pPr>
            <a:r>
              <a:rPr lang="en-GB" sz="1600" dirty="0">
                <a:solidFill>
                  <a:srgbClr val="23004C"/>
                </a:solidFill>
                <a:latin typeface="Verdana"/>
                <a:cs typeface="Arial" panose="020B0604020202020204" pitchFamily="34" charset="0"/>
              </a:rPr>
              <a:t>Fear of hypoglycemia</a:t>
            </a:r>
          </a:p>
        </p:txBody>
      </p:sp>
      <p:pic>
        <p:nvPicPr>
          <p:cNvPr id="14" name="Graphique 4">
            <a:extLst>
              <a:ext uri="{FF2B5EF4-FFF2-40B4-BE49-F238E27FC236}">
                <a16:creationId xmlns:a16="http://schemas.microsoft.com/office/drawing/2014/main" id="{DE1D5F09-4447-E537-6A12-1B0B591EDE8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94687" y="2703678"/>
            <a:ext cx="874399" cy="864791"/>
          </a:xfrm>
          <a:prstGeom prst="rect">
            <a:avLst/>
          </a:prstGeom>
        </p:spPr>
      </p:pic>
      <p:pic>
        <p:nvPicPr>
          <p:cNvPr id="15" name="Graphic 14" descr="Needle outline">
            <a:extLst>
              <a:ext uri="{FF2B5EF4-FFF2-40B4-BE49-F238E27FC236}">
                <a16:creationId xmlns:a16="http://schemas.microsoft.com/office/drawing/2014/main" id="{35DE893C-B0EC-4CAC-BFBB-0D1A30D144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6593" y="2724380"/>
            <a:ext cx="779537" cy="779537"/>
          </a:xfrm>
          <a:prstGeom prst="rect">
            <a:avLst/>
          </a:prstGeom>
        </p:spPr>
      </p:pic>
      <p:pic>
        <p:nvPicPr>
          <p:cNvPr id="16" name="Graphique 4">
            <a:extLst>
              <a:ext uri="{FF2B5EF4-FFF2-40B4-BE49-F238E27FC236}">
                <a16:creationId xmlns:a16="http://schemas.microsoft.com/office/drawing/2014/main" id="{05E228F3-3506-99C5-8BC0-346E279075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55333" y="2703678"/>
            <a:ext cx="874399" cy="864791"/>
          </a:xfrm>
          <a:prstGeom prst="rect">
            <a:avLst/>
          </a:prstGeom>
        </p:spPr>
      </p:pic>
      <p:pic>
        <p:nvPicPr>
          <p:cNvPr id="17" name="Graphic 16" descr="Head with gears outline">
            <a:extLst>
              <a:ext uri="{FF2B5EF4-FFF2-40B4-BE49-F238E27FC236}">
                <a16:creationId xmlns:a16="http://schemas.microsoft.com/office/drawing/2014/main" id="{BD43C420-0C9E-2A33-2092-8DCA560E07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69117" y="2759776"/>
            <a:ext cx="779537" cy="779537"/>
          </a:xfrm>
          <a:prstGeom prst="rect">
            <a:avLst/>
          </a:prstGeom>
        </p:spPr>
      </p:pic>
      <p:pic>
        <p:nvPicPr>
          <p:cNvPr id="18" name="Graphique 4">
            <a:extLst>
              <a:ext uri="{FF2B5EF4-FFF2-40B4-BE49-F238E27FC236}">
                <a16:creationId xmlns:a16="http://schemas.microsoft.com/office/drawing/2014/main" id="{774E3354-AABF-B3F7-EC8A-F5C1DA5331B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96231" y="2701470"/>
            <a:ext cx="874399" cy="864791"/>
          </a:xfrm>
          <a:prstGeom prst="rect">
            <a:avLst/>
          </a:prstGeom>
        </p:spPr>
      </p:pic>
      <p:pic>
        <p:nvPicPr>
          <p:cNvPr id="19" name="Graphic 18" descr="Lightning bolt outline">
            <a:extLst>
              <a:ext uri="{FF2B5EF4-FFF2-40B4-BE49-F238E27FC236}">
                <a16:creationId xmlns:a16="http://schemas.microsoft.com/office/drawing/2014/main" id="{98B6BB23-D3A6-D492-EBD3-F95D0BB8DB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19073" y="2788929"/>
            <a:ext cx="779539" cy="779539"/>
          </a:xfrm>
          <a:prstGeom prst="rect">
            <a:avLst/>
          </a:prstGeom>
        </p:spPr>
      </p:pic>
      <p:pic>
        <p:nvPicPr>
          <p:cNvPr id="20" name="Graphic 19" descr="Weight Gain outline">
            <a:extLst>
              <a:ext uri="{FF2B5EF4-FFF2-40B4-BE49-F238E27FC236}">
                <a16:creationId xmlns:a16="http://schemas.microsoft.com/office/drawing/2014/main" id="{E7FB512C-0DF4-4947-0858-4FC4E70789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48828" y="2770439"/>
            <a:ext cx="735483" cy="735483"/>
          </a:xfrm>
          <a:prstGeom prst="rect">
            <a:avLst/>
          </a:prstGeom>
        </p:spPr>
      </p:pic>
      <p:pic>
        <p:nvPicPr>
          <p:cNvPr id="21" name="Graphique 4">
            <a:extLst>
              <a:ext uri="{FF2B5EF4-FFF2-40B4-BE49-F238E27FC236}">
                <a16:creationId xmlns:a16="http://schemas.microsoft.com/office/drawing/2014/main" id="{95F5E379-7769-42FB-FD64-8E21BB45029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30107" y="2693019"/>
            <a:ext cx="874399" cy="864791"/>
          </a:xfrm>
          <a:prstGeom prst="rect">
            <a:avLst/>
          </a:prstGeom>
        </p:spPr>
      </p:pic>
      <p:pic>
        <p:nvPicPr>
          <p:cNvPr id="22" name="Graphic 21" descr="Downward trend graph outline">
            <a:extLst>
              <a:ext uri="{FF2B5EF4-FFF2-40B4-BE49-F238E27FC236}">
                <a16:creationId xmlns:a16="http://schemas.microsoft.com/office/drawing/2014/main" id="{0F544144-09E8-EC4C-01EC-607CDAB26B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64292" y="2779284"/>
            <a:ext cx="689227" cy="689227"/>
          </a:xfrm>
          <a:prstGeom prst="rect">
            <a:avLst/>
          </a:prstGeom>
        </p:spPr>
      </p:pic>
    </p:spTree>
    <p:extLst>
      <p:ext uri="{BB962C8B-B14F-4D97-AF65-F5344CB8AC3E}">
        <p14:creationId xmlns:p14="http://schemas.microsoft.com/office/powerpoint/2010/main" val="10332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BC5B0A7B-DF84-09BF-116A-08FFCBA7EC11}"/>
              </a:ext>
            </a:extLst>
          </p:cNvPr>
          <p:cNvSpPr txBox="1">
            <a:spLocks/>
          </p:cNvSpPr>
          <p:nvPr/>
        </p:nvSpPr>
        <p:spPr>
          <a:xfrm>
            <a:off x="11114968" y="6427327"/>
            <a:ext cx="635000"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fld id="{6B54B0F7-55DD-40D6-B7F4-70B586885C0B}" type="slidenum">
              <a:rPr lang="en-US" smtClean="0">
                <a:solidFill>
                  <a:prstClr val="black"/>
                </a:solidFill>
              </a:rPr>
              <a:pPr defTabSz="609585"/>
              <a:t>42</a:t>
            </a:fld>
            <a:endParaRPr lang="en-US" dirty="0">
              <a:solidFill>
                <a:prstClr val="black"/>
              </a:solidFill>
            </a:endParaRPr>
          </a:p>
        </p:txBody>
      </p:sp>
      <p:sp>
        <p:nvSpPr>
          <p:cNvPr id="3" name="Title 6">
            <a:extLst>
              <a:ext uri="{FF2B5EF4-FFF2-40B4-BE49-F238E27FC236}">
                <a16:creationId xmlns:a16="http://schemas.microsoft.com/office/drawing/2014/main" id="{395F03AA-E310-7AC4-6580-590F8E60B023}"/>
              </a:ext>
            </a:extLst>
          </p:cNvPr>
          <p:cNvSpPr txBox="1">
            <a:spLocks/>
          </p:cNvSpPr>
          <p:nvPr/>
        </p:nvSpPr>
        <p:spPr>
          <a:xfrm>
            <a:off x="441600" y="363166"/>
            <a:ext cx="11313600" cy="1095481"/>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…and treatment advancement with complex regimens is associated with certain disadvantages</a:t>
            </a:r>
          </a:p>
        </p:txBody>
      </p:sp>
      <p:sp>
        <p:nvSpPr>
          <p:cNvPr id="4" name="Content Placeholder 7">
            <a:extLst>
              <a:ext uri="{FF2B5EF4-FFF2-40B4-BE49-F238E27FC236}">
                <a16:creationId xmlns:a16="http://schemas.microsoft.com/office/drawing/2014/main" id="{AE51D2DE-8B59-B00F-305B-BD7A6989F7E0}"/>
              </a:ext>
            </a:extLst>
          </p:cNvPr>
          <p:cNvSpPr txBox="1">
            <a:spLocks/>
          </p:cNvSpPr>
          <p:nvPr/>
        </p:nvSpPr>
        <p:spPr>
          <a:xfrm>
            <a:off x="431800" y="5846234"/>
            <a:ext cx="11313584" cy="8165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aseline="30000" dirty="0"/>
              <a:t>*</a:t>
            </a:r>
            <a:r>
              <a:rPr lang="en-GB" sz="1200" dirty="0"/>
              <a:t>Noted in multiple guidelines. BI, basal insulin; FRC, fixed-ratio combination; GI, gastrointestinal; GLP 1 RA, glucagon-like peptide-1 receptor agonist; U, units.</a:t>
            </a:r>
            <a:br>
              <a:rPr lang="en-GB" sz="1200" dirty="0"/>
            </a:br>
            <a:r>
              <a:rPr lang="en-GB" sz="1200" dirty="0"/>
              <a:t>American Diabetes Association. Diabetes Care 2021;44(</a:t>
            </a:r>
            <a:r>
              <a:rPr lang="en-GB" sz="1200" dirty="0" err="1"/>
              <a:t>Suppl</a:t>
            </a:r>
            <a:r>
              <a:rPr lang="en-GB" sz="1200" dirty="0"/>
              <a:t> 1):S111–S124.; Davies MJ, et al. Diabetes Care 2018;41:2669–701;</a:t>
            </a:r>
            <a:br>
              <a:rPr lang="en-GB" sz="1200" dirty="0"/>
            </a:br>
            <a:r>
              <a:rPr lang="en-GB" sz="1200" dirty="0" err="1"/>
              <a:t>Nuffer</a:t>
            </a:r>
            <a:r>
              <a:rPr lang="en-GB" sz="1200" dirty="0"/>
              <a:t> W, et al. </a:t>
            </a:r>
            <a:r>
              <a:rPr lang="en-GB" sz="1200" dirty="0" err="1"/>
              <a:t>Ther</a:t>
            </a:r>
            <a:r>
              <a:rPr lang="en-GB" sz="1200" dirty="0"/>
              <a:t> Adv Endocrinol </a:t>
            </a:r>
            <a:r>
              <a:rPr lang="en-GB" sz="1200" dirty="0" err="1"/>
              <a:t>Metab</a:t>
            </a:r>
            <a:r>
              <a:rPr lang="en-GB" sz="1200" dirty="0"/>
              <a:t> 2018;9:69–79; </a:t>
            </a:r>
            <a:r>
              <a:rPr lang="en-GB" sz="1200" dirty="0" err="1"/>
              <a:t>Ilag</a:t>
            </a:r>
            <a:r>
              <a:rPr lang="en-GB" sz="1200" dirty="0"/>
              <a:t> LL, et al. Clinical </a:t>
            </a:r>
            <a:r>
              <a:rPr lang="en-GB" sz="1200" dirty="0" err="1"/>
              <a:t>Ther</a:t>
            </a:r>
            <a:r>
              <a:rPr lang="en-GB" sz="1200" dirty="0"/>
              <a:t> 2007;29:1254–70; </a:t>
            </a:r>
            <a:r>
              <a:rPr lang="en-GB" sz="1200" dirty="0" err="1"/>
              <a:t>LeRoith</a:t>
            </a:r>
            <a:r>
              <a:rPr lang="en-GB" sz="1200" dirty="0"/>
              <a:t> D, et al. J Clin Endocrinol </a:t>
            </a:r>
            <a:r>
              <a:rPr lang="en-GB" sz="1200" dirty="0" err="1"/>
              <a:t>Metab</a:t>
            </a:r>
            <a:r>
              <a:rPr lang="en-GB" sz="1200" dirty="0"/>
              <a:t> 2019;104:1520–74.</a:t>
            </a:r>
          </a:p>
        </p:txBody>
      </p:sp>
      <p:sp>
        <p:nvSpPr>
          <p:cNvPr id="5" name="Rectangle 4">
            <a:extLst>
              <a:ext uri="{FF2B5EF4-FFF2-40B4-BE49-F238E27FC236}">
                <a16:creationId xmlns:a16="http://schemas.microsoft.com/office/drawing/2014/main" id="{0DCA1E2F-E58B-5E9B-3EE2-FDA9FD38524C}"/>
              </a:ext>
            </a:extLst>
          </p:cNvPr>
          <p:cNvSpPr/>
          <p:nvPr/>
        </p:nvSpPr>
        <p:spPr>
          <a:xfrm>
            <a:off x="810299" y="4820635"/>
            <a:ext cx="10906520" cy="750536"/>
          </a:xfrm>
          <a:prstGeom prst="rect">
            <a:avLst/>
          </a:prstGeom>
          <a:solidFill>
            <a:schemeClr val="accent2">
              <a:lumMod val="60000"/>
              <a:lumOff val="40000"/>
              <a:alpha val="14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09585"/>
            <a:endParaRPr lang="en-GB" sz="1600" dirty="0">
              <a:solidFill>
                <a:srgbClr val="23004C"/>
              </a:solidFill>
              <a:latin typeface="Verdana"/>
              <a:ea typeface="Noto Sans" panose="020B0502040504020204" pitchFamily="34" charset="0"/>
              <a:cs typeface="Arial" panose="020B0604020202020204" pitchFamily="34" charset="0"/>
            </a:endParaRPr>
          </a:p>
        </p:txBody>
      </p:sp>
      <p:sp>
        <p:nvSpPr>
          <p:cNvPr id="6" name="Oval 5">
            <a:extLst>
              <a:ext uri="{FF2B5EF4-FFF2-40B4-BE49-F238E27FC236}">
                <a16:creationId xmlns:a16="http://schemas.microsoft.com/office/drawing/2014/main" id="{C6E206D3-5583-C511-B447-7C8BA8BB2642}"/>
              </a:ext>
            </a:extLst>
          </p:cNvPr>
          <p:cNvSpPr/>
          <p:nvPr/>
        </p:nvSpPr>
        <p:spPr>
          <a:xfrm>
            <a:off x="475182" y="4812119"/>
            <a:ext cx="768868" cy="76886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09585"/>
            <a:endParaRPr lang="en-GB" sz="1467" dirty="0">
              <a:solidFill>
                <a:srgbClr val="23004C"/>
              </a:solidFill>
              <a:latin typeface="Verdana"/>
              <a:ea typeface="Noto Sans" panose="020B0502040504020204" pitchFamily="34" charset="0"/>
              <a:cs typeface="Arial" panose="020B0604020202020204" pitchFamily="34" charset="0"/>
            </a:endParaRPr>
          </a:p>
        </p:txBody>
      </p:sp>
      <p:grpSp>
        <p:nvGrpSpPr>
          <p:cNvPr id="7" name="Graphic 566">
            <a:extLst>
              <a:ext uri="{FF2B5EF4-FFF2-40B4-BE49-F238E27FC236}">
                <a16:creationId xmlns:a16="http://schemas.microsoft.com/office/drawing/2014/main" id="{5B029AFB-5455-A1AF-683D-9E57D115358F}"/>
              </a:ext>
            </a:extLst>
          </p:cNvPr>
          <p:cNvGrpSpPr/>
          <p:nvPr/>
        </p:nvGrpSpPr>
        <p:grpSpPr>
          <a:xfrm rot="16025274">
            <a:off x="776102" y="5045946"/>
            <a:ext cx="382484" cy="434879"/>
            <a:chOff x="-7635151" y="2943705"/>
            <a:chExt cx="695325" cy="790575"/>
          </a:xfrm>
          <a:solidFill>
            <a:schemeClr val="accent1"/>
          </a:solidFill>
        </p:grpSpPr>
        <p:sp>
          <p:nvSpPr>
            <p:cNvPr id="8" name="Freeform: Shape 7">
              <a:extLst>
                <a:ext uri="{FF2B5EF4-FFF2-40B4-BE49-F238E27FC236}">
                  <a16:creationId xmlns:a16="http://schemas.microsoft.com/office/drawing/2014/main" id="{5B292EA7-7737-FBE2-AEF5-CEC9B8F287B5}"/>
                </a:ext>
              </a:extLst>
            </p:cNvPr>
            <p:cNvSpPr/>
            <p:nvPr/>
          </p:nvSpPr>
          <p:spPr>
            <a:xfrm>
              <a:off x="-7500905" y="3122014"/>
              <a:ext cx="447675" cy="495300"/>
            </a:xfrm>
            <a:custGeom>
              <a:avLst/>
              <a:gdLst>
                <a:gd name="connsiteX0" fmla="*/ 324098 w 447675"/>
                <a:gd name="connsiteY0" fmla="*/ 496253 h 495300"/>
                <a:gd name="connsiteX1" fmla="*/ 310763 w 447675"/>
                <a:gd name="connsiteY1" fmla="*/ 490538 h 495300"/>
                <a:gd name="connsiteX2" fmla="*/ 4058 w 447675"/>
                <a:gd name="connsiteY2" fmla="*/ 126683 h 495300"/>
                <a:gd name="connsiteX3" fmla="*/ 248 w 447675"/>
                <a:gd name="connsiteY3" fmla="*/ 113348 h 495300"/>
                <a:gd name="connsiteX4" fmla="*/ 15488 w 447675"/>
                <a:gd name="connsiteY4" fmla="*/ 14288 h 495300"/>
                <a:gd name="connsiteX5" fmla="*/ 32633 w 447675"/>
                <a:gd name="connsiteY5" fmla="*/ 0 h 495300"/>
                <a:gd name="connsiteX6" fmla="*/ 132645 w 447675"/>
                <a:gd name="connsiteY6" fmla="*/ 1905 h 495300"/>
                <a:gd name="connsiteX7" fmla="*/ 145028 w 447675"/>
                <a:gd name="connsiteY7" fmla="*/ 7620 h 495300"/>
                <a:gd name="connsiteX8" fmla="*/ 451733 w 447675"/>
                <a:gd name="connsiteY8" fmla="*/ 371475 h 495300"/>
                <a:gd name="connsiteX9" fmla="*/ 455543 w 447675"/>
                <a:gd name="connsiteY9" fmla="*/ 383858 h 495300"/>
                <a:gd name="connsiteX10" fmla="*/ 449828 w 447675"/>
                <a:gd name="connsiteY10" fmla="*/ 395288 h 495300"/>
                <a:gd name="connsiteX11" fmla="*/ 335528 w 447675"/>
                <a:gd name="connsiteY11" fmla="*/ 492443 h 495300"/>
                <a:gd name="connsiteX12" fmla="*/ 324098 w 447675"/>
                <a:gd name="connsiteY12" fmla="*/ 496253 h 495300"/>
                <a:gd name="connsiteX13" fmla="*/ 20250 w 447675"/>
                <a:gd name="connsiteY13" fmla="*/ 114300 h 495300"/>
                <a:gd name="connsiteX14" fmla="*/ 324098 w 447675"/>
                <a:gd name="connsiteY14" fmla="*/ 474345 h 495300"/>
                <a:gd name="connsiteX15" fmla="*/ 433635 w 447675"/>
                <a:gd name="connsiteY15" fmla="*/ 381953 h 495300"/>
                <a:gd name="connsiteX16" fmla="*/ 129788 w 447675"/>
                <a:gd name="connsiteY16" fmla="*/ 21908 h 495300"/>
                <a:gd name="connsiteX17" fmla="*/ 34538 w 447675"/>
                <a:gd name="connsiteY17" fmla="*/ 20003 h 495300"/>
                <a:gd name="connsiteX18" fmla="*/ 20250 w 447675"/>
                <a:gd name="connsiteY18" fmla="*/ 114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675" h="495300">
                  <a:moveTo>
                    <a:pt x="324098" y="496253"/>
                  </a:moveTo>
                  <a:cubicBezTo>
                    <a:pt x="319335" y="496253"/>
                    <a:pt x="314573" y="494348"/>
                    <a:pt x="310763" y="490538"/>
                  </a:cubicBezTo>
                  <a:lnTo>
                    <a:pt x="4058" y="126683"/>
                  </a:lnTo>
                  <a:cubicBezTo>
                    <a:pt x="1200" y="122873"/>
                    <a:pt x="-705" y="118110"/>
                    <a:pt x="248" y="113348"/>
                  </a:cubicBezTo>
                  <a:lnTo>
                    <a:pt x="15488" y="14288"/>
                  </a:lnTo>
                  <a:cubicBezTo>
                    <a:pt x="16440" y="5715"/>
                    <a:pt x="24060" y="0"/>
                    <a:pt x="32633" y="0"/>
                  </a:cubicBezTo>
                  <a:lnTo>
                    <a:pt x="132645" y="1905"/>
                  </a:lnTo>
                  <a:cubicBezTo>
                    <a:pt x="137408" y="1905"/>
                    <a:pt x="142170" y="3810"/>
                    <a:pt x="145028" y="7620"/>
                  </a:cubicBezTo>
                  <a:lnTo>
                    <a:pt x="451733" y="371475"/>
                  </a:lnTo>
                  <a:cubicBezTo>
                    <a:pt x="454590" y="375285"/>
                    <a:pt x="456495" y="379095"/>
                    <a:pt x="455543" y="383858"/>
                  </a:cubicBezTo>
                  <a:cubicBezTo>
                    <a:pt x="455543" y="388620"/>
                    <a:pt x="452685" y="392430"/>
                    <a:pt x="449828" y="395288"/>
                  </a:cubicBezTo>
                  <a:lnTo>
                    <a:pt x="335528" y="492443"/>
                  </a:lnTo>
                  <a:cubicBezTo>
                    <a:pt x="331718" y="494348"/>
                    <a:pt x="327908" y="496253"/>
                    <a:pt x="324098" y="496253"/>
                  </a:cubicBezTo>
                  <a:close/>
                  <a:moveTo>
                    <a:pt x="20250" y="114300"/>
                  </a:moveTo>
                  <a:lnTo>
                    <a:pt x="324098" y="474345"/>
                  </a:lnTo>
                  <a:lnTo>
                    <a:pt x="433635" y="381953"/>
                  </a:lnTo>
                  <a:lnTo>
                    <a:pt x="129788" y="21908"/>
                  </a:lnTo>
                  <a:lnTo>
                    <a:pt x="34538" y="20003"/>
                  </a:lnTo>
                  <a:lnTo>
                    <a:pt x="20250" y="114300"/>
                  </a:ln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9" name="Freeform: Shape 8">
              <a:extLst>
                <a:ext uri="{FF2B5EF4-FFF2-40B4-BE49-F238E27FC236}">
                  <a16:creationId xmlns:a16="http://schemas.microsoft.com/office/drawing/2014/main" id="{0B804804-BC25-28E4-4FCD-5C5406865238}"/>
                </a:ext>
              </a:extLst>
            </p:cNvPr>
            <p:cNvSpPr/>
            <p:nvPr/>
          </p:nvSpPr>
          <p:spPr>
            <a:xfrm>
              <a:off x="-7635151" y="2943705"/>
              <a:ext cx="142875" cy="161925"/>
            </a:xfrm>
            <a:custGeom>
              <a:avLst/>
              <a:gdLst>
                <a:gd name="connsiteX0" fmla="*/ 131637 w 142875"/>
                <a:gd name="connsiteY0" fmla="*/ 166879 h 161925"/>
                <a:gd name="connsiteX1" fmla="*/ 122112 w 142875"/>
                <a:gd name="connsiteY1" fmla="*/ 162117 h 161925"/>
                <a:gd name="connsiteX2" fmla="*/ 3049 w 142875"/>
                <a:gd name="connsiteY2" fmla="*/ 21147 h 161925"/>
                <a:gd name="connsiteX3" fmla="*/ 4954 w 142875"/>
                <a:gd name="connsiteY3" fmla="*/ 3049 h 161925"/>
                <a:gd name="connsiteX4" fmla="*/ 23052 w 142875"/>
                <a:gd name="connsiteY4" fmla="*/ 4954 h 161925"/>
                <a:gd name="connsiteX5" fmla="*/ 142114 w 142875"/>
                <a:gd name="connsiteY5" fmla="*/ 145924 h 161925"/>
                <a:gd name="connsiteX6" fmla="*/ 140209 w 142875"/>
                <a:gd name="connsiteY6" fmla="*/ 164022 h 161925"/>
                <a:gd name="connsiteX7" fmla="*/ 131637 w 142875"/>
                <a:gd name="connsiteY7" fmla="*/ 1668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61925">
                  <a:moveTo>
                    <a:pt x="131637" y="166879"/>
                  </a:moveTo>
                  <a:cubicBezTo>
                    <a:pt x="127827" y="166879"/>
                    <a:pt x="124017" y="164974"/>
                    <a:pt x="122112" y="162117"/>
                  </a:cubicBezTo>
                  <a:lnTo>
                    <a:pt x="3049" y="21147"/>
                  </a:lnTo>
                  <a:cubicBezTo>
                    <a:pt x="-1713" y="15432"/>
                    <a:pt x="-761" y="7812"/>
                    <a:pt x="4954" y="3049"/>
                  </a:cubicBezTo>
                  <a:cubicBezTo>
                    <a:pt x="10669" y="-1713"/>
                    <a:pt x="18289" y="-761"/>
                    <a:pt x="23052" y="4954"/>
                  </a:cubicBezTo>
                  <a:lnTo>
                    <a:pt x="142114" y="145924"/>
                  </a:lnTo>
                  <a:cubicBezTo>
                    <a:pt x="146877" y="151639"/>
                    <a:pt x="145924" y="159259"/>
                    <a:pt x="140209" y="164022"/>
                  </a:cubicBezTo>
                  <a:cubicBezTo>
                    <a:pt x="137352" y="165927"/>
                    <a:pt x="134494" y="166879"/>
                    <a:pt x="131637" y="166879"/>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10" name="Freeform: Shape 9">
              <a:extLst>
                <a:ext uri="{FF2B5EF4-FFF2-40B4-BE49-F238E27FC236}">
                  <a16:creationId xmlns:a16="http://schemas.microsoft.com/office/drawing/2014/main" id="{3A3DBC97-2171-8CCA-8C4B-CE59EAB16CF2}"/>
                </a:ext>
              </a:extLst>
            </p:cNvPr>
            <p:cNvSpPr/>
            <p:nvPr/>
          </p:nvSpPr>
          <p:spPr>
            <a:xfrm>
              <a:off x="-7215282" y="3469302"/>
              <a:ext cx="200025" cy="171450"/>
            </a:xfrm>
            <a:custGeom>
              <a:avLst/>
              <a:gdLst>
                <a:gd name="connsiteX0" fmla="*/ 198495 w 200025"/>
                <a:gd name="connsiteY0" fmla="*/ 27998 h 171450"/>
                <a:gd name="connsiteX1" fmla="*/ 24188 w 200025"/>
                <a:gd name="connsiteY1" fmla="*/ 174683 h 171450"/>
                <a:gd name="connsiteX2" fmla="*/ 16568 w 200025"/>
                <a:gd name="connsiteY2" fmla="*/ 173730 h 171450"/>
                <a:gd name="connsiteX3" fmla="*/ 1328 w 200025"/>
                <a:gd name="connsiteY3" fmla="*/ 155633 h 171450"/>
                <a:gd name="connsiteX4" fmla="*/ 2280 w 200025"/>
                <a:gd name="connsiteY4" fmla="*/ 148012 h 171450"/>
                <a:gd name="connsiteX5" fmla="*/ 176588 w 200025"/>
                <a:gd name="connsiteY5" fmla="*/ 1328 h 171450"/>
                <a:gd name="connsiteX6" fmla="*/ 184208 w 200025"/>
                <a:gd name="connsiteY6" fmla="*/ 2280 h 171450"/>
                <a:gd name="connsiteX7" fmla="*/ 199448 w 200025"/>
                <a:gd name="connsiteY7" fmla="*/ 20378 h 171450"/>
                <a:gd name="connsiteX8" fmla="*/ 198495 w 200025"/>
                <a:gd name="connsiteY8" fmla="*/ 2799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71450">
                  <a:moveTo>
                    <a:pt x="198495" y="27998"/>
                  </a:moveTo>
                  <a:lnTo>
                    <a:pt x="24188" y="174683"/>
                  </a:lnTo>
                  <a:cubicBezTo>
                    <a:pt x="22283" y="176587"/>
                    <a:pt x="18473" y="176587"/>
                    <a:pt x="16568" y="173730"/>
                  </a:cubicBezTo>
                  <a:lnTo>
                    <a:pt x="1328" y="155633"/>
                  </a:lnTo>
                  <a:cubicBezTo>
                    <a:pt x="-577" y="153728"/>
                    <a:pt x="-577" y="149918"/>
                    <a:pt x="2280" y="148012"/>
                  </a:cubicBezTo>
                  <a:lnTo>
                    <a:pt x="176588" y="1328"/>
                  </a:lnTo>
                  <a:cubicBezTo>
                    <a:pt x="178493" y="-577"/>
                    <a:pt x="182303" y="-577"/>
                    <a:pt x="184208" y="2280"/>
                  </a:cubicBezTo>
                  <a:lnTo>
                    <a:pt x="199448" y="20378"/>
                  </a:lnTo>
                  <a:cubicBezTo>
                    <a:pt x="200400" y="23235"/>
                    <a:pt x="200400" y="26093"/>
                    <a:pt x="198495" y="27998"/>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11" name="Freeform: Shape 10">
              <a:extLst>
                <a:ext uri="{FF2B5EF4-FFF2-40B4-BE49-F238E27FC236}">
                  <a16:creationId xmlns:a16="http://schemas.microsoft.com/office/drawing/2014/main" id="{CBB26592-A439-859F-2C8D-27F0A79E33CE}"/>
                </a:ext>
              </a:extLst>
            </p:cNvPr>
            <p:cNvSpPr/>
            <p:nvPr/>
          </p:nvSpPr>
          <p:spPr>
            <a:xfrm>
              <a:off x="-7124240" y="3560344"/>
              <a:ext cx="180975" cy="171450"/>
            </a:xfrm>
            <a:custGeom>
              <a:avLst/>
              <a:gdLst>
                <a:gd name="connsiteX0" fmla="*/ 116025 w 180975"/>
                <a:gd name="connsiteY0" fmla="*/ 43635 h 171450"/>
                <a:gd name="connsiteX1" fmla="*/ 81735 w 180975"/>
                <a:gd name="connsiteY1" fmla="*/ 2678 h 171450"/>
                <a:gd name="connsiteX2" fmla="*/ 71258 w 180975"/>
                <a:gd name="connsiteY2" fmla="*/ 1725 h 171450"/>
                <a:gd name="connsiteX3" fmla="*/ 2678 w 180975"/>
                <a:gd name="connsiteY3" fmla="*/ 59828 h 171450"/>
                <a:gd name="connsiteX4" fmla="*/ 1725 w 180975"/>
                <a:gd name="connsiteY4" fmla="*/ 70305 h 171450"/>
                <a:gd name="connsiteX5" fmla="*/ 36015 w 180975"/>
                <a:gd name="connsiteY5" fmla="*/ 111263 h 171450"/>
                <a:gd name="connsiteX6" fmla="*/ 35063 w 180975"/>
                <a:gd name="connsiteY6" fmla="*/ 121740 h 171450"/>
                <a:gd name="connsiteX7" fmla="*/ 9345 w 180975"/>
                <a:gd name="connsiteY7" fmla="*/ 143648 h 171450"/>
                <a:gd name="connsiteX8" fmla="*/ 8393 w 180975"/>
                <a:gd name="connsiteY8" fmla="*/ 154125 h 171450"/>
                <a:gd name="connsiteX9" fmla="*/ 28395 w 180975"/>
                <a:gd name="connsiteY9" fmla="*/ 177938 h 171450"/>
                <a:gd name="connsiteX10" fmla="*/ 38873 w 180975"/>
                <a:gd name="connsiteY10" fmla="*/ 178890 h 171450"/>
                <a:gd name="connsiteX11" fmla="*/ 181748 w 180975"/>
                <a:gd name="connsiteY11" fmla="*/ 57923 h 171450"/>
                <a:gd name="connsiteX12" fmla="*/ 182700 w 180975"/>
                <a:gd name="connsiteY12" fmla="*/ 47445 h 171450"/>
                <a:gd name="connsiteX13" fmla="*/ 162698 w 180975"/>
                <a:gd name="connsiteY13" fmla="*/ 23633 h 171450"/>
                <a:gd name="connsiteX14" fmla="*/ 152220 w 180975"/>
                <a:gd name="connsiteY14" fmla="*/ 22680 h 171450"/>
                <a:gd name="connsiteX15" fmla="*/ 126503 w 180975"/>
                <a:gd name="connsiteY15" fmla="*/ 44588 h 171450"/>
                <a:gd name="connsiteX16" fmla="*/ 116025 w 180975"/>
                <a:gd name="connsiteY16" fmla="*/ 436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975" h="171450">
                  <a:moveTo>
                    <a:pt x="116025" y="43635"/>
                  </a:moveTo>
                  <a:lnTo>
                    <a:pt x="81735" y="2678"/>
                  </a:lnTo>
                  <a:cubicBezTo>
                    <a:pt x="78878" y="-180"/>
                    <a:pt x="74115" y="-1132"/>
                    <a:pt x="71258" y="1725"/>
                  </a:cubicBezTo>
                  <a:lnTo>
                    <a:pt x="2678" y="59828"/>
                  </a:lnTo>
                  <a:cubicBezTo>
                    <a:pt x="-180" y="62685"/>
                    <a:pt x="-1132" y="67448"/>
                    <a:pt x="1725" y="70305"/>
                  </a:cubicBezTo>
                  <a:lnTo>
                    <a:pt x="36015" y="111263"/>
                  </a:lnTo>
                  <a:cubicBezTo>
                    <a:pt x="38873" y="114120"/>
                    <a:pt x="37920" y="118883"/>
                    <a:pt x="35063" y="121740"/>
                  </a:cubicBezTo>
                  <a:lnTo>
                    <a:pt x="9345" y="143648"/>
                  </a:lnTo>
                  <a:cubicBezTo>
                    <a:pt x="6488" y="146505"/>
                    <a:pt x="5535" y="151268"/>
                    <a:pt x="8393" y="154125"/>
                  </a:cubicBezTo>
                  <a:lnTo>
                    <a:pt x="28395" y="177938"/>
                  </a:lnTo>
                  <a:cubicBezTo>
                    <a:pt x="31253" y="180795"/>
                    <a:pt x="36015" y="181748"/>
                    <a:pt x="38873" y="178890"/>
                  </a:cubicBezTo>
                  <a:lnTo>
                    <a:pt x="181748" y="57923"/>
                  </a:lnTo>
                  <a:cubicBezTo>
                    <a:pt x="184605" y="55065"/>
                    <a:pt x="185558" y="50303"/>
                    <a:pt x="182700" y="47445"/>
                  </a:cubicBezTo>
                  <a:lnTo>
                    <a:pt x="162698" y="23633"/>
                  </a:lnTo>
                  <a:cubicBezTo>
                    <a:pt x="159840" y="20775"/>
                    <a:pt x="155078" y="19823"/>
                    <a:pt x="152220" y="22680"/>
                  </a:cubicBezTo>
                  <a:lnTo>
                    <a:pt x="126503" y="44588"/>
                  </a:lnTo>
                  <a:cubicBezTo>
                    <a:pt x="123645" y="46493"/>
                    <a:pt x="118883" y="46493"/>
                    <a:pt x="116025" y="4363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12" name="Freeform: Shape 11">
              <a:extLst>
                <a:ext uri="{FF2B5EF4-FFF2-40B4-BE49-F238E27FC236}">
                  <a16:creationId xmlns:a16="http://schemas.microsoft.com/office/drawing/2014/main" id="{3C22B6C7-1799-AE69-0BE3-EEDEC8159C83}"/>
                </a:ext>
              </a:extLst>
            </p:cNvPr>
            <p:cNvSpPr/>
            <p:nvPr/>
          </p:nvSpPr>
          <p:spPr>
            <a:xfrm>
              <a:off x="-7451647" y="3244367"/>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3855" y="54813"/>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13" name="Freeform: Shape 12">
              <a:extLst>
                <a:ext uri="{FF2B5EF4-FFF2-40B4-BE49-F238E27FC236}">
                  <a16:creationId xmlns:a16="http://schemas.microsoft.com/office/drawing/2014/main" id="{A0C67A01-0930-C746-71B2-FB6FE4417ED8}"/>
                </a:ext>
              </a:extLst>
            </p:cNvPr>
            <p:cNvSpPr/>
            <p:nvPr/>
          </p:nvSpPr>
          <p:spPr>
            <a:xfrm>
              <a:off x="-7419262" y="3283419"/>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4813"/>
                    <a:pt x="12903"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14" name="Freeform: Shape 13">
              <a:extLst>
                <a:ext uri="{FF2B5EF4-FFF2-40B4-BE49-F238E27FC236}">
                  <a16:creationId xmlns:a16="http://schemas.microsoft.com/office/drawing/2014/main" id="{BC83F2B7-8BAA-A93F-1FE8-60C5A0C00321}"/>
                </a:ext>
              </a:extLst>
            </p:cNvPr>
            <p:cNvSpPr/>
            <p:nvPr/>
          </p:nvSpPr>
          <p:spPr>
            <a:xfrm>
              <a:off x="-7385925" y="3322472"/>
              <a:ext cx="57150" cy="47625"/>
            </a:xfrm>
            <a:custGeom>
              <a:avLst/>
              <a:gdLst>
                <a:gd name="connsiteX0" fmla="*/ 10045 w 57150"/>
                <a:gd name="connsiteY0" fmla="*/ 55766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6 h 47625"/>
                <a:gd name="connsiteX6" fmla="*/ 16713 w 57150"/>
                <a:gd name="connsiteY6" fmla="*/ 52908 h 47625"/>
                <a:gd name="connsiteX7" fmla="*/ 10045 w 57150"/>
                <a:gd name="connsiteY7" fmla="*/ 5576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6"/>
                  </a:moveTo>
                  <a:cubicBezTo>
                    <a:pt x="7188" y="55766"/>
                    <a:pt x="4330" y="54813"/>
                    <a:pt x="2425" y="51955"/>
                  </a:cubicBezTo>
                  <a:cubicBezTo>
                    <a:pt x="-1385" y="47193"/>
                    <a:pt x="-432" y="41478"/>
                    <a:pt x="3378" y="37668"/>
                  </a:cubicBezTo>
                  <a:lnTo>
                    <a:pt x="45288" y="2425"/>
                  </a:lnTo>
                  <a:cubicBezTo>
                    <a:pt x="50050" y="-1384"/>
                    <a:pt x="55765" y="-432"/>
                    <a:pt x="59575" y="3378"/>
                  </a:cubicBezTo>
                  <a:cubicBezTo>
                    <a:pt x="63385" y="8141"/>
                    <a:pt x="62433" y="13855"/>
                    <a:pt x="58623" y="17666"/>
                  </a:cubicBezTo>
                  <a:lnTo>
                    <a:pt x="16713" y="52908"/>
                  </a:lnTo>
                  <a:cubicBezTo>
                    <a:pt x="14808" y="54813"/>
                    <a:pt x="11950" y="55766"/>
                    <a:pt x="10045" y="55766"/>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15" name="Freeform: Shape 14">
              <a:extLst>
                <a:ext uri="{FF2B5EF4-FFF2-40B4-BE49-F238E27FC236}">
                  <a16:creationId xmlns:a16="http://schemas.microsoft.com/office/drawing/2014/main" id="{420E19F1-FEAE-2F20-AF4B-328AEC11036A}"/>
                </a:ext>
              </a:extLst>
            </p:cNvPr>
            <p:cNvSpPr/>
            <p:nvPr/>
          </p:nvSpPr>
          <p:spPr>
            <a:xfrm>
              <a:off x="-7352587" y="3361524"/>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6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6"/>
                  </a:lnTo>
                  <a:cubicBezTo>
                    <a:pt x="50050" y="-1385"/>
                    <a:pt x="55765" y="-432"/>
                    <a:pt x="59575" y="3378"/>
                  </a:cubicBezTo>
                  <a:cubicBezTo>
                    <a:pt x="63385" y="8140"/>
                    <a:pt x="62433" y="13855"/>
                    <a:pt x="58623" y="17665"/>
                  </a:cubicBezTo>
                  <a:lnTo>
                    <a:pt x="16713" y="52908"/>
                  </a:lnTo>
                  <a:cubicBezTo>
                    <a:pt x="13855" y="54813"/>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16" name="Freeform: Shape 15">
              <a:extLst>
                <a:ext uri="{FF2B5EF4-FFF2-40B4-BE49-F238E27FC236}">
                  <a16:creationId xmlns:a16="http://schemas.microsoft.com/office/drawing/2014/main" id="{14BCAEB3-23D7-9C26-F929-894215EB2D96}"/>
                </a:ext>
              </a:extLst>
            </p:cNvPr>
            <p:cNvSpPr/>
            <p:nvPr/>
          </p:nvSpPr>
          <p:spPr>
            <a:xfrm>
              <a:off x="-7286865" y="3439629"/>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5765"/>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17" name="Freeform: Shape 16">
              <a:extLst>
                <a:ext uri="{FF2B5EF4-FFF2-40B4-BE49-F238E27FC236}">
                  <a16:creationId xmlns:a16="http://schemas.microsoft.com/office/drawing/2014/main" id="{4DA87ACB-2DE9-C7BF-BEAE-0CDE049C62AE}"/>
                </a:ext>
              </a:extLst>
            </p:cNvPr>
            <p:cNvSpPr/>
            <p:nvPr/>
          </p:nvSpPr>
          <p:spPr>
            <a:xfrm>
              <a:off x="-7253527" y="3478682"/>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5765"/>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18" name="Freeform: Shape 17">
              <a:extLst>
                <a:ext uri="{FF2B5EF4-FFF2-40B4-BE49-F238E27FC236}">
                  <a16:creationId xmlns:a16="http://schemas.microsoft.com/office/drawing/2014/main" id="{5C0C98EB-BDC9-D96D-FADE-28B231590797}"/>
                </a:ext>
              </a:extLst>
            </p:cNvPr>
            <p:cNvSpPr/>
            <p:nvPr/>
          </p:nvSpPr>
          <p:spPr>
            <a:xfrm>
              <a:off x="-7349209" y="3407764"/>
              <a:ext cx="285750" cy="190500"/>
            </a:xfrm>
            <a:custGeom>
              <a:avLst/>
              <a:gdLst>
                <a:gd name="connsiteX0" fmla="*/ 214313 w 285750"/>
                <a:gd name="connsiteY0" fmla="*/ 0 h 190500"/>
                <a:gd name="connsiteX1" fmla="*/ 0 w 285750"/>
                <a:gd name="connsiteY1" fmla="*/ 0 h 190500"/>
                <a:gd name="connsiteX2" fmla="*/ 166688 w 285750"/>
                <a:gd name="connsiteY2" fmla="*/ 197168 h 190500"/>
                <a:gd name="connsiteX3" fmla="*/ 176213 w 285750"/>
                <a:gd name="connsiteY3" fmla="*/ 198120 h 190500"/>
                <a:gd name="connsiteX4" fmla="*/ 290513 w 285750"/>
                <a:gd name="connsiteY4" fmla="*/ 100965 h 190500"/>
                <a:gd name="connsiteX5" fmla="*/ 291465 w 285750"/>
                <a:gd name="connsiteY5" fmla="*/ 91440 h 190500"/>
                <a:gd name="connsiteX6" fmla="*/ 214313 w 28575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190500">
                  <a:moveTo>
                    <a:pt x="214313" y="0"/>
                  </a:moveTo>
                  <a:lnTo>
                    <a:pt x="0" y="0"/>
                  </a:lnTo>
                  <a:lnTo>
                    <a:pt x="166688" y="197168"/>
                  </a:lnTo>
                  <a:cubicBezTo>
                    <a:pt x="169545" y="200025"/>
                    <a:pt x="173355" y="200025"/>
                    <a:pt x="176213" y="198120"/>
                  </a:cubicBezTo>
                  <a:lnTo>
                    <a:pt x="290513" y="100965"/>
                  </a:lnTo>
                  <a:cubicBezTo>
                    <a:pt x="293370" y="98108"/>
                    <a:pt x="293370" y="94298"/>
                    <a:pt x="291465" y="91440"/>
                  </a:cubicBezTo>
                  <a:lnTo>
                    <a:pt x="214313" y="0"/>
                  </a:ln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grpSp>
      <p:sp>
        <p:nvSpPr>
          <p:cNvPr id="19" name="Freeform 20">
            <a:extLst>
              <a:ext uri="{FF2B5EF4-FFF2-40B4-BE49-F238E27FC236}">
                <a16:creationId xmlns:a16="http://schemas.microsoft.com/office/drawing/2014/main" id="{7ADC36DF-5894-518A-812F-7E74C4BF146F}"/>
              </a:ext>
            </a:extLst>
          </p:cNvPr>
          <p:cNvSpPr>
            <a:spLocks noEditPoints="1"/>
          </p:cNvSpPr>
          <p:nvPr/>
        </p:nvSpPr>
        <p:spPr bwMode="auto">
          <a:xfrm>
            <a:off x="616638" y="5011851"/>
            <a:ext cx="222277" cy="270184"/>
          </a:xfrm>
          <a:custGeom>
            <a:avLst/>
            <a:gdLst>
              <a:gd name="T0" fmla="*/ 1499 w 1628"/>
              <a:gd name="T1" fmla="*/ 1783 h 1976"/>
              <a:gd name="T2" fmla="*/ 1499 w 1628"/>
              <a:gd name="T3" fmla="*/ 1783 h 1976"/>
              <a:gd name="T4" fmla="*/ 1434 w 1628"/>
              <a:gd name="T5" fmla="*/ 1848 h 1976"/>
              <a:gd name="T6" fmla="*/ 193 w 1628"/>
              <a:gd name="T7" fmla="*/ 1848 h 1976"/>
              <a:gd name="T8" fmla="*/ 129 w 1628"/>
              <a:gd name="T9" fmla="*/ 1783 h 1976"/>
              <a:gd name="T10" fmla="*/ 129 w 1628"/>
              <a:gd name="T11" fmla="*/ 599 h 1976"/>
              <a:gd name="T12" fmla="*/ 193 w 1628"/>
              <a:gd name="T13" fmla="*/ 534 h 1976"/>
              <a:gd name="T14" fmla="*/ 1434 w 1628"/>
              <a:gd name="T15" fmla="*/ 534 h 1976"/>
              <a:gd name="T16" fmla="*/ 1499 w 1628"/>
              <a:gd name="T17" fmla="*/ 599 h 1976"/>
              <a:gd name="T18" fmla="*/ 1499 w 1628"/>
              <a:gd name="T19" fmla="*/ 1783 h 1976"/>
              <a:gd name="T20" fmla="*/ 1434 w 1628"/>
              <a:gd name="T21" fmla="*/ 180 h 1976"/>
              <a:gd name="T22" fmla="*/ 1434 w 1628"/>
              <a:gd name="T23" fmla="*/ 180 h 1976"/>
              <a:gd name="T24" fmla="*/ 1286 w 1628"/>
              <a:gd name="T25" fmla="*/ 180 h 1976"/>
              <a:gd name="T26" fmla="*/ 1286 w 1628"/>
              <a:gd name="T27" fmla="*/ 245 h 1976"/>
              <a:gd name="T28" fmla="*/ 1106 w 1628"/>
              <a:gd name="T29" fmla="*/ 424 h 1976"/>
              <a:gd name="T30" fmla="*/ 927 w 1628"/>
              <a:gd name="T31" fmla="*/ 245 h 1976"/>
              <a:gd name="T32" fmla="*/ 927 w 1628"/>
              <a:gd name="T33" fmla="*/ 180 h 1976"/>
              <a:gd name="T34" fmla="*/ 701 w 1628"/>
              <a:gd name="T35" fmla="*/ 180 h 1976"/>
              <a:gd name="T36" fmla="*/ 701 w 1628"/>
              <a:gd name="T37" fmla="*/ 245 h 1976"/>
              <a:gd name="T38" fmla="*/ 521 w 1628"/>
              <a:gd name="T39" fmla="*/ 424 h 1976"/>
              <a:gd name="T40" fmla="*/ 342 w 1628"/>
              <a:gd name="T41" fmla="*/ 245 h 1976"/>
              <a:gd name="T42" fmla="*/ 342 w 1628"/>
              <a:gd name="T43" fmla="*/ 180 h 1976"/>
              <a:gd name="T44" fmla="*/ 193 w 1628"/>
              <a:gd name="T45" fmla="*/ 180 h 1976"/>
              <a:gd name="T46" fmla="*/ 0 w 1628"/>
              <a:gd name="T47" fmla="*/ 373 h 1976"/>
              <a:gd name="T48" fmla="*/ 0 w 1628"/>
              <a:gd name="T49" fmla="*/ 1783 h 1976"/>
              <a:gd name="T50" fmla="*/ 193 w 1628"/>
              <a:gd name="T51" fmla="*/ 1976 h 1976"/>
              <a:gd name="T52" fmla="*/ 1434 w 1628"/>
              <a:gd name="T53" fmla="*/ 1976 h 1976"/>
              <a:gd name="T54" fmla="*/ 1628 w 1628"/>
              <a:gd name="T55" fmla="*/ 1783 h 1976"/>
              <a:gd name="T56" fmla="*/ 1628 w 1628"/>
              <a:gd name="T57" fmla="*/ 373 h 1976"/>
              <a:gd name="T58" fmla="*/ 1434 w 1628"/>
              <a:gd name="T59" fmla="*/ 180 h 1976"/>
              <a:gd name="T60" fmla="*/ 1279 w 1628"/>
              <a:gd name="T61" fmla="*/ 784 h 1976"/>
              <a:gd name="T62" fmla="*/ 1279 w 1628"/>
              <a:gd name="T63" fmla="*/ 784 h 1976"/>
              <a:gd name="T64" fmla="*/ 1137 w 1628"/>
              <a:gd name="T65" fmla="*/ 795 h 1976"/>
              <a:gd name="T66" fmla="*/ 641 w 1628"/>
              <a:gd name="T67" fmla="*/ 1371 h 1976"/>
              <a:gd name="T68" fmla="*/ 488 w 1628"/>
              <a:gd name="T69" fmla="*/ 1207 h 1976"/>
              <a:gd name="T70" fmla="*/ 346 w 1628"/>
              <a:gd name="T71" fmla="*/ 1202 h 1976"/>
              <a:gd name="T72" fmla="*/ 341 w 1628"/>
              <a:gd name="T73" fmla="*/ 1345 h 1976"/>
              <a:gd name="T74" fmla="*/ 571 w 1628"/>
              <a:gd name="T75" fmla="*/ 1590 h 1976"/>
              <a:gd name="T76" fmla="*/ 644 w 1628"/>
              <a:gd name="T77" fmla="*/ 1622 h 1976"/>
              <a:gd name="T78" fmla="*/ 647 w 1628"/>
              <a:gd name="T79" fmla="*/ 1622 h 1976"/>
              <a:gd name="T80" fmla="*/ 721 w 1628"/>
              <a:gd name="T81" fmla="*/ 1587 h 1976"/>
              <a:gd name="T82" fmla="*/ 1290 w 1628"/>
              <a:gd name="T83" fmla="*/ 926 h 1976"/>
              <a:gd name="T84" fmla="*/ 1279 w 1628"/>
              <a:gd name="T85" fmla="*/ 784 h 1976"/>
              <a:gd name="T86" fmla="*/ 521 w 1628"/>
              <a:gd name="T87" fmla="*/ 360 h 1976"/>
              <a:gd name="T88" fmla="*/ 521 w 1628"/>
              <a:gd name="T89" fmla="*/ 360 h 1976"/>
              <a:gd name="T90" fmla="*/ 636 w 1628"/>
              <a:gd name="T91" fmla="*/ 245 h 1976"/>
              <a:gd name="T92" fmla="*/ 636 w 1628"/>
              <a:gd name="T93" fmla="*/ 115 h 1976"/>
              <a:gd name="T94" fmla="*/ 521 w 1628"/>
              <a:gd name="T95" fmla="*/ 0 h 1976"/>
              <a:gd name="T96" fmla="*/ 406 w 1628"/>
              <a:gd name="T97" fmla="*/ 115 h 1976"/>
              <a:gd name="T98" fmla="*/ 406 w 1628"/>
              <a:gd name="T99" fmla="*/ 245 h 1976"/>
              <a:gd name="T100" fmla="*/ 521 w 1628"/>
              <a:gd name="T101" fmla="*/ 360 h 1976"/>
              <a:gd name="T102" fmla="*/ 1106 w 1628"/>
              <a:gd name="T103" fmla="*/ 360 h 1976"/>
              <a:gd name="T104" fmla="*/ 1106 w 1628"/>
              <a:gd name="T105" fmla="*/ 360 h 1976"/>
              <a:gd name="T106" fmla="*/ 1221 w 1628"/>
              <a:gd name="T107" fmla="*/ 245 h 1976"/>
              <a:gd name="T108" fmla="*/ 1221 w 1628"/>
              <a:gd name="T109" fmla="*/ 115 h 1976"/>
              <a:gd name="T110" fmla="*/ 1106 w 1628"/>
              <a:gd name="T111" fmla="*/ 0 h 1976"/>
              <a:gd name="T112" fmla="*/ 991 w 1628"/>
              <a:gd name="T113" fmla="*/ 115 h 1976"/>
              <a:gd name="T114" fmla="*/ 991 w 1628"/>
              <a:gd name="T115" fmla="*/ 245 h 1976"/>
              <a:gd name="T116" fmla="*/ 1106 w 1628"/>
              <a:gd name="T117" fmla="*/ 360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8" h="1976">
                <a:moveTo>
                  <a:pt x="1499" y="1783"/>
                </a:moveTo>
                <a:lnTo>
                  <a:pt x="1499" y="1783"/>
                </a:lnTo>
                <a:cubicBezTo>
                  <a:pt x="1499" y="1818"/>
                  <a:pt x="1469" y="1848"/>
                  <a:pt x="1434" y="1848"/>
                </a:cubicBezTo>
                <a:lnTo>
                  <a:pt x="193" y="1848"/>
                </a:lnTo>
                <a:cubicBezTo>
                  <a:pt x="159" y="1848"/>
                  <a:pt x="129" y="1818"/>
                  <a:pt x="129" y="1783"/>
                </a:cubicBezTo>
                <a:lnTo>
                  <a:pt x="129" y="599"/>
                </a:lnTo>
                <a:cubicBezTo>
                  <a:pt x="129" y="564"/>
                  <a:pt x="159" y="534"/>
                  <a:pt x="193" y="534"/>
                </a:cubicBezTo>
                <a:lnTo>
                  <a:pt x="1434" y="534"/>
                </a:lnTo>
                <a:cubicBezTo>
                  <a:pt x="1469" y="534"/>
                  <a:pt x="1499" y="564"/>
                  <a:pt x="1499" y="599"/>
                </a:cubicBezTo>
                <a:lnTo>
                  <a:pt x="1499" y="1783"/>
                </a:lnTo>
                <a:close/>
                <a:moveTo>
                  <a:pt x="1434" y="180"/>
                </a:moveTo>
                <a:lnTo>
                  <a:pt x="1434" y="180"/>
                </a:lnTo>
                <a:lnTo>
                  <a:pt x="1286" y="180"/>
                </a:lnTo>
                <a:lnTo>
                  <a:pt x="1286" y="245"/>
                </a:lnTo>
                <a:cubicBezTo>
                  <a:pt x="1286" y="344"/>
                  <a:pt x="1205" y="424"/>
                  <a:pt x="1106" y="424"/>
                </a:cubicBezTo>
                <a:cubicBezTo>
                  <a:pt x="1008" y="424"/>
                  <a:pt x="927" y="344"/>
                  <a:pt x="927" y="245"/>
                </a:cubicBezTo>
                <a:lnTo>
                  <a:pt x="927" y="180"/>
                </a:lnTo>
                <a:lnTo>
                  <a:pt x="701" y="180"/>
                </a:lnTo>
                <a:lnTo>
                  <a:pt x="701" y="245"/>
                </a:lnTo>
                <a:cubicBezTo>
                  <a:pt x="701" y="344"/>
                  <a:pt x="620" y="424"/>
                  <a:pt x="521" y="424"/>
                </a:cubicBezTo>
                <a:cubicBezTo>
                  <a:pt x="423" y="424"/>
                  <a:pt x="342" y="344"/>
                  <a:pt x="342" y="245"/>
                </a:cubicBezTo>
                <a:lnTo>
                  <a:pt x="342" y="180"/>
                </a:lnTo>
                <a:lnTo>
                  <a:pt x="193" y="180"/>
                </a:lnTo>
                <a:cubicBezTo>
                  <a:pt x="87" y="180"/>
                  <a:pt x="0" y="267"/>
                  <a:pt x="0" y="373"/>
                </a:cubicBezTo>
                <a:lnTo>
                  <a:pt x="0" y="1783"/>
                </a:lnTo>
                <a:cubicBezTo>
                  <a:pt x="0" y="1889"/>
                  <a:pt x="87" y="1976"/>
                  <a:pt x="193" y="1976"/>
                </a:cubicBezTo>
                <a:lnTo>
                  <a:pt x="1434" y="1976"/>
                </a:lnTo>
                <a:cubicBezTo>
                  <a:pt x="1541" y="1976"/>
                  <a:pt x="1628" y="1889"/>
                  <a:pt x="1628" y="1783"/>
                </a:cubicBezTo>
                <a:lnTo>
                  <a:pt x="1628" y="373"/>
                </a:lnTo>
                <a:cubicBezTo>
                  <a:pt x="1628" y="267"/>
                  <a:pt x="1541" y="180"/>
                  <a:pt x="1434" y="180"/>
                </a:cubicBezTo>
                <a:close/>
                <a:moveTo>
                  <a:pt x="1279" y="784"/>
                </a:moveTo>
                <a:lnTo>
                  <a:pt x="1279" y="784"/>
                </a:lnTo>
                <a:cubicBezTo>
                  <a:pt x="1237" y="748"/>
                  <a:pt x="1173" y="752"/>
                  <a:pt x="1137" y="795"/>
                </a:cubicBezTo>
                <a:lnTo>
                  <a:pt x="641" y="1371"/>
                </a:lnTo>
                <a:lnTo>
                  <a:pt x="488" y="1207"/>
                </a:lnTo>
                <a:cubicBezTo>
                  <a:pt x="450" y="1166"/>
                  <a:pt x="386" y="1164"/>
                  <a:pt x="346" y="1202"/>
                </a:cubicBezTo>
                <a:cubicBezTo>
                  <a:pt x="305" y="1240"/>
                  <a:pt x="303" y="1304"/>
                  <a:pt x="341" y="1345"/>
                </a:cubicBezTo>
                <a:lnTo>
                  <a:pt x="571" y="1590"/>
                </a:lnTo>
                <a:cubicBezTo>
                  <a:pt x="590" y="1611"/>
                  <a:pt x="617" y="1622"/>
                  <a:pt x="644" y="1622"/>
                </a:cubicBezTo>
                <a:lnTo>
                  <a:pt x="647" y="1622"/>
                </a:lnTo>
                <a:cubicBezTo>
                  <a:pt x="675" y="1622"/>
                  <a:pt x="702" y="1609"/>
                  <a:pt x="721" y="1587"/>
                </a:cubicBezTo>
                <a:lnTo>
                  <a:pt x="1290" y="926"/>
                </a:lnTo>
                <a:cubicBezTo>
                  <a:pt x="1326" y="884"/>
                  <a:pt x="1321" y="820"/>
                  <a:pt x="1279" y="784"/>
                </a:cubicBezTo>
                <a:close/>
                <a:moveTo>
                  <a:pt x="521" y="360"/>
                </a:moveTo>
                <a:lnTo>
                  <a:pt x="521" y="360"/>
                </a:lnTo>
                <a:cubicBezTo>
                  <a:pt x="585" y="360"/>
                  <a:pt x="636" y="308"/>
                  <a:pt x="636" y="245"/>
                </a:cubicBezTo>
                <a:lnTo>
                  <a:pt x="636" y="115"/>
                </a:lnTo>
                <a:cubicBezTo>
                  <a:pt x="636" y="51"/>
                  <a:pt x="585" y="0"/>
                  <a:pt x="521" y="0"/>
                </a:cubicBezTo>
                <a:cubicBezTo>
                  <a:pt x="458" y="0"/>
                  <a:pt x="406" y="51"/>
                  <a:pt x="406" y="115"/>
                </a:cubicBezTo>
                <a:lnTo>
                  <a:pt x="406" y="245"/>
                </a:lnTo>
                <a:cubicBezTo>
                  <a:pt x="406" y="308"/>
                  <a:pt x="458" y="360"/>
                  <a:pt x="521" y="360"/>
                </a:cubicBezTo>
                <a:close/>
                <a:moveTo>
                  <a:pt x="1106" y="360"/>
                </a:moveTo>
                <a:lnTo>
                  <a:pt x="1106" y="360"/>
                </a:lnTo>
                <a:cubicBezTo>
                  <a:pt x="1170" y="360"/>
                  <a:pt x="1221" y="308"/>
                  <a:pt x="1221" y="245"/>
                </a:cubicBezTo>
                <a:lnTo>
                  <a:pt x="1221" y="115"/>
                </a:lnTo>
                <a:cubicBezTo>
                  <a:pt x="1221" y="51"/>
                  <a:pt x="1170" y="0"/>
                  <a:pt x="1106" y="0"/>
                </a:cubicBezTo>
                <a:cubicBezTo>
                  <a:pt x="1043" y="0"/>
                  <a:pt x="991" y="51"/>
                  <a:pt x="991" y="115"/>
                </a:cubicBezTo>
                <a:lnTo>
                  <a:pt x="991" y="245"/>
                </a:lnTo>
                <a:cubicBezTo>
                  <a:pt x="991" y="308"/>
                  <a:pt x="1043" y="360"/>
                  <a:pt x="1106" y="360"/>
                </a:cubicBezTo>
                <a:close/>
              </a:path>
            </a:pathLst>
          </a:custGeom>
          <a:solidFill>
            <a:schemeClr val="accent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1867" dirty="0">
              <a:solidFill>
                <a:srgbClr val="23004C"/>
              </a:solidFill>
              <a:latin typeface="Verdana"/>
            </a:endParaRPr>
          </a:p>
        </p:txBody>
      </p:sp>
      <p:sp>
        <p:nvSpPr>
          <p:cNvPr id="20" name="TextBox 19">
            <a:extLst>
              <a:ext uri="{FF2B5EF4-FFF2-40B4-BE49-F238E27FC236}">
                <a16:creationId xmlns:a16="http://schemas.microsoft.com/office/drawing/2014/main" id="{1257DCFE-C420-FDBE-4960-D8C381A4EF27}"/>
              </a:ext>
            </a:extLst>
          </p:cNvPr>
          <p:cNvSpPr txBox="1"/>
          <p:nvPr/>
        </p:nvSpPr>
        <p:spPr>
          <a:xfrm>
            <a:off x="1329731" y="4883407"/>
            <a:ext cx="2471747" cy="661359"/>
          </a:xfrm>
          <a:prstGeom prst="rect">
            <a:avLst/>
          </a:prstGeom>
          <a:noFill/>
        </p:spPr>
        <p:txBody>
          <a:bodyPr wrap="square" rtlCol="0">
            <a:noAutofit/>
          </a:bodyPr>
          <a:lstStyle/>
          <a:p>
            <a:pPr defTabSz="609585"/>
            <a:r>
              <a:rPr lang="en-GB" sz="1400" dirty="0">
                <a:solidFill>
                  <a:srgbClr val="23004C"/>
                </a:solidFill>
                <a:latin typeface="Verdana"/>
                <a:ea typeface="Noto Sans" panose="020B0502040504020204" pitchFamily="34" charset="0"/>
                <a:cs typeface="Arial" panose="020B0604020202020204" pitchFamily="34" charset="0"/>
              </a:rPr>
              <a:t>Once-daily FRC of a BI and a GLP-1 RA</a:t>
            </a:r>
          </a:p>
        </p:txBody>
      </p:sp>
      <p:sp>
        <p:nvSpPr>
          <p:cNvPr id="21" name="Rectangle 20">
            <a:extLst>
              <a:ext uri="{FF2B5EF4-FFF2-40B4-BE49-F238E27FC236}">
                <a16:creationId xmlns:a16="http://schemas.microsoft.com/office/drawing/2014/main" id="{0A8CEAD4-70F3-546B-DD00-9D1BCAB25E46}"/>
              </a:ext>
            </a:extLst>
          </p:cNvPr>
          <p:cNvSpPr/>
          <p:nvPr/>
        </p:nvSpPr>
        <p:spPr>
          <a:xfrm>
            <a:off x="3857797" y="1356187"/>
            <a:ext cx="4713415" cy="4214984"/>
          </a:xfrm>
          <a:prstGeom prst="rect">
            <a:avLst/>
          </a:prstGeom>
          <a:solidFill>
            <a:schemeClr val="tx2">
              <a:lumMod val="9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09585"/>
            <a:endParaRPr lang="en-GB" sz="1467" dirty="0">
              <a:solidFill>
                <a:srgbClr val="23004C"/>
              </a:solidFill>
              <a:latin typeface="Verdana"/>
              <a:ea typeface="Noto Sans" panose="020B0502040504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D51BB1F-B3DA-B253-FD1D-C77422416EEF}"/>
              </a:ext>
            </a:extLst>
          </p:cNvPr>
          <p:cNvSpPr/>
          <p:nvPr/>
        </p:nvSpPr>
        <p:spPr>
          <a:xfrm>
            <a:off x="8690691" y="1356187"/>
            <a:ext cx="3026128" cy="4214984"/>
          </a:xfrm>
          <a:prstGeom prst="rect">
            <a:avLst/>
          </a:prstGeom>
          <a:solidFill>
            <a:schemeClr val="tx2">
              <a:lumMod val="9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09585"/>
            <a:endParaRPr lang="en-GB" sz="1467" dirty="0">
              <a:solidFill>
                <a:srgbClr val="23004C"/>
              </a:solidFill>
              <a:latin typeface="Verdana"/>
              <a:ea typeface="Noto Sans" panose="020B0502040504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53E0254-6B5D-6ED9-FDD1-D4B3DD00FC6E}"/>
              </a:ext>
            </a:extLst>
          </p:cNvPr>
          <p:cNvSpPr txBox="1"/>
          <p:nvPr/>
        </p:nvSpPr>
        <p:spPr>
          <a:xfrm>
            <a:off x="5513960" y="1356187"/>
            <a:ext cx="2268097" cy="284243"/>
          </a:xfrm>
          <a:prstGeom prst="rect">
            <a:avLst/>
          </a:prstGeom>
          <a:noFill/>
        </p:spPr>
        <p:txBody>
          <a:bodyPr wrap="square" rtlCol="0">
            <a:noAutofit/>
          </a:bodyPr>
          <a:lstStyle/>
          <a:p>
            <a:pPr defTabSz="609585"/>
            <a:r>
              <a:rPr lang="en-GB" sz="1467" b="1" dirty="0">
                <a:solidFill>
                  <a:srgbClr val="23004C"/>
                </a:solidFill>
                <a:latin typeface="Verdana"/>
                <a:ea typeface="Noto Sans" panose="020B0502040504020204" pitchFamily="34" charset="0"/>
                <a:cs typeface="Arial" panose="020B0604020202020204" pitchFamily="34" charset="0"/>
              </a:rPr>
              <a:t>Advantages</a:t>
            </a:r>
          </a:p>
        </p:txBody>
      </p:sp>
      <p:sp>
        <p:nvSpPr>
          <p:cNvPr id="24" name="TextBox 23">
            <a:extLst>
              <a:ext uri="{FF2B5EF4-FFF2-40B4-BE49-F238E27FC236}">
                <a16:creationId xmlns:a16="http://schemas.microsoft.com/office/drawing/2014/main" id="{E8E3E954-1977-09ED-1C1C-2CEB9868A9E5}"/>
              </a:ext>
            </a:extLst>
          </p:cNvPr>
          <p:cNvSpPr txBox="1"/>
          <p:nvPr/>
        </p:nvSpPr>
        <p:spPr>
          <a:xfrm>
            <a:off x="9141518" y="1362336"/>
            <a:ext cx="2268097" cy="284243"/>
          </a:xfrm>
          <a:prstGeom prst="rect">
            <a:avLst/>
          </a:prstGeom>
          <a:noFill/>
        </p:spPr>
        <p:txBody>
          <a:bodyPr wrap="square" rtlCol="0">
            <a:noAutofit/>
          </a:bodyPr>
          <a:lstStyle/>
          <a:p>
            <a:pPr defTabSz="609585"/>
            <a:r>
              <a:rPr lang="en-GB" sz="1467" b="1" dirty="0">
                <a:solidFill>
                  <a:srgbClr val="23004C"/>
                </a:solidFill>
                <a:latin typeface="Verdana"/>
                <a:ea typeface="Noto Sans" panose="020B0502040504020204" pitchFamily="34" charset="0"/>
                <a:cs typeface="Arial" panose="020B0604020202020204" pitchFamily="34" charset="0"/>
              </a:rPr>
              <a:t>Disadvantages</a:t>
            </a:r>
          </a:p>
        </p:txBody>
      </p:sp>
      <p:sp>
        <p:nvSpPr>
          <p:cNvPr id="25" name="TextBox 24">
            <a:extLst>
              <a:ext uri="{FF2B5EF4-FFF2-40B4-BE49-F238E27FC236}">
                <a16:creationId xmlns:a16="http://schemas.microsoft.com/office/drawing/2014/main" id="{AB720BAD-1501-2E18-8349-B239C2734CE9}"/>
              </a:ext>
            </a:extLst>
          </p:cNvPr>
          <p:cNvSpPr txBox="1"/>
          <p:nvPr/>
        </p:nvSpPr>
        <p:spPr>
          <a:xfrm>
            <a:off x="3916386" y="4820635"/>
            <a:ext cx="4619173" cy="876527"/>
          </a:xfrm>
          <a:prstGeom prst="rect">
            <a:avLst/>
          </a:prstGeom>
          <a:noFill/>
        </p:spPr>
        <p:txBody>
          <a:bodyPr wrap="square" rtlCol="0">
            <a:noAutofit/>
          </a:bodyPr>
          <a:lstStyle/>
          <a:p>
            <a:pPr marL="228594" indent="-228594" defTabSz="609585">
              <a:buFont typeface="Arial" panose="020B0604020202020204" pitchFamily="34" charset="0"/>
              <a:buChar char="•"/>
            </a:pPr>
            <a:r>
              <a:rPr lang="en-GB" sz="1067" dirty="0">
                <a:solidFill>
                  <a:srgbClr val="23004C"/>
                </a:solidFill>
                <a:latin typeface="Verdana"/>
              </a:rPr>
              <a:t>Potent glucose-lowering actions vs individual components</a:t>
            </a:r>
            <a:r>
              <a:rPr lang="en-GB" sz="1067" baseline="30000" dirty="0">
                <a:solidFill>
                  <a:srgbClr val="23004C"/>
                </a:solidFill>
                <a:latin typeface="Verdana"/>
              </a:rPr>
              <a:t>*</a:t>
            </a:r>
          </a:p>
          <a:p>
            <a:pPr marL="228594" indent="-228594" defTabSz="609585">
              <a:buFont typeface="Arial" panose="020B0604020202020204" pitchFamily="34" charset="0"/>
              <a:buChar char="•"/>
            </a:pPr>
            <a:r>
              <a:rPr lang="en-GB" sz="1067" dirty="0">
                <a:solidFill>
                  <a:srgbClr val="23004C"/>
                </a:solidFill>
                <a:latin typeface="Verdana"/>
              </a:rPr>
              <a:t>Greater durability of glycemic effect vs addition of BI alone</a:t>
            </a:r>
            <a:r>
              <a:rPr lang="en-GB" sz="1067" baseline="30000" dirty="0">
                <a:solidFill>
                  <a:srgbClr val="23004C"/>
                </a:solidFill>
                <a:latin typeface="Verdana"/>
              </a:rPr>
              <a:t>*</a:t>
            </a:r>
          </a:p>
          <a:p>
            <a:pPr marL="228594" indent="-228594" defTabSz="609585">
              <a:buFont typeface="Arial" panose="020B0604020202020204" pitchFamily="34" charset="0"/>
              <a:buChar char="•"/>
            </a:pPr>
            <a:r>
              <a:rPr lang="en-GB" sz="1067" dirty="0">
                <a:solidFill>
                  <a:srgbClr val="23004C"/>
                </a:solidFill>
                <a:latin typeface="Verdana"/>
              </a:rPr>
              <a:t>Less weight gain vs complex insulin regimens</a:t>
            </a:r>
          </a:p>
          <a:p>
            <a:pPr marL="228594" indent="-228594" defTabSz="609585">
              <a:buFont typeface="Arial" panose="020B0604020202020204" pitchFamily="34" charset="0"/>
              <a:buChar char="•"/>
            </a:pPr>
            <a:r>
              <a:rPr lang="en-GB" sz="1067" dirty="0">
                <a:solidFill>
                  <a:srgbClr val="23004C"/>
                </a:solidFill>
                <a:latin typeface="Verdana"/>
              </a:rPr>
              <a:t>Less hypoglycemia vs complex insulin regimens</a:t>
            </a:r>
            <a:r>
              <a:rPr lang="en-GB" sz="1067" baseline="30000" dirty="0">
                <a:solidFill>
                  <a:srgbClr val="23004C"/>
                </a:solidFill>
                <a:latin typeface="Verdana"/>
              </a:rPr>
              <a:t>*</a:t>
            </a:r>
          </a:p>
          <a:p>
            <a:pPr defTabSz="609585"/>
            <a:endParaRPr lang="en-GB" sz="1867" dirty="0">
              <a:solidFill>
                <a:srgbClr val="23004C"/>
              </a:solidFill>
              <a:latin typeface="Verdana"/>
            </a:endParaRPr>
          </a:p>
        </p:txBody>
      </p:sp>
      <p:sp>
        <p:nvSpPr>
          <p:cNvPr id="26" name="TextBox 25">
            <a:extLst>
              <a:ext uri="{FF2B5EF4-FFF2-40B4-BE49-F238E27FC236}">
                <a16:creationId xmlns:a16="http://schemas.microsoft.com/office/drawing/2014/main" id="{5CF2FEDB-7F74-6611-8D11-BA00E8996173}"/>
              </a:ext>
            </a:extLst>
          </p:cNvPr>
          <p:cNvSpPr txBox="1"/>
          <p:nvPr/>
        </p:nvSpPr>
        <p:spPr>
          <a:xfrm>
            <a:off x="8635371" y="4815797"/>
            <a:ext cx="3110012" cy="876527"/>
          </a:xfrm>
          <a:prstGeom prst="rect">
            <a:avLst/>
          </a:prstGeom>
          <a:noFill/>
        </p:spPr>
        <p:txBody>
          <a:bodyPr wrap="square" rtlCol="0">
            <a:noAutofit/>
          </a:bodyPr>
          <a:lstStyle/>
          <a:p>
            <a:pPr marL="228594" indent="-228594" defTabSz="609585">
              <a:buFont typeface="Arial" panose="020B0604020202020204" pitchFamily="34" charset="0"/>
              <a:buChar char="•"/>
            </a:pPr>
            <a:r>
              <a:rPr lang="en-GB" sz="1067" dirty="0">
                <a:solidFill>
                  <a:srgbClr val="23004C"/>
                </a:solidFill>
                <a:latin typeface="Verdana"/>
              </a:rPr>
              <a:t>Max BI dose capped at 60 U for iGlarlixi and 50 U for IDegLira</a:t>
            </a:r>
          </a:p>
          <a:p>
            <a:pPr defTabSz="609585"/>
            <a:endParaRPr lang="en-GB" sz="1867" dirty="0">
              <a:solidFill>
                <a:srgbClr val="23004C"/>
              </a:solidFill>
              <a:latin typeface="Verdana"/>
            </a:endParaRPr>
          </a:p>
        </p:txBody>
      </p:sp>
      <p:sp>
        <p:nvSpPr>
          <p:cNvPr id="27" name="Oval 26">
            <a:extLst>
              <a:ext uri="{FF2B5EF4-FFF2-40B4-BE49-F238E27FC236}">
                <a16:creationId xmlns:a16="http://schemas.microsoft.com/office/drawing/2014/main" id="{5960F861-8BA9-E221-67D3-CAA695DD1160}"/>
              </a:ext>
            </a:extLst>
          </p:cNvPr>
          <p:cNvSpPr/>
          <p:nvPr/>
        </p:nvSpPr>
        <p:spPr>
          <a:xfrm>
            <a:off x="475182" y="1778593"/>
            <a:ext cx="768868" cy="76886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09585"/>
            <a:endParaRPr lang="en-GB" sz="1467" dirty="0">
              <a:solidFill>
                <a:srgbClr val="23004C"/>
              </a:solidFill>
              <a:latin typeface="Verdana"/>
              <a:ea typeface="Noto Sans" panose="020B0502040504020204" pitchFamily="34" charset="0"/>
              <a:cs typeface="Arial" panose="020B0604020202020204" pitchFamily="34" charset="0"/>
            </a:endParaRPr>
          </a:p>
        </p:txBody>
      </p:sp>
      <p:sp>
        <p:nvSpPr>
          <p:cNvPr id="28" name="Oval 27">
            <a:extLst>
              <a:ext uri="{FF2B5EF4-FFF2-40B4-BE49-F238E27FC236}">
                <a16:creationId xmlns:a16="http://schemas.microsoft.com/office/drawing/2014/main" id="{B8AE61C4-0E5B-39E1-CB55-DB12BAE582D1}"/>
              </a:ext>
            </a:extLst>
          </p:cNvPr>
          <p:cNvSpPr/>
          <p:nvPr/>
        </p:nvSpPr>
        <p:spPr>
          <a:xfrm>
            <a:off x="475182" y="2794399"/>
            <a:ext cx="768868" cy="76886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09585"/>
            <a:endParaRPr lang="en-GB" sz="1467" dirty="0">
              <a:solidFill>
                <a:srgbClr val="23004C"/>
              </a:solidFill>
              <a:latin typeface="Verdana"/>
              <a:ea typeface="Noto Sans" panose="020B0502040504020204" pitchFamily="34" charset="0"/>
              <a:cs typeface="Arial" panose="020B0604020202020204" pitchFamily="34" charset="0"/>
            </a:endParaRPr>
          </a:p>
        </p:txBody>
      </p:sp>
      <p:grpSp>
        <p:nvGrpSpPr>
          <p:cNvPr id="29" name="Graphic 566">
            <a:extLst>
              <a:ext uri="{FF2B5EF4-FFF2-40B4-BE49-F238E27FC236}">
                <a16:creationId xmlns:a16="http://schemas.microsoft.com/office/drawing/2014/main" id="{F2BBF7FD-FB4F-5C46-8E65-E3C1DC66C20F}"/>
              </a:ext>
            </a:extLst>
          </p:cNvPr>
          <p:cNvGrpSpPr/>
          <p:nvPr/>
        </p:nvGrpSpPr>
        <p:grpSpPr>
          <a:xfrm rot="16025274">
            <a:off x="758861" y="3009410"/>
            <a:ext cx="382484" cy="434879"/>
            <a:chOff x="-7635151" y="2943705"/>
            <a:chExt cx="695325" cy="790575"/>
          </a:xfrm>
          <a:solidFill>
            <a:schemeClr val="accent1"/>
          </a:solidFill>
        </p:grpSpPr>
        <p:sp>
          <p:nvSpPr>
            <p:cNvPr id="30" name="Freeform: Shape 29">
              <a:extLst>
                <a:ext uri="{FF2B5EF4-FFF2-40B4-BE49-F238E27FC236}">
                  <a16:creationId xmlns:a16="http://schemas.microsoft.com/office/drawing/2014/main" id="{833BB587-B669-4DC0-B70D-97651006CFDF}"/>
                </a:ext>
              </a:extLst>
            </p:cNvPr>
            <p:cNvSpPr/>
            <p:nvPr/>
          </p:nvSpPr>
          <p:spPr>
            <a:xfrm>
              <a:off x="-7500905" y="3122014"/>
              <a:ext cx="447675" cy="495300"/>
            </a:xfrm>
            <a:custGeom>
              <a:avLst/>
              <a:gdLst>
                <a:gd name="connsiteX0" fmla="*/ 324098 w 447675"/>
                <a:gd name="connsiteY0" fmla="*/ 496253 h 495300"/>
                <a:gd name="connsiteX1" fmla="*/ 310763 w 447675"/>
                <a:gd name="connsiteY1" fmla="*/ 490538 h 495300"/>
                <a:gd name="connsiteX2" fmla="*/ 4058 w 447675"/>
                <a:gd name="connsiteY2" fmla="*/ 126683 h 495300"/>
                <a:gd name="connsiteX3" fmla="*/ 248 w 447675"/>
                <a:gd name="connsiteY3" fmla="*/ 113348 h 495300"/>
                <a:gd name="connsiteX4" fmla="*/ 15488 w 447675"/>
                <a:gd name="connsiteY4" fmla="*/ 14288 h 495300"/>
                <a:gd name="connsiteX5" fmla="*/ 32633 w 447675"/>
                <a:gd name="connsiteY5" fmla="*/ 0 h 495300"/>
                <a:gd name="connsiteX6" fmla="*/ 132645 w 447675"/>
                <a:gd name="connsiteY6" fmla="*/ 1905 h 495300"/>
                <a:gd name="connsiteX7" fmla="*/ 145028 w 447675"/>
                <a:gd name="connsiteY7" fmla="*/ 7620 h 495300"/>
                <a:gd name="connsiteX8" fmla="*/ 451733 w 447675"/>
                <a:gd name="connsiteY8" fmla="*/ 371475 h 495300"/>
                <a:gd name="connsiteX9" fmla="*/ 455543 w 447675"/>
                <a:gd name="connsiteY9" fmla="*/ 383858 h 495300"/>
                <a:gd name="connsiteX10" fmla="*/ 449828 w 447675"/>
                <a:gd name="connsiteY10" fmla="*/ 395288 h 495300"/>
                <a:gd name="connsiteX11" fmla="*/ 335528 w 447675"/>
                <a:gd name="connsiteY11" fmla="*/ 492443 h 495300"/>
                <a:gd name="connsiteX12" fmla="*/ 324098 w 447675"/>
                <a:gd name="connsiteY12" fmla="*/ 496253 h 495300"/>
                <a:gd name="connsiteX13" fmla="*/ 20250 w 447675"/>
                <a:gd name="connsiteY13" fmla="*/ 114300 h 495300"/>
                <a:gd name="connsiteX14" fmla="*/ 324098 w 447675"/>
                <a:gd name="connsiteY14" fmla="*/ 474345 h 495300"/>
                <a:gd name="connsiteX15" fmla="*/ 433635 w 447675"/>
                <a:gd name="connsiteY15" fmla="*/ 381953 h 495300"/>
                <a:gd name="connsiteX16" fmla="*/ 129788 w 447675"/>
                <a:gd name="connsiteY16" fmla="*/ 21908 h 495300"/>
                <a:gd name="connsiteX17" fmla="*/ 34538 w 447675"/>
                <a:gd name="connsiteY17" fmla="*/ 20003 h 495300"/>
                <a:gd name="connsiteX18" fmla="*/ 20250 w 447675"/>
                <a:gd name="connsiteY18" fmla="*/ 114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675" h="495300">
                  <a:moveTo>
                    <a:pt x="324098" y="496253"/>
                  </a:moveTo>
                  <a:cubicBezTo>
                    <a:pt x="319335" y="496253"/>
                    <a:pt x="314573" y="494348"/>
                    <a:pt x="310763" y="490538"/>
                  </a:cubicBezTo>
                  <a:lnTo>
                    <a:pt x="4058" y="126683"/>
                  </a:lnTo>
                  <a:cubicBezTo>
                    <a:pt x="1200" y="122873"/>
                    <a:pt x="-705" y="118110"/>
                    <a:pt x="248" y="113348"/>
                  </a:cubicBezTo>
                  <a:lnTo>
                    <a:pt x="15488" y="14288"/>
                  </a:lnTo>
                  <a:cubicBezTo>
                    <a:pt x="16440" y="5715"/>
                    <a:pt x="24060" y="0"/>
                    <a:pt x="32633" y="0"/>
                  </a:cubicBezTo>
                  <a:lnTo>
                    <a:pt x="132645" y="1905"/>
                  </a:lnTo>
                  <a:cubicBezTo>
                    <a:pt x="137408" y="1905"/>
                    <a:pt x="142170" y="3810"/>
                    <a:pt x="145028" y="7620"/>
                  </a:cubicBezTo>
                  <a:lnTo>
                    <a:pt x="451733" y="371475"/>
                  </a:lnTo>
                  <a:cubicBezTo>
                    <a:pt x="454590" y="375285"/>
                    <a:pt x="456495" y="379095"/>
                    <a:pt x="455543" y="383858"/>
                  </a:cubicBezTo>
                  <a:cubicBezTo>
                    <a:pt x="455543" y="388620"/>
                    <a:pt x="452685" y="392430"/>
                    <a:pt x="449828" y="395288"/>
                  </a:cubicBezTo>
                  <a:lnTo>
                    <a:pt x="335528" y="492443"/>
                  </a:lnTo>
                  <a:cubicBezTo>
                    <a:pt x="331718" y="494348"/>
                    <a:pt x="327908" y="496253"/>
                    <a:pt x="324098" y="496253"/>
                  </a:cubicBezTo>
                  <a:close/>
                  <a:moveTo>
                    <a:pt x="20250" y="114300"/>
                  </a:moveTo>
                  <a:lnTo>
                    <a:pt x="324098" y="474345"/>
                  </a:lnTo>
                  <a:lnTo>
                    <a:pt x="433635" y="381953"/>
                  </a:lnTo>
                  <a:lnTo>
                    <a:pt x="129788" y="21908"/>
                  </a:lnTo>
                  <a:lnTo>
                    <a:pt x="34538" y="20003"/>
                  </a:lnTo>
                  <a:lnTo>
                    <a:pt x="20250" y="114300"/>
                  </a:ln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31" name="Freeform: Shape 30">
              <a:extLst>
                <a:ext uri="{FF2B5EF4-FFF2-40B4-BE49-F238E27FC236}">
                  <a16:creationId xmlns:a16="http://schemas.microsoft.com/office/drawing/2014/main" id="{7C7F7D29-B09D-60A4-98EF-46B32507B2FA}"/>
                </a:ext>
              </a:extLst>
            </p:cNvPr>
            <p:cNvSpPr/>
            <p:nvPr/>
          </p:nvSpPr>
          <p:spPr>
            <a:xfrm>
              <a:off x="-7635151" y="2943705"/>
              <a:ext cx="142875" cy="161925"/>
            </a:xfrm>
            <a:custGeom>
              <a:avLst/>
              <a:gdLst>
                <a:gd name="connsiteX0" fmla="*/ 131637 w 142875"/>
                <a:gd name="connsiteY0" fmla="*/ 166879 h 161925"/>
                <a:gd name="connsiteX1" fmla="*/ 122112 w 142875"/>
                <a:gd name="connsiteY1" fmla="*/ 162117 h 161925"/>
                <a:gd name="connsiteX2" fmla="*/ 3049 w 142875"/>
                <a:gd name="connsiteY2" fmla="*/ 21147 h 161925"/>
                <a:gd name="connsiteX3" fmla="*/ 4954 w 142875"/>
                <a:gd name="connsiteY3" fmla="*/ 3049 h 161925"/>
                <a:gd name="connsiteX4" fmla="*/ 23052 w 142875"/>
                <a:gd name="connsiteY4" fmla="*/ 4954 h 161925"/>
                <a:gd name="connsiteX5" fmla="*/ 142114 w 142875"/>
                <a:gd name="connsiteY5" fmla="*/ 145924 h 161925"/>
                <a:gd name="connsiteX6" fmla="*/ 140209 w 142875"/>
                <a:gd name="connsiteY6" fmla="*/ 164022 h 161925"/>
                <a:gd name="connsiteX7" fmla="*/ 131637 w 142875"/>
                <a:gd name="connsiteY7" fmla="*/ 1668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61925">
                  <a:moveTo>
                    <a:pt x="131637" y="166879"/>
                  </a:moveTo>
                  <a:cubicBezTo>
                    <a:pt x="127827" y="166879"/>
                    <a:pt x="124017" y="164974"/>
                    <a:pt x="122112" y="162117"/>
                  </a:cubicBezTo>
                  <a:lnTo>
                    <a:pt x="3049" y="21147"/>
                  </a:lnTo>
                  <a:cubicBezTo>
                    <a:pt x="-1713" y="15432"/>
                    <a:pt x="-761" y="7812"/>
                    <a:pt x="4954" y="3049"/>
                  </a:cubicBezTo>
                  <a:cubicBezTo>
                    <a:pt x="10669" y="-1713"/>
                    <a:pt x="18289" y="-761"/>
                    <a:pt x="23052" y="4954"/>
                  </a:cubicBezTo>
                  <a:lnTo>
                    <a:pt x="142114" y="145924"/>
                  </a:lnTo>
                  <a:cubicBezTo>
                    <a:pt x="146877" y="151639"/>
                    <a:pt x="145924" y="159259"/>
                    <a:pt x="140209" y="164022"/>
                  </a:cubicBezTo>
                  <a:cubicBezTo>
                    <a:pt x="137352" y="165927"/>
                    <a:pt x="134494" y="166879"/>
                    <a:pt x="131637" y="166879"/>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32" name="Freeform: Shape 31">
              <a:extLst>
                <a:ext uri="{FF2B5EF4-FFF2-40B4-BE49-F238E27FC236}">
                  <a16:creationId xmlns:a16="http://schemas.microsoft.com/office/drawing/2014/main" id="{6EBB2EC8-85AF-8271-49C8-86DC76527E5B}"/>
                </a:ext>
              </a:extLst>
            </p:cNvPr>
            <p:cNvSpPr/>
            <p:nvPr/>
          </p:nvSpPr>
          <p:spPr>
            <a:xfrm>
              <a:off x="-7215282" y="3469302"/>
              <a:ext cx="200025" cy="171450"/>
            </a:xfrm>
            <a:custGeom>
              <a:avLst/>
              <a:gdLst>
                <a:gd name="connsiteX0" fmla="*/ 198495 w 200025"/>
                <a:gd name="connsiteY0" fmla="*/ 27998 h 171450"/>
                <a:gd name="connsiteX1" fmla="*/ 24188 w 200025"/>
                <a:gd name="connsiteY1" fmla="*/ 174683 h 171450"/>
                <a:gd name="connsiteX2" fmla="*/ 16568 w 200025"/>
                <a:gd name="connsiteY2" fmla="*/ 173730 h 171450"/>
                <a:gd name="connsiteX3" fmla="*/ 1328 w 200025"/>
                <a:gd name="connsiteY3" fmla="*/ 155633 h 171450"/>
                <a:gd name="connsiteX4" fmla="*/ 2280 w 200025"/>
                <a:gd name="connsiteY4" fmla="*/ 148012 h 171450"/>
                <a:gd name="connsiteX5" fmla="*/ 176588 w 200025"/>
                <a:gd name="connsiteY5" fmla="*/ 1328 h 171450"/>
                <a:gd name="connsiteX6" fmla="*/ 184208 w 200025"/>
                <a:gd name="connsiteY6" fmla="*/ 2280 h 171450"/>
                <a:gd name="connsiteX7" fmla="*/ 199448 w 200025"/>
                <a:gd name="connsiteY7" fmla="*/ 20378 h 171450"/>
                <a:gd name="connsiteX8" fmla="*/ 198495 w 200025"/>
                <a:gd name="connsiteY8" fmla="*/ 2799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71450">
                  <a:moveTo>
                    <a:pt x="198495" y="27998"/>
                  </a:moveTo>
                  <a:lnTo>
                    <a:pt x="24188" y="174683"/>
                  </a:lnTo>
                  <a:cubicBezTo>
                    <a:pt x="22283" y="176587"/>
                    <a:pt x="18473" y="176587"/>
                    <a:pt x="16568" y="173730"/>
                  </a:cubicBezTo>
                  <a:lnTo>
                    <a:pt x="1328" y="155633"/>
                  </a:lnTo>
                  <a:cubicBezTo>
                    <a:pt x="-577" y="153728"/>
                    <a:pt x="-577" y="149918"/>
                    <a:pt x="2280" y="148012"/>
                  </a:cubicBezTo>
                  <a:lnTo>
                    <a:pt x="176588" y="1328"/>
                  </a:lnTo>
                  <a:cubicBezTo>
                    <a:pt x="178493" y="-577"/>
                    <a:pt x="182303" y="-577"/>
                    <a:pt x="184208" y="2280"/>
                  </a:cubicBezTo>
                  <a:lnTo>
                    <a:pt x="199448" y="20378"/>
                  </a:lnTo>
                  <a:cubicBezTo>
                    <a:pt x="200400" y="23235"/>
                    <a:pt x="200400" y="26093"/>
                    <a:pt x="198495" y="27998"/>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33" name="Freeform: Shape 32">
              <a:extLst>
                <a:ext uri="{FF2B5EF4-FFF2-40B4-BE49-F238E27FC236}">
                  <a16:creationId xmlns:a16="http://schemas.microsoft.com/office/drawing/2014/main" id="{0243B913-3E26-5366-3739-17CEF3E5B824}"/>
                </a:ext>
              </a:extLst>
            </p:cNvPr>
            <p:cNvSpPr/>
            <p:nvPr/>
          </p:nvSpPr>
          <p:spPr>
            <a:xfrm>
              <a:off x="-7124240" y="3560344"/>
              <a:ext cx="180975" cy="171450"/>
            </a:xfrm>
            <a:custGeom>
              <a:avLst/>
              <a:gdLst>
                <a:gd name="connsiteX0" fmla="*/ 116025 w 180975"/>
                <a:gd name="connsiteY0" fmla="*/ 43635 h 171450"/>
                <a:gd name="connsiteX1" fmla="*/ 81735 w 180975"/>
                <a:gd name="connsiteY1" fmla="*/ 2678 h 171450"/>
                <a:gd name="connsiteX2" fmla="*/ 71258 w 180975"/>
                <a:gd name="connsiteY2" fmla="*/ 1725 h 171450"/>
                <a:gd name="connsiteX3" fmla="*/ 2678 w 180975"/>
                <a:gd name="connsiteY3" fmla="*/ 59828 h 171450"/>
                <a:gd name="connsiteX4" fmla="*/ 1725 w 180975"/>
                <a:gd name="connsiteY4" fmla="*/ 70305 h 171450"/>
                <a:gd name="connsiteX5" fmla="*/ 36015 w 180975"/>
                <a:gd name="connsiteY5" fmla="*/ 111263 h 171450"/>
                <a:gd name="connsiteX6" fmla="*/ 35063 w 180975"/>
                <a:gd name="connsiteY6" fmla="*/ 121740 h 171450"/>
                <a:gd name="connsiteX7" fmla="*/ 9345 w 180975"/>
                <a:gd name="connsiteY7" fmla="*/ 143648 h 171450"/>
                <a:gd name="connsiteX8" fmla="*/ 8393 w 180975"/>
                <a:gd name="connsiteY8" fmla="*/ 154125 h 171450"/>
                <a:gd name="connsiteX9" fmla="*/ 28395 w 180975"/>
                <a:gd name="connsiteY9" fmla="*/ 177938 h 171450"/>
                <a:gd name="connsiteX10" fmla="*/ 38873 w 180975"/>
                <a:gd name="connsiteY10" fmla="*/ 178890 h 171450"/>
                <a:gd name="connsiteX11" fmla="*/ 181748 w 180975"/>
                <a:gd name="connsiteY11" fmla="*/ 57923 h 171450"/>
                <a:gd name="connsiteX12" fmla="*/ 182700 w 180975"/>
                <a:gd name="connsiteY12" fmla="*/ 47445 h 171450"/>
                <a:gd name="connsiteX13" fmla="*/ 162698 w 180975"/>
                <a:gd name="connsiteY13" fmla="*/ 23633 h 171450"/>
                <a:gd name="connsiteX14" fmla="*/ 152220 w 180975"/>
                <a:gd name="connsiteY14" fmla="*/ 22680 h 171450"/>
                <a:gd name="connsiteX15" fmla="*/ 126503 w 180975"/>
                <a:gd name="connsiteY15" fmla="*/ 44588 h 171450"/>
                <a:gd name="connsiteX16" fmla="*/ 116025 w 180975"/>
                <a:gd name="connsiteY16" fmla="*/ 436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975" h="171450">
                  <a:moveTo>
                    <a:pt x="116025" y="43635"/>
                  </a:moveTo>
                  <a:lnTo>
                    <a:pt x="81735" y="2678"/>
                  </a:lnTo>
                  <a:cubicBezTo>
                    <a:pt x="78878" y="-180"/>
                    <a:pt x="74115" y="-1132"/>
                    <a:pt x="71258" y="1725"/>
                  </a:cubicBezTo>
                  <a:lnTo>
                    <a:pt x="2678" y="59828"/>
                  </a:lnTo>
                  <a:cubicBezTo>
                    <a:pt x="-180" y="62685"/>
                    <a:pt x="-1132" y="67448"/>
                    <a:pt x="1725" y="70305"/>
                  </a:cubicBezTo>
                  <a:lnTo>
                    <a:pt x="36015" y="111263"/>
                  </a:lnTo>
                  <a:cubicBezTo>
                    <a:pt x="38873" y="114120"/>
                    <a:pt x="37920" y="118883"/>
                    <a:pt x="35063" y="121740"/>
                  </a:cubicBezTo>
                  <a:lnTo>
                    <a:pt x="9345" y="143648"/>
                  </a:lnTo>
                  <a:cubicBezTo>
                    <a:pt x="6488" y="146505"/>
                    <a:pt x="5535" y="151268"/>
                    <a:pt x="8393" y="154125"/>
                  </a:cubicBezTo>
                  <a:lnTo>
                    <a:pt x="28395" y="177938"/>
                  </a:lnTo>
                  <a:cubicBezTo>
                    <a:pt x="31253" y="180795"/>
                    <a:pt x="36015" y="181748"/>
                    <a:pt x="38873" y="178890"/>
                  </a:cubicBezTo>
                  <a:lnTo>
                    <a:pt x="181748" y="57923"/>
                  </a:lnTo>
                  <a:cubicBezTo>
                    <a:pt x="184605" y="55065"/>
                    <a:pt x="185558" y="50303"/>
                    <a:pt x="182700" y="47445"/>
                  </a:cubicBezTo>
                  <a:lnTo>
                    <a:pt x="162698" y="23633"/>
                  </a:lnTo>
                  <a:cubicBezTo>
                    <a:pt x="159840" y="20775"/>
                    <a:pt x="155078" y="19823"/>
                    <a:pt x="152220" y="22680"/>
                  </a:cubicBezTo>
                  <a:lnTo>
                    <a:pt x="126503" y="44588"/>
                  </a:lnTo>
                  <a:cubicBezTo>
                    <a:pt x="123645" y="46493"/>
                    <a:pt x="118883" y="46493"/>
                    <a:pt x="116025" y="4363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34" name="Freeform: Shape 33">
              <a:extLst>
                <a:ext uri="{FF2B5EF4-FFF2-40B4-BE49-F238E27FC236}">
                  <a16:creationId xmlns:a16="http://schemas.microsoft.com/office/drawing/2014/main" id="{50EE2FA9-07FD-74FD-1C53-B5A155BE7445}"/>
                </a:ext>
              </a:extLst>
            </p:cNvPr>
            <p:cNvSpPr/>
            <p:nvPr/>
          </p:nvSpPr>
          <p:spPr>
            <a:xfrm>
              <a:off x="-7451647" y="3244367"/>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3855" y="54813"/>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35" name="Freeform: Shape 34">
              <a:extLst>
                <a:ext uri="{FF2B5EF4-FFF2-40B4-BE49-F238E27FC236}">
                  <a16:creationId xmlns:a16="http://schemas.microsoft.com/office/drawing/2014/main" id="{2DAEC822-BB12-FCE5-D3E6-B03F35FD19DD}"/>
                </a:ext>
              </a:extLst>
            </p:cNvPr>
            <p:cNvSpPr/>
            <p:nvPr/>
          </p:nvSpPr>
          <p:spPr>
            <a:xfrm>
              <a:off x="-7419262" y="3283419"/>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4813"/>
                    <a:pt x="12903"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36" name="Freeform: Shape 35">
              <a:extLst>
                <a:ext uri="{FF2B5EF4-FFF2-40B4-BE49-F238E27FC236}">
                  <a16:creationId xmlns:a16="http://schemas.microsoft.com/office/drawing/2014/main" id="{AF9B7235-E1DA-DEBF-8148-9236293E4702}"/>
                </a:ext>
              </a:extLst>
            </p:cNvPr>
            <p:cNvSpPr/>
            <p:nvPr/>
          </p:nvSpPr>
          <p:spPr>
            <a:xfrm>
              <a:off x="-7385925" y="3322472"/>
              <a:ext cx="57150" cy="47625"/>
            </a:xfrm>
            <a:custGeom>
              <a:avLst/>
              <a:gdLst>
                <a:gd name="connsiteX0" fmla="*/ 10045 w 57150"/>
                <a:gd name="connsiteY0" fmla="*/ 55766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6 h 47625"/>
                <a:gd name="connsiteX6" fmla="*/ 16713 w 57150"/>
                <a:gd name="connsiteY6" fmla="*/ 52908 h 47625"/>
                <a:gd name="connsiteX7" fmla="*/ 10045 w 57150"/>
                <a:gd name="connsiteY7" fmla="*/ 5576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6"/>
                  </a:moveTo>
                  <a:cubicBezTo>
                    <a:pt x="7188" y="55766"/>
                    <a:pt x="4330" y="54813"/>
                    <a:pt x="2425" y="51955"/>
                  </a:cubicBezTo>
                  <a:cubicBezTo>
                    <a:pt x="-1385" y="47193"/>
                    <a:pt x="-432" y="41478"/>
                    <a:pt x="3378" y="37668"/>
                  </a:cubicBezTo>
                  <a:lnTo>
                    <a:pt x="45288" y="2425"/>
                  </a:lnTo>
                  <a:cubicBezTo>
                    <a:pt x="50050" y="-1384"/>
                    <a:pt x="55765" y="-432"/>
                    <a:pt x="59575" y="3378"/>
                  </a:cubicBezTo>
                  <a:cubicBezTo>
                    <a:pt x="63385" y="8141"/>
                    <a:pt x="62433" y="13855"/>
                    <a:pt x="58623" y="17666"/>
                  </a:cubicBezTo>
                  <a:lnTo>
                    <a:pt x="16713" y="52908"/>
                  </a:lnTo>
                  <a:cubicBezTo>
                    <a:pt x="14808" y="54813"/>
                    <a:pt x="11950" y="55766"/>
                    <a:pt x="10045" y="55766"/>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37" name="Freeform: Shape 36">
              <a:extLst>
                <a:ext uri="{FF2B5EF4-FFF2-40B4-BE49-F238E27FC236}">
                  <a16:creationId xmlns:a16="http://schemas.microsoft.com/office/drawing/2014/main" id="{75EF6BF7-A372-B202-549C-005CA2521DB2}"/>
                </a:ext>
              </a:extLst>
            </p:cNvPr>
            <p:cNvSpPr/>
            <p:nvPr/>
          </p:nvSpPr>
          <p:spPr>
            <a:xfrm>
              <a:off x="-7352587" y="3361524"/>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6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6"/>
                  </a:lnTo>
                  <a:cubicBezTo>
                    <a:pt x="50050" y="-1385"/>
                    <a:pt x="55765" y="-432"/>
                    <a:pt x="59575" y="3378"/>
                  </a:cubicBezTo>
                  <a:cubicBezTo>
                    <a:pt x="63385" y="8140"/>
                    <a:pt x="62433" y="13855"/>
                    <a:pt x="58623" y="17665"/>
                  </a:cubicBezTo>
                  <a:lnTo>
                    <a:pt x="16713" y="52908"/>
                  </a:lnTo>
                  <a:cubicBezTo>
                    <a:pt x="13855" y="54813"/>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38" name="Freeform: Shape 37">
              <a:extLst>
                <a:ext uri="{FF2B5EF4-FFF2-40B4-BE49-F238E27FC236}">
                  <a16:creationId xmlns:a16="http://schemas.microsoft.com/office/drawing/2014/main" id="{AE5575C2-F3A7-A331-B508-937F4EC6DEC9}"/>
                </a:ext>
              </a:extLst>
            </p:cNvPr>
            <p:cNvSpPr/>
            <p:nvPr/>
          </p:nvSpPr>
          <p:spPr>
            <a:xfrm>
              <a:off x="-7286865" y="3439629"/>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5765"/>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39" name="Freeform: Shape 38">
              <a:extLst>
                <a:ext uri="{FF2B5EF4-FFF2-40B4-BE49-F238E27FC236}">
                  <a16:creationId xmlns:a16="http://schemas.microsoft.com/office/drawing/2014/main" id="{FF1712BC-0F67-0174-16A1-6EB8C0399D2F}"/>
                </a:ext>
              </a:extLst>
            </p:cNvPr>
            <p:cNvSpPr/>
            <p:nvPr/>
          </p:nvSpPr>
          <p:spPr>
            <a:xfrm>
              <a:off x="-7253527" y="3478682"/>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5765"/>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40" name="Freeform: Shape 39">
              <a:extLst>
                <a:ext uri="{FF2B5EF4-FFF2-40B4-BE49-F238E27FC236}">
                  <a16:creationId xmlns:a16="http://schemas.microsoft.com/office/drawing/2014/main" id="{ED992287-713E-E069-EC79-ACE4F21CA041}"/>
                </a:ext>
              </a:extLst>
            </p:cNvPr>
            <p:cNvSpPr/>
            <p:nvPr/>
          </p:nvSpPr>
          <p:spPr>
            <a:xfrm>
              <a:off x="-7349209" y="3407764"/>
              <a:ext cx="285750" cy="190500"/>
            </a:xfrm>
            <a:custGeom>
              <a:avLst/>
              <a:gdLst>
                <a:gd name="connsiteX0" fmla="*/ 214313 w 285750"/>
                <a:gd name="connsiteY0" fmla="*/ 0 h 190500"/>
                <a:gd name="connsiteX1" fmla="*/ 0 w 285750"/>
                <a:gd name="connsiteY1" fmla="*/ 0 h 190500"/>
                <a:gd name="connsiteX2" fmla="*/ 166688 w 285750"/>
                <a:gd name="connsiteY2" fmla="*/ 197168 h 190500"/>
                <a:gd name="connsiteX3" fmla="*/ 176213 w 285750"/>
                <a:gd name="connsiteY3" fmla="*/ 198120 h 190500"/>
                <a:gd name="connsiteX4" fmla="*/ 290513 w 285750"/>
                <a:gd name="connsiteY4" fmla="*/ 100965 h 190500"/>
                <a:gd name="connsiteX5" fmla="*/ 291465 w 285750"/>
                <a:gd name="connsiteY5" fmla="*/ 91440 h 190500"/>
                <a:gd name="connsiteX6" fmla="*/ 214313 w 28575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190500">
                  <a:moveTo>
                    <a:pt x="214313" y="0"/>
                  </a:moveTo>
                  <a:lnTo>
                    <a:pt x="0" y="0"/>
                  </a:lnTo>
                  <a:lnTo>
                    <a:pt x="166688" y="197168"/>
                  </a:lnTo>
                  <a:cubicBezTo>
                    <a:pt x="169545" y="200025"/>
                    <a:pt x="173355" y="200025"/>
                    <a:pt x="176213" y="198120"/>
                  </a:cubicBezTo>
                  <a:lnTo>
                    <a:pt x="290513" y="100965"/>
                  </a:lnTo>
                  <a:cubicBezTo>
                    <a:pt x="293370" y="98108"/>
                    <a:pt x="293370" y="94298"/>
                    <a:pt x="291465" y="91440"/>
                  </a:cubicBezTo>
                  <a:lnTo>
                    <a:pt x="214313" y="0"/>
                  </a:ln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grpSp>
      <p:grpSp>
        <p:nvGrpSpPr>
          <p:cNvPr id="41" name="Graphic 566">
            <a:extLst>
              <a:ext uri="{FF2B5EF4-FFF2-40B4-BE49-F238E27FC236}">
                <a16:creationId xmlns:a16="http://schemas.microsoft.com/office/drawing/2014/main" id="{96C2A71D-B00C-38B6-28A1-DCCE777BC083}"/>
              </a:ext>
            </a:extLst>
          </p:cNvPr>
          <p:cNvGrpSpPr/>
          <p:nvPr/>
        </p:nvGrpSpPr>
        <p:grpSpPr>
          <a:xfrm rot="16025274">
            <a:off x="613421" y="2878902"/>
            <a:ext cx="382484" cy="434879"/>
            <a:chOff x="-7635151" y="2943705"/>
            <a:chExt cx="695325" cy="790575"/>
          </a:xfrm>
          <a:solidFill>
            <a:schemeClr val="accent1"/>
          </a:solidFill>
        </p:grpSpPr>
        <p:sp>
          <p:nvSpPr>
            <p:cNvPr id="42" name="Freeform: Shape 41">
              <a:extLst>
                <a:ext uri="{FF2B5EF4-FFF2-40B4-BE49-F238E27FC236}">
                  <a16:creationId xmlns:a16="http://schemas.microsoft.com/office/drawing/2014/main" id="{8D798D68-F0DD-F8BB-3CE6-16939B156932}"/>
                </a:ext>
              </a:extLst>
            </p:cNvPr>
            <p:cNvSpPr/>
            <p:nvPr/>
          </p:nvSpPr>
          <p:spPr>
            <a:xfrm>
              <a:off x="-7500905" y="3122014"/>
              <a:ext cx="447675" cy="495300"/>
            </a:xfrm>
            <a:custGeom>
              <a:avLst/>
              <a:gdLst>
                <a:gd name="connsiteX0" fmla="*/ 324098 w 447675"/>
                <a:gd name="connsiteY0" fmla="*/ 496253 h 495300"/>
                <a:gd name="connsiteX1" fmla="*/ 310763 w 447675"/>
                <a:gd name="connsiteY1" fmla="*/ 490538 h 495300"/>
                <a:gd name="connsiteX2" fmla="*/ 4058 w 447675"/>
                <a:gd name="connsiteY2" fmla="*/ 126683 h 495300"/>
                <a:gd name="connsiteX3" fmla="*/ 248 w 447675"/>
                <a:gd name="connsiteY3" fmla="*/ 113348 h 495300"/>
                <a:gd name="connsiteX4" fmla="*/ 15488 w 447675"/>
                <a:gd name="connsiteY4" fmla="*/ 14288 h 495300"/>
                <a:gd name="connsiteX5" fmla="*/ 32633 w 447675"/>
                <a:gd name="connsiteY5" fmla="*/ 0 h 495300"/>
                <a:gd name="connsiteX6" fmla="*/ 132645 w 447675"/>
                <a:gd name="connsiteY6" fmla="*/ 1905 h 495300"/>
                <a:gd name="connsiteX7" fmla="*/ 145028 w 447675"/>
                <a:gd name="connsiteY7" fmla="*/ 7620 h 495300"/>
                <a:gd name="connsiteX8" fmla="*/ 451733 w 447675"/>
                <a:gd name="connsiteY8" fmla="*/ 371475 h 495300"/>
                <a:gd name="connsiteX9" fmla="*/ 455543 w 447675"/>
                <a:gd name="connsiteY9" fmla="*/ 383858 h 495300"/>
                <a:gd name="connsiteX10" fmla="*/ 449828 w 447675"/>
                <a:gd name="connsiteY10" fmla="*/ 395288 h 495300"/>
                <a:gd name="connsiteX11" fmla="*/ 335528 w 447675"/>
                <a:gd name="connsiteY11" fmla="*/ 492443 h 495300"/>
                <a:gd name="connsiteX12" fmla="*/ 324098 w 447675"/>
                <a:gd name="connsiteY12" fmla="*/ 496253 h 495300"/>
                <a:gd name="connsiteX13" fmla="*/ 20250 w 447675"/>
                <a:gd name="connsiteY13" fmla="*/ 114300 h 495300"/>
                <a:gd name="connsiteX14" fmla="*/ 324098 w 447675"/>
                <a:gd name="connsiteY14" fmla="*/ 474345 h 495300"/>
                <a:gd name="connsiteX15" fmla="*/ 433635 w 447675"/>
                <a:gd name="connsiteY15" fmla="*/ 381953 h 495300"/>
                <a:gd name="connsiteX16" fmla="*/ 129788 w 447675"/>
                <a:gd name="connsiteY16" fmla="*/ 21908 h 495300"/>
                <a:gd name="connsiteX17" fmla="*/ 34538 w 447675"/>
                <a:gd name="connsiteY17" fmla="*/ 20003 h 495300"/>
                <a:gd name="connsiteX18" fmla="*/ 20250 w 447675"/>
                <a:gd name="connsiteY18" fmla="*/ 114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675" h="495300">
                  <a:moveTo>
                    <a:pt x="324098" y="496253"/>
                  </a:moveTo>
                  <a:cubicBezTo>
                    <a:pt x="319335" y="496253"/>
                    <a:pt x="314573" y="494348"/>
                    <a:pt x="310763" y="490538"/>
                  </a:cubicBezTo>
                  <a:lnTo>
                    <a:pt x="4058" y="126683"/>
                  </a:lnTo>
                  <a:cubicBezTo>
                    <a:pt x="1200" y="122873"/>
                    <a:pt x="-705" y="118110"/>
                    <a:pt x="248" y="113348"/>
                  </a:cubicBezTo>
                  <a:lnTo>
                    <a:pt x="15488" y="14288"/>
                  </a:lnTo>
                  <a:cubicBezTo>
                    <a:pt x="16440" y="5715"/>
                    <a:pt x="24060" y="0"/>
                    <a:pt x="32633" y="0"/>
                  </a:cubicBezTo>
                  <a:lnTo>
                    <a:pt x="132645" y="1905"/>
                  </a:lnTo>
                  <a:cubicBezTo>
                    <a:pt x="137408" y="1905"/>
                    <a:pt x="142170" y="3810"/>
                    <a:pt x="145028" y="7620"/>
                  </a:cubicBezTo>
                  <a:lnTo>
                    <a:pt x="451733" y="371475"/>
                  </a:lnTo>
                  <a:cubicBezTo>
                    <a:pt x="454590" y="375285"/>
                    <a:pt x="456495" y="379095"/>
                    <a:pt x="455543" y="383858"/>
                  </a:cubicBezTo>
                  <a:cubicBezTo>
                    <a:pt x="455543" y="388620"/>
                    <a:pt x="452685" y="392430"/>
                    <a:pt x="449828" y="395288"/>
                  </a:cubicBezTo>
                  <a:lnTo>
                    <a:pt x="335528" y="492443"/>
                  </a:lnTo>
                  <a:cubicBezTo>
                    <a:pt x="331718" y="494348"/>
                    <a:pt x="327908" y="496253"/>
                    <a:pt x="324098" y="496253"/>
                  </a:cubicBezTo>
                  <a:close/>
                  <a:moveTo>
                    <a:pt x="20250" y="114300"/>
                  </a:moveTo>
                  <a:lnTo>
                    <a:pt x="324098" y="474345"/>
                  </a:lnTo>
                  <a:lnTo>
                    <a:pt x="433635" y="381953"/>
                  </a:lnTo>
                  <a:lnTo>
                    <a:pt x="129788" y="21908"/>
                  </a:lnTo>
                  <a:lnTo>
                    <a:pt x="34538" y="20003"/>
                  </a:lnTo>
                  <a:lnTo>
                    <a:pt x="20250" y="114300"/>
                  </a:ln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43" name="Freeform: Shape 42">
              <a:extLst>
                <a:ext uri="{FF2B5EF4-FFF2-40B4-BE49-F238E27FC236}">
                  <a16:creationId xmlns:a16="http://schemas.microsoft.com/office/drawing/2014/main" id="{A13B0B85-A532-51EB-94E9-C8E282F6CCCB}"/>
                </a:ext>
              </a:extLst>
            </p:cNvPr>
            <p:cNvSpPr/>
            <p:nvPr/>
          </p:nvSpPr>
          <p:spPr>
            <a:xfrm>
              <a:off x="-7635151" y="2943705"/>
              <a:ext cx="142875" cy="161925"/>
            </a:xfrm>
            <a:custGeom>
              <a:avLst/>
              <a:gdLst>
                <a:gd name="connsiteX0" fmla="*/ 131637 w 142875"/>
                <a:gd name="connsiteY0" fmla="*/ 166879 h 161925"/>
                <a:gd name="connsiteX1" fmla="*/ 122112 w 142875"/>
                <a:gd name="connsiteY1" fmla="*/ 162117 h 161925"/>
                <a:gd name="connsiteX2" fmla="*/ 3049 w 142875"/>
                <a:gd name="connsiteY2" fmla="*/ 21147 h 161925"/>
                <a:gd name="connsiteX3" fmla="*/ 4954 w 142875"/>
                <a:gd name="connsiteY3" fmla="*/ 3049 h 161925"/>
                <a:gd name="connsiteX4" fmla="*/ 23052 w 142875"/>
                <a:gd name="connsiteY4" fmla="*/ 4954 h 161925"/>
                <a:gd name="connsiteX5" fmla="*/ 142114 w 142875"/>
                <a:gd name="connsiteY5" fmla="*/ 145924 h 161925"/>
                <a:gd name="connsiteX6" fmla="*/ 140209 w 142875"/>
                <a:gd name="connsiteY6" fmla="*/ 164022 h 161925"/>
                <a:gd name="connsiteX7" fmla="*/ 131637 w 142875"/>
                <a:gd name="connsiteY7" fmla="*/ 1668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61925">
                  <a:moveTo>
                    <a:pt x="131637" y="166879"/>
                  </a:moveTo>
                  <a:cubicBezTo>
                    <a:pt x="127827" y="166879"/>
                    <a:pt x="124017" y="164974"/>
                    <a:pt x="122112" y="162117"/>
                  </a:cubicBezTo>
                  <a:lnTo>
                    <a:pt x="3049" y="21147"/>
                  </a:lnTo>
                  <a:cubicBezTo>
                    <a:pt x="-1713" y="15432"/>
                    <a:pt x="-761" y="7812"/>
                    <a:pt x="4954" y="3049"/>
                  </a:cubicBezTo>
                  <a:cubicBezTo>
                    <a:pt x="10669" y="-1713"/>
                    <a:pt x="18289" y="-761"/>
                    <a:pt x="23052" y="4954"/>
                  </a:cubicBezTo>
                  <a:lnTo>
                    <a:pt x="142114" y="145924"/>
                  </a:lnTo>
                  <a:cubicBezTo>
                    <a:pt x="146877" y="151639"/>
                    <a:pt x="145924" y="159259"/>
                    <a:pt x="140209" y="164022"/>
                  </a:cubicBezTo>
                  <a:cubicBezTo>
                    <a:pt x="137352" y="165927"/>
                    <a:pt x="134494" y="166879"/>
                    <a:pt x="131637" y="166879"/>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44" name="Freeform: Shape 43">
              <a:extLst>
                <a:ext uri="{FF2B5EF4-FFF2-40B4-BE49-F238E27FC236}">
                  <a16:creationId xmlns:a16="http://schemas.microsoft.com/office/drawing/2014/main" id="{88054B20-0D85-787C-2666-B002257B1A5C}"/>
                </a:ext>
              </a:extLst>
            </p:cNvPr>
            <p:cNvSpPr/>
            <p:nvPr/>
          </p:nvSpPr>
          <p:spPr>
            <a:xfrm>
              <a:off x="-7215282" y="3469302"/>
              <a:ext cx="200025" cy="171450"/>
            </a:xfrm>
            <a:custGeom>
              <a:avLst/>
              <a:gdLst>
                <a:gd name="connsiteX0" fmla="*/ 198495 w 200025"/>
                <a:gd name="connsiteY0" fmla="*/ 27998 h 171450"/>
                <a:gd name="connsiteX1" fmla="*/ 24188 w 200025"/>
                <a:gd name="connsiteY1" fmla="*/ 174683 h 171450"/>
                <a:gd name="connsiteX2" fmla="*/ 16568 w 200025"/>
                <a:gd name="connsiteY2" fmla="*/ 173730 h 171450"/>
                <a:gd name="connsiteX3" fmla="*/ 1328 w 200025"/>
                <a:gd name="connsiteY3" fmla="*/ 155633 h 171450"/>
                <a:gd name="connsiteX4" fmla="*/ 2280 w 200025"/>
                <a:gd name="connsiteY4" fmla="*/ 148012 h 171450"/>
                <a:gd name="connsiteX5" fmla="*/ 176588 w 200025"/>
                <a:gd name="connsiteY5" fmla="*/ 1328 h 171450"/>
                <a:gd name="connsiteX6" fmla="*/ 184208 w 200025"/>
                <a:gd name="connsiteY6" fmla="*/ 2280 h 171450"/>
                <a:gd name="connsiteX7" fmla="*/ 199448 w 200025"/>
                <a:gd name="connsiteY7" fmla="*/ 20378 h 171450"/>
                <a:gd name="connsiteX8" fmla="*/ 198495 w 200025"/>
                <a:gd name="connsiteY8" fmla="*/ 2799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71450">
                  <a:moveTo>
                    <a:pt x="198495" y="27998"/>
                  </a:moveTo>
                  <a:lnTo>
                    <a:pt x="24188" y="174683"/>
                  </a:lnTo>
                  <a:cubicBezTo>
                    <a:pt x="22283" y="176587"/>
                    <a:pt x="18473" y="176587"/>
                    <a:pt x="16568" y="173730"/>
                  </a:cubicBezTo>
                  <a:lnTo>
                    <a:pt x="1328" y="155633"/>
                  </a:lnTo>
                  <a:cubicBezTo>
                    <a:pt x="-577" y="153728"/>
                    <a:pt x="-577" y="149918"/>
                    <a:pt x="2280" y="148012"/>
                  </a:cubicBezTo>
                  <a:lnTo>
                    <a:pt x="176588" y="1328"/>
                  </a:lnTo>
                  <a:cubicBezTo>
                    <a:pt x="178493" y="-577"/>
                    <a:pt x="182303" y="-577"/>
                    <a:pt x="184208" y="2280"/>
                  </a:cubicBezTo>
                  <a:lnTo>
                    <a:pt x="199448" y="20378"/>
                  </a:lnTo>
                  <a:cubicBezTo>
                    <a:pt x="200400" y="23235"/>
                    <a:pt x="200400" y="26093"/>
                    <a:pt x="198495" y="27998"/>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45" name="Freeform: Shape 44">
              <a:extLst>
                <a:ext uri="{FF2B5EF4-FFF2-40B4-BE49-F238E27FC236}">
                  <a16:creationId xmlns:a16="http://schemas.microsoft.com/office/drawing/2014/main" id="{1FFEE117-CE60-7A01-55CD-55B0E351C433}"/>
                </a:ext>
              </a:extLst>
            </p:cNvPr>
            <p:cNvSpPr/>
            <p:nvPr/>
          </p:nvSpPr>
          <p:spPr>
            <a:xfrm>
              <a:off x="-7124240" y="3560344"/>
              <a:ext cx="180975" cy="171450"/>
            </a:xfrm>
            <a:custGeom>
              <a:avLst/>
              <a:gdLst>
                <a:gd name="connsiteX0" fmla="*/ 116025 w 180975"/>
                <a:gd name="connsiteY0" fmla="*/ 43635 h 171450"/>
                <a:gd name="connsiteX1" fmla="*/ 81735 w 180975"/>
                <a:gd name="connsiteY1" fmla="*/ 2678 h 171450"/>
                <a:gd name="connsiteX2" fmla="*/ 71258 w 180975"/>
                <a:gd name="connsiteY2" fmla="*/ 1725 h 171450"/>
                <a:gd name="connsiteX3" fmla="*/ 2678 w 180975"/>
                <a:gd name="connsiteY3" fmla="*/ 59828 h 171450"/>
                <a:gd name="connsiteX4" fmla="*/ 1725 w 180975"/>
                <a:gd name="connsiteY4" fmla="*/ 70305 h 171450"/>
                <a:gd name="connsiteX5" fmla="*/ 36015 w 180975"/>
                <a:gd name="connsiteY5" fmla="*/ 111263 h 171450"/>
                <a:gd name="connsiteX6" fmla="*/ 35063 w 180975"/>
                <a:gd name="connsiteY6" fmla="*/ 121740 h 171450"/>
                <a:gd name="connsiteX7" fmla="*/ 9345 w 180975"/>
                <a:gd name="connsiteY7" fmla="*/ 143648 h 171450"/>
                <a:gd name="connsiteX8" fmla="*/ 8393 w 180975"/>
                <a:gd name="connsiteY8" fmla="*/ 154125 h 171450"/>
                <a:gd name="connsiteX9" fmla="*/ 28395 w 180975"/>
                <a:gd name="connsiteY9" fmla="*/ 177938 h 171450"/>
                <a:gd name="connsiteX10" fmla="*/ 38873 w 180975"/>
                <a:gd name="connsiteY10" fmla="*/ 178890 h 171450"/>
                <a:gd name="connsiteX11" fmla="*/ 181748 w 180975"/>
                <a:gd name="connsiteY11" fmla="*/ 57923 h 171450"/>
                <a:gd name="connsiteX12" fmla="*/ 182700 w 180975"/>
                <a:gd name="connsiteY12" fmla="*/ 47445 h 171450"/>
                <a:gd name="connsiteX13" fmla="*/ 162698 w 180975"/>
                <a:gd name="connsiteY13" fmla="*/ 23633 h 171450"/>
                <a:gd name="connsiteX14" fmla="*/ 152220 w 180975"/>
                <a:gd name="connsiteY14" fmla="*/ 22680 h 171450"/>
                <a:gd name="connsiteX15" fmla="*/ 126503 w 180975"/>
                <a:gd name="connsiteY15" fmla="*/ 44588 h 171450"/>
                <a:gd name="connsiteX16" fmla="*/ 116025 w 180975"/>
                <a:gd name="connsiteY16" fmla="*/ 436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975" h="171450">
                  <a:moveTo>
                    <a:pt x="116025" y="43635"/>
                  </a:moveTo>
                  <a:lnTo>
                    <a:pt x="81735" y="2678"/>
                  </a:lnTo>
                  <a:cubicBezTo>
                    <a:pt x="78878" y="-180"/>
                    <a:pt x="74115" y="-1132"/>
                    <a:pt x="71258" y="1725"/>
                  </a:cubicBezTo>
                  <a:lnTo>
                    <a:pt x="2678" y="59828"/>
                  </a:lnTo>
                  <a:cubicBezTo>
                    <a:pt x="-180" y="62685"/>
                    <a:pt x="-1132" y="67448"/>
                    <a:pt x="1725" y="70305"/>
                  </a:cubicBezTo>
                  <a:lnTo>
                    <a:pt x="36015" y="111263"/>
                  </a:lnTo>
                  <a:cubicBezTo>
                    <a:pt x="38873" y="114120"/>
                    <a:pt x="37920" y="118883"/>
                    <a:pt x="35063" y="121740"/>
                  </a:cubicBezTo>
                  <a:lnTo>
                    <a:pt x="9345" y="143648"/>
                  </a:lnTo>
                  <a:cubicBezTo>
                    <a:pt x="6488" y="146505"/>
                    <a:pt x="5535" y="151268"/>
                    <a:pt x="8393" y="154125"/>
                  </a:cubicBezTo>
                  <a:lnTo>
                    <a:pt x="28395" y="177938"/>
                  </a:lnTo>
                  <a:cubicBezTo>
                    <a:pt x="31253" y="180795"/>
                    <a:pt x="36015" y="181748"/>
                    <a:pt x="38873" y="178890"/>
                  </a:cubicBezTo>
                  <a:lnTo>
                    <a:pt x="181748" y="57923"/>
                  </a:lnTo>
                  <a:cubicBezTo>
                    <a:pt x="184605" y="55065"/>
                    <a:pt x="185558" y="50303"/>
                    <a:pt x="182700" y="47445"/>
                  </a:cubicBezTo>
                  <a:lnTo>
                    <a:pt x="162698" y="23633"/>
                  </a:lnTo>
                  <a:cubicBezTo>
                    <a:pt x="159840" y="20775"/>
                    <a:pt x="155078" y="19823"/>
                    <a:pt x="152220" y="22680"/>
                  </a:cubicBezTo>
                  <a:lnTo>
                    <a:pt x="126503" y="44588"/>
                  </a:lnTo>
                  <a:cubicBezTo>
                    <a:pt x="123645" y="46493"/>
                    <a:pt x="118883" y="46493"/>
                    <a:pt x="116025" y="4363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46" name="Freeform: Shape 45">
              <a:extLst>
                <a:ext uri="{FF2B5EF4-FFF2-40B4-BE49-F238E27FC236}">
                  <a16:creationId xmlns:a16="http://schemas.microsoft.com/office/drawing/2014/main" id="{BE6062D7-CD7B-124F-7F89-D20AD29CABCA}"/>
                </a:ext>
              </a:extLst>
            </p:cNvPr>
            <p:cNvSpPr/>
            <p:nvPr/>
          </p:nvSpPr>
          <p:spPr>
            <a:xfrm>
              <a:off x="-7451647" y="3244367"/>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3855" y="54813"/>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47" name="Freeform: Shape 46">
              <a:extLst>
                <a:ext uri="{FF2B5EF4-FFF2-40B4-BE49-F238E27FC236}">
                  <a16:creationId xmlns:a16="http://schemas.microsoft.com/office/drawing/2014/main" id="{302B1243-E772-DF14-A64B-C85573112DF8}"/>
                </a:ext>
              </a:extLst>
            </p:cNvPr>
            <p:cNvSpPr/>
            <p:nvPr/>
          </p:nvSpPr>
          <p:spPr>
            <a:xfrm>
              <a:off x="-7419262" y="3283419"/>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4813"/>
                    <a:pt x="12903"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48" name="Freeform: Shape 47">
              <a:extLst>
                <a:ext uri="{FF2B5EF4-FFF2-40B4-BE49-F238E27FC236}">
                  <a16:creationId xmlns:a16="http://schemas.microsoft.com/office/drawing/2014/main" id="{B6420D37-8734-7728-358C-111BB59FE8E1}"/>
                </a:ext>
              </a:extLst>
            </p:cNvPr>
            <p:cNvSpPr/>
            <p:nvPr/>
          </p:nvSpPr>
          <p:spPr>
            <a:xfrm>
              <a:off x="-7385925" y="3322472"/>
              <a:ext cx="57150" cy="47625"/>
            </a:xfrm>
            <a:custGeom>
              <a:avLst/>
              <a:gdLst>
                <a:gd name="connsiteX0" fmla="*/ 10045 w 57150"/>
                <a:gd name="connsiteY0" fmla="*/ 55766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6 h 47625"/>
                <a:gd name="connsiteX6" fmla="*/ 16713 w 57150"/>
                <a:gd name="connsiteY6" fmla="*/ 52908 h 47625"/>
                <a:gd name="connsiteX7" fmla="*/ 10045 w 57150"/>
                <a:gd name="connsiteY7" fmla="*/ 5576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6"/>
                  </a:moveTo>
                  <a:cubicBezTo>
                    <a:pt x="7188" y="55766"/>
                    <a:pt x="4330" y="54813"/>
                    <a:pt x="2425" y="51955"/>
                  </a:cubicBezTo>
                  <a:cubicBezTo>
                    <a:pt x="-1385" y="47193"/>
                    <a:pt x="-432" y="41478"/>
                    <a:pt x="3378" y="37668"/>
                  </a:cubicBezTo>
                  <a:lnTo>
                    <a:pt x="45288" y="2425"/>
                  </a:lnTo>
                  <a:cubicBezTo>
                    <a:pt x="50050" y="-1384"/>
                    <a:pt x="55765" y="-432"/>
                    <a:pt x="59575" y="3378"/>
                  </a:cubicBezTo>
                  <a:cubicBezTo>
                    <a:pt x="63385" y="8141"/>
                    <a:pt x="62433" y="13855"/>
                    <a:pt x="58623" y="17666"/>
                  </a:cubicBezTo>
                  <a:lnTo>
                    <a:pt x="16713" y="52908"/>
                  </a:lnTo>
                  <a:cubicBezTo>
                    <a:pt x="14808" y="54813"/>
                    <a:pt x="11950" y="55766"/>
                    <a:pt x="10045" y="55766"/>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49" name="Freeform: Shape 48">
              <a:extLst>
                <a:ext uri="{FF2B5EF4-FFF2-40B4-BE49-F238E27FC236}">
                  <a16:creationId xmlns:a16="http://schemas.microsoft.com/office/drawing/2014/main" id="{79E3C17B-C62A-2B88-18B6-517E51DED1C5}"/>
                </a:ext>
              </a:extLst>
            </p:cNvPr>
            <p:cNvSpPr/>
            <p:nvPr/>
          </p:nvSpPr>
          <p:spPr>
            <a:xfrm>
              <a:off x="-7352587" y="3361524"/>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6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6"/>
                  </a:lnTo>
                  <a:cubicBezTo>
                    <a:pt x="50050" y="-1385"/>
                    <a:pt x="55765" y="-432"/>
                    <a:pt x="59575" y="3378"/>
                  </a:cubicBezTo>
                  <a:cubicBezTo>
                    <a:pt x="63385" y="8140"/>
                    <a:pt x="62433" y="13855"/>
                    <a:pt x="58623" y="17665"/>
                  </a:cubicBezTo>
                  <a:lnTo>
                    <a:pt x="16713" y="52908"/>
                  </a:lnTo>
                  <a:cubicBezTo>
                    <a:pt x="13855" y="54813"/>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50" name="Freeform: Shape 49">
              <a:extLst>
                <a:ext uri="{FF2B5EF4-FFF2-40B4-BE49-F238E27FC236}">
                  <a16:creationId xmlns:a16="http://schemas.microsoft.com/office/drawing/2014/main" id="{7D5E23D6-7599-9E02-B313-4EF9AA325780}"/>
                </a:ext>
              </a:extLst>
            </p:cNvPr>
            <p:cNvSpPr/>
            <p:nvPr/>
          </p:nvSpPr>
          <p:spPr>
            <a:xfrm>
              <a:off x="-7286865" y="3439629"/>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5765"/>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51" name="Freeform: Shape 50">
              <a:extLst>
                <a:ext uri="{FF2B5EF4-FFF2-40B4-BE49-F238E27FC236}">
                  <a16:creationId xmlns:a16="http://schemas.microsoft.com/office/drawing/2014/main" id="{19955727-8EE1-2951-915C-9C0C93841CFF}"/>
                </a:ext>
              </a:extLst>
            </p:cNvPr>
            <p:cNvSpPr/>
            <p:nvPr/>
          </p:nvSpPr>
          <p:spPr>
            <a:xfrm>
              <a:off x="-7253527" y="3478682"/>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5765"/>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52" name="Freeform: Shape 51">
              <a:extLst>
                <a:ext uri="{FF2B5EF4-FFF2-40B4-BE49-F238E27FC236}">
                  <a16:creationId xmlns:a16="http://schemas.microsoft.com/office/drawing/2014/main" id="{ACBB92F0-4062-F4B0-F4BC-78787CE4219D}"/>
                </a:ext>
              </a:extLst>
            </p:cNvPr>
            <p:cNvSpPr/>
            <p:nvPr/>
          </p:nvSpPr>
          <p:spPr>
            <a:xfrm>
              <a:off x="-7349209" y="3407764"/>
              <a:ext cx="285750" cy="190500"/>
            </a:xfrm>
            <a:custGeom>
              <a:avLst/>
              <a:gdLst>
                <a:gd name="connsiteX0" fmla="*/ 214313 w 285750"/>
                <a:gd name="connsiteY0" fmla="*/ 0 h 190500"/>
                <a:gd name="connsiteX1" fmla="*/ 0 w 285750"/>
                <a:gd name="connsiteY1" fmla="*/ 0 h 190500"/>
                <a:gd name="connsiteX2" fmla="*/ 166688 w 285750"/>
                <a:gd name="connsiteY2" fmla="*/ 197168 h 190500"/>
                <a:gd name="connsiteX3" fmla="*/ 176213 w 285750"/>
                <a:gd name="connsiteY3" fmla="*/ 198120 h 190500"/>
                <a:gd name="connsiteX4" fmla="*/ 290513 w 285750"/>
                <a:gd name="connsiteY4" fmla="*/ 100965 h 190500"/>
                <a:gd name="connsiteX5" fmla="*/ 291465 w 285750"/>
                <a:gd name="connsiteY5" fmla="*/ 91440 h 190500"/>
                <a:gd name="connsiteX6" fmla="*/ 214313 w 28575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190500">
                  <a:moveTo>
                    <a:pt x="214313" y="0"/>
                  </a:moveTo>
                  <a:lnTo>
                    <a:pt x="0" y="0"/>
                  </a:lnTo>
                  <a:lnTo>
                    <a:pt x="166688" y="197168"/>
                  </a:lnTo>
                  <a:cubicBezTo>
                    <a:pt x="169545" y="200025"/>
                    <a:pt x="173355" y="200025"/>
                    <a:pt x="176213" y="198120"/>
                  </a:cubicBezTo>
                  <a:lnTo>
                    <a:pt x="290513" y="100965"/>
                  </a:lnTo>
                  <a:cubicBezTo>
                    <a:pt x="293370" y="98108"/>
                    <a:pt x="293370" y="94298"/>
                    <a:pt x="291465" y="91440"/>
                  </a:cubicBezTo>
                  <a:lnTo>
                    <a:pt x="214313" y="0"/>
                  </a:ln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grpSp>
      <p:grpSp>
        <p:nvGrpSpPr>
          <p:cNvPr id="53" name="Group 52">
            <a:extLst>
              <a:ext uri="{FF2B5EF4-FFF2-40B4-BE49-F238E27FC236}">
                <a16:creationId xmlns:a16="http://schemas.microsoft.com/office/drawing/2014/main" id="{18B2ACE6-C5CC-A31A-A4E1-25674828E4A9}"/>
              </a:ext>
            </a:extLst>
          </p:cNvPr>
          <p:cNvGrpSpPr/>
          <p:nvPr/>
        </p:nvGrpSpPr>
        <p:grpSpPr>
          <a:xfrm>
            <a:off x="624430" y="1922699"/>
            <a:ext cx="473364" cy="424395"/>
            <a:chOff x="8161338" y="4992688"/>
            <a:chExt cx="460375" cy="412750"/>
          </a:xfrm>
          <a:solidFill>
            <a:schemeClr val="accent1"/>
          </a:solidFill>
        </p:grpSpPr>
        <p:sp>
          <p:nvSpPr>
            <p:cNvPr id="54" name="Freeform 39">
              <a:extLst>
                <a:ext uri="{FF2B5EF4-FFF2-40B4-BE49-F238E27FC236}">
                  <a16:creationId xmlns:a16="http://schemas.microsoft.com/office/drawing/2014/main" id="{F5E66F3C-D050-0551-C8EB-3C9A6C976DF1}"/>
                </a:ext>
              </a:extLst>
            </p:cNvPr>
            <p:cNvSpPr>
              <a:spLocks/>
            </p:cNvSpPr>
            <p:nvPr/>
          </p:nvSpPr>
          <p:spPr bwMode="auto">
            <a:xfrm>
              <a:off x="8161338" y="4992688"/>
              <a:ext cx="460375" cy="412750"/>
            </a:xfrm>
            <a:custGeom>
              <a:avLst/>
              <a:gdLst>
                <a:gd name="T0" fmla="*/ 96 w 120"/>
                <a:gd name="T1" fmla="*/ 106 h 107"/>
                <a:gd name="T2" fmla="*/ 93 w 120"/>
                <a:gd name="T3" fmla="*/ 105 h 107"/>
                <a:gd name="T4" fmla="*/ 93 w 120"/>
                <a:gd name="T5" fmla="*/ 99 h 107"/>
                <a:gd name="T6" fmla="*/ 112 w 120"/>
                <a:gd name="T7" fmla="*/ 60 h 107"/>
                <a:gd name="T8" fmla="*/ 60 w 120"/>
                <a:gd name="T9" fmla="*/ 8 h 107"/>
                <a:gd name="T10" fmla="*/ 8 w 120"/>
                <a:gd name="T11" fmla="*/ 60 h 107"/>
                <a:gd name="T12" fmla="*/ 27 w 120"/>
                <a:gd name="T13" fmla="*/ 99 h 107"/>
                <a:gd name="T14" fmla="*/ 27 w 120"/>
                <a:gd name="T15" fmla="*/ 105 h 107"/>
                <a:gd name="T16" fmla="*/ 22 w 120"/>
                <a:gd name="T17" fmla="*/ 106 h 107"/>
                <a:gd name="T18" fmla="*/ 0 w 120"/>
                <a:gd name="T19" fmla="*/ 60 h 107"/>
                <a:gd name="T20" fmla="*/ 60 w 120"/>
                <a:gd name="T21" fmla="*/ 0 h 107"/>
                <a:gd name="T22" fmla="*/ 120 w 120"/>
                <a:gd name="T23" fmla="*/ 60 h 107"/>
                <a:gd name="T24" fmla="*/ 98 w 120"/>
                <a:gd name="T25" fmla="*/ 106 h 107"/>
                <a:gd name="T26" fmla="*/ 96 w 120"/>
                <a:gd name="T27"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07">
                  <a:moveTo>
                    <a:pt x="96" y="106"/>
                  </a:moveTo>
                  <a:cubicBezTo>
                    <a:pt x="95" y="106"/>
                    <a:pt x="94" y="106"/>
                    <a:pt x="93" y="105"/>
                  </a:cubicBezTo>
                  <a:cubicBezTo>
                    <a:pt x="91" y="103"/>
                    <a:pt x="92" y="101"/>
                    <a:pt x="93" y="99"/>
                  </a:cubicBezTo>
                  <a:cubicBezTo>
                    <a:pt x="105" y="89"/>
                    <a:pt x="112" y="75"/>
                    <a:pt x="112" y="60"/>
                  </a:cubicBezTo>
                  <a:cubicBezTo>
                    <a:pt x="112" y="31"/>
                    <a:pt x="89" y="8"/>
                    <a:pt x="60" y="8"/>
                  </a:cubicBezTo>
                  <a:cubicBezTo>
                    <a:pt x="31" y="8"/>
                    <a:pt x="8" y="31"/>
                    <a:pt x="8" y="60"/>
                  </a:cubicBezTo>
                  <a:cubicBezTo>
                    <a:pt x="8" y="75"/>
                    <a:pt x="15" y="89"/>
                    <a:pt x="27" y="99"/>
                  </a:cubicBezTo>
                  <a:cubicBezTo>
                    <a:pt x="28" y="101"/>
                    <a:pt x="29" y="103"/>
                    <a:pt x="27" y="105"/>
                  </a:cubicBezTo>
                  <a:cubicBezTo>
                    <a:pt x="26" y="107"/>
                    <a:pt x="23" y="107"/>
                    <a:pt x="22" y="106"/>
                  </a:cubicBezTo>
                  <a:cubicBezTo>
                    <a:pt x="8" y="94"/>
                    <a:pt x="0" y="77"/>
                    <a:pt x="0" y="60"/>
                  </a:cubicBezTo>
                  <a:cubicBezTo>
                    <a:pt x="0" y="26"/>
                    <a:pt x="27" y="0"/>
                    <a:pt x="60" y="0"/>
                  </a:cubicBezTo>
                  <a:cubicBezTo>
                    <a:pt x="93" y="0"/>
                    <a:pt x="120" y="26"/>
                    <a:pt x="120" y="60"/>
                  </a:cubicBezTo>
                  <a:cubicBezTo>
                    <a:pt x="120" y="77"/>
                    <a:pt x="112" y="94"/>
                    <a:pt x="98" y="106"/>
                  </a:cubicBezTo>
                  <a:cubicBezTo>
                    <a:pt x="98" y="106"/>
                    <a:pt x="97" y="106"/>
                    <a:pt x="96" y="1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id-ID" sz="1867">
                <a:solidFill>
                  <a:srgbClr val="23004C"/>
                </a:solidFill>
                <a:latin typeface="Verdana"/>
              </a:endParaRPr>
            </a:p>
          </p:txBody>
        </p:sp>
        <p:sp>
          <p:nvSpPr>
            <p:cNvPr id="55" name="Oval 40">
              <a:extLst>
                <a:ext uri="{FF2B5EF4-FFF2-40B4-BE49-F238E27FC236}">
                  <a16:creationId xmlns:a16="http://schemas.microsoft.com/office/drawing/2014/main" id="{9D17D2A8-D653-FDF5-131A-0F177EF24B6F}"/>
                </a:ext>
              </a:extLst>
            </p:cNvPr>
            <p:cNvSpPr>
              <a:spLocks noChangeArrowheads="1"/>
            </p:cNvSpPr>
            <p:nvPr/>
          </p:nvSpPr>
          <p:spPr bwMode="auto">
            <a:xfrm>
              <a:off x="8361363" y="5227638"/>
              <a:ext cx="60325" cy="619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id-ID" sz="1867">
                <a:solidFill>
                  <a:srgbClr val="23004C"/>
                </a:solidFill>
                <a:latin typeface="Verdana"/>
              </a:endParaRPr>
            </a:p>
          </p:txBody>
        </p:sp>
        <p:sp>
          <p:nvSpPr>
            <p:cNvPr id="56" name="Freeform 41">
              <a:extLst>
                <a:ext uri="{FF2B5EF4-FFF2-40B4-BE49-F238E27FC236}">
                  <a16:creationId xmlns:a16="http://schemas.microsoft.com/office/drawing/2014/main" id="{922C7155-468C-EE7E-3536-9208C49858B5}"/>
                </a:ext>
              </a:extLst>
            </p:cNvPr>
            <p:cNvSpPr>
              <a:spLocks/>
            </p:cNvSpPr>
            <p:nvPr/>
          </p:nvSpPr>
          <p:spPr bwMode="auto">
            <a:xfrm rot="5162772">
              <a:off x="8412374" y="5126894"/>
              <a:ext cx="95250" cy="96838"/>
            </a:xfrm>
            <a:custGeom>
              <a:avLst/>
              <a:gdLst>
                <a:gd name="T0" fmla="*/ 1 w 25"/>
                <a:gd name="T1" fmla="*/ 1 h 25"/>
                <a:gd name="T2" fmla="*/ 7 w 25"/>
                <a:gd name="T3" fmla="*/ 1 h 25"/>
                <a:gd name="T4" fmla="*/ 24 w 25"/>
                <a:gd name="T5" fmla="*/ 18 h 25"/>
                <a:gd name="T6" fmla="*/ 24 w 25"/>
                <a:gd name="T7" fmla="*/ 24 h 25"/>
                <a:gd name="T8" fmla="*/ 18 w 25"/>
                <a:gd name="T9" fmla="*/ 24 h 25"/>
                <a:gd name="T10" fmla="*/ 1 w 25"/>
                <a:gd name="T11" fmla="*/ 7 h 25"/>
                <a:gd name="T12" fmla="*/ 1 w 25"/>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1" y="1"/>
                  </a:moveTo>
                  <a:cubicBezTo>
                    <a:pt x="3" y="0"/>
                    <a:pt x="5" y="0"/>
                    <a:pt x="7" y="1"/>
                  </a:cubicBezTo>
                  <a:cubicBezTo>
                    <a:pt x="24" y="18"/>
                    <a:pt x="24" y="18"/>
                    <a:pt x="24" y="18"/>
                  </a:cubicBezTo>
                  <a:cubicBezTo>
                    <a:pt x="25" y="20"/>
                    <a:pt x="25" y="22"/>
                    <a:pt x="24" y="24"/>
                  </a:cubicBezTo>
                  <a:cubicBezTo>
                    <a:pt x="22" y="25"/>
                    <a:pt x="20" y="25"/>
                    <a:pt x="18" y="24"/>
                  </a:cubicBezTo>
                  <a:cubicBezTo>
                    <a:pt x="1" y="7"/>
                    <a:pt x="1" y="7"/>
                    <a:pt x="1" y="7"/>
                  </a:cubicBezTo>
                  <a:cubicBezTo>
                    <a:pt x="0" y="5"/>
                    <a:pt x="0" y="3"/>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id-ID" sz="1867">
                <a:solidFill>
                  <a:srgbClr val="23004C"/>
                </a:solidFill>
                <a:latin typeface="Verdana"/>
              </a:endParaRPr>
            </a:p>
          </p:txBody>
        </p:sp>
      </p:grpSp>
      <p:sp>
        <p:nvSpPr>
          <p:cNvPr id="57" name="TextBox 56">
            <a:extLst>
              <a:ext uri="{FF2B5EF4-FFF2-40B4-BE49-F238E27FC236}">
                <a16:creationId xmlns:a16="http://schemas.microsoft.com/office/drawing/2014/main" id="{2B7FDB75-5A6C-08DF-6A28-24934877ABC2}"/>
              </a:ext>
            </a:extLst>
          </p:cNvPr>
          <p:cNvSpPr txBox="1"/>
          <p:nvPr/>
        </p:nvSpPr>
        <p:spPr>
          <a:xfrm>
            <a:off x="1346964" y="1661508"/>
            <a:ext cx="2471747" cy="676561"/>
          </a:xfrm>
          <a:prstGeom prst="rect">
            <a:avLst/>
          </a:prstGeom>
          <a:noFill/>
        </p:spPr>
        <p:txBody>
          <a:bodyPr wrap="square" rtlCol="0">
            <a:noAutofit/>
          </a:bodyPr>
          <a:lstStyle/>
          <a:p>
            <a:pPr defTabSz="609585"/>
            <a:r>
              <a:rPr lang="en-GB" sz="1400" dirty="0">
                <a:solidFill>
                  <a:srgbClr val="23004C"/>
                </a:solidFill>
                <a:latin typeface="Verdana"/>
                <a:ea typeface="Noto Sans" panose="020B0502040504020204" pitchFamily="34" charset="0"/>
                <a:cs typeface="Arial" panose="020B0604020202020204" pitchFamily="34" charset="0"/>
              </a:rPr>
              <a:t>Progressive addition </a:t>
            </a:r>
            <a:br>
              <a:rPr lang="en-GB" sz="1400" dirty="0">
                <a:solidFill>
                  <a:srgbClr val="23004C"/>
                </a:solidFill>
                <a:latin typeface="Verdana"/>
                <a:ea typeface="Noto Sans" panose="020B0502040504020204" pitchFamily="34" charset="0"/>
                <a:cs typeface="Arial" panose="020B0604020202020204" pitchFamily="34" charset="0"/>
              </a:rPr>
            </a:br>
            <a:r>
              <a:rPr lang="en-GB" sz="1400" dirty="0">
                <a:solidFill>
                  <a:srgbClr val="23004C"/>
                </a:solidFill>
                <a:latin typeface="Verdana"/>
                <a:ea typeface="Noto Sans" panose="020B0502040504020204" pitchFamily="34" charset="0"/>
                <a:cs typeface="Arial" panose="020B0604020202020204" pitchFamily="34" charset="0"/>
              </a:rPr>
              <a:t>of a rapid-acting insulin to a BI regimen </a:t>
            </a:r>
          </a:p>
        </p:txBody>
      </p:sp>
      <p:sp>
        <p:nvSpPr>
          <p:cNvPr id="58" name="TextBox 57">
            <a:extLst>
              <a:ext uri="{FF2B5EF4-FFF2-40B4-BE49-F238E27FC236}">
                <a16:creationId xmlns:a16="http://schemas.microsoft.com/office/drawing/2014/main" id="{25A144F9-DD45-F3D9-C09C-CE1D0506269D}"/>
              </a:ext>
            </a:extLst>
          </p:cNvPr>
          <p:cNvSpPr txBox="1"/>
          <p:nvPr/>
        </p:nvSpPr>
        <p:spPr>
          <a:xfrm>
            <a:off x="1329731" y="2946677"/>
            <a:ext cx="2661176" cy="676561"/>
          </a:xfrm>
          <a:prstGeom prst="rect">
            <a:avLst/>
          </a:prstGeom>
          <a:noFill/>
        </p:spPr>
        <p:txBody>
          <a:bodyPr wrap="square" rtlCol="0">
            <a:noAutofit/>
          </a:bodyPr>
          <a:lstStyle/>
          <a:p>
            <a:pPr defTabSz="609585"/>
            <a:r>
              <a:rPr lang="en-GB" sz="1400" dirty="0">
                <a:solidFill>
                  <a:srgbClr val="23004C"/>
                </a:solidFill>
                <a:latin typeface="Verdana"/>
                <a:ea typeface="Noto Sans" panose="020B0502040504020204" pitchFamily="34" charset="0"/>
                <a:cs typeface="Arial" panose="020B0604020202020204" pitchFamily="34" charset="0"/>
              </a:rPr>
              <a:t>Switch to premix insulin</a:t>
            </a:r>
          </a:p>
        </p:txBody>
      </p:sp>
      <p:sp>
        <p:nvSpPr>
          <p:cNvPr id="59" name="TextBox 58">
            <a:extLst>
              <a:ext uri="{FF2B5EF4-FFF2-40B4-BE49-F238E27FC236}">
                <a16:creationId xmlns:a16="http://schemas.microsoft.com/office/drawing/2014/main" id="{73D336E4-4090-37A9-19BC-2D29C4414A6C}"/>
              </a:ext>
            </a:extLst>
          </p:cNvPr>
          <p:cNvSpPr txBox="1"/>
          <p:nvPr/>
        </p:nvSpPr>
        <p:spPr>
          <a:xfrm>
            <a:off x="3893323" y="1640430"/>
            <a:ext cx="4381488" cy="876527"/>
          </a:xfrm>
          <a:prstGeom prst="rect">
            <a:avLst/>
          </a:prstGeom>
          <a:noFill/>
        </p:spPr>
        <p:txBody>
          <a:bodyPr wrap="square" rtlCol="0">
            <a:noAutofit/>
          </a:bodyPr>
          <a:lstStyle/>
          <a:p>
            <a:pPr marL="228594" indent="-228594" defTabSz="609585">
              <a:buFont typeface="Arial" panose="020B0604020202020204" pitchFamily="34" charset="0"/>
              <a:buChar char="•"/>
            </a:pPr>
            <a:r>
              <a:rPr lang="en-GB" sz="1067" dirty="0">
                <a:solidFill>
                  <a:srgbClr val="23004C"/>
                </a:solidFill>
                <a:latin typeface="Verdana"/>
              </a:rPr>
              <a:t>Starting with a single prandial dose (with largest meal of the day) is simple and effective</a:t>
            </a:r>
            <a:r>
              <a:rPr lang="en-GB" sz="1067" baseline="30000" dirty="0">
                <a:solidFill>
                  <a:srgbClr val="23004C"/>
                </a:solidFill>
                <a:latin typeface="Verdana"/>
              </a:rPr>
              <a:t>*</a:t>
            </a:r>
          </a:p>
          <a:p>
            <a:pPr marL="228594" indent="-228594" defTabSz="609585">
              <a:buFont typeface="Arial" panose="020B0604020202020204" pitchFamily="34" charset="0"/>
              <a:buChar char="•"/>
            </a:pPr>
            <a:r>
              <a:rPr lang="en-GB" sz="1067" dirty="0">
                <a:solidFill>
                  <a:srgbClr val="23004C"/>
                </a:solidFill>
                <a:latin typeface="Verdana"/>
              </a:rPr>
              <a:t>Can be advanced to multiple prandial doses if necessary</a:t>
            </a:r>
          </a:p>
          <a:p>
            <a:pPr marL="228594" indent="-228594" defTabSz="609585">
              <a:buFont typeface="Arial" panose="020B0604020202020204" pitchFamily="34" charset="0"/>
              <a:buChar char="•"/>
            </a:pPr>
            <a:r>
              <a:rPr lang="en-GB" sz="1067" dirty="0">
                <a:solidFill>
                  <a:srgbClr val="23004C"/>
                </a:solidFill>
                <a:latin typeface="Verdana"/>
              </a:rPr>
              <a:t>Greater flexibility for people on irregular schedules</a:t>
            </a:r>
            <a:r>
              <a:rPr lang="en-GB" sz="1067" baseline="30000" dirty="0">
                <a:solidFill>
                  <a:srgbClr val="23004C"/>
                </a:solidFill>
                <a:latin typeface="Verdana"/>
              </a:rPr>
              <a:t>*</a:t>
            </a:r>
          </a:p>
          <a:p>
            <a:pPr defTabSz="609585"/>
            <a:endParaRPr lang="en-GB" sz="1200" dirty="0">
              <a:solidFill>
                <a:srgbClr val="23004C"/>
              </a:solidFill>
              <a:latin typeface="Verdana"/>
            </a:endParaRPr>
          </a:p>
          <a:p>
            <a:pPr defTabSz="609585"/>
            <a:endParaRPr lang="en-GB" sz="1333" dirty="0">
              <a:solidFill>
                <a:srgbClr val="23004C"/>
              </a:solidFill>
              <a:latin typeface="Verdana"/>
            </a:endParaRPr>
          </a:p>
        </p:txBody>
      </p:sp>
      <p:sp>
        <p:nvSpPr>
          <p:cNvPr id="60" name="TextBox 59">
            <a:extLst>
              <a:ext uri="{FF2B5EF4-FFF2-40B4-BE49-F238E27FC236}">
                <a16:creationId xmlns:a16="http://schemas.microsoft.com/office/drawing/2014/main" id="{4088C1B3-C849-4302-8FCD-38E7578BB9D8}"/>
              </a:ext>
            </a:extLst>
          </p:cNvPr>
          <p:cNvSpPr txBox="1"/>
          <p:nvPr/>
        </p:nvSpPr>
        <p:spPr>
          <a:xfrm>
            <a:off x="3893323" y="2970436"/>
            <a:ext cx="4381488" cy="579848"/>
          </a:xfrm>
          <a:prstGeom prst="rect">
            <a:avLst/>
          </a:prstGeom>
          <a:noFill/>
        </p:spPr>
        <p:txBody>
          <a:bodyPr wrap="square" rtlCol="0">
            <a:noAutofit/>
          </a:bodyPr>
          <a:lstStyle/>
          <a:p>
            <a:pPr marL="228594" indent="-228594" defTabSz="609585">
              <a:buFont typeface="Arial" panose="020B0604020202020204" pitchFamily="34" charset="0"/>
              <a:buChar char="•"/>
            </a:pPr>
            <a:r>
              <a:rPr lang="en-GB" sz="1067" dirty="0">
                <a:solidFill>
                  <a:srgbClr val="23004C"/>
                </a:solidFill>
                <a:latin typeface="Verdana"/>
              </a:rPr>
              <a:t>Simplified regimen vs basal</a:t>
            </a:r>
            <a:r>
              <a:rPr lang="en-GB" sz="1067" dirty="0">
                <a:solidFill>
                  <a:srgbClr val="23004C"/>
                </a:solidFill>
                <a:latin typeface="Verdana"/>
                <a:cs typeface="Arial" panose="020B0604020202020204" pitchFamily="34" charset="0"/>
              </a:rPr>
              <a:t>–</a:t>
            </a:r>
            <a:r>
              <a:rPr lang="en-GB" sz="1067" dirty="0">
                <a:solidFill>
                  <a:srgbClr val="23004C"/>
                </a:solidFill>
                <a:latin typeface="Verdana"/>
              </a:rPr>
              <a:t>bolus therapy</a:t>
            </a:r>
            <a:r>
              <a:rPr lang="en-GB" sz="1067" baseline="30000" dirty="0">
                <a:solidFill>
                  <a:srgbClr val="23004C"/>
                </a:solidFill>
                <a:latin typeface="Verdana"/>
              </a:rPr>
              <a:t>*</a:t>
            </a:r>
          </a:p>
          <a:p>
            <a:pPr defTabSz="609585"/>
            <a:endParaRPr lang="en-GB" sz="1333" dirty="0">
              <a:solidFill>
                <a:srgbClr val="23004C"/>
              </a:solidFill>
              <a:latin typeface="Verdana"/>
            </a:endParaRPr>
          </a:p>
        </p:txBody>
      </p:sp>
      <p:sp>
        <p:nvSpPr>
          <p:cNvPr id="61" name="TextBox 60">
            <a:extLst>
              <a:ext uri="{FF2B5EF4-FFF2-40B4-BE49-F238E27FC236}">
                <a16:creationId xmlns:a16="http://schemas.microsoft.com/office/drawing/2014/main" id="{97B69D91-CE8D-A88A-72AF-66DB53BCF75E}"/>
              </a:ext>
            </a:extLst>
          </p:cNvPr>
          <p:cNvSpPr txBox="1"/>
          <p:nvPr/>
        </p:nvSpPr>
        <p:spPr>
          <a:xfrm>
            <a:off x="8690690" y="1737146"/>
            <a:ext cx="3110012" cy="876527"/>
          </a:xfrm>
          <a:prstGeom prst="rect">
            <a:avLst/>
          </a:prstGeom>
          <a:noFill/>
        </p:spPr>
        <p:txBody>
          <a:bodyPr wrap="square" rtlCol="0">
            <a:noAutofit/>
          </a:bodyPr>
          <a:lstStyle/>
          <a:p>
            <a:pPr marL="228594" indent="-228594" defTabSz="609585">
              <a:buFont typeface="Arial" panose="020B0604020202020204" pitchFamily="34" charset="0"/>
              <a:buChar char="•"/>
            </a:pPr>
            <a:r>
              <a:rPr lang="en-GB" sz="1067" b="1" dirty="0">
                <a:solidFill>
                  <a:srgbClr val="23004C"/>
                </a:solidFill>
                <a:latin typeface="Verdana"/>
              </a:rPr>
              <a:t>Hypoglycemia risk</a:t>
            </a:r>
          </a:p>
          <a:p>
            <a:pPr marL="228594" indent="-228594" defTabSz="609585">
              <a:buFont typeface="Arial" panose="020B0604020202020204" pitchFamily="34" charset="0"/>
              <a:buChar char="•"/>
            </a:pPr>
            <a:r>
              <a:rPr lang="en-GB" sz="1067" dirty="0">
                <a:solidFill>
                  <a:srgbClr val="23004C"/>
                </a:solidFill>
                <a:latin typeface="Verdana"/>
              </a:rPr>
              <a:t>May require multiple daily injections</a:t>
            </a:r>
          </a:p>
          <a:p>
            <a:pPr marL="228594" indent="-228594" defTabSz="609585">
              <a:buFont typeface="Arial" panose="020B0604020202020204" pitchFamily="34" charset="0"/>
              <a:buChar char="•"/>
            </a:pPr>
            <a:r>
              <a:rPr lang="en-GB" sz="1067" b="1" dirty="0">
                <a:solidFill>
                  <a:srgbClr val="23004C"/>
                </a:solidFill>
                <a:latin typeface="Verdana"/>
              </a:rPr>
              <a:t>Weight gain</a:t>
            </a:r>
            <a:endParaRPr lang="en-GB" sz="1867" b="1" dirty="0">
              <a:solidFill>
                <a:srgbClr val="23004C"/>
              </a:solidFill>
              <a:latin typeface="Verdana"/>
            </a:endParaRPr>
          </a:p>
        </p:txBody>
      </p:sp>
      <p:sp>
        <p:nvSpPr>
          <p:cNvPr id="62" name="TextBox 61">
            <a:extLst>
              <a:ext uri="{FF2B5EF4-FFF2-40B4-BE49-F238E27FC236}">
                <a16:creationId xmlns:a16="http://schemas.microsoft.com/office/drawing/2014/main" id="{78DE886E-F443-FFD4-584F-82D74DBAF7CF}"/>
              </a:ext>
            </a:extLst>
          </p:cNvPr>
          <p:cNvSpPr txBox="1"/>
          <p:nvPr/>
        </p:nvSpPr>
        <p:spPr>
          <a:xfrm>
            <a:off x="8690690" y="2658264"/>
            <a:ext cx="3169756" cy="1024333"/>
          </a:xfrm>
          <a:prstGeom prst="rect">
            <a:avLst/>
          </a:prstGeom>
          <a:noFill/>
        </p:spPr>
        <p:txBody>
          <a:bodyPr wrap="square" rtlCol="0">
            <a:noAutofit/>
          </a:bodyPr>
          <a:lstStyle/>
          <a:p>
            <a:pPr marL="228594" indent="-228594" defTabSz="609585">
              <a:buFont typeface="Arial" panose="020B0604020202020204" pitchFamily="34" charset="0"/>
              <a:buChar char="•"/>
            </a:pPr>
            <a:r>
              <a:rPr lang="en-GB" sz="1067" dirty="0">
                <a:solidFill>
                  <a:srgbClr val="23004C"/>
                </a:solidFill>
                <a:latin typeface="Verdana"/>
              </a:rPr>
              <a:t>Titrating insulin may be difficult</a:t>
            </a:r>
            <a:br>
              <a:rPr lang="en-GB" sz="1067" dirty="0">
                <a:solidFill>
                  <a:srgbClr val="23004C"/>
                </a:solidFill>
                <a:latin typeface="Verdana"/>
              </a:rPr>
            </a:br>
            <a:r>
              <a:rPr lang="en-GB" sz="1067" dirty="0">
                <a:solidFill>
                  <a:srgbClr val="23004C"/>
                </a:solidFill>
                <a:latin typeface="Verdana"/>
              </a:rPr>
              <a:t>to manage</a:t>
            </a:r>
          </a:p>
          <a:p>
            <a:pPr marL="228594" indent="-228594" defTabSz="609585">
              <a:buFont typeface="Arial" panose="020B0604020202020204" pitchFamily="34" charset="0"/>
              <a:buChar char="•"/>
            </a:pPr>
            <a:r>
              <a:rPr lang="en-GB" sz="1067" dirty="0">
                <a:solidFill>
                  <a:srgbClr val="23004C"/>
                </a:solidFill>
                <a:latin typeface="Verdana"/>
              </a:rPr>
              <a:t>Can lead to frequent eating</a:t>
            </a:r>
            <a:r>
              <a:rPr lang="en-GB" sz="1067" baseline="30000" dirty="0">
                <a:solidFill>
                  <a:srgbClr val="23004C"/>
                </a:solidFill>
                <a:latin typeface="Verdana"/>
              </a:rPr>
              <a:t>*</a:t>
            </a:r>
          </a:p>
          <a:p>
            <a:pPr marL="228594" indent="-228594" defTabSz="609585">
              <a:buFont typeface="Arial" panose="020B0604020202020204" pitchFamily="34" charset="0"/>
              <a:buChar char="•"/>
            </a:pPr>
            <a:r>
              <a:rPr lang="en-GB" sz="1067" b="1" dirty="0">
                <a:solidFill>
                  <a:srgbClr val="23004C"/>
                </a:solidFill>
                <a:latin typeface="Verdana"/>
              </a:rPr>
              <a:t>Increased risk of weight gain </a:t>
            </a:r>
            <a:br>
              <a:rPr lang="en-GB" sz="1067" b="1" dirty="0">
                <a:solidFill>
                  <a:srgbClr val="23004C"/>
                </a:solidFill>
                <a:latin typeface="Verdana"/>
              </a:rPr>
            </a:br>
            <a:r>
              <a:rPr lang="en-GB" sz="1067" b="1" dirty="0">
                <a:solidFill>
                  <a:srgbClr val="23004C"/>
                </a:solidFill>
                <a:latin typeface="Verdana"/>
              </a:rPr>
              <a:t>and hypoglycemia</a:t>
            </a:r>
            <a:r>
              <a:rPr lang="en-GB" sz="1067" b="1" baseline="30000" dirty="0">
                <a:solidFill>
                  <a:srgbClr val="23004C"/>
                </a:solidFill>
                <a:latin typeface="Verdana"/>
              </a:rPr>
              <a:t>*</a:t>
            </a:r>
            <a:endParaRPr lang="en-GB" sz="533" b="1" baseline="30000" dirty="0">
              <a:solidFill>
                <a:srgbClr val="23004C"/>
              </a:solidFill>
              <a:latin typeface="Verdana"/>
            </a:endParaRPr>
          </a:p>
        </p:txBody>
      </p:sp>
      <p:sp>
        <p:nvSpPr>
          <p:cNvPr id="63" name="Oval 62">
            <a:extLst>
              <a:ext uri="{FF2B5EF4-FFF2-40B4-BE49-F238E27FC236}">
                <a16:creationId xmlns:a16="http://schemas.microsoft.com/office/drawing/2014/main" id="{3950C967-C60B-954D-3FB7-1BF29BDD498F}"/>
              </a:ext>
            </a:extLst>
          </p:cNvPr>
          <p:cNvSpPr/>
          <p:nvPr/>
        </p:nvSpPr>
        <p:spPr>
          <a:xfrm>
            <a:off x="475182" y="3827975"/>
            <a:ext cx="768868" cy="76886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09585"/>
            <a:endParaRPr lang="en-GB" sz="1467" dirty="0">
              <a:solidFill>
                <a:srgbClr val="23004C"/>
              </a:solidFill>
              <a:latin typeface="Verdana"/>
              <a:ea typeface="Noto Sans" panose="020B0502040504020204" pitchFamily="34" charset="0"/>
              <a:cs typeface="Arial" panose="020B0604020202020204" pitchFamily="34" charset="0"/>
            </a:endParaRPr>
          </a:p>
        </p:txBody>
      </p:sp>
      <p:sp>
        <p:nvSpPr>
          <p:cNvPr id="64" name="Plus Sign 63">
            <a:extLst>
              <a:ext uri="{FF2B5EF4-FFF2-40B4-BE49-F238E27FC236}">
                <a16:creationId xmlns:a16="http://schemas.microsoft.com/office/drawing/2014/main" id="{63807BCA-07BE-F280-DE2F-7CF002231EDB}"/>
              </a:ext>
            </a:extLst>
          </p:cNvPr>
          <p:cNvSpPr/>
          <p:nvPr/>
        </p:nvSpPr>
        <p:spPr>
          <a:xfrm>
            <a:off x="614093" y="3914630"/>
            <a:ext cx="361105" cy="361105"/>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609585"/>
            <a:endParaRPr lang="en-GB" sz="1467" dirty="0">
              <a:solidFill>
                <a:srgbClr val="23004C"/>
              </a:solidFill>
              <a:latin typeface="Verdana"/>
              <a:ea typeface="Noto Sans" panose="020B0502040504020204" pitchFamily="34" charset="0"/>
              <a:cs typeface="Arial" panose="020B0604020202020204" pitchFamily="34" charset="0"/>
            </a:endParaRPr>
          </a:p>
        </p:txBody>
      </p:sp>
      <p:grpSp>
        <p:nvGrpSpPr>
          <p:cNvPr id="65" name="Graphic 566">
            <a:extLst>
              <a:ext uri="{FF2B5EF4-FFF2-40B4-BE49-F238E27FC236}">
                <a16:creationId xmlns:a16="http://schemas.microsoft.com/office/drawing/2014/main" id="{CA73383B-8057-88F6-4E81-803995FC3C53}"/>
              </a:ext>
            </a:extLst>
          </p:cNvPr>
          <p:cNvGrpSpPr/>
          <p:nvPr/>
        </p:nvGrpSpPr>
        <p:grpSpPr>
          <a:xfrm rot="16025274">
            <a:off x="759545" y="4071454"/>
            <a:ext cx="382484" cy="434879"/>
            <a:chOff x="-7635151" y="2943705"/>
            <a:chExt cx="695325" cy="790575"/>
          </a:xfrm>
          <a:solidFill>
            <a:schemeClr val="accent1"/>
          </a:solidFill>
        </p:grpSpPr>
        <p:sp>
          <p:nvSpPr>
            <p:cNvPr id="66" name="Freeform: Shape 65">
              <a:extLst>
                <a:ext uri="{FF2B5EF4-FFF2-40B4-BE49-F238E27FC236}">
                  <a16:creationId xmlns:a16="http://schemas.microsoft.com/office/drawing/2014/main" id="{AF71623F-4BD4-7CFE-7292-A44288184C5A}"/>
                </a:ext>
              </a:extLst>
            </p:cNvPr>
            <p:cNvSpPr/>
            <p:nvPr/>
          </p:nvSpPr>
          <p:spPr>
            <a:xfrm>
              <a:off x="-7500905" y="3122014"/>
              <a:ext cx="447675" cy="495300"/>
            </a:xfrm>
            <a:custGeom>
              <a:avLst/>
              <a:gdLst>
                <a:gd name="connsiteX0" fmla="*/ 324098 w 447675"/>
                <a:gd name="connsiteY0" fmla="*/ 496253 h 495300"/>
                <a:gd name="connsiteX1" fmla="*/ 310763 w 447675"/>
                <a:gd name="connsiteY1" fmla="*/ 490538 h 495300"/>
                <a:gd name="connsiteX2" fmla="*/ 4058 w 447675"/>
                <a:gd name="connsiteY2" fmla="*/ 126683 h 495300"/>
                <a:gd name="connsiteX3" fmla="*/ 248 w 447675"/>
                <a:gd name="connsiteY3" fmla="*/ 113348 h 495300"/>
                <a:gd name="connsiteX4" fmla="*/ 15488 w 447675"/>
                <a:gd name="connsiteY4" fmla="*/ 14288 h 495300"/>
                <a:gd name="connsiteX5" fmla="*/ 32633 w 447675"/>
                <a:gd name="connsiteY5" fmla="*/ 0 h 495300"/>
                <a:gd name="connsiteX6" fmla="*/ 132645 w 447675"/>
                <a:gd name="connsiteY6" fmla="*/ 1905 h 495300"/>
                <a:gd name="connsiteX7" fmla="*/ 145028 w 447675"/>
                <a:gd name="connsiteY7" fmla="*/ 7620 h 495300"/>
                <a:gd name="connsiteX8" fmla="*/ 451733 w 447675"/>
                <a:gd name="connsiteY8" fmla="*/ 371475 h 495300"/>
                <a:gd name="connsiteX9" fmla="*/ 455543 w 447675"/>
                <a:gd name="connsiteY9" fmla="*/ 383858 h 495300"/>
                <a:gd name="connsiteX10" fmla="*/ 449828 w 447675"/>
                <a:gd name="connsiteY10" fmla="*/ 395288 h 495300"/>
                <a:gd name="connsiteX11" fmla="*/ 335528 w 447675"/>
                <a:gd name="connsiteY11" fmla="*/ 492443 h 495300"/>
                <a:gd name="connsiteX12" fmla="*/ 324098 w 447675"/>
                <a:gd name="connsiteY12" fmla="*/ 496253 h 495300"/>
                <a:gd name="connsiteX13" fmla="*/ 20250 w 447675"/>
                <a:gd name="connsiteY13" fmla="*/ 114300 h 495300"/>
                <a:gd name="connsiteX14" fmla="*/ 324098 w 447675"/>
                <a:gd name="connsiteY14" fmla="*/ 474345 h 495300"/>
                <a:gd name="connsiteX15" fmla="*/ 433635 w 447675"/>
                <a:gd name="connsiteY15" fmla="*/ 381953 h 495300"/>
                <a:gd name="connsiteX16" fmla="*/ 129788 w 447675"/>
                <a:gd name="connsiteY16" fmla="*/ 21908 h 495300"/>
                <a:gd name="connsiteX17" fmla="*/ 34538 w 447675"/>
                <a:gd name="connsiteY17" fmla="*/ 20003 h 495300"/>
                <a:gd name="connsiteX18" fmla="*/ 20250 w 447675"/>
                <a:gd name="connsiteY18" fmla="*/ 114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675" h="495300">
                  <a:moveTo>
                    <a:pt x="324098" y="496253"/>
                  </a:moveTo>
                  <a:cubicBezTo>
                    <a:pt x="319335" y="496253"/>
                    <a:pt x="314573" y="494348"/>
                    <a:pt x="310763" y="490538"/>
                  </a:cubicBezTo>
                  <a:lnTo>
                    <a:pt x="4058" y="126683"/>
                  </a:lnTo>
                  <a:cubicBezTo>
                    <a:pt x="1200" y="122873"/>
                    <a:pt x="-705" y="118110"/>
                    <a:pt x="248" y="113348"/>
                  </a:cubicBezTo>
                  <a:lnTo>
                    <a:pt x="15488" y="14288"/>
                  </a:lnTo>
                  <a:cubicBezTo>
                    <a:pt x="16440" y="5715"/>
                    <a:pt x="24060" y="0"/>
                    <a:pt x="32633" y="0"/>
                  </a:cubicBezTo>
                  <a:lnTo>
                    <a:pt x="132645" y="1905"/>
                  </a:lnTo>
                  <a:cubicBezTo>
                    <a:pt x="137408" y="1905"/>
                    <a:pt x="142170" y="3810"/>
                    <a:pt x="145028" y="7620"/>
                  </a:cubicBezTo>
                  <a:lnTo>
                    <a:pt x="451733" y="371475"/>
                  </a:lnTo>
                  <a:cubicBezTo>
                    <a:pt x="454590" y="375285"/>
                    <a:pt x="456495" y="379095"/>
                    <a:pt x="455543" y="383858"/>
                  </a:cubicBezTo>
                  <a:cubicBezTo>
                    <a:pt x="455543" y="388620"/>
                    <a:pt x="452685" y="392430"/>
                    <a:pt x="449828" y="395288"/>
                  </a:cubicBezTo>
                  <a:lnTo>
                    <a:pt x="335528" y="492443"/>
                  </a:lnTo>
                  <a:cubicBezTo>
                    <a:pt x="331718" y="494348"/>
                    <a:pt x="327908" y="496253"/>
                    <a:pt x="324098" y="496253"/>
                  </a:cubicBezTo>
                  <a:close/>
                  <a:moveTo>
                    <a:pt x="20250" y="114300"/>
                  </a:moveTo>
                  <a:lnTo>
                    <a:pt x="324098" y="474345"/>
                  </a:lnTo>
                  <a:lnTo>
                    <a:pt x="433635" y="381953"/>
                  </a:lnTo>
                  <a:lnTo>
                    <a:pt x="129788" y="21908"/>
                  </a:lnTo>
                  <a:lnTo>
                    <a:pt x="34538" y="20003"/>
                  </a:lnTo>
                  <a:lnTo>
                    <a:pt x="20250" y="114300"/>
                  </a:ln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67" name="Freeform: Shape 66">
              <a:extLst>
                <a:ext uri="{FF2B5EF4-FFF2-40B4-BE49-F238E27FC236}">
                  <a16:creationId xmlns:a16="http://schemas.microsoft.com/office/drawing/2014/main" id="{E3B04D6F-6B0B-DEDF-B2B6-ABADF26449CF}"/>
                </a:ext>
              </a:extLst>
            </p:cNvPr>
            <p:cNvSpPr/>
            <p:nvPr/>
          </p:nvSpPr>
          <p:spPr>
            <a:xfrm>
              <a:off x="-7635151" y="2943705"/>
              <a:ext cx="142875" cy="161925"/>
            </a:xfrm>
            <a:custGeom>
              <a:avLst/>
              <a:gdLst>
                <a:gd name="connsiteX0" fmla="*/ 131637 w 142875"/>
                <a:gd name="connsiteY0" fmla="*/ 166879 h 161925"/>
                <a:gd name="connsiteX1" fmla="*/ 122112 w 142875"/>
                <a:gd name="connsiteY1" fmla="*/ 162117 h 161925"/>
                <a:gd name="connsiteX2" fmla="*/ 3049 w 142875"/>
                <a:gd name="connsiteY2" fmla="*/ 21147 h 161925"/>
                <a:gd name="connsiteX3" fmla="*/ 4954 w 142875"/>
                <a:gd name="connsiteY3" fmla="*/ 3049 h 161925"/>
                <a:gd name="connsiteX4" fmla="*/ 23052 w 142875"/>
                <a:gd name="connsiteY4" fmla="*/ 4954 h 161925"/>
                <a:gd name="connsiteX5" fmla="*/ 142114 w 142875"/>
                <a:gd name="connsiteY5" fmla="*/ 145924 h 161925"/>
                <a:gd name="connsiteX6" fmla="*/ 140209 w 142875"/>
                <a:gd name="connsiteY6" fmla="*/ 164022 h 161925"/>
                <a:gd name="connsiteX7" fmla="*/ 131637 w 142875"/>
                <a:gd name="connsiteY7" fmla="*/ 16687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61925">
                  <a:moveTo>
                    <a:pt x="131637" y="166879"/>
                  </a:moveTo>
                  <a:cubicBezTo>
                    <a:pt x="127827" y="166879"/>
                    <a:pt x="124017" y="164974"/>
                    <a:pt x="122112" y="162117"/>
                  </a:cubicBezTo>
                  <a:lnTo>
                    <a:pt x="3049" y="21147"/>
                  </a:lnTo>
                  <a:cubicBezTo>
                    <a:pt x="-1713" y="15432"/>
                    <a:pt x="-761" y="7812"/>
                    <a:pt x="4954" y="3049"/>
                  </a:cubicBezTo>
                  <a:cubicBezTo>
                    <a:pt x="10669" y="-1713"/>
                    <a:pt x="18289" y="-761"/>
                    <a:pt x="23052" y="4954"/>
                  </a:cubicBezTo>
                  <a:lnTo>
                    <a:pt x="142114" y="145924"/>
                  </a:lnTo>
                  <a:cubicBezTo>
                    <a:pt x="146877" y="151639"/>
                    <a:pt x="145924" y="159259"/>
                    <a:pt x="140209" y="164022"/>
                  </a:cubicBezTo>
                  <a:cubicBezTo>
                    <a:pt x="137352" y="165927"/>
                    <a:pt x="134494" y="166879"/>
                    <a:pt x="131637" y="166879"/>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68" name="Freeform: Shape 67">
              <a:extLst>
                <a:ext uri="{FF2B5EF4-FFF2-40B4-BE49-F238E27FC236}">
                  <a16:creationId xmlns:a16="http://schemas.microsoft.com/office/drawing/2014/main" id="{D76C3907-DA53-1D0C-0D35-55835CA90736}"/>
                </a:ext>
              </a:extLst>
            </p:cNvPr>
            <p:cNvSpPr/>
            <p:nvPr/>
          </p:nvSpPr>
          <p:spPr>
            <a:xfrm>
              <a:off x="-7215282" y="3469302"/>
              <a:ext cx="200025" cy="171450"/>
            </a:xfrm>
            <a:custGeom>
              <a:avLst/>
              <a:gdLst>
                <a:gd name="connsiteX0" fmla="*/ 198495 w 200025"/>
                <a:gd name="connsiteY0" fmla="*/ 27998 h 171450"/>
                <a:gd name="connsiteX1" fmla="*/ 24188 w 200025"/>
                <a:gd name="connsiteY1" fmla="*/ 174683 h 171450"/>
                <a:gd name="connsiteX2" fmla="*/ 16568 w 200025"/>
                <a:gd name="connsiteY2" fmla="*/ 173730 h 171450"/>
                <a:gd name="connsiteX3" fmla="*/ 1328 w 200025"/>
                <a:gd name="connsiteY3" fmla="*/ 155633 h 171450"/>
                <a:gd name="connsiteX4" fmla="*/ 2280 w 200025"/>
                <a:gd name="connsiteY4" fmla="*/ 148012 h 171450"/>
                <a:gd name="connsiteX5" fmla="*/ 176588 w 200025"/>
                <a:gd name="connsiteY5" fmla="*/ 1328 h 171450"/>
                <a:gd name="connsiteX6" fmla="*/ 184208 w 200025"/>
                <a:gd name="connsiteY6" fmla="*/ 2280 h 171450"/>
                <a:gd name="connsiteX7" fmla="*/ 199448 w 200025"/>
                <a:gd name="connsiteY7" fmla="*/ 20378 h 171450"/>
                <a:gd name="connsiteX8" fmla="*/ 198495 w 200025"/>
                <a:gd name="connsiteY8" fmla="*/ 2799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71450">
                  <a:moveTo>
                    <a:pt x="198495" y="27998"/>
                  </a:moveTo>
                  <a:lnTo>
                    <a:pt x="24188" y="174683"/>
                  </a:lnTo>
                  <a:cubicBezTo>
                    <a:pt x="22283" y="176587"/>
                    <a:pt x="18473" y="176587"/>
                    <a:pt x="16568" y="173730"/>
                  </a:cubicBezTo>
                  <a:lnTo>
                    <a:pt x="1328" y="155633"/>
                  </a:lnTo>
                  <a:cubicBezTo>
                    <a:pt x="-577" y="153728"/>
                    <a:pt x="-577" y="149918"/>
                    <a:pt x="2280" y="148012"/>
                  </a:cubicBezTo>
                  <a:lnTo>
                    <a:pt x="176588" y="1328"/>
                  </a:lnTo>
                  <a:cubicBezTo>
                    <a:pt x="178493" y="-577"/>
                    <a:pt x="182303" y="-577"/>
                    <a:pt x="184208" y="2280"/>
                  </a:cubicBezTo>
                  <a:lnTo>
                    <a:pt x="199448" y="20378"/>
                  </a:lnTo>
                  <a:cubicBezTo>
                    <a:pt x="200400" y="23235"/>
                    <a:pt x="200400" y="26093"/>
                    <a:pt x="198495" y="27998"/>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69" name="Freeform: Shape 68">
              <a:extLst>
                <a:ext uri="{FF2B5EF4-FFF2-40B4-BE49-F238E27FC236}">
                  <a16:creationId xmlns:a16="http://schemas.microsoft.com/office/drawing/2014/main" id="{2C263E0D-3DCD-9A58-FDD5-72C7DF9DA4AC}"/>
                </a:ext>
              </a:extLst>
            </p:cNvPr>
            <p:cNvSpPr/>
            <p:nvPr/>
          </p:nvSpPr>
          <p:spPr>
            <a:xfrm>
              <a:off x="-7124240" y="3560344"/>
              <a:ext cx="180975" cy="171450"/>
            </a:xfrm>
            <a:custGeom>
              <a:avLst/>
              <a:gdLst>
                <a:gd name="connsiteX0" fmla="*/ 116025 w 180975"/>
                <a:gd name="connsiteY0" fmla="*/ 43635 h 171450"/>
                <a:gd name="connsiteX1" fmla="*/ 81735 w 180975"/>
                <a:gd name="connsiteY1" fmla="*/ 2678 h 171450"/>
                <a:gd name="connsiteX2" fmla="*/ 71258 w 180975"/>
                <a:gd name="connsiteY2" fmla="*/ 1725 h 171450"/>
                <a:gd name="connsiteX3" fmla="*/ 2678 w 180975"/>
                <a:gd name="connsiteY3" fmla="*/ 59828 h 171450"/>
                <a:gd name="connsiteX4" fmla="*/ 1725 w 180975"/>
                <a:gd name="connsiteY4" fmla="*/ 70305 h 171450"/>
                <a:gd name="connsiteX5" fmla="*/ 36015 w 180975"/>
                <a:gd name="connsiteY5" fmla="*/ 111263 h 171450"/>
                <a:gd name="connsiteX6" fmla="*/ 35063 w 180975"/>
                <a:gd name="connsiteY6" fmla="*/ 121740 h 171450"/>
                <a:gd name="connsiteX7" fmla="*/ 9345 w 180975"/>
                <a:gd name="connsiteY7" fmla="*/ 143648 h 171450"/>
                <a:gd name="connsiteX8" fmla="*/ 8393 w 180975"/>
                <a:gd name="connsiteY8" fmla="*/ 154125 h 171450"/>
                <a:gd name="connsiteX9" fmla="*/ 28395 w 180975"/>
                <a:gd name="connsiteY9" fmla="*/ 177938 h 171450"/>
                <a:gd name="connsiteX10" fmla="*/ 38873 w 180975"/>
                <a:gd name="connsiteY10" fmla="*/ 178890 h 171450"/>
                <a:gd name="connsiteX11" fmla="*/ 181748 w 180975"/>
                <a:gd name="connsiteY11" fmla="*/ 57923 h 171450"/>
                <a:gd name="connsiteX12" fmla="*/ 182700 w 180975"/>
                <a:gd name="connsiteY12" fmla="*/ 47445 h 171450"/>
                <a:gd name="connsiteX13" fmla="*/ 162698 w 180975"/>
                <a:gd name="connsiteY13" fmla="*/ 23633 h 171450"/>
                <a:gd name="connsiteX14" fmla="*/ 152220 w 180975"/>
                <a:gd name="connsiteY14" fmla="*/ 22680 h 171450"/>
                <a:gd name="connsiteX15" fmla="*/ 126503 w 180975"/>
                <a:gd name="connsiteY15" fmla="*/ 44588 h 171450"/>
                <a:gd name="connsiteX16" fmla="*/ 116025 w 180975"/>
                <a:gd name="connsiteY16" fmla="*/ 436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975" h="171450">
                  <a:moveTo>
                    <a:pt x="116025" y="43635"/>
                  </a:moveTo>
                  <a:lnTo>
                    <a:pt x="81735" y="2678"/>
                  </a:lnTo>
                  <a:cubicBezTo>
                    <a:pt x="78878" y="-180"/>
                    <a:pt x="74115" y="-1132"/>
                    <a:pt x="71258" y="1725"/>
                  </a:cubicBezTo>
                  <a:lnTo>
                    <a:pt x="2678" y="59828"/>
                  </a:lnTo>
                  <a:cubicBezTo>
                    <a:pt x="-180" y="62685"/>
                    <a:pt x="-1132" y="67448"/>
                    <a:pt x="1725" y="70305"/>
                  </a:cubicBezTo>
                  <a:lnTo>
                    <a:pt x="36015" y="111263"/>
                  </a:lnTo>
                  <a:cubicBezTo>
                    <a:pt x="38873" y="114120"/>
                    <a:pt x="37920" y="118883"/>
                    <a:pt x="35063" y="121740"/>
                  </a:cubicBezTo>
                  <a:lnTo>
                    <a:pt x="9345" y="143648"/>
                  </a:lnTo>
                  <a:cubicBezTo>
                    <a:pt x="6488" y="146505"/>
                    <a:pt x="5535" y="151268"/>
                    <a:pt x="8393" y="154125"/>
                  </a:cubicBezTo>
                  <a:lnTo>
                    <a:pt x="28395" y="177938"/>
                  </a:lnTo>
                  <a:cubicBezTo>
                    <a:pt x="31253" y="180795"/>
                    <a:pt x="36015" y="181748"/>
                    <a:pt x="38873" y="178890"/>
                  </a:cubicBezTo>
                  <a:lnTo>
                    <a:pt x="181748" y="57923"/>
                  </a:lnTo>
                  <a:cubicBezTo>
                    <a:pt x="184605" y="55065"/>
                    <a:pt x="185558" y="50303"/>
                    <a:pt x="182700" y="47445"/>
                  </a:cubicBezTo>
                  <a:lnTo>
                    <a:pt x="162698" y="23633"/>
                  </a:lnTo>
                  <a:cubicBezTo>
                    <a:pt x="159840" y="20775"/>
                    <a:pt x="155078" y="19823"/>
                    <a:pt x="152220" y="22680"/>
                  </a:cubicBezTo>
                  <a:lnTo>
                    <a:pt x="126503" y="44588"/>
                  </a:lnTo>
                  <a:cubicBezTo>
                    <a:pt x="123645" y="46493"/>
                    <a:pt x="118883" y="46493"/>
                    <a:pt x="116025" y="4363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70" name="Freeform: Shape 69">
              <a:extLst>
                <a:ext uri="{FF2B5EF4-FFF2-40B4-BE49-F238E27FC236}">
                  <a16:creationId xmlns:a16="http://schemas.microsoft.com/office/drawing/2014/main" id="{306C8F74-2948-8EB1-6F48-CC4231E68897}"/>
                </a:ext>
              </a:extLst>
            </p:cNvPr>
            <p:cNvSpPr/>
            <p:nvPr/>
          </p:nvSpPr>
          <p:spPr>
            <a:xfrm>
              <a:off x="-7451647" y="3244367"/>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3855" y="54813"/>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71" name="Freeform: Shape 70">
              <a:extLst>
                <a:ext uri="{FF2B5EF4-FFF2-40B4-BE49-F238E27FC236}">
                  <a16:creationId xmlns:a16="http://schemas.microsoft.com/office/drawing/2014/main" id="{F9DA7366-4B70-52EA-6E75-C0102A58D538}"/>
                </a:ext>
              </a:extLst>
            </p:cNvPr>
            <p:cNvSpPr/>
            <p:nvPr/>
          </p:nvSpPr>
          <p:spPr>
            <a:xfrm>
              <a:off x="-7419262" y="3283419"/>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4813"/>
                    <a:pt x="12903"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72" name="Freeform: Shape 71">
              <a:extLst>
                <a:ext uri="{FF2B5EF4-FFF2-40B4-BE49-F238E27FC236}">
                  <a16:creationId xmlns:a16="http://schemas.microsoft.com/office/drawing/2014/main" id="{06A4D1CF-F30A-F549-1FE4-512D213ACCE7}"/>
                </a:ext>
              </a:extLst>
            </p:cNvPr>
            <p:cNvSpPr/>
            <p:nvPr/>
          </p:nvSpPr>
          <p:spPr>
            <a:xfrm>
              <a:off x="-7385925" y="3322472"/>
              <a:ext cx="57150" cy="47625"/>
            </a:xfrm>
            <a:custGeom>
              <a:avLst/>
              <a:gdLst>
                <a:gd name="connsiteX0" fmla="*/ 10045 w 57150"/>
                <a:gd name="connsiteY0" fmla="*/ 55766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6 h 47625"/>
                <a:gd name="connsiteX6" fmla="*/ 16713 w 57150"/>
                <a:gd name="connsiteY6" fmla="*/ 52908 h 47625"/>
                <a:gd name="connsiteX7" fmla="*/ 10045 w 57150"/>
                <a:gd name="connsiteY7" fmla="*/ 5576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6"/>
                  </a:moveTo>
                  <a:cubicBezTo>
                    <a:pt x="7188" y="55766"/>
                    <a:pt x="4330" y="54813"/>
                    <a:pt x="2425" y="51955"/>
                  </a:cubicBezTo>
                  <a:cubicBezTo>
                    <a:pt x="-1385" y="47193"/>
                    <a:pt x="-432" y="41478"/>
                    <a:pt x="3378" y="37668"/>
                  </a:cubicBezTo>
                  <a:lnTo>
                    <a:pt x="45288" y="2425"/>
                  </a:lnTo>
                  <a:cubicBezTo>
                    <a:pt x="50050" y="-1384"/>
                    <a:pt x="55765" y="-432"/>
                    <a:pt x="59575" y="3378"/>
                  </a:cubicBezTo>
                  <a:cubicBezTo>
                    <a:pt x="63385" y="8141"/>
                    <a:pt x="62433" y="13855"/>
                    <a:pt x="58623" y="17666"/>
                  </a:cubicBezTo>
                  <a:lnTo>
                    <a:pt x="16713" y="52908"/>
                  </a:lnTo>
                  <a:cubicBezTo>
                    <a:pt x="14808" y="54813"/>
                    <a:pt x="11950" y="55766"/>
                    <a:pt x="10045" y="55766"/>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73" name="Freeform: Shape 72">
              <a:extLst>
                <a:ext uri="{FF2B5EF4-FFF2-40B4-BE49-F238E27FC236}">
                  <a16:creationId xmlns:a16="http://schemas.microsoft.com/office/drawing/2014/main" id="{B76B519A-4150-FA51-08E8-4208DAE1559E}"/>
                </a:ext>
              </a:extLst>
            </p:cNvPr>
            <p:cNvSpPr/>
            <p:nvPr/>
          </p:nvSpPr>
          <p:spPr>
            <a:xfrm>
              <a:off x="-7352587" y="3361524"/>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6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6"/>
                  </a:lnTo>
                  <a:cubicBezTo>
                    <a:pt x="50050" y="-1385"/>
                    <a:pt x="55765" y="-432"/>
                    <a:pt x="59575" y="3378"/>
                  </a:cubicBezTo>
                  <a:cubicBezTo>
                    <a:pt x="63385" y="8140"/>
                    <a:pt x="62433" y="13855"/>
                    <a:pt x="58623" y="17665"/>
                  </a:cubicBezTo>
                  <a:lnTo>
                    <a:pt x="16713" y="52908"/>
                  </a:lnTo>
                  <a:cubicBezTo>
                    <a:pt x="13855" y="54813"/>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74" name="Freeform: Shape 73">
              <a:extLst>
                <a:ext uri="{FF2B5EF4-FFF2-40B4-BE49-F238E27FC236}">
                  <a16:creationId xmlns:a16="http://schemas.microsoft.com/office/drawing/2014/main" id="{AF7832B9-556F-506C-CA32-23984029CEB8}"/>
                </a:ext>
              </a:extLst>
            </p:cNvPr>
            <p:cNvSpPr/>
            <p:nvPr/>
          </p:nvSpPr>
          <p:spPr>
            <a:xfrm>
              <a:off x="-7286865" y="3439629"/>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5765"/>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75" name="Freeform: Shape 74">
              <a:extLst>
                <a:ext uri="{FF2B5EF4-FFF2-40B4-BE49-F238E27FC236}">
                  <a16:creationId xmlns:a16="http://schemas.microsoft.com/office/drawing/2014/main" id="{F7B035B7-36E6-B4DB-D6F1-A74CA6D6DCDA}"/>
                </a:ext>
              </a:extLst>
            </p:cNvPr>
            <p:cNvSpPr/>
            <p:nvPr/>
          </p:nvSpPr>
          <p:spPr>
            <a:xfrm>
              <a:off x="-7253527" y="3478682"/>
              <a:ext cx="57150" cy="47625"/>
            </a:xfrm>
            <a:custGeom>
              <a:avLst/>
              <a:gdLst>
                <a:gd name="connsiteX0" fmla="*/ 10045 w 57150"/>
                <a:gd name="connsiteY0" fmla="*/ 55765 h 47625"/>
                <a:gd name="connsiteX1" fmla="*/ 2425 w 57150"/>
                <a:gd name="connsiteY1" fmla="*/ 51955 h 47625"/>
                <a:gd name="connsiteX2" fmla="*/ 3378 w 57150"/>
                <a:gd name="connsiteY2" fmla="*/ 37668 h 47625"/>
                <a:gd name="connsiteX3" fmla="*/ 45288 w 57150"/>
                <a:gd name="connsiteY3" fmla="*/ 2425 h 47625"/>
                <a:gd name="connsiteX4" fmla="*/ 59575 w 57150"/>
                <a:gd name="connsiteY4" fmla="*/ 3378 h 47625"/>
                <a:gd name="connsiteX5" fmla="*/ 58623 w 57150"/>
                <a:gd name="connsiteY5" fmla="*/ 17665 h 47625"/>
                <a:gd name="connsiteX6" fmla="*/ 16713 w 57150"/>
                <a:gd name="connsiteY6" fmla="*/ 52908 h 47625"/>
                <a:gd name="connsiteX7" fmla="*/ 10045 w 57150"/>
                <a:gd name="connsiteY7" fmla="*/ 5576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0045" y="55765"/>
                  </a:moveTo>
                  <a:cubicBezTo>
                    <a:pt x="7188" y="55765"/>
                    <a:pt x="4330" y="54813"/>
                    <a:pt x="2425" y="51955"/>
                  </a:cubicBezTo>
                  <a:cubicBezTo>
                    <a:pt x="-1385" y="47193"/>
                    <a:pt x="-432" y="41478"/>
                    <a:pt x="3378" y="37668"/>
                  </a:cubicBezTo>
                  <a:lnTo>
                    <a:pt x="45288" y="2425"/>
                  </a:lnTo>
                  <a:cubicBezTo>
                    <a:pt x="50050" y="-1385"/>
                    <a:pt x="55765" y="-432"/>
                    <a:pt x="59575" y="3378"/>
                  </a:cubicBezTo>
                  <a:cubicBezTo>
                    <a:pt x="63385" y="8140"/>
                    <a:pt x="62433" y="13855"/>
                    <a:pt x="58623" y="17665"/>
                  </a:cubicBezTo>
                  <a:lnTo>
                    <a:pt x="16713" y="52908"/>
                  </a:lnTo>
                  <a:cubicBezTo>
                    <a:pt x="14808" y="55765"/>
                    <a:pt x="11950" y="55765"/>
                    <a:pt x="10045" y="55765"/>
                  </a:cubicBez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sp>
          <p:nvSpPr>
            <p:cNvPr id="76" name="Freeform: Shape 75">
              <a:extLst>
                <a:ext uri="{FF2B5EF4-FFF2-40B4-BE49-F238E27FC236}">
                  <a16:creationId xmlns:a16="http://schemas.microsoft.com/office/drawing/2014/main" id="{6852EA14-06C1-343B-5286-14691724A715}"/>
                </a:ext>
              </a:extLst>
            </p:cNvPr>
            <p:cNvSpPr/>
            <p:nvPr/>
          </p:nvSpPr>
          <p:spPr>
            <a:xfrm>
              <a:off x="-7349209" y="3407764"/>
              <a:ext cx="285750" cy="190500"/>
            </a:xfrm>
            <a:custGeom>
              <a:avLst/>
              <a:gdLst>
                <a:gd name="connsiteX0" fmla="*/ 214313 w 285750"/>
                <a:gd name="connsiteY0" fmla="*/ 0 h 190500"/>
                <a:gd name="connsiteX1" fmla="*/ 0 w 285750"/>
                <a:gd name="connsiteY1" fmla="*/ 0 h 190500"/>
                <a:gd name="connsiteX2" fmla="*/ 166688 w 285750"/>
                <a:gd name="connsiteY2" fmla="*/ 197168 h 190500"/>
                <a:gd name="connsiteX3" fmla="*/ 176213 w 285750"/>
                <a:gd name="connsiteY3" fmla="*/ 198120 h 190500"/>
                <a:gd name="connsiteX4" fmla="*/ 290513 w 285750"/>
                <a:gd name="connsiteY4" fmla="*/ 100965 h 190500"/>
                <a:gd name="connsiteX5" fmla="*/ 291465 w 285750"/>
                <a:gd name="connsiteY5" fmla="*/ 91440 h 190500"/>
                <a:gd name="connsiteX6" fmla="*/ 214313 w 28575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190500">
                  <a:moveTo>
                    <a:pt x="214313" y="0"/>
                  </a:moveTo>
                  <a:lnTo>
                    <a:pt x="0" y="0"/>
                  </a:lnTo>
                  <a:lnTo>
                    <a:pt x="166688" y="197168"/>
                  </a:lnTo>
                  <a:cubicBezTo>
                    <a:pt x="169545" y="200025"/>
                    <a:pt x="173355" y="200025"/>
                    <a:pt x="176213" y="198120"/>
                  </a:cubicBezTo>
                  <a:lnTo>
                    <a:pt x="290513" y="100965"/>
                  </a:lnTo>
                  <a:cubicBezTo>
                    <a:pt x="293370" y="98108"/>
                    <a:pt x="293370" y="94298"/>
                    <a:pt x="291465" y="91440"/>
                  </a:cubicBezTo>
                  <a:lnTo>
                    <a:pt x="214313" y="0"/>
                  </a:lnTo>
                  <a:close/>
                </a:path>
              </a:pathLst>
            </a:custGeom>
            <a:grpFill/>
            <a:ln w="9525" cap="flat">
              <a:noFill/>
              <a:prstDash val="solid"/>
              <a:miter/>
            </a:ln>
          </p:spPr>
          <p:txBody>
            <a:bodyPr rtlCol="0" anchor="ctr"/>
            <a:lstStyle/>
            <a:p>
              <a:pPr defTabSz="609585"/>
              <a:endParaRPr lang="en-GB" sz="1867" dirty="0">
                <a:solidFill>
                  <a:srgbClr val="23004C"/>
                </a:solidFill>
                <a:latin typeface="Verdana"/>
              </a:endParaRPr>
            </a:p>
          </p:txBody>
        </p:sp>
      </p:grpSp>
      <p:sp>
        <p:nvSpPr>
          <p:cNvPr id="77" name="TextBox 76">
            <a:extLst>
              <a:ext uri="{FF2B5EF4-FFF2-40B4-BE49-F238E27FC236}">
                <a16:creationId xmlns:a16="http://schemas.microsoft.com/office/drawing/2014/main" id="{10F37BED-8D8E-BE72-8528-AD287D4FABB0}"/>
              </a:ext>
            </a:extLst>
          </p:cNvPr>
          <p:cNvSpPr txBox="1"/>
          <p:nvPr/>
        </p:nvSpPr>
        <p:spPr>
          <a:xfrm>
            <a:off x="1346964" y="3757223"/>
            <a:ext cx="2471747" cy="743112"/>
          </a:xfrm>
          <a:prstGeom prst="rect">
            <a:avLst/>
          </a:prstGeom>
          <a:noFill/>
        </p:spPr>
        <p:txBody>
          <a:bodyPr wrap="square" rtlCol="0">
            <a:noAutofit/>
          </a:bodyPr>
          <a:lstStyle/>
          <a:p>
            <a:pPr defTabSz="609585"/>
            <a:r>
              <a:rPr lang="en-GB" sz="1400" dirty="0">
                <a:solidFill>
                  <a:srgbClr val="23004C"/>
                </a:solidFill>
                <a:latin typeface="Verdana"/>
                <a:ea typeface="Noto Sans" panose="020B0502040504020204" pitchFamily="34" charset="0"/>
                <a:cs typeface="Arial" panose="020B0604020202020204" pitchFamily="34" charset="0"/>
              </a:rPr>
              <a:t>Addition of a daily or weekly GLP-1 RA</a:t>
            </a:r>
          </a:p>
        </p:txBody>
      </p:sp>
      <p:sp>
        <p:nvSpPr>
          <p:cNvPr id="78" name="TextBox 77">
            <a:extLst>
              <a:ext uri="{FF2B5EF4-FFF2-40B4-BE49-F238E27FC236}">
                <a16:creationId xmlns:a16="http://schemas.microsoft.com/office/drawing/2014/main" id="{1ED50E75-AC7E-EDF8-67A2-1F4979E16A44}"/>
              </a:ext>
            </a:extLst>
          </p:cNvPr>
          <p:cNvSpPr txBox="1"/>
          <p:nvPr/>
        </p:nvSpPr>
        <p:spPr>
          <a:xfrm>
            <a:off x="3893323" y="3757239"/>
            <a:ext cx="4381488" cy="876527"/>
          </a:xfrm>
          <a:prstGeom prst="rect">
            <a:avLst/>
          </a:prstGeom>
          <a:noFill/>
        </p:spPr>
        <p:txBody>
          <a:bodyPr wrap="square" rtlCol="0">
            <a:noAutofit/>
          </a:bodyPr>
          <a:lstStyle/>
          <a:p>
            <a:pPr marL="228594" indent="-228594" defTabSz="609585">
              <a:buFont typeface="Arial" panose="020B0604020202020204" pitchFamily="34" charset="0"/>
              <a:buChar char="•"/>
            </a:pPr>
            <a:r>
              <a:rPr lang="en-GB" sz="1067" dirty="0">
                <a:solidFill>
                  <a:srgbClr val="23004C"/>
                </a:solidFill>
                <a:latin typeface="Verdana"/>
              </a:rPr>
              <a:t>Similar efficacy to other advancement options (such as basal</a:t>
            </a:r>
            <a:r>
              <a:rPr lang="en-GB" sz="1067" dirty="0">
                <a:solidFill>
                  <a:srgbClr val="23004C"/>
                </a:solidFill>
                <a:latin typeface="Verdana"/>
                <a:cs typeface="Arial" panose="020B0604020202020204" pitchFamily="34" charset="0"/>
              </a:rPr>
              <a:t> +</a:t>
            </a:r>
            <a:r>
              <a:rPr lang="en-GB" sz="1067" dirty="0">
                <a:solidFill>
                  <a:srgbClr val="23004C"/>
                </a:solidFill>
                <a:latin typeface="Verdana"/>
              </a:rPr>
              <a:t>/basal</a:t>
            </a:r>
            <a:r>
              <a:rPr lang="en-GB" sz="1067" dirty="0">
                <a:solidFill>
                  <a:srgbClr val="23004C"/>
                </a:solidFill>
                <a:latin typeface="Verdana"/>
                <a:cs typeface="Arial" panose="020B0604020202020204" pitchFamily="34" charset="0"/>
              </a:rPr>
              <a:t>–</a:t>
            </a:r>
            <a:r>
              <a:rPr lang="en-GB" sz="1067" dirty="0">
                <a:solidFill>
                  <a:srgbClr val="23004C"/>
                </a:solidFill>
                <a:latin typeface="Verdana"/>
              </a:rPr>
              <a:t>bolus regimens)</a:t>
            </a:r>
          </a:p>
          <a:p>
            <a:pPr marL="228594" indent="-228594" defTabSz="609585">
              <a:buFont typeface="Arial" panose="020B0604020202020204" pitchFamily="34" charset="0"/>
              <a:buChar char="•"/>
            </a:pPr>
            <a:r>
              <a:rPr lang="en-GB" sz="1067" dirty="0">
                <a:solidFill>
                  <a:srgbClr val="23004C"/>
                </a:solidFill>
                <a:latin typeface="Verdana"/>
              </a:rPr>
              <a:t>Lower risk of weight gain and hypoglycemia vs insulin advancement options</a:t>
            </a:r>
            <a:r>
              <a:rPr lang="en-GB" sz="1067" baseline="30000" dirty="0">
                <a:solidFill>
                  <a:srgbClr val="23004C"/>
                </a:solidFill>
                <a:latin typeface="Verdana"/>
              </a:rPr>
              <a:t>*</a:t>
            </a:r>
          </a:p>
          <a:p>
            <a:pPr defTabSz="609585"/>
            <a:endParaRPr lang="en-GB" sz="1200" dirty="0">
              <a:solidFill>
                <a:srgbClr val="23004C"/>
              </a:solidFill>
              <a:latin typeface="Verdana"/>
            </a:endParaRPr>
          </a:p>
        </p:txBody>
      </p:sp>
      <p:sp>
        <p:nvSpPr>
          <p:cNvPr id="79" name="TextBox 78">
            <a:extLst>
              <a:ext uri="{FF2B5EF4-FFF2-40B4-BE49-F238E27FC236}">
                <a16:creationId xmlns:a16="http://schemas.microsoft.com/office/drawing/2014/main" id="{6C7E0A4E-7E3C-D083-A386-70359D6FB7DD}"/>
              </a:ext>
            </a:extLst>
          </p:cNvPr>
          <p:cNvSpPr txBox="1"/>
          <p:nvPr/>
        </p:nvSpPr>
        <p:spPr>
          <a:xfrm>
            <a:off x="8680991" y="3726330"/>
            <a:ext cx="3110012" cy="876527"/>
          </a:xfrm>
          <a:prstGeom prst="rect">
            <a:avLst/>
          </a:prstGeom>
          <a:noFill/>
        </p:spPr>
        <p:txBody>
          <a:bodyPr wrap="square" rtlCol="0">
            <a:noAutofit/>
          </a:bodyPr>
          <a:lstStyle/>
          <a:p>
            <a:pPr marL="228594" indent="-228594" defTabSz="609585">
              <a:buFont typeface="Arial" panose="020B0604020202020204" pitchFamily="34" charset="0"/>
              <a:buChar char="•"/>
            </a:pPr>
            <a:r>
              <a:rPr lang="en-GB" sz="1067" dirty="0">
                <a:solidFill>
                  <a:srgbClr val="23004C"/>
                </a:solidFill>
                <a:latin typeface="Verdana"/>
              </a:rPr>
              <a:t>GI side effects</a:t>
            </a:r>
            <a:r>
              <a:rPr lang="en-GB" sz="1067" baseline="30000" dirty="0">
                <a:solidFill>
                  <a:srgbClr val="23004C"/>
                </a:solidFill>
                <a:latin typeface="Verdana"/>
              </a:rPr>
              <a:t>*</a:t>
            </a:r>
          </a:p>
          <a:p>
            <a:pPr marL="228594" indent="-228594" defTabSz="609585">
              <a:buFont typeface="Arial" panose="020B0604020202020204" pitchFamily="34" charset="0"/>
              <a:buChar char="•"/>
            </a:pPr>
            <a:r>
              <a:rPr lang="en-GB" sz="1067" b="1" dirty="0">
                <a:solidFill>
                  <a:srgbClr val="23004C"/>
                </a:solidFill>
                <a:latin typeface="Verdana"/>
              </a:rPr>
              <a:t>Additional injections </a:t>
            </a:r>
            <a:r>
              <a:rPr lang="en-GB" sz="1067" dirty="0">
                <a:solidFill>
                  <a:srgbClr val="23004C"/>
                </a:solidFill>
                <a:latin typeface="Verdana"/>
              </a:rPr>
              <a:t>required</a:t>
            </a:r>
          </a:p>
          <a:p>
            <a:pPr marL="228594" indent="-228594" defTabSz="609585">
              <a:buFont typeface="Arial" panose="020B0604020202020204" pitchFamily="34" charset="0"/>
              <a:buChar char="•"/>
            </a:pPr>
            <a:r>
              <a:rPr lang="en-GB" sz="1067" dirty="0">
                <a:solidFill>
                  <a:srgbClr val="23004C"/>
                </a:solidFill>
                <a:latin typeface="Verdana"/>
              </a:rPr>
              <a:t>Several dose increases required before reaching maintenance dose</a:t>
            </a:r>
          </a:p>
        </p:txBody>
      </p:sp>
      <p:grpSp>
        <p:nvGrpSpPr>
          <p:cNvPr id="80" name="Group 79">
            <a:extLst>
              <a:ext uri="{FF2B5EF4-FFF2-40B4-BE49-F238E27FC236}">
                <a16:creationId xmlns:a16="http://schemas.microsoft.com/office/drawing/2014/main" id="{8ED2ACEB-5E18-DE61-309E-7D4053DF1CD2}"/>
              </a:ext>
            </a:extLst>
          </p:cNvPr>
          <p:cNvGrpSpPr/>
          <p:nvPr/>
        </p:nvGrpSpPr>
        <p:grpSpPr>
          <a:xfrm>
            <a:off x="1430635" y="2518812"/>
            <a:ext cx="9544549" cy="106517"/>
            <a:chOff x="1177814" y="1904043"/>
            <a:chExt cx="7158412" cy="79888"/>
          </a:xfrm>
        </p:grpSpPr>
        <p:cxnSp>
          <p:nvCxnSpPr>
            <p:cNvPr id="81" name="Straight Connector 80">
              <a:extLst>
                <a:ext uri="{FF2B5EF4-FFF2-40B4-BE49-F238E27FC236}">
                  <a16:creationId xmlns:a16="http://schemas.microsoft.com/office/drawing/2014/main" id="{923366E7-9B5D-B979-D6B7-2273E9F555F8}"/>
                </a:ext>
              </a:extLst>
            </p:cNvPr>
            <p:cNvCxnSpPr>
              <a:cxnSpLocks/>
            </p:cNvCxnSpPr>
            <p:nvPr/>
          </p:nvCxnSpPr>
          <p:spPr>
            <a:xfrm>
              <a:off x="1177814" y="1945994"/>
              <a:ext cx="71584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2" name="Graphique 4">
              <a:extLst>
                <a:ext uri="{FF2B5EF4-FFF2-40B4-BE49-F238E27FC236}">
                  <a16:creationId xmlns:a16="http://schemas.microsoft.com/office/drawing/2014/main" id="{67FDD028-5D4B-6D55-1701-CED7644E6F3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26794" y="1904043"/>
              <a:ext cx="80776" cy="79888"/>
            </a:xfrm>
            <a:prstGeom prst="rect">
              <a:avLst/>
            </a:prstGeom>
          </p:spPr>
        </p:pic>
      </p:grpSp>
      <p:grpSp>
        <p:nvGrpSpPr>
          <p:cNvPr id="83" name="Group 82">
            <a:extLst>
              <a:ext uri="{FF2B5EF4-FFF2-40B4-BE49-F238E27FC236}">
                <a16:creationId xmlns:a16="http://schemas.microsoft.com/office/drawing/2014/main" id="{1263D28C-B429-B591-3E36-BBED402979B1}"/>
              </a:ext>
            </a:extLst>
          </p:cNvPr>
          <p:cNvGrpSpPr/>
          <p:nvPr/>
        </p:nvGrpSpPr>
        <p:grpSpPr>
          <a:xfrm>
            <a:off x="1442228" y="3641894"/>
            <a:ext cx="9544549" cy="106517"/>
            <a:chOff x="1177814" y="1904043"/>
            <a:chExt cx="7158412" cy="79888"/>
          </a:xfrm>
        </p:grpSpPr>
        <p:cxnSp>
          <p:nvCxnSpPr>
            <p:cNvPr id="84" name="Straight Connector 83">
              <a:extLst>
                <a:ext uri="{FF2B5EF4-FFF2-40B4-BE49-F238E27FC236}">
                  <a16:creationId xmlns:a16="http://schemas.microsoft.com/office/drawing/2014/main" id="{67284B1A-8305-86F6-6788-606C634832C6}"/>
                </a:ext>
              </a:extLst>
            </p:cNvPr>
            <p:cNvCxnSpPr>
              <a:cxnSpLocks/>
            </p:cNvCxnSpPr>
            <p:nvPr/>
          </p:nvCxnSpPr>
          <p:spPr>
            <a:xfrm>
              <a:off x="1177814" y="1945994"/>
              <a:ext cx="71584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5" name="Graphique 4">
              <a:extLst>
                <a:ext uri="{FF2B5EF4-FFF2-40B4-BE49-F238E27FC236}">
                  <a16:creationId xmlns:a16="http://schemas.microsoft.com/office/drawing/2014/main" id="{E83224D4-4238-91CA-FB49-510D06D05D5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26794" y="1904043"/>
              <a:ext cx="80776" cy="79888"/>
            </a:xfrm>
            <a:prstGeom prst="rect">
              <a:avLst/>
            </a:prstGeom>
          </p:spPr>
        </p:pic>
      </p:grpSp>
      <p:grpSp>
        <p:nvGrpSpPr>
          <p:cNvPr id="86" name="Group 85">
            <a:extLst>
              <a:ext uri="{FF2B5EF4-FFF2-40B4-BE49-F238E27FC236}">
                <a16:creationId xmlns:a16="http://schemas.microsoft.com/office/drawing/2014/main" id="{C1DFFDAA-BB3D-B201-8E8F-CD4C09053F14}"/>
              </a:ext>
            </a:extLst>
          </p:cNvPr>
          <p:cNvGrpSpPr/>
          <p:nvPr/>
        </p:nvGrpSpPr>
        <p:grpSpPr>
          <a:xfrm>
            <a:off x="1442228" y="4618479"/>
            <a:ext cx="9544549" cy="106517"/>
            <a:chOff x="1177814" y="1904043"/>
            <a:chExt cx="7158412" cy="79888"/>
          </a:xfrm>
        </p:grpSpPr>
        <p:cxnSp>
          <p:nvCxnSpPr>
            <p:cNvPr id="87" name="Straight Connector 86">
              <a:extLst>
                <a:ext uri="{FF2B5EF4-FFF2-40B4-BE49-F238E27FC236}">
                  <a16:creationId xmlns:a16="http://schemas.microsoft.com/office/drawing/2014/main" id="{9FDF0790-2FAA-AACB-B4ED-514E81C9F321}"/>
                </a:ext>
              </a:extLst>
            </p:cNvPr>
            <p:cNvCxnSpPr>
              <a:cxnSpLocks/>
            </p:cNvCxnSpPr>
            <p:nvPr/>
          </p:nvCxnSpPr>
          <p:spPr>
            <a:xfrm>
              <a:off x="1177814" y="1945994"/>
              <a:ext cx="71584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8" name="Graphique 4">
              <a:extLst>
                <a:ext uri="{FF2B5EF4-FFF2-40B4-BE49-F238E27FC236}">
                  <a16:creationId xmlns:a16="http://schemas.microsoft.com/office/drawing/2014/main" id="{72A93CCC-776A-9B69-32C0-C0308E904DA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26794" y="1904043"/>
              <a:ext cx="80776" cy="79888"/>
            </a:xfrm>
            <a:prstGeom prst="rect">
              <a:avLst/>
            </a:prstGeom>
          </p:spPr>
        </p:pic>
      </p:grpSp>
    </p:spTree>
    <p:extLst>
      <p:ext uri="{BB962C8B-B14F-4D97-AF65-F5344CB8AC3E}">
        <p14:creationId xmlns:p14="http://schemas.microsoft.com/office/powerpoint/2010/main" val="4080952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25A187E-89A3-1CE8-3DDB-1E215107D7CB}"/>
              </a:ext>
            </a:extLst>
          </p:cNvPr>
          <p:cNvSpPr txBox="1">
            <a:spLocks/>
          </p:cNvSpPr>
          <p:nvPr/>
        </p:nvSpPr>
        <p:spPr>
          <a:xfrm>
            <a:off x="11114968" y="6427327"/>
            <a:ext cx="635000"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fld id="{6B54B0F7-55DD-40D6-B7F4-70B586885C0B}" type="slidenum">
              <a:rPr lang="en-US" smtClean="0">
                <a:solidFill>
                  <a:prstClr val="black"/>
                </a:solidFill>
              </a:rPr>
              <a:pPr defTabSz="609585"/>
              <a:t>43</a:t>
            </a:fld>
            <a:endParaRPr lang="en-US" dirty="0">
              <a:solidFill>
                <a:prstClr val="black"/>
              </a:solidFill>
            </a:endParaRPr>
          </a:p>
        </p:txBody>
      </p:sp>
      <p:sp>
        <p:nvSpPr>
          <p:cNvPr id="3" name="Title 6">
            <a:extLst>
              <a:ext uri="{FF2B5EF4-FFF2-40B4-BE49-F238E27FC236}">
                <a16:creationId xmlns:a16="http://schemas.microsoft.com/office/drawing/2014/main" id="{65AE524B-32EB-64BE-BEA7-8FE1F22C4992}"/>
              </a:ext>
            </a:extLst>
          </p:cNvPr>
          <p:cNvSpPr txBox="1">
            <a:spLocks/>
          </p:cNvSpPr>
          <p:nvPr/>
        </p:nvSpPr>
        <p:spPr>
          <a:xfrm>
            <a:off x="441600" y="363166"/>
            <a:ext cx="11313600" cy="1095481"/>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Treatment simplification of complex insulin regimens may help to improve outcomes in T2D in a number of patient profiles</a:t>
            </a:r>
            <a:endParaRPr lang="en-GB" dirty="0">
              <a:highlight>
                <a:srgbClr val="FFFF00"/>
              </a:highlight>
            </a:endParaRPr>
          </a:p>
        </p:txBody>
      </p:sp>
      <p:sp>
        <p:nvSpPr>
          <p:cNvPr id="4" name="Content Placeholder 7">
            <a:extLst>
              <a:ext uri="{FF2B5EF4-FFF2-40B4-BE49-F238E27FC236}">
                <a16:creationId xmlns:a16="http://schemas.microsoft.com/office/drawing/2014/main" id="{F2078848-69A1-239A-F9E4-EC90A6BF9E39}"/>
              </a:ext>
            </a:extLst>
          </p:cNvPr>
          <p:cNvSpPr txBox="1">
            <a:spLocks/>
          </p:cNvSpPr>
          <p:nvPr/>
        </p:nvSpPr>
        <p:spPr>
          <a:xfrm>
            <a:off x="431800" y="6088427"/>
            <a:ext cx="11313584" cy="658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*This panel consisted of: Edward Jude (UK), Maciej </a:t>
            </a:r>
            <a:r>
              <a:rPr lang="en-GB" sz="1400" dirty="0" err="1"/>
              <a:t>Malecki</a:t>
            </a:r>
            <a:r>
              <a:rPr lang="en-GB" sz="1400" dirty="0"/>
              <a:t> (Poland), Ricardo Gomez </a:t>
            </a:r>
            <a:r>
              <a:rPr lang="en-GB" sz="1400" dirty="0" err="1"/>
              <a:t>Huelgas</a:t>
            </a:r>
            <a:r>
              <a:rPr lang="en-GB" sz="1400" dirty="0"/>
              <a:t> (Spain), Martin </a:t>
            </a:r>
            <a:r>
              <a:rPr lang="en-GB" sz="1400" dirty="0" err="1"/>
              <a:t>Prazny</a:t>
            </a:r>
            <a:r>
              <a:rPr lang="en-GB" sz="1400" dirty="0"/>
              <a:t> (Czech Republic), Frank Snoek The Netherlands), </a:t>
            </a:r>
            <a:r>
              <a:rPr lang="en-GB" sz="1400" dirty="0" err="1"/>
              <a:t>Tsvetalina</a:t>
            </a:r>
            <a:r>
              <a:rPr lang="en-GB" sz="1400" dirty="0"/>
              <a:t> </a:t>
            </a:r>
            <a:r>
              <a:rPr lang="en-GB" sz="1400" dirty="0" err="1"/>
              <a:t>Tankova</a:t>
            </a:r>
            <a:r>
              <a:rPr lang="en-GB" sz="1400" dirty="0"/>
              <a:t> Bulgaria), Dario </a:t>
            </a:r>
            <a:r>
              <a:rPr lang="en-GB" sz="1400" dirty="0" err="1"/>
              <a:t>Giugliano</a:t>
            </a:r>
            <a:r>
              <a:rPr lang="en-GB" sz="1400" dirty="0"/>
              <a:t> (Italy) and Kamlesh </a:t>
            </a:r>
            <a:r>
              <a:rPr lang="en-GB" sz="1400" dirty="0" err="1"/>
              <a:t>Khunti</a:t>
            </a:r>
            <a:r>
              <a:rPr lang="en-GB" sz="1400" dirty="0"/>
              <a:t> (UK). T2D, Type 2 diabetes.</a:t>
            </a:r>
            <a:br>
              <a:rPr lang="en-GB" sz="1400" dirty="0"/>
            </a:br>
            <a:r>
              <a:rPr lang="en-GB" sz="1400" dirty="0"/>
              <a:t>Jude EB, et al. </a:t>
            </a:r>
            <a:r>
              <a:rPr lang="pt-BR" sz="1400" dirty="0"/>
              <a:t>Diabetes Ther 2022 [Online ahead of print];https://doi.org/10.1007/s13300-022-01222-2</a:t>
            </a:r>
            <a:endParaRPr lang="en-GB" sz="1400" dirty="0"/>
          </a:p>
        </p:txBody>
      </p:sp>
      <p:sp>
        <p:nvSpPr>
          <p:cNvPr id="5" name="TextBox 4">
            <a:extLst>
              <a:ext uri="{FF2B5EF4-FFF2-40B4-BE49-F238E27FC236}">
                <a16:creationId xmlns:a16="http://schemas.microsoft.com/office/drawing/2014/main" id="{C456B157-0723-A542-C348-DD0D969305B5}"/>
              </a:ext>
            </a:extLst>
          </p:cNvPr>
          <p:cNvSpPr txBox="1"/>
          <p:nvPr/>
        </p:nvSpPr>
        <p:spPr>
          <a:xfrm>
            <a:off x="7660361" y="2501255"/>
            <a:ext cx="3744000" cy="2417232"/>
          </a:xfrm>
          <a:prstGeom prst="roundRect">
            <a:avLst>
              <a:gd name="adj" fmla="val 4489"/>
            </a:avLst>
          </a:prstGeom>
          <a:solidFill>
            <a:schemeClr val="tx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0" rtlCol="0" anchor="t" anchorCtr="0">
            <a:noAutofit/>
          </a:bodyPr>
          <a:lstStyle/>
          <a:p>
            <a:pPr algn="ctr" defTabSz="812720" eaLnBrk="0" fontAlgn="base" hangingPunct="0">
              <a:spcBef>
                <a:spcPct val="0"/>
              </a:spcBef>
              <a:spcAft>
                <a:spcPts val="667"/>
              </a:spcAft>
              <a:defRPr/>
            </a:pPr>
            <a:r>
              <a:rPr lang="en-GB" sz="1467" dirty="0">
                <a:solidFill>
                  <a:prstClr val="black"/>
                </a:solidFill>
                <a:latin typeface="Verdana"/>
              </a:rPr>
              <a:t>However, complex treatment regimens can result in an increased risk of </a:t>
            </a:r>
            <a:r>
              <a:rPr lang="en-GB" sz="1467" dirty="0" err="1">
                <a:solidFill>
                  <a:prstClr val="black"/>
                </a:solidFill>
                <a:latin typeface="Verdana"/>
              </a:rPr>
              <a:t>hypoglycemia</a:t>
            </a:r>
            <a:r>
              <a:rPr lang="en-GB" sz="1467" dirty="0">
                <a:solidFill>
                  <a:prstClr val="black"/>
                </a:solidFill>
                <a:latin typeface="Verdana"/>
              </a:rPr>
              <a:t> and high treatment burden, which may impact negatively on both therapeutic adherence and</a:t>
            </a:r>
            <a:br>
              <a:rPr lang="en-GB" sz="1467" dirty="0">
                <a:solidFill>
                  <a:prstClr val="black"/>
                </a:solidFill>
                <a:latin typeface="Verdana"/>
              </a:rPr>
            </a:br>
            <a:r>
              <a:rPr lang="en-GB" sz="1467" dirty="0">
                <a:solidFill>
                  <a:prstClr val="black"/>
                </a:solidFill>
                <a:latin typeface="Verdana"/>
              </a:rPr>
              <a:t>overall quality of life</a:t>
            </a:r>
          </a:p>
        </p:txBody>
      </p:sp>
      <p:sp>
        <p:nvSpPr>
          <p:cNvPr id="6" name="TextBox 5">
            <a:extLst>
              <a:ext uri="{FF2B5EF4-FFF2-40B4-BE49-F238E27FC236}">
                <a16:creationId xmlns:a16="http://schemas.microsoft.com/office/drawing/2014/main" id="{F161948D-BE67-E403-AEC0-21A53CFF5C01}"/>
              </a:ext>
            </a:extLst>
          </p:cNvPr>
          <p:cNvSpPr txBox="1"/>
          <p:nvPr/>
        </p:nvSpPr>
        <p:spPr>
          <a:xfrm>
            <a:off x="752291" y="2502069"/>
            <a:ext cx="2598891" cy="2421671"/>
          </a:xfrm>
          <a:prstGeom prst="roundRect">
            <a:avLst>
              <a:gd name="adj" fmla="val 6617"/>
            </a:avLst>
          </a:prstGeom>
          <a:solidFill>
            <a:srgbClr val="F1EE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0" rtlCol="0" anchor="t" anchorCtr="0">
            <a:noAutofit/>
          </a:bodyPr>
          <a:lstStyle/>
          <a:p>
            <a:pPr algn="ctr" defTabSz="812720" eaLnBrk="0" fontAlgn="base" hangingPunct="0">
              <a:spcBef>
                <a:spcPct val="0"/>
              </a:spcBef>
              <a:spcAft>
                <a:spcPts val="667"/>
              </a:spcAft>
              <a:defRPr/>
            </a:pPr>
            <a:r>
              <a:rPr lang="en-GB" altLang="en-US" sz="1467" dirty="0">
                <a:solidFill>
                  <a:prstClr val="black"/>
                </a:solidFill>
                <a:latin typeface="Verdana"/>
              </a:rPr>
              <a:t>Many people with</a:t>
            </a:r>
            <a:br>
              <a:rPr lang="en-GB" altLang="en-US" sz="1467" dirty="0">
                <a:solidFill>
                  <a:prstClr val="black"/>
                </a:solidFill>
                <a:latin typeface="Verdana"/>
              </a:rPr>
            </a:br>
            <a:r>
              <a:rPr lang="en-GB" altLang="en-US" sz="1467" dirty="0">
                <a:solidFill>
                  <a:prstClr val="black"/>
                </a:solidFill>
                <a:latin typeface="Verdana"/>
              </a:rPr>
              <a:t>T2D will eventually require and benefit from treatment intensification</a:t>
            </a:r>
          </a:p>
        </p:txBody>
      </p:sp>
      <p:sp>
        <p:nvSpPr>
          <p:cNvPr id="7" name="TextBox 6">
            <a:extLst>
              <a:ext uri="{FF2B5EF4-FFF2-40B4-BE49-F238E27FC236}">
                <a16:creationId xmlns:a16="http://schemas.microsoft.com/office/drawing/2014/main" id="{2BCCB6B6-38FE-122D-2780-09F80E1A6BAA}"/>
              </a:ext>
            </a:extLst>
          </p:cNvPr>
          <p:cNvSpPr txBox="1"/>
          <p:nvPr/>
        </p:nvSpPr>
        <p:spPr>
          <a:xfrm>
            <a:off x="3628397" y="2502069"/>
            <a:ext cx="3743540" cy="2421671"/>
          </a:xfrm>
          <a:prstGeom prst="roundRect">
            <a:avLst>
              <a:gd name="adj" fmla="val 4913"/>
            </a:avLst>
          </a:prstGeom>
          <a:solidFill>
            <a:schemeClr val="tx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0" rtlCol="0" anchor="t" anchorCtr="0">
            <a:noAutofit/>
          </a:bodyPr>
          <a:lstStyle/>
          <a:p>
            <a:pPr algn="ctr" defTabSz="812720" eaLnBrk="0" fontAlgn="base" hangingPunct="0">
              <a:spcBef>
                <a:spcPct val="0"/>
              </a:spcBef>
              <a:spcAft>
                <a:spcPts val="667"/>
              </a:spcAft>
              <a:defRPr/>
            </a:pPr>
            <a:r>
              <a:rPr lang="en-GB" sz="1467" dirty="0">
                <a:solidFill>
                  <a:prstClr val="black"/>
                </a:solidFill>
                <a:latin typeface="Verdana"/>
              </a:rPr>
              <a:t>This usually involves the stepwise addition of a new glucose-lowering agent or switching to a more complex insulin regimen</a:t>
            </a:r>
          </a:p>
        </p:txBody>
      </p:sp>
      <p:sp>
        <p:nvSpPr>
          <p:cNvPr id="8" name="Oval 7">
            <a:extLst>
              <a:ext uri="{FF2B5EF4-FFF2-40B4-BE49-F238E27FC236}">
                <a16:creationId xmlns:a16="http://schemas.microsoft.com/office/drawing/2014/main" id="{A9D1D632-1971-4137-BFB9-C833E5D0EA5B}"/>
              </a:ext>
            </a:extLst>
          </p:cNvPr>
          <p:cNvSpPr>
            <a:spLocks noChangeAspect="1"/>
          </p:cNvSpPr>
          <p:nvPr/>
        </p:nvSpPr>
        <p:spPr>
          <a:xfrm>
            <a:off x="4824553" y="1825411"/>
            <a:ext cx="1353312" cy="1353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133" dirty="0">
              <a:solidFill>
                <a:prstClr val="white"/>
              </a:solidFill>
              <a:latin typeface="Verdana"/>
            </a:endParaRPr>
          </a:p>
        </p:txBody>
      </p:sp>
      <p:sp>
        <p:nvSpPr>
          <p:cNvPr id="9" name="Oval 8">
            <a:extLst>
              <a:ext uri="{FF2B5EF4-FFF2-40B4-BE49-F238E27FC236}">
                <a16:creationId xmlns:a16="http://schemas.microsoft.com/office/drawing/2014/main" id="{137C7652-27FF-777C-BC23-40E44D496E1E}"/>
              </a:ext>
            </a:extLst>
          </p:cNvPr>
          <p:cNvSpPr>
            <a:spLocks noChangeAspect="1"/>
          </p:cNvSpPr>
          <p:nvPr/>
        </p:nvSpPr>
        <p:spPr>
          <a:xfrm>
            <a:off x="1374035" y="1820109"/>
            <a:ext cx="1353312" cy="1353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133" dirty="0">
              <a:solidFill>
                <a:prstClr val="white"/>
              </a:solidFill>
              <a:latin typeface="Verdana"/>
            </a:endParaRPr>
          </a:p>
        </p:txBody>
      </p:sp>
      <p:sp>
        <p:nvSpPr>
          <p:cNvPr id="10" name="Oval 9">
            <a:extLst>
              <a:ext uri="{FF2B5EF4-FFF2-40B4-BE49-F238E27FC236}">
                <a16:creationId xmlns:a16="http://schemas.microsoft.com/office/drawing/2014/main" id="{E0004393-614E-2C1F-EA95-7F0A6CFBB3E8}"/>
              </a:ext>
            </a:extLst>
          </p:cNvPr>
          <p:cNvSpPr>
            <a:spLocks noChangeAspect="1"/>
          </p:cNvSpPr>
          <p:nvPr/>
        </p:nvSpPr>
        <p:spPr>
          <a:xfrm>
            <a:off x="8825413" y="1816477"/>
            <a:ext cx="1353312" cy="1353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133" dirty="0">
              <a:solidFill>
                <a:prstClr val="white"/>
              </a:solidFill>
              <a:latin typeface="Verdana"/>
            </a:endParaRPr>
          </a:p>
        </p:txBody>
      </p:sp>
      <p:sp>
        <p:nvSpPr>
          <p:cNvPr id="11" name="Arc 10">
            <a:extLst>
              <a:ext uri="{FF2B5EF4-FFF2-40B4-BE49-F238E27FC236}">
                <a16:creationId xmlns:a16="http://schemas.microsoft.com/office/drawing/2014/main" id="{318FD061-1629-D8D9-B25E-BCFA332559F1}"/>
              </a:ext>
            </a:extLst>
          </p:cNvPr>
          <p:cNvSpPr>
            <a:spLocks noChangeAspect="1"/>
          </p:cNvSpPr>
          <p:nvPr/>
        </p:nvSpPr>
        <p:spPr>
          <a:xfrm>
            <a:off x="1376125" y="1814918"/>
            <a:ext cx="1351223" cy="1351223"/>
          </a:xfrm>
          <a:prstGeom prst="arc">
            <a:avLst>
              <a:gd name="adj1" fmla="val 69528"/>
              <a:gd name="adj2" fmla="val 10741510"/>
            </a:avLst>
          </a:prstGeom>
          <a:noFill/>
          <a:ln w="34925">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133" dirty="0">
              <a:solidFill>
                <a:prstClr val="white"/>
              </a:solidFill>
              <a:latin typeface="Verdana"/>
            </a:endParaRPr>
          </a:p>
        </p:txBody>
      </p:sp>
      <p:sp>
        <p:nvSpPr>
          <p:cNvPr id="12" name="Arc 11">
            <a:extLst>
              <a:ext uri="{FF2B5EF4-FFF2-40B4-BE49-F238E27FC236}">
                <a16:creationId xmlns:a16="http://schemas.microsoft.com/office/drawing/2014/main" id="{81FC428B-5C2B-9199-F62C-51BE6C5D38DD}"/>
              </a:ext>
            </a:extLst>
          </p:cNvPr>
          <p:cNvSpPr>
            <a:spLocks noChangeAspect="1"/>
          </p:cNvSpPr>
          <p:nvPr/>
        </p:nvSpPr>
        <p:spPr>
          <a:xfrm>
            <a:off x="4824554" y="1809617"/>
            <a:ext cx="1351223" cy="1351223"/>
          </a:xfrm>
          <a:prstGeom prst="arc">
            <a:avLst>
              <a:gd name="adj1" fmla="val 53123"/>
              <a:gd name="adj2" fmla="val 10741242"/>
            </a:avLst>
          </a:prstGeom>
          <a:noFill/>
          <a:ln w="34925">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133" dirty="0">
              <a:solidFill>
                <a:prstClr val="white"/>
              </a:solidFill>
              <a:latin typeface="Verdana"/>
            </a:endParaRPr>
          </a:p>
        </p:txBody>
      </p:sp>
      <p:sp>
        <p:nvSpPr>
          <p:cNvPr id="13" name="Arc 12">
            <a:extLst>
              <a:ext uri="{FF2B5EF4-FFF2-40B4-BE49-F238E27FC236}">
                <a16:creationId xmlns:a16="http://schemas.microsoft.com/office/drawing/2014/main" id="{728FE60E-9AB5-89AB-4901-4F138E3E36A7}"/>
              </a:ext>
            </a:extLst>
          </p:cNvPr>
          <p:cNvSpPr>
            <a:spLocks noChangeAspect="1"/>
          </p:cNvSpPr>
          <p:nvPr/>
        </p:nvSpPr>
        <p:spPr>
          <a:xfrm>
            <a:off x="8827730" y="1809617"/>
            <a:ext cx="1351223" cy="1351223"/>
          </a:xfrm>
          <a:prstGeom prst="arc">
            <a:avLst>
              <a:gd name="adj1" fmla="val 69528"/>
              <a:gd name="adj2" fmla="val 10724734"/>
            </a:avLst>
          </a:prstGeom>
          <a:noFill/>
          <a:ln w="34925">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133" dirty="0">
              <a:solidFill>
                <a:prstClr val="white"/>
              </a:solidFill>
              <a:latin typeface="Verdana"/>
            </a:endParaRPr>
          </a:p>
        </p:txBody>
      </p:sp>
      <p:sp>
        <p:nvSpPr>
          <p:cNvPr id="14" name="AutoShape 3">
            <a:extLst>
              <a:ext uri="{FF2B5EF4-FFF2-40B4-BE49-F238E27FC236}">
                <a16:creationId xmlns:a16="http://schemas.microsoft.com/office/drawing/2014/main" id="{4E92F41B-4BBD-D0E6-5686-1815C8DE3719}"/>
              </a:ext>
            </a:extLst>
          </p:cNvPr>
          <p:cNvSpPr>
            <a:spLocks noChangeAspect="1" noChangeArrowheads="1" noTextEdit="1"/>
          </p:cNvSpPr>
          <p:nvPr/>
        </p:nvSpPr>
        <p:spPr bwMode="auto">
          <a:xfrm>
            <a:off x="1604780" y="2073348"/>
            <a:ext cx="897889" cy="88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en-GB" sz="2133" dirty="0">
              <a:solidFill>
                <a:prstClr val="black"/>
              </a:solidFill>
              <a:latin typeface="Verdana"/>
            </a:endParaRPr>
          </a:p>
        </p:txBody>
      </p:sp>
      <p:sp>
        <p:nvSpPr>
          <p:cNvPr id="15" name="Oval 14">
            <a:extLst>
              <a:ext uri="{FF2B5EF4-FFF2-40B4-BE49-F238E27FC236}">
                <a16:creationId xmlns:a16="http://schemas.microsoft.com/office/drawing/2014/main" id="{4297CC36-D65D-CDCE-0EFF-2A1E63A28026}"/>
              </a:ext>
            </a:extLst>
          </p:cNvPr>
          <p:cNvSpPr>
            <a:spLocks noChangeArrowheads="1"/>
          </p:cNvSpPr>
          <p:nvPr/>
        </p:nvSpPr>
        <p:spPr bwMode="auto">
          <a:xfrm>
            <a:off x="1707264" y="2173780"/>
            <a:ext cx="689753" cy="689753"/>
          </a:xfrm>
          <a:prstGeom prst="ellipse">
            <a:avLst/>
          </a:prstGeom>
          <a:solidFill>
            <a:schemeClr val="bg1"/>
          </a:solidFill>
          <a:ln w="15875" cap="rnd">
            <a:no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GB" sz="2133" dirty="0">
              <a:solidFill>
                <a:prstClr val="black"/>
              </a:solidFill>
              <a:latin typeface="Verdana"/>
            </a:endParaRPr>
          </a:p>
        </p:txBody>
      </p:sp>
      <p:sp>
        <p:nvSpPr>
          <p:cNvPr id="16" name="Content Placeholder 3">
            <a:extLst>
              <a:ext uri="{FF2B5EF4-FFF2-40B4-BE49-F238E27FC236}">
                <a16:creationId xmlns:a16="http://schemas.microsoft.com/office/drawing/2014/main" id="{D5B8FB9C-7268-DFDC-E641-F2C9A19AB1B0}"/>
              </a:ext>
            </a:extLst>
          </p:cNvPr>
          <p:cNvSpPr txBox="1">
            <a:spLocks/>
          </p:cNvSpPr>
          <p:nvPr/>
        </p:nvSpPr>
        <p:spPr>
          <a:xfrm>
            <a:off x="170642" y="1395175"/>
            <a:ext cx="11465804" cy="835601"/>
          </a:xfrm>
          <a:prstGeom prst="rect">
            <a:avLst/>
          </a:prstGeom>
          <a:noFill/>
        </p:spPr>
        <p:txBody>
          <a:bodyPr vert="horz" wrap="square" lIns="192000" tIns="48000" rIns="121920" bIns="48000" rtlCol="0">
            <a:spAutoFit/>
          </a:bodyPr>
          <a:lstStyle>
            <a:lvl1pPr marL="347472" indent="-347472" algn="l" defTabSz="914400" rtl="0" eaLnBrk="1" latinLnBrk="0" hangingPunct="1">
              <a:lnSpc>
                <a:spcPct val="100000"/>
              </a:lnSpc>
              <a:spcBef>
                <a:spcPts val="600"/>
              </a:spcBef>
              <a:buClr>
                <a:schemeClr val="tx2">
                  <a:lumMod val="75000"/>
                </a:schemeClr>
              </a:buClr>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1pPr>
            <a:lvl2pPr marL="740664" indent="-283464" algn="l" defTabSz="914400" rtl="0" eaLnBrk="1" latinLnBrk="0" hangingPunct="1">
              <a:lnSpc>
                <a:spcPct val="100000"/>
              </a:lnSpc>
              <a:spcBef>
                <a:spcPts val="600"/>
              </a:spcBef>
              <a:spcAft>
                <a:spcPts val="200"/>
              </a:spcAft>
              <a:buClr>
                <a:schemeClr val="tx2">
                  <a:lumMod val="75000"/>
                </a:schemeClr>
              </a:buClr>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2pPr>
            <a:lvl3pPr marL="798513" indent="-225425" algn="l" defTabSz="914400" rtl="0" eaLnBrk="1" latinLnBrk="0" hangingPunct="1">
              <a:lnSpc>
                <a:spcPct val="100000"/>
              </a:lnSpc>
              <a:spcBef>
                <a:spcPts val="600"/>
              </a:spcBef>
              <a:buClr>
                <a:schemeClr val="tx2">
                  <a:lumMod val="75000"/>
                </a:schemeClr>
              </a:buClr>
              <a:buFont typeface="Wingdings" panose="05000000000000000000" pitchFamily="2" charset="2"/>
              <a:buChar char="§"/>
              <a:defRPr sz="1600" kern="1200">
                <a:solidFill>
                  <a:schemeClr val="tx2">
                    <a:lumMod val="75000"/>
                  </a:schemeClr>
                </a:solidFill>
                <a:latin typeface="Arial" panose="020B0604020202020204" pitchFamily="34" charset="0"/>
                <a:ea typeface="+mn-ea"/>
                <a:cs typeface="Arial" panose="020B0604020202020204" pitchFamily="34" charset="0"/>
              </a:defRPr>
            </a:lvl3pPr>
            <a:lvl4pPr marL="1030288" indent="-228600" algn="l" defTabSz="914400" rtl="0" eaLnBrk="1" latinLnBrk="0" hangingPunct="1">
              <a:lnSpc>
                <a:spcPct val="100000"/>
              </a:lnSpc>
              <a:spcBef>
                <a:spcPts val="600"/>
              </a:spcBef>
              <a:buClr>
                <a:schemeClr val="tx2">
                  <a:lumMod val="75000"/>
                </a:schemeClr>
              </a:buClr>
              <a:buFont typeface="Arial" panose="020B0604020202020204" pitchFamily="34" charset="0"/>
              <a:buChar char="–"/>
              <a:defRPr sz="1400" kern="1200">
                <a:solidFill>
                  <a:schemeClr val="tx2">
                    <a:lumMod val="75000"/>
                  </a:schemeClr>
                </a:solidFill>
                <a:latin typeface="Arial" panose="020B0604020202020204" pitchFamily="34" charset="0"/>
                <a:ea typeface="+mn-ea"/>
                <a:cs typeface="Arial" panose="020B0604020202020204" pitchFamily="34" charset="0"/>
              </a:defRPr>
            </a:lvl4pPr>
            <a:lvl5pPr marL="1255713" indent="-228600" algn="l" defTabSz="914400" rtl="0" eaLnBrk="1" latinLnBrk="0" hangingPunct="1">
              <a:lnSpc>
                <a:spcPct val="100000"/>
              </a:lnSpc>
              <a:spcBef>
                <a:spcPts val="600"/>
              </a:spcBef>
              <a:buClr>
                <a:schemeClr val="tx2">
                  <a:lumMod val="75000"/>
                </a:schemeClr>
              </a:buClr>
              <a:buFont typeface="Arial" panose="020B0604020202020204" pitchFamily="34" charset="0"/>
              <a:buChar char="•"/>
              <a:defRPr sz="12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180" lvl="1" indent="0" algn="ctr" defTabSz="1219170" fontAlgn="base">
              <a:spcBef>
                <a:spcPts val="667"/>
              </a:spcBef>
              <a:spcAft>
                <a:spcPts val="0"/>
              </a:spcAft>
              <a:buClr>
                <a:srgbClr val="F4F2F6">
                  <a:lumMod val="75000"/>
                </a:srgbClr>
              </a:buClr>
              <a:buNone/>
            </a:pPr>
            <a:r>
              <a:rPr lang="en-GB" altLang="en-US" sz="1600" b="1" dirty="0">
                <a:solidFill>
                  <a:prstClr val="black"/>
                </a:solidFill>
                <a:latin typeface="Verdana"/>
              </a:rPr>
              <a:t>An expert, multidisciplinary panel</a:t>
            </a:r>
            <a:r>
              <a:rPr lang="en-GB" altLang="en-US" sz="1600" b="1" baseline="30000" dirty="0">
                <a:solidFill>
                  <a:prstClr val="black"/>
                </a:solidFill>
                <a:latin typeface="Verdana"/>
              </a:rPr>
              <a:t>*</a:t>
            </a:r>
            <a:r>
              <a:rPr lang="en-GB" altLang="en-US" sz="1600" b="1" dirty="0">
                <a:solidFill>
                  <a:prstClr val="black"/>
                </a:solidFill>
                <a:latin typeface="Verdana"/>
              </a:rPr>
              <a:t> </a:t>
            </a:r>
            <a:r>
              <a:rPr lang="en-GB" altLang="en-US" sz="1600" dirty="0">
                <a:solidFill>
                  <a:prstClr val="black"/>
                </a:solidFill>
                <a:latin typeface="Verdana"/>
              </a:rPr>
              <a:t>gathered for a 2-day consensus meeting to</a:t>
            </a:r>
            <a:br>
              <a:rPr lang="en-GB" altLang="en-US" sz="1600" dirty="0">
                <a:solidFill>
                  <a:prstClr val="black"/>
                </a:solidFill>
                <a:latin typeface="Verdana"/>
              </a:rPr>
            </a:br>
            <a:r>
              <a:rPr lang="en-GB" altLang="en-US" sz="1600" dirty="0">
                <a:solidFill>
                  <a:prstClr val="black"/>
                </a:solidFill>
                <a:latin typeface="Verdana"/>
              </a:rPr>
              <a:t>evaluate the current treatment landscape with respect to guidance, published evidence,</a:t>
            </a:r>
            <a:br>
              <a:rPr lang="en-GB" altLang="en-US" sz="1600" dirty="0">
                <a:solidFill>
                  <a:prstClr val="black"/>
                </a:solidFill>
                <a:latin typeface="Verdana"/>
              </a:rPr>
            </a:br>
            <a:r>
              <a:rPr lang="en-GB" altLang="en-US" sz="1600" dirty="0">
                <a:solidFill>
                  <a:prstClr val="black"/>
                </a:solidFill>
                <a:latin typeface="Verdana"/>
              </a:rPr>
              <a:t>recommendations and approaches for simplification of complex insulin regimens</a:t>
            </a:r>
          </a:p>
        </p:txBody>
      </p:sp>
      <p:sp>
        <p:nvSpPr>
          <p:cNvPr id="17" name="Rectangle 16">
            <a:extLst>
              <a:ext uri="{FF2B5EF4-FFF2-40B4-BE49-F238E27FC236}">
                <a16:creationId xmlns:a16="http://schemas.microsoft.com/office/drawing/2014/main" id="{BEC3E00C-C9E4-08C9-DB4C-DF3031A0513A}"/>
              </a:ext>
            </a:extLst>
          </p:cNvPr>
          <p:cNvSpPr/>
          <p:nvPr/>
        </p:nvSpPr>
        <p:spPr>
          <a:xfrm>
            <a:off x="-2356" y="4975589"/>
            <a:ext cx="12192000" cy="827648"/>
          </a:xfrm>
          <a:prstGeom prst="rect">
            <a:avLst/>
          </a:prstGeom>
          <a:solidFill>
            <a:schemeClr val="accent1"/>
          </a:solidFill>
          <a:ln w="12700" cap="flat" cmpd="sng" algn="ctr">
            <a:noFill/>
            <a:prstDash val="solid"/>
            <a:miter lim="800000"/>
          </a:ln>
          <a:effectLst/>
        </p:spPr>
        <p:txBody>
          <a:bodyPr lIns="360000" tIns="108000" rIns="251999" bIns="96000" rtlCol="0" anchor="ctr" anchorCtr="0"/>
          <a:lstStyle/>
          <a:p>
            <a:pPr algn="ctr" defTabSz="1219170">
              <a:defRPr/>
            </a:pPr>
            <a:r>
              <a:rPr lang="en-GB" sz="1867" kern="0" dirty="0">
                <a:solidFill>
                  <a:prstClr val="white"/>
                </a:solidFill>
                <a:latin typeface="Verdana"/>
                <a:cs typeface="Arial" panose="020B0604020202020204" pitchFamily="34" charset="0"/>
              </a:rPr>
              <a:t>Simplifying T2D therapy strategies, when suitable and without compromising treatment efficacy and safety, offers the opportunity to ease disease burden</a:t>
            </a:r>
            <a:endParaRPr lang="en-US" sz="1867" kern="0" dirty="0">
              <a:solidFill>
                <a:prstClr val="white"/>
              </a:solidFill>
              <a:latin typeface="Verdana"/>
              <a:cs typeface="Arial" panose="020B0604020202020204" pitchFamily="34" charset="0"/>
            </a:endParaRPr>
          </a:p>
        </p:txBody>
      </p:sp>
      <p:grpSp>
        <p:nvGrpSpPr>
          <p:cNvPr id="18" name="Group 17">
            <a:extLst>
              <a:ext uri="{FF2B5EF4-FFF2-40B4-BE49-F238E27FC236}">
                <a16:creationId xmlns:a16="http://schemas.microsoft.com/office/drawing/2014/main" id="{0F8F6831-36E7-AB06-2E89-E9F874AB15D3}"/>
              </a:ext>
            </a:extLst>
          </p:cNvPr>
          <p:cNvGrpSpPr/>
          <p:nvPr/>
        </p:nvGrpSpPr>
        <p:grpSpPr>
          <a:xfrm>
            <a:off x="1718255" y="2240655"/>
            <a:ext cx="684053" cy="687229"/>
            <a:chOff x="2976563" y="1069975"/>
            <a:chExt cx="684212" cy="687388"/>
          </a:xfrm>
        </p:grpSpPr>
        <p:sp>
          <p:nvSpPr>
            <p:cNvPr id="19" name="Oval 2868">
              <a:extLst>
                <a:ext uri="{FF2B5EF4-FFF2-40B4-BE49-F238E27FC236}">
                  <a16:creationId xmlns:a16="http://schemas.microsoft.com/office/drawing/2014/main" id="{C0F121C3-9DD4-8221-2BDB-ED2279C1401D}"/>
                </a:ext>
              </a:extLst>
            </p:cNvPr>
            <p:cNvSpPr>
              <a:spLocks noChangeArrowheads="1"/>
            </p:cNvSpPr>
            <p:nvPr/>
          </p:nvSpPr>
          <p:spPr bwMode="auto">
            <a:xfrm>
              <a:off x="2976563" y="1069975"/>
              <a:ext cx="684212" cy="687388"/>
            </a:xfrm>
            <a:prstGeom prst="ellipse">
              <a:avLst/>
            </a:prstGeom>
            <a:solidFill>
              <a:schemeClr val="accent1"/>
            </a:solid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09585"/>
              <a:endParaRPr lang="en-GB" dirty="0">
                <a:solidFill>
                  <a:prstClr val="black"/>
                </a:solidFill>
                <a:latin typeface="Verdana"/>
              </a:endParaRPr>
            </a:p>
          </p:txBody>
        </p:sp>
        <p:sp>
          <p:nvSpPr>
            <p:cNvPr id="20" name="Freeform 2869">
              <a:extLst>
                <a:ext uri="{FF2B5EF4-FFF2-40B4-BE49-F238E27FC236}">
                  <a16:creationId xmlns:a16="http://schemas.microsoft.com/office/drawing/2014/main" id="{1DF2FAF2-35E4-3AAE-C47C-BEA42A6C0FAE}"/>
                </a:ext>
              </a:extLst>
            </p:cNvPr>
            <p:cNvSpPr>
              <a:spLocks/>
            </p:cNvSpPr>
            <p:nvPr/>
          </p:nvSpPr>
          <p:spPr bwMode="auto">
            <a:xfrm>
              <a:off x="3119438" y="1216025"/>
              <a:ext cx="395287" cy="395288"/>
            </a:xfrm>
            <a:custGeom>
              <a:avLst/>
              <a:gdLst>
                <a:gd name="T0" fmla="*/ 121 w 131"/>
                <a:gd name="T1" fmla="*/ 44 h 131"/>
                <a:gd name="T2" fmla="*/ 88 w 131"/>
                <a:gd name="T3" fmla="*/ 44 h 131"/>
                <a:gd name="T4" fmla="*/ 88 w 131"/>
                <a:gd name="T5" fmla="*/ 10 h 131"/>
                <a:gd name="T6" fmla="*/ 78 w 131"/>
                <a:gd name="T7" fmla="*/ 0 h 131"/>
                <a:gd name="T8" fmla="*/ 54 w 131"/>
                <a:gd name="T9" fmla="*/ 0 h 131"/>
                <a:gd name="T10" fmla="*/ 44 w 131"/>
                <a:gd name="T11" fmla="*/ 10 h 131"/>
                <a:gd name="T12" fmla="*/ 44 w 131"/>
                <a:gd name="T13" fmla="*/ 44 h 131"/>
                <a:gd name="T14" fmla="*/ 10 w 131"/>
                <a:gd name="T15" fmla="*/ 44 h 131"/>
                <a:gd name="T16" fmla="*/ 0 w 131"/>
                <a:gd name="T17" fmla="*/ 54 h 131"/>
                <a:gd name="T18" fmla="*/ 0 w 131"/>
                <a:gd name="T19" fmla="*/ 77 h 131"/>
                <a:gd name="T20" fmla="*/ 10 w 131"/>
                <a:gd name="T21" fmla="*/ 87 h 131"/>
                <a:gd name="T22" fmla="*/ 44 w 131"/>
                <a:gd name="T23" fmla="*/ 87 h 131"/>
                <a:gd name="T24" fmla="*/ 44 w 131"/>
                <a:gd name="T25" fmla="*/ 121 h 131"/>
                <a:gd name="T26" fmla="*/ 54 w 131"/>
                <a:gd name="T27" fmla="*/ 131 h 131"/>
                <a:gd name="T28" fmla="*/ 78 w 131"/>
                <a:gd name="T29" fmla="*/ 131 h 131"/>
                <a:gd name="T30" fmla="*/ 88 w 131"/>
                <a:gd name="T31" fmla="*/ 121 h 131"/>
                <a:gd name="T32" fmla="*/ 88 w 131"/>
                <a:gd name="T33" fmla="*/ 87 h 131"/>
                <a:gd name="T34" fmla="*/ 121 w 131"/>
                <a:gd name="T35" fmla="*/ 87 h 131"/>
                <a:gd name="T36" fmla="*/ 131 w 131"/>
                <a:gd name="T37" fmla="*/ 77 h 131"/>
                <a:gd name="T38" fmla="*/ 131 w 131"/>
                <a:gd name="T39" fmla="*/ 54 h 131"/>
                <a:gd name="T40" fmla="*/ 121 w 131"/>
                <a:gd name="T41" fmla="*/ 4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31">
                  <a:moveTo>
                    <a:pt x="121" y="44"/>
                  </a:moveTo>
                  <a:cubicBezTo>
                    <a:pt x="88" y="44"/>
                    <a:pt x="88" y="44"/>
                    <a:pt x="88" y="44"/>
                  </a:cubicBezTo>
                  <a:cubicBezTo>
                    <a:pt x="88" y="10"/>
                    <a:pt x="88" y="10"/>
                    <a:pt x="88" y="10"/>
                  </a:cubicBezTo>
                  <a:cubicBezTo>
                    <a:pt x="88" y="4"/>
                    <a:pt x="83" y="0"/>
                    <a:pt x="78" y="0"/>
                  </a:cubicBezTo>
                  <a:cubicBezTo>
                    <a:pt x="54" y="0"/>
                    <a:pt x="54" y="0"/>
                    <a:pt x="54" y="0"/>
                  </a:cubicBezTo>
                  <a:cubicBezTo>
                    <a:pt x="49" y="0"/>
                    <a:pt x="44" y="4"/>
                    <a:pt x="44" y="10"/>
                  </a:cubicBezTo>
                  <a:cubicBezTo>
                    <a:pt x="44" y="44"/>
                    <a:pt x="44" y="44"/>
                    <a:pt x="44" y="44"/>
                  </a:cubicBezTo>
                  <a:cubicBezTo>
                    <a:pt x="10" y="44"/>
                    <a:pt x="10" y="44"/>
                    <a:pt x="10" y="44"/>
                  </a:cubicBezTo>
                  <a:cubicBezTo>
                    <a:pt x="5" y="44"/>
                    <a:pt x="0" y="48"/>
                    <a:pt x="0" y="54"/>
                  </a:cubicBezTo>
                  <a:cubicBezTo>
                    <a:pt x="0" y="77"/>
                    <a:pt x="0" y="77"/>
                    <a:pt x="0" y="77"/>
                  </a:cubicBezTo>
                  <a:cubicBezTo>
                    <a:pt x="0" y="83"/>
                    <a:pt x="5" y="87"/>
                    <a:pt x="10" y="87"/>
                  </a:cubicBezTo>
                  <a:cubicBezTo>
                    <a:pt x="44" y="87"/>
                    <a:pt x="44" y="87"/>
                    <a:pt x="44" y="87"/>
                  </a:cubicBezTo>
                  <a:cubicBezTo>
                    <a:pt x="44" y="121"/>
                    <a:pt x="44" y="121"/>
                    <a:pt x="44" y="121"/>
                  </a:cubicBezTo>
                  <a:cubicBezTo>
                    <a:pt x="44" y="126"/>
                    <a:pt x="49" y="131"/>
                    <a:pt x="54" y="131"/>
                  </a:cubicBezTo>
                  <a:cubicBezTo>
                    <a:pt x="78" y="131"/>
                    <a:pt x="78" y="131"/>
                    <a:pt x="78" y="131"/>
                  </a:cubicBezTo>
                  <a:cubicBezTo>
                    <a:pt x="83" y="131"/>
                    <a:pt x="88" y="126"/>
                    <a:pt x="88" y="121"/>
                  </a:cubicBezTo>
                  <a:cubicBezTo>
                    <a:pt x="88" y="87"/>
                    <a:pt x="88" y="87"/>
                    <a:pt x="88" y="87"/>
                  </a:cubicBezTo>
                  <a:cubicBezTo>
                    <a:pt x="121" y="87"/>
                    <a:pt x="121" y="87"/>
                    <a:pt x="121" y="87"/>
                  </a:cubicBezTo>
                  <a:cubicBezTo>
                    <a:pt x="127" y="87"/>
                    <a:pt x="131" y="83"/>
                    <a:pt x="131" y="77"/>
                  </a:cubicBezTo>
                  <a:cubicBezTo>
                    <a:pt x="131" y="54"/>
                    <a:pt x="131" y="54"/>
                    <a:pt x="131" y="54"/>
                  </a:cubicBezTo>
                  <a:cubicBezTo>
                    <a:pt x="131" y="48"/>
                    <a:pt x="127" y="44"/>
                    <a:pt x="121" y="44"/>
                  </a:cubicBezTo>
                  <a:close/>
                </a:path>
              </a:pathLst>
            </a:custGeom>
            <a:solidFill>
              <a:srgbClr val="FFFFFF"/>
            </a:solid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09585"/>
              <a:endParaRPr lang="en-GB" dirty="0">
                <a:solidFill>
                  <a:prstClr val="black"/>
                </a:solidFill>
                <a:latin typeface="Verdana"/>
              </a:endParaRPr>
            </a:p>
          </p:txBody>
        </p:sp>
      </p:grpSp>
      <p:sp>
        <p:nvSpPr>
          <p:cNvPr id="21" name="Freeform 32">
            <a:extLst>
              <a:ext uri="{FF2B5EF4-FFF2-40B4-BE49-F238E27FC236}">
                <a16:creationId xmlns:a16="http://schemas.microsoft.com/office/drawing/2014/main" id="{5098FF71-5E4B-77DA-C555-653B60B06DD6}"/>
              </a:ext>
            </a:extLst>
          </p:cNvPr>
          <p:cNvSpPr>
            <a:spLocks noEditPoints="1"/>
          </p:cNvSpPr>
          <p:nvPr/>
        </p:nvSpPr>
        <p:spPr bwMode="auto">
          <a:xfrm>
            <a:off x="5205884" y="2269173"/>
            <a:ext cx="560613" cy="625028"/>
          </a:xfrm>
          <a:custGeom>
            <a:avLst/>
            <a:gdLst>
              <a:gd name="T0" fmla="*/ 1334 w 1871"/>
              <a:gd name="T1" fmla="*/ 2086 h 2086"/>
              <a:gd name="T2" fmla="*/ 1334 w 1871"/>
              <a:gd name="T3" fmla="*/ 2086 h 2086"/>
              <a:gd name="T4" fmla="*/ 1871 w 1871"/>
              <a:gd name="T5" fmla="*/ 2086 h 2086"/>
              <a:gd name="T6" fmla="*/ 1871 w 1871"/>
              <a:gd name="T7" fmla="*/ 795 h 2086"/>
              <a:gd name="T8" fmla="*/ 1334 w 1871"/>
              <a:gd name="T9" fmla="*/ 795 h 2086"/>
              <a:gd name="T10" fmla="*/ 1334 w 1871"/>
              <a:gd name="T11" fmla="*/ 2086 h 2086"/>
              <a:gd name="T12" fmla="*/ 1368 w 1871"/>
              <a:gd name="T13" fmla="*/ 0 h 2086"/>
              <a:gd name="T14" fmla="*/ 1368 w 1871"/>
              <a:gd name="T15" fmla="*/ 0 h 2086"/>
              <a:gd name="T16" fmla="*/ 852 w 1871"/>
              <a:gd name="T17" fmla="*/ 0 h 2086"/>
              <a:gd name="T18" fmla="*/ 983 w 1871"/>
              <a:gd name="T19" fmla="*/ 132 h 2086"/>
              <a:gd name="T20" fmla="*/ 12 w 1871"/>
              <a:gd name="T21" fmla="*/ 1286 h 2086"/>
              <a:gd name="T22" fmla="*/ 12 w 1871"/>
              <a:gd name="T23" fmla="*/ 1334 h 2086"/>
              <a:gd name="T24" fmla="*/ 65 w 1871"/>
              <a:gd name="T25" fmla="*/ 1340 h 2086"/>
              <a:gd name="T26" fmla="*/ 1237 w 1871"/>
              <a:gd name="T27" fmla="*/ 388 h 2086"/>
              <a:gd name="T28" fmla="*/ 1368 w 1871"/>
              <a:gd name="T29" fmla="*/ 521 h 2086"/>
              <a:gd name="T30" fmla="*/ 1368 w 1871"/>
              <a:gd name="T31" fmla="*/ 0 h 2086"/>
              <a:gd name="T32" fmla="*/ 672 w 1871"/>
              <a:gd name="T33" fmla="*/ 2086 h 2086"/>
              <a:gd name="T34" fmla="*/ 672 w 1871"/>
              <a:gd name="T35" fmla="*/ 2086 h 2086"/>
              <a:gd name="T36" fmla="*/ 1208 w 1871"/>
              <a:gd name="T37" fmla="*/ 2086 h 2086"/>
              <a:gd name="T38" fmla="*/ 1208 w 1871"/>
              <a:gd name="T39" fmla="*/ 1222 h 2086"/>
              <a:gd name="T40" fmla="*/ 672 w 1871"/>
              <a:gd name="T41" fmla="*/ 1222 h 2086"/>
              <a:gd name="T42" fmla="*/ 672 w 1871"/>
              <a:gd name="T43" fmla="*/ 2086 h 2086"/>
              <a:gd name="T44" fmla="*/ 9 w 1871"/>
              <a:gd name="T45" fmla="*/ 2086 h 2086"/>
              <a:gd name="T46" fmla="*/ 9 w 1871"/>
              <a:gd name="T47" fmla="*/ 2086 h 2086"/>
              <a:gd name="T48" fmla="*/ 545 w 1871"/>
              <a:gd name="T49" fmla="*/ 2086 h 2086"/>
              <a:gd name="T50" fmla="*/ 545 w 1871"/>
              <a:gd name="T51" fmla="*/ 1654 h 2086"/>
              <a:gd name="T52" fmla="*/ 9 w 1871"/>
              <a:gd name="T53" fmla="*/ 1654 h 2086"/>
              <a:gd name="T54" fmla="*/ 9 w 1871"/>
              <a:gd name="T55" fmla="*/ 208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1" h="2086">
                <a:moveTo>
                  <a:pt x="1334" y="2086"/>
                </a:moveTo>
                <a:lnTo>
                  <a:pt x="1334" y="2086"/>
                </a:lnTo>
                <a:lnTo>
                  <a:pt x="1871" y="2086"/>
                </a:lnTo>
                <a:lnTo>
                  <a:pt x="1871" y="795"/>
                </a:lnTo>
                <a:lnTo>
                  <a:pt x="1334" y="795"/>
                </a:lnTo>
                <a:lnTo>
                  <a:pt x="1334" y="2086"/>
                </a:lnTo>
                <a:close/>
                <a:moveTo>
                  <a:pt x="1368" y="0"/>
                </a:moveTo>
                <a:lnTo>
                  <a:pt x="1368" y="0"/>
                </a:lnTo>
                <a:lnTo>
                  <a:pt x="852" y="0"/>
                </a:lnTo>
                <a:lnTo>
                  <a:pt x="983" y="132"/>
                </a:lnTo>
                <a:lnTo>
                  <a:pt x="12" y="1286"/>
                </a:lnTo>
                <a:cubicBezTo>
                  <a:pt x="1" y="1299"/>
                  <a:pt x="0" y="1320"/>
                  <a:pt x="12" y="1334"/>
                </a:cubicBezTo>
                <a:cubicBezTo>
                  <a:pt x="25" y="1350"/>
                  <a:pt x="49" y="1353"/>
                  <a:pt x="65" y="1340"/>
                </a:cubicBezTo>
                <a:lnTo>
                  <a:pt x="1237" y="388"/>
                </a:lnTo>
                <a:lnTo>
                  <a:pt x="1368" y="521"/>
                </a:lnTo>
                <a:lnTo>
                  <a:pt x="1368" y="0"/>
                </a:lnTo>
                <a:close/>
                <a:moveTo>
                  <a:pt x="672" y="2086"/>
                </a:moveTo>
                <a:lnTo>
                  <a:pt x="672" y="2086"/>
                </a:lnTo>
                <a:lnTo>
                  <a:pt x="1208" y="2086"/>
                </a:lnTo>
                <a:lnTo>
                  <a:pt x="1208" y="1222"/>
                </a:lnTo>
                <a:lnTo>
                  <a:pt x="672" y="1222"/>
                </a:lnTo>
                <a:lnTo>
                  <a:pt x="672" y="2086"/>
                </a:lnTo>
                <a:close/>
                <a:moveTo>
                  <a:pt x="9" y="2086"/>
                </a:moveTo>
                <a:lnTo>
                  <a:pt x="9" y="2086"/>
                </a:lnTo>
                <a:lnTo>
                  <a:pt x="545" y="2086"/>
                </a:lnTo>
                <a:lnTo>
                  <a:pt x="545" y="1654"/>
                </a:lnTo>
                <a:lnTo>
                  <a:pt x="9" y="1654"/>
                </a:lnTo>
                <a:lnTo>
                  <a:pt x="9" y="2086"/>
                </a:lnTo>
                <a:close/>
              </a:path>
            </a:pathLst>
          </a:custGeom>
          <a:solidFill>
            <a:schemeClr val="accent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Verdana"/>
            </a:endParaRPr>
          </a:p>
        </p:txBody>
      </p:sp>
      <p:grpSp>
        <p:nvGrpSpPr>
          <p:cNvPr id="22" name="Group 21">
            <a:extLst>
              <a:ext uri="{FF2B5EF4-FFF2-40B4-BE49-F238E27FC236}">
                <a16:creationId xmlns:a16="http://schemas.microsoft.com/office/drawing/2014/main" id="{316430DF-FAD8-0F6E-3D05-FF4B601C2C96}"/>
              </a:ext>
            </a:extLst>
          </p:cNvPr>
          <p:cNvGrpSpPr/>
          <p:nvPr/>
        </p:nvGrpSpPr>
        <p:grpSpPr>
          <a:xfrm>
            <a:off x="9171434" y="2238071"/>
            <a:ext cx="684053" cy="687229"/>
            <a:chOff x="8470814" y="1828690"/>
            <a:chExt cx="513040" cy="515422"/>
          </a:xfrm>
        </p:grpSpPr>
        <p:sp>
          <p:nvSpPr>
            <p:cNvPr id="23" name="Oval 2868">
              <a:extLst>
                <a:ext uri="{FF2B5EF4-FFF2-40B4-BE49-F238E27FC236}">
                  <a16:creationId xmlns:a16="http://schemas.microsoft.com/office/drawing/2014/main" id="{6783A652-C21F-7A88-F36C-957D3F1BA210}"/>
                </a:ext>
              </a:extLst>
            </p:cNvPr>
            <p:cNvSpPr>
              <a:spLocks noChangeArrowheads="1"/>
            </p:cNvSpPr>
            <p:nvPr/>
          </p:nvSpPr>
          <p:spPr bwMode="auto">
            <a:xfrm>
              <a:off x="8470814" y="1828690"/>
              <a:ext cx="513040" cy="515422"/>
            </a:xfrm>
            <a:prstGeom prst="ellipse">
              <a:avLst/>
            </a:prstGeom>
            <a:solidFill>
              <a:schemeClr val="accent1"/>
            </a:solid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609585"/>
              <a:endParaRPr lang="en-GB" dirty="0">
                <a:solidFill>
                  <a:prstClr val="black"/>
                </a:solidFill>
                <a:latin typeface="Verdana"/>
              </a:endParaRPr>
            </a:p>
          </p:txBody>
        </p:sp>
        <p:sp>
          <p:nvSpPr>
            <p:cNvPr id="24" name="Freeform 8">
              <a:extLst>
                <a:ext uri="{FF2B5EF4-FFF2-40B4-BE49-F238E27FC236}">
                  <a16:creationId xmlns:a16="http://schemas.microsoft.com/office/drawing/2014/main" id="{B46E2CB9-CD17-C4CE-40B4-D60C5A157340}"/>
                </a:ext>
              </a:extLst>
            </p:cNvPr>
            <p:cNvSpPr>
              <a:spLocks/>
            </p:cNvSpPr>
            <p:nvPr/>
          </p:nvSpPr>
          <p:spPr bwMode="auto">
            <a:xfrm>
              <a:off x="8604156" y="1963338"/>
              <a:ext cx="246357" cy="246127"/>
            </a:xfrm>
            <a:custGeom>
              <a:avLst/>
              <a:gdLst>
                <a:gd name="T0" fmla="*/ 1758 w 1758"/>
                <a:gd name="T1" fmla="*/ 296 h 1758"/>
                <a:gd name="T2" fmla="*/ 1758 w 1758"/>
                <a:gd name="T3" fmla="*/ 296 h 1758"/>
                <a:gd name="T4" fmla="*/ 1462 w 1758"/>
                <a:gd name="T5" fmla="*/ 0 h 1758"/>
                <a:gd name="T6" fmla="*/ 879 w 1758"/>
                <a:gd name="T7" fmla="*/ 583 h 1758"/>
                <a:gd name="T8" fmla="*/ 296 w 1758"/>
                <a:gd name="T9" fmla="*/ 0 h 1758"/>
                <a:gd name="T10" fmla="*/ 0 w 1758"/>
                <a:gd name="T11" fmla="*/ 296 h 1758"/>
                <a:gd name="T12" fmla="*/ 583 w 1758"/>
                <a:gd name="T13" fmla="*/ 879 h 1758"/>
                <a:gd name="T14" fmla="*/ 0 w 1758"/>
                <a:gd name="T15" fmla="*/ 1462 h 1758"/>
                <a:gd name="T16" fmla="*/ 296 w 1758"/>
                <a:gd name="T17" fmla="*/ 1758 h 1758"/>
                <a:gd name="T18" fmla="*/ 879 w 1758"/>
                <a:gd name="T19" fmla="*/ 1175 h 1758"/>
                <a:gd name="T20" fmla="*/ 1462 w 1758"/>
                <a:gd name="T21" fmla="*/ 1758 h 1758"/>
                <a:gd name="T22" fmla="*/ 1758 w 1758"/>
                <a:gd name="T23" fmla="*/ 1462 h 1758"/>
                <a:gd name="T24" fmla="*/ 1175 w 1758"/>
                <a:gd name="T25" fmla="*/ 879 h 1758"/>
                <a:gd name="T26" fmla="*/ 1758 w 1758"/>
                <a:gd name="T27" fmla="*/ 296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8" h="1758">
                  <a:moveTo>
                    <a:pt x="1758" y="296"/>
                  </a:moveTo>
                  <a:lnTo>
                    <a:pt x="1758" y="296"/>
                  </a:lnTo>
                  <a:lnTo>
                    <a:pt x="1462" y="0"/>
                  </a:lnTo>
                  <a:lnTo>
                    <a:pt x="879" y="583"/>
                  </a:lnTo>
                  <a:lnTo>
                    <a:pt x="296" y="0"/>
                  </a:lnTo>
                  <a:lnTo>
                    <a:pt x="0" y="296"/>
                  </a:lnTo>
                  <a:lnTo>
                    <a:pt x="583" y="879"/>
                  </a:lnTo>
                  <a:lnTo>
                    <a:pt x="0" y="1462"/>
                  </a:lnTo>
                  <a:lnTo>
                    <a:pt x="296" y="1758"/>
                  </a:lnTo>
                  <a:lnTo>
                    <a:pt x="879" y="1175"/>
                  </a:lnTo>
                  <a:lnTo>
                    <a:pt x="1462" y="1758"/>
                  </a:lnTo>
                  <a:lnTo>
                    <a:pt x="1758" y="1462"/>
                  </a:lnTo>
                  <a:lnTo>
                    <a:pt x="1175" y="879"/>
                  </a:lnTo>
                  <a:lnTo>
                    <a:pt x="1758" y="296"/>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Verdana"/>
              </a:endParaRPr>
            </a:p>
          </p:txBody>
        </p:sp>
      </p:grpSp>
    </p:spTree>
    <p:extLst>
      <p:ext uri="{BB962C8B-B14F-4D97-AF65-F5344CB8AC3E}">
        <p14:creationId xmlns:p14="http://schemas.microsoft.com/office/powerpoint/2010/main" val="1207756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97FFA276-7C8A-0903-CFDC-726140DC12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58143" y="2137570"/>
            <a:ext cx="1672928" cy="1654545"/>
          </a:xfrm>
          <a:prstGeom prst="rect">
            <a:avLst/>
          </a:prstGeom>
        </p:spPr>
      </p:pic>
      <p:sp>
        <p:nvSpPr>
          <p:cNvPr id="3" name="Slide Number Placeholder 2">
            <a:extLst>
              <a:ext uri="{FF2B5EF4-FFF2-40B4-BE49-F238E27FC236}">
                <a16:creationId xmlns:a16="http://schemas.microsoft.com/office/drawing/2014/main" id="{331A068C-5C55-24E1-39CD-810EA0C2C3DE}"/>
              </a:ext>
            </a:extLst>
          </p:cNvPr>
          <p:cNvSpPr txBox="1">
            <a:spLocks/>
          </p:cNvSpPr>
          <p:nvPr/>
        </p:nvSpPr>
        <p:spPr>
          <a:xfrm>
            <a:off x="11114968" y="6427327"/>
            <a:ext cx="635000"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fld id="{6B54B0F7-55DD-40D6-B7F4-70B586885C0B}" type="slidenum">
              <a:rPr lang="en-US" smtClean="0">
                <a:solidFill>
                  <a:prstClr val="black"/>
                </a:solidFill>
              </a:rPr>
              <a:pPr defTabSz="609585"/>
              <a:t>44</a:t>
            </a:fld>
            <a:endParaRPr lang="en-US" dirty="0">
              <a:solidFill>
                <a:prstClr val="black"/>
              </a:solidFill>
            </a:endParaRPr>
          </a:p>
        </p:txBody>
      </p:sp>
      <p:sp>
        <p:nvSpPr>
          <p:cNvPr id="4" name="Title 6">
            <a:extLst>
              <a:ext uri="{FF2B5EF4-FFF2-40B4-BE49-F238E27FC236}">
                <a16:creationId xmlns:a16="http://schemas.microsoft.com/office/drawing/2014/main" id="{3F8F5472-9EDC-D386-A0E0-0FCBBFAFF624}"/>
              </a:ext>
            </a:extLst>
          </p:cNvPr>
          <p:cNvSpPr txBox="1">
            <a:spLocks/>
          </p:cNvSpPr>
          <p:nvPr/>
        </p:nvSpPr>
        <p:spPr>
          <a:xfrm>
            <a:off x="441600" y="363166"/>
            <a:ext cx="11313600" cy="1095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67"/>
              <a:t>The complementary modes of action of basal insulin and</a:t>
            </a:r>
            <a:br>
              <a:rPr lang="en-GB" sz="2667"/>
            </a:br>
            <a:r>
              <a:rPr lang="en-GB" sz="2667"/>
              <a:t>GLP-1 RAs provide a rationale for FRC therapy</a:t>
            </a:r>
            <a:endParaRPr lang="en-GB" sz="2667" dirty="0"/>
          </a:p>
        </p:txBody>
      </p:sp>
      <p:sp>
        <p:nvSpPr>
          <p:cNvPr id="5" name="Content Placeholder 7">
            <a:extLst>
              <a:ext uri="{FF2B5EF4-FFF2-40B4-BE49-F238E27FC236}">
                <a16:creationId xmlns:a16="http://schemas.microsoft.com/office/drawing/2014/main" id="{3DBE2887-9C4A-2D6B-E725-6A28AC1206F8}"/>
              </a:ext>
            </a:extLst>
          </p:cNvPr>
          <p:cNvSpPr txBox="1">
            <a:spLocks/>
          </p:cNvSpPr>
          <p:nvPr/>
        </p:nvSpPr>
        <p:spPr>
          <a:xfrm>
            <a:off x="425967" y="5693347"/>
            <a:ext cx="11313584" cy="9464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aseline="30000" dirty="0"/>
              <a:t>*</a:t>
            </a:r>
            <a:r>
              <a:rPr lang="en-GB" sz="1200" dirty="0"/>
              <a:t>A titratable fixed-ratio co-formulation allows for a less complex and more convenient dosing schedule, with fewer insulin injections and SMBG measurements (as only pre-breakfast FPG levels are required for titration) compared with intensive insulin regimens, which involve multiple daily measurements.</a:t>
            </a:r>
            <a:br>
              <a:rPr lang="en-GB" sz="1200" dirty="0"/>
            </a:br>
            <a:r>
              <a:rPr lang="en-GB" sz="1200" dirty="0"/>
              <a:t>FPG, fasting plasma glucose; FRC, fixed-ratio combination; GLP-1 RA, glucagon-like peptide-1 receptor agonist; PPG, post-prandial glucose; SMBG, self-measured blood glucose.</a:t>
            </a:r>
            <a:br>
              <a:rPr lang="en-GB" sz="1200" dirty="0"/>
            </a:br>
            <a:r>
              <a:rPr lang="en-GB" sz="1200" dirty="0"/>
              <a:t>Blonde L, et al. Curr Med Res </a:t>
            </a:r>
            <a:r>
              <a:rPr lang="en-GB" sz="1200" dirty="0" err="1"/>
              <a:t>Opin</a:t>
            </a:r>
            <a:r>
              <a:rPr lang="en-GB" sz="1200" dirty="0"/>
              <a:t> 2019;35:793–804. </a:t>
            </a:r>
          </a:p>
        </p:txBody>
      </p:sp>
      <p:sp>
        <p:nvSpPr>
          <p:cNvPr id="6" name="Rectangle: Rounded Corners 1">
            <a:extLst>
              <a:ext uri="{FF2B5EF4-FFF2-40B4-BE49-F238E27FC236}">
                <a16:creationId xmlns:a16="http://schemas.microsoft.com/office/drawing/2014/main" id="{AAFBEB53-C0FF-C991-ACBB-D29672CA2200}"/>
              </a:ext>
            </a:extLst>
          </p:cNvPr>
          <p:cNvSpPr/>
          <p:nvPr/>
        </p:nvSpPr>
        <p:spPr>
          <a:xfrm>
            <a:off x="431801" y="2331524"/>
            <a:ext cx="3926273" cy="1332000"/>
          </a:xfrm>
          <a:prstGeom prst="rect">
            <a:avLst/>
          </a:prstGeom>
          <a:noFill/>
          <a:ln w="12700" cap="flat" cmpd="sng" algn="ctr">
            <a:noFill/>
            <a:prstDash val="solid"/>
            <a:miter lim="800000"/>
          </a:ln>
          <a:effectLst/>
        </p:spPr>
        <p:txBody>
          <a:bodyPr rtlCol="0" anchor="ctr"/>
          <a:lstStyle/>
          <a:p>
            <a:pPr algn="ctr" defTabSz="1219170">
              <a:defRPr/>
            </a:pPr>
            <a:r>
              <a:rPr lang="en-GB" sz="1867" b="1" kern="0" dirty="0">
                <a:solidFill>
                  <a:prstClr val="black"/>
                </a:solidFill>
                <a:latin typeface="Verdana"/>
                <a:cs typeface="Arial" panose="020B0604020202020204" pitchFamily="34" charset="0"/>
              </a:rPr>
              <a:t>Basal insulin is the most effective agent to lower FPG but it is associated with hypoglycemia and</a:t>
            </a:r>
            <a:br>
              <a:rPr lang="en-GB" sz="1867" b="1" kern="0" dirty="0">
                <a:solidFill>
                  <a:prstClr val="black"/>
                </a:solidFill>
                <a:latin typeface="Verdana"/>
                <a:cs typeface="Arial" panose="020B0604020202020204" pitchFamily="34" charset="0"/>
              </a:rPr>
            </a:br>
            <a:r>
              <a:rPr lang="en-GB" sz="1867" b="1" kern="0" dirty="0">
                <a:solidFill>
                  <a:prstClr val="black"/>
                </a:solidFill>
                <a:latin typeface="Verdana"/>
                <a:cs typeface="Arial" panose="020B0604020202020204" pitchFamily="34" charset="0"/>
              </a:rPr>
              <a:t>weight gain</a:t>
            </a:r>
          </a:p>
        </p:txBody>
      </p:sp>
      <p:sp>
        <p:nvSpPr>
          <p:cNvPr id="7" name="Rectangle: Rounded Corners 1">
            <a:extLst>
              <a:ext uri="{FF2B5EF4-FFF2-40B4-BE49-F238E27FC236}">
                <a16:creationId xmlns:a16="http://schemas.microsoft.com/office/drawing/2014/main" id="{9F8C8965-1194-0C6B-5B3A-E99BDF37A5ED}"/>
              </a:ext>
            </a:extLst>
          </p:cNvPr>
          <p:cNvSpPr/>
          <p:nvPr/>
        </p:nvSpPr>
        <p:spPr>
          <a:xfrm>
            <a:off x="7529119" y="2331524"/>
            <a:ext cx="4007413" cy="1332000"/>
          </a:xfrm>
          <a:prstGeom prst="rect">
            <a:avLst/>
          </a:prstGeom>
          <a:noFill/>
          <a:ln w="12700" cap="flat" cmpd="sng" algn="ctr">
            <a:noFill/>
            <a:prstDash val="solid"/>
            <a:miter lim="800000"/>
          </a:ln>
          <a:effectLst/>
        </p:spPr>
        <p:txBody>
          <a:bodyPr rtlCol="0" anchor="ctr"/>
          <a:lstStyle/>
          <a:p>
            <a:pPr algn="ctr" defTabSz="1219170">
              <a:defRPr/>
            </a:pPr>
            <a:r>
              <a:rPr lang="en-GB" sz="1867" b="1" kern="0" dirty="0">
                <a:solidFill>
                  <a:prstClr val="black"/>
                </a:solidFill>
                <a:latin typeface="Verdana"/>
                <a:cs typeface="Arial" panose="020B0604020202020204" pitchFamily="34" charset="0"/>
              </a:rPr>
              <a:t>GLP-1 RAs can lower both</a:t>
            </a:r>
            <a:br>
              <a:rPr lang="en-GB" sz="1867" b="1" kern="0" dirty="0">
                <a:solidFill>
                  <a:prstClr val="black"/>
                </a:solidFill>
                <a:latin typeface="Verdana"/>
                <a:cs typeface="Arial" panose="020B0604020202020204" pitchFamily="34" charset="0"/>
              </a:rPr>
            </a:br>
            <a:r>
              <a:rPr lang="en-GB" sz="1867" b="1" kern="0" dirty="0">
                <a:solidFill>
                  <a:prstClr val="black"/>
                </a:solidFill>
                <a:latin typeface="Verdana"/>
                <a:cs typeface="Arial" panose="020B0604020202020204" pitchFamily="34" charset="0"/>
              </a:rPr>
              <a:t>FPG and PPG </a:t>
            </a:r>
            <a:r>
              <a:rPr lang="en-GB" sz="1867" kern="0" dirty="0">
                <a:solidFill>
                  <a:prstClr val="black"/>
                </a:solidFill>
                <a:latin typeface="Verdana"/>
                <a:cs typeface="Arial" panose="020B0604020202020204" pitchFamily="34" charset="0"/>
              </a:rPr>
              <a:t>without increasing hypoglycemia,</a:t>
            </a:r>
            <a:br>
              <a:rPr lang="en-GB" sz="1867" kern="0" dirty="0">
                <a:solidFill>
                  <a:prstClr val="black"/>
                </a:solidFill>
                <a:latin typeface="Verdana"/>
                <a:cs typeface="Arial" panose="020B0604020202020204" pitchFamily="34" charset="0"/>
              </a:rPr>
            </a:br>
            <a:r>
              <a:rPr lang="en-GB" sz="1867" kern="0" dirty="0">
                <a:solidFill>
                  <a:prstClr val="black"/>
                </a:solidFill>
                <a:latin typeface="Verdana"/>
                <a:cs typeface="Arial" panose="020B0604020202020204" pitchFamily="34" charset="0"/>
              </a:rPr>
              <a:t>whilst mitigating weight gain</a:t>
            </a:r>
          </a:p>
        </p:txBody>
      </p:sp>
      <p:cxnSp>
        <p:nvCxnSpPr>
          <p:cNvPr id="8" name="Straight Connector 7">
            <a:extLst>
              <a:ext uri="{FF2B5EF4-FFF2-40B4-BE49-F238E27FC236}">
                <a16:creationId xmlns:a16="http://schemas.microsoft.com/office/drawing/2014/main" id="{EB39299D-E349-48AE-EBEE-9D2A2FBF2409}"/>
              </a:ext>
            </a:extLst>
          </p:cNvPr>
          <p:cNvCxnSpPr/>
          <p:nvPr/>
        </p:nvCxnSpPr>
        <p:spPr>
          <a:xfrm flipH="1">
            <a:off x="4578381" y="2935532"/>
            <a:ext cx="432000" cy="0"/>
          </a:xfrm>
          <a:prstGeom prst="line">
            <a:avLst/>
          </a:prstGeom>
          <a:noFill/>
          <a:ln w="22225" cap="rnd" cmpd="sng" algn="ctr">
            <a:solidFill>
              <a:schemeClr val="accent1"/>
            </a:solidFill>
            <a:prstDash val="solid"/>
            <a:miter lim="800000"/>
          </a:ln>
          <a:effectLst/>
        </p:spPr>
      </p:cxnSp>
      <p:cxnSp>
        <p:nvCxnSpPr>
          <p:cNvPr id="9" name="Straight Connector 8">
            <a:extLst>
              <a:ext uri="{FF2B5EF4-FFF2-40B4-BE49-F238E27FC236}">
                <a16:creationId xmlns:a16="http://schemas.microsoft.com/office/drawing/2014/main" id="{2AA78347-0577-E3E5-1EF5-57410FA8D7A4}"/>
              </a:ext>
            </a:extLst>
          </p:cNvPr>
          <p:cNvCxnSpPr/>
          <p:nvPr/>
        </p:nvCxnSpPr>
        <p:spPr>
          <a:xfrm flipH="1">
            <a:off x="7170381" y="2935532"/>
            <a:ext cx="432000" cy="0"/>
          </a:xfrm>
          <a:prstGeom prst="line">
            <a:avLst/>
          </a:prstGeom>
          <a:noFill/>
          <a:ln w="22225" cap="rnd" cmpd="sng" algn="ctr">
            <a:solidFill>
              <a:schemeClr val="accent1"/>
            </a:solidFill>
            <a:prstDash val="solid"/>
            <a:miter lim="800000"/>
          </a:ln>
          <a:effectLst/>
        </p:spPr>
      </p:cxnSp>
      <p:sp>
        <p:nvSpPr>
          <p:cNvPr id="10" name="Rectangle 9">
            <a:extLst>
              <a:ext uri="{FF2B5EF4-FFF2-40B4-BE49-F238E27FC236}">
                <a16:creationId xmlns:a16="http://schemas.microsoft.com/office/drawing/2014/main" id="{17A1293A-D294-C755-1625-E30BE208BAE7}"/>
              </a:ext>
            </a:extLst>
          </p:cNvPr>
          <p:cNvSpPr/>
          <p:nvPr/>
        </p:nvSpPr>
        <p:spPr>
          <a:xfrm>
            <a:off x="0" y="4513816"/>
            <a:ext cx="12192000" cy="827648"/>
          </a:xfrm>
          <a:prstGeom prst="rect">
            <a:avLst/>
          </a:prstGeom>
          <a:solidFill>
            <a:schemeClr val="accent1"/>
          </a:solidFill>
          <a:ln w="12700" cap="flat" cmpd="sng" algn="ctr">
            <a:noFill/>
            <a:prstDash val="solid"/>
            <a:miter lim="800000"/>
          </a:ln>
          <a:effectLst/>
        </p:spPr>
        <p:txBody>
          <a:bodyPr lIns="360000" tIns="108000" rIns="251999" bIns="96000" rtlCol="0" anchor="ctr" anchorCtr="0"/>
          <a:lstStyle/>
          <a:p>
            <a:pPr algn="ctr" defTabSz="1219170">
              <a:defRPr/>
            </a:pPr>
            <a:r>
              <a:rPr lang="en-US" sz="1867" kern="0" dirty="0">
                <a:solidFill>
                  <a:prstClr val="white"/>
                </a:solidFill>
                <a:latin typeface="Verdana"/>
                <a:cs typeface="Arial" panose="020B0604020202020204" pitchFamily="34" charset="0"/>
              </a:rPr>
              <a:t>FRCs containing a basal insulin and a GLP-1 RA allow administration of both agents in a single daily injection, with the potential to improve convenience</a:t>
            </a:r>
            <a:r>
              <a:rPr lang="en-US" sz="1867" kern="0" baseline="30000" dirty="0">
                <a:solidFill>
                  <a:prstClr val="white"/>
                </a:solidFill>
                <a:latin typeface="Verdana"/>
                <a:cs typeface="Arial" panose="020B0604020202020204" pitchFamily="34" charset="0"/>
              </a:rPr>
              <a:t>*</a:t>
            </a:r>
          </a:p>
        </p:txBody>
      </p:sp>
      <p:grpSp>
        <p:nvGrpSpPr>
          <p:cNvPr id="11" name="Graphic 6">
            <a:extLst>
              <a:ext uri="{FF2B5EF4-FFF2-40B4-BE49-F238E27FC236}">
                <a16:creationId xmlns:a16="http://schemas.microsoft.com/office/drawing/2014/main" id="{FF894EDE-E81E-1810-864C-5DF408B49B1E}"/>
              </a:ext>
            </a:extLst>
          </p:cNvPr>
          <p:cNvGrpSpPr/>
          <p:nvPr/>
        </p:nvGrpSpPr>
        <p:grpSpPr>
          <a:xfrm>
            <a:off x="5629159" y="2495852"/>
            <a:ext cx="938483" cy="879360"/>
            <a:chOff x="5804631" y="2641924"/>
            <a:chExt cx="571500" cy="568960"/>
          </a:xfrm>
          <a:solidFill>
            <a:schemeClr val="accent1"/>
          </a:solidFill>
        </p:grpSpPr>
        <p:sp>
          <p:nvSpPr>
            <p:cNvPr id="12" name="Freeform 15">
              <a:extLst>
                <a:ext uri="{FF2B5EF4-FFF2-40B4-BE49-F238E27FC236}">
                  <a16:creationId xmlns:a16="http://schemas.microsoft.com/office/drawing/2014/main" id="{45FB04AE-E028-6FFE-DFED-862E30700C09}"/>
                </a:ext>
              </a:extLst>
            </p:cNvPr>
            <p:cNvSpPr/>
            <p:nvPr/>
          </p:nvSpPr>
          <p:spPr>
            <a:xfrm>
              <a:off x="5947506" y="3116062"/>
              <a:ext cx="285750" cy="94821"/>
            </a:xfrm>
            <a:custGeom>
              <a:avLst/>
              <a:gdLst>
                <a:gd name="connsiteX0" fmla="*/ 276225 w 285750"/>
                <a:gd name="connsiteY0" fmla="*/ 94822 h 94821"/>
                <a:gd name="connsiteX1" fmla="*/ 9525 w 285750"/>
                <a:gd name="connsiteY1" fmla="*/ 94822 h 94821"/>
                <a:gd name="connsiteX2" fmla="*/ 0 w 285750"/>
                <a:gd name="connsiteY2" fmla="*/ 85339 h 94821"/>
                <a:gd name="connsiteX3" fmla="*/ 0 w 285750"/>
                <a:gd name="connsiteY3" fmla="*/ 56891 h 94821"/>
                <a:gd name="connsiteX4" fmla="*/ 6325 w 285750"/>
                <a:gd name="connsiteY4" fmla="*/ 47968 h 94821"/>
                <a:gd name="connsiteX5" fmla="*/ 139675 w 285750"/>
                <a:gd name="connsiteY5" fmla="*/ 555 h 94821"/>
                <a:gd name="connsiteX6" fmla="*/ 146085 w 285750"/>
                <a:gd name="connsiteY6" fmla="*/ 555 h 94821"/>
                <a:gd name="connsiteX7" fmla="*/ 279435 w 285750"/>
                <a:gd name="connsiteY7" fmla="*/ 47968 h 94821"/>
                <a:gd name="connsiteX8" fmla="*/ 285750 w 285750"/>
                <a:gd name="connsiteY8" fmla="*/ 56891 h 94821"/>
                <a:gd name="connsiteX9" fmla="*/ 285750 w 285750"/>
                <a:gd name="connsiteY9" fmla="*/ 85339 h 94821"/>
                <a:gd name="connsiteX10" fmla="*/ 276225 w 285750"/>
                <a:gd name="connsiteY10" fmla="*/ 94822 h 94821"/>
                <a:gd name="connsiteX11" fmla="*/ 19050 w 285750"/>
                <a:gd name="connsiteY11" fmla="*/ 75857 h 94821"/>
                <a:gd name="connsiteX12" fmla="*/ 266700 w 285750"/>
                <a:gd name="connsiteY12" fmla="*/ 75857 h 94821"/>
                <a:gd name="connsiteX13" fmla="*/ 266700 w 285750"/>
                <a:gd name="connsiteY13" fmla="*/ 63577 h 94821"/>
                <a:gd name="connsiteX14" fmla="*/ 142875 w 285750"/>
                <a:gd name="connsiteY14" fmla="*/ 19530 h 94821"/>
                <a:gd name="connsiteX15" fmla="*/ 19050 w 285750"/>
                <a:gd name="connsiteY15" fmla="*/ 63577 h 94821"/>
                <a:gd name="connsiteX16" fmla="*/ 19050 w 285750"/>
                <a:gd name="connsiteY16" fmla="*/ 75857 h 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 h="94821">
                  <a:moveTo>
                    <a:pt x="276225" y="94822"/>
                  </a:moveTo>
                  <a:lnTo>
                    <a:pt x="9525" y="94822"/>
                  </a:lnTo>
                  <a:cubicBezTo>
                    <a:pt x="4267" y="94822"/>
                    <a:pt x="0" y="90583"/>
                    <a:pt x="0" y="85339"/>
                  </a:cubicBezTo>
                  <a:lnTo>
                    <a:pt x="0" y="56891"/>
                  </a:lnTo>
                  <a:cubicBezTo>
                    <a:pt x="0" y="52880"/>
                    <a:pt x="2534" y="49305"/>
                    <a:pt x="6325" y="47968"/>
                  </a:cubicBezTo>
                  <a:lnTo>
                    <a:pt x="139675" y="555"/>
                  </a:lnTo>
                  <a:cubicBezTo>
                    <a:pt x="141751" y="-185"/>
                    <a:pt x="144008" y="-185"/>
                    <a:pt x="146085" y="555"/>
                  </a:cubicBezTo>
                  <a:lnTo>
                    <a:pt x="279435" y="47968"/>
                  </a:lnTo>
                  <a:cubicBezTo>
                    <a:pt x="283216" y="49305"/>
                    <a:pt x="285750" y="52880"/>
                    <a:pt x="285750" y="56891"/>
                  </a:cubicBezTo>
                  <a:lnTo>
                    <a:pt x="285750" y="85339"/>
                  </a:lnTo>
                  <a:cubicBezTo>
                    <a:pt x="285750" y="90583"/>
                    <a:pt x="281483" y="94822"/>
                    <a:pt x="276225" y="94822"/>
                  </a:cubicBezTo>
                  <a:close/>
                  <a:moveTo>
                    <a:pt x="19050" y="75857"/>
                  </a:moveTo>
                  <a:lnTo>
                    <a:pt x="266700" y="75857"/>
                  </a:lnTo>
                  <a:lnTo>
                    <a:pt x="266700" y="63577"/>
                  </a:lnTo>
                  <a:lnTo>
                    <a:pt x="142875" y="19530"/>
                  </a:lnTo>
                  <a:lnTo>
                    <a:pt x="19050" y="63577"/>
                  </a:lnTo>
                  <a:lnTo>
                    <a:pt x="19050" y="75857"/>
                  </a:ln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13" name="Freeform 16">
              <a:extLst>
                <a:ext uri="{FF2B5EF4-FFF2-40B4-BE49-F238E27FC236}">
                  <a16:creationId xmlns:a16="http://schemas.microsoft.com/office/drawing/2014/main" id="{5CA549D3-5E0E-A39D-C9A7-A3C10A4944BE}"/>
                </a:ext>
              </a:extLst>
            </p:cNvPr>
            <p:cNvSpPr/>
            <p:nvPr/>
          </p:nvSpPr>
          <p:spPr>
            <a:xfrm>
              <a:off x="6080856" y="2803129"/>
              <a:ext cx="19050" cy="331893"/>
            </a:xfrm>
            <a:custGeom>
              <a:avLst/>
              <a:gdLst>
                <a:gd name="connsiteX0" fmla="*/ 9525 w 19050"/>
                <a:gd name="connsiteY0" fmla="*/ 331893 h 331893"/>
                <a:gd name="connsiteX1" fmla="*/ 0 w 19050"/>
                <a:gd name="connsiteY1" fmla="*/ 322411 h 331893"/>
                <a:gd name="connsiteX2" fmla="*/ 0 w 19050"/>
                <a:gd name="connsiteY2" fmla="*/ 9483 h 331893"/>
                <a:gd name="connsiteX3" fmla="*/ 9525 w 19050"/>
                <a:gd name="connsiteY3" fmla="*/ 0 h 331893"/>
                <a:gd name="connsiteX4" fmla="*/ 19050 w 19050"/>
                <a:gd name="connsiteY4" fmla="*/ 9483 h 331893"/>
                <a:gd name="connsiteX5" fmla="*/ 19050 w 19050"/>
                <a:gd name="connsiteY5" fmla="*/ 322411 h 331893"/>
                <a:gd name="connsiteX6" fmla="*/ 9525 w 19050"/>
                <a:gd name="connsiteY6" fmla="*/ 331893 h 3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331893">
                  <a:moveTo>
                    <a:pt x="9525" y="331893"/>
                  </a:moveTo>
                  <a:cubicBezTo>
                    <a:pt x="4267" y="331893"/>
                    <a:pt x="0" y="327655"/>
                    <a:pt x="0" y="322411"/>
                  </a:cubicBezTo>
                  <a:lnTo>
                    <a:pt x="0" y="9483"/>
                  </a:lnTo>
                  <a:cubicBezTo>
                    <a:pt x="0" y="4239"/>
                    <a:pt x="4267" y="0"/>
                    <a:pt x="9525" y="0"/>
                  </a:cubicBezTo>
                  <a:cubicBezTo>
                    <a:pt x="14783" y="0"/>
                    <a:pt x="19050" y="4239"/>
                    <a:pt x="19050" y="9483"/>
                  </a:cubicBezTo>
                  <a:lnTo>
                    <a:pt x="19050" y="322411"/>
                  </a:lnTo>
                  <a:cubicBezTo>
                    <a:pt x="19050" y="327655"/>
                    <a:pt x="14783" y="331893"/>
                    <a:pt x="9525" y="331893"/>
                  </a:cubicBez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14" name="Freeform 17">
              <a:extLst>
                <a:ext uri="{FF2B5EF4-FFF2-40B4-BE49-F238E27FC236}">
                  <a16:creationId xmlns:a16="http://schemas.microsoft.com/office/drawing/2014/main" id="{243322BC-3638-B0C6-D274-96C3D8F61C32}"/>
                </a:ext>
              </a:extLst>
            </p:cNvPr>
            <p:cNvSpPr/>
            <p:nvPr/>
          </p:nvSpPr>
          <p:spPr>
            <a:xfrm>
              <a:off x="6080856" y="2641924"/>
              <a:ext cx="19050" cy="56896"/>
            </a:xfrm>
            <a:custGeom>
              <a:avLst/>
              <a:gdLst>
                <a:gd name="connsiteX0" fmla="*/ 9525 w 19050"/>
                <a:gd name="connsiteY0" fmla="*/ 56896 h 56896"/>
                <a:gd name="connsiteX1" fmla="*/ 0 w 19050"/>
                <a:gd name="connsiteY1" fmla="*/ 47413 h 56896"/>
                <a:gd name="connsiteX2" fmla="*/ 0 w 19050"/>
                <a:gd name="connsiteY2" fmla="*/ 9483 h 56896"/>
                <a:gd name="connsiteX3" fmla="*/ 9525 w 19050"/>
                <a:gd name="connsiteY3" fmla="*/ 0 h 56896"/>
                <a:gd name="connsiteX4" fmla="*/ 19050 w 19050"/>
                <a:gd name="connsiteY4" fmla="*/ 9483 h 56896"/>
                <a:gd name="connsiteX5" fmla="*/ 19050 w 19050"/>
                <a:gd name="connsiteY5" fmla="*/ 47413 h 56896"/>
                <a:gd name="connsiteX6" fmla="*/ 9525 w 19050"/>
                <a:gd name="connsiteY6" fmla="*/ 56896 h 5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56896">
                  <a:moveTo>
                    <a:pt x="9525" y="56896"/>
                  </a:moveTo>
                  <a:cubicBezTo>
                    <a:pt x="4267" y="56896"/>
                    <a:pt x="0" y="52657"/>
                    <a:pt x="0" y="47413"/>
                  </a:cubicBezTo>
                  <a:lnTo>
                    <a:pt x="0" y="9483"/>
                  </a:lnTo>
                  <a:cubicBezTo>
                    <a:pt x="0" y="4239"/>
                    <a:pt x="4267" y="0"/>
                    <a:pt x="9525" y="0"/>
                  </a:cubicBezTo>
                  <a:cubicBezTo>
                    <a:pt x="14783" y="0"/>
                    <a:pt x="19050" y="4239"/>
                    <a:pt x="19050" y="9483"/>
                  </a:cubicBezTo>
                  <a:lnTo>
                    <a:pt x="19050" y="47413"/>
                  </a:lnTo>
                  <a:cubicBezTo>
                    <a:pt x="19050" y="52657"/>
                    <a:pt x="14783" y="56896"/>
                    <a:pt x="9525" y="56896"/>
                  </a:cubicBez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15" name="Freeform 18">
              <a:extLst>
                <a:ext uri="{FF2B5EF4-FFF2-40B4-BE49-F238E27FC236}">
                  <a16:creationId xmlns:a16="http://schemas.microsoft.com/office/drawing/2014/main" id="{DCFFF3AC-67E9-A434-BD79-543CB5EB9C07}"/>
                </a:ext>
              </a:extLst>
            </p:cNvPr>
            <p:cNvSpPr/>
            <p:nvPr/>
          </p:nvSpPr>
          <p:spPr>
            <a:xfrm>
              <a:off x="6023706" y="2679854"/>
              <a:ext cx="133350" cy="132757"/>
            </a:xfrm>
            <a:custGeom>
              <a:avLst/>
              <a:gdLst>
                <a:gd name="connsiteX0" fmla="*/ 66675 w 133350"/>
                <a:gd name="connsiteY0" fmla="*/ 132757 h 132757"/>
                <a:gd name="connsiteX1" fmla="*/ 0 w 133350"/>
                <a:gd name="connsiteY1" fmla="*/ 66379 h 132757"/>
                <a:gd name="connsiteX2" fmla="*/ 66675 w 133350"/>
                <a:gd name="connsiteY2" fmla="*/ 0 h 132757"/>
                <a:gd name="connsiteX3" fmla="*/ 133350 w 133350"/>
                <a:gd name="connsiteY3" fmla="*/ 66379 h 132757"/>
                <a:gd name="connsiteX4" fmla="*/ 66675 w 133350"/>
                <a:gd name="connsiteY4" fmla="*/ 132757 h 132757"/>
                <a:gd name="connsiteX5" fmla="*/ 66675 w 133350"/>
                <a:gd name="connsiteY5" fmla="*/ 18965 h 132757"/>
                <a:gd name="connsiteX6" fmla="*/ 19050 w 133350"/>
                <a:gd name="connsiteY6" fmla="*/ 66379 h 132757"/>
                <a:gd name="connsiteX7" fmla="*/ 66675 w 133350"/>
                <a:gd name="connsiteY7" fmla="*/ 113792 h 132757"/>
                <a:gd name="connsiteX8" fmla="*/ 114300 w 133350"/>
                <a:gd name="connsiteY8" fmla="*/ 66379 h 132757"/>
                <a:gd name="connsiteX9" fmla="*/ 66675 w 133350"/>
                <a:gd name="connsiteY9" fmla="*/ 18965 h 1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32757">
                  <a:moveTo>
                    <a:pt x="66675" y="132757"/>
                  </a:moveTo>
                  <a:cubicBezTo>
                    <a:pt x="29908" y="132757"/>
                    <a:pt x="0" y="102972"/>
                    <a:pt x="0" y="66379"/>
                  </a:cubicBezTo>
                  <a:cubicBezTo>
                    <a:pt x="0" y="29785"/>
                    <a:pt x="29908" y="0"/>
                    <a:pt x="66675" y="0"/>
                  </a:cubicBezTo>
                  <a:cubicBezTo>
                    <a:pt x="103432" y="0"/>
                    <a:pt x="133350" y="29785"/>
                    <a:pt x="133350" y="66379"/>
                  </a:cubicBezTo>
                  <a:cubicBezTo>
                    <a:pt x="133350" y="102972"/>
                    <a:pt x="103432" y="132757"/>
                    <a:pt x="66675" y="132757"/>
                  </a:cubicBezTo>
                  <a:close/>
                  <a:moveTo>
                    <a:pt x="66675" y="18965"/>
                  </a:moveTo>
                  <a:cubicBezTo>
                    <a:pt x="40415" y="18965"/>
                    <a:pt x="19050" y="40235"/>
                    <a:pt x="19050" y="66379"/>
                  </a:cubicBezTo>
                  <a:cubicBezTo>
                    <a:pt x="19050" y="92522"/>
                    <a:pt x="40415" y="113792"/>
                    <a:pt x="66675" y="113792"/>
                  </a:cubicBezTo>
                  <a:cubicBezTo>
                    <a:pt x="92935" y="113792"/>
                    <a:pt x="114300" y="92522"/>
                    <a:pt x="114300" y="66379"/>
                  </a:cubicBezTo>
                  <a:cubicBezTo>
                    <a:pt x="114300" y="40235"/>
                    <a:pt x="92935" y="18965"/>
                    <a:pt x="66675" y="18965"/>
                  </a:cubicBez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16" name="Freeform 19">
              <a:extLst>
                <a:ext uri="{FF2B5EF4-FFF2-40B4-BE49-F238E27FC236}">
                  <a16:creationId xmlns:a16="http://schemas.microsoft.com/office/drawing/2014/main" id="{3B90F752-C222-C2FE-7ED3-26F687A3FC94}"/>
                </a:ext>
              </a:extLst>
            </p:cNvPr>
            <p:cNvSpPr/>
            <p:nvPr/>
          </p:nvSpPr>
          <p:spPr>
            <a:xfrm>
              <a:off x="5804631" y="2926404"/>
              <a:ext cx="209550" cy="113792"/>
            </a:xfrm>
            <a:custGeom>
              <a:avLst/>
              <a:gdLst>
                <a:gd name="connsiteX0" fmla="*/ 104775 w 209550"/>
                <a:gd name="connsiteY0" fmla="*/ 113792 h 113792"/>
                <a:gd name="connsiteX1" fmla="*/ 0 w 209550"/>
                <a:gd name="connsiteY1" fmla="*/ 9483 h 113792"/>
                <a:gd name="connsiteX2" fmla="*/ 9525 w 209550"/>
                <a:gd name="connsiteY2" fmla="*/ 0 h 113792"/>
                <a:gd name="connsiteX3" fmla="*/ 200025 w 209550"/>
                <a:gd name="connsiteY3" fmla="*/ 0 h 113792"/>
                <a:gd name="connsiteX4" fmla="*/ 209550 w 209550"/>
                <a:gd name="connsiteY4" fmla="*/ 9483 h 113792"/>
                <a:gd name="connsiteX5" fmla="*/ 104775 w 209550"/>
                <a:gd name="connsiteY5" fmla="*/ 113792 h 113792"/>
                <a:gd name="connsiteX6" fmla="*/ 20241 w 209550"/>
                <a:gd name="connsiteY6" fmla="*/ 18965 h 113792"/>
                <a:gd name="connsiteX7" fmla="*/ 104775 w 209550"/>
                <a:gd name="connsiteY7" fmla="*/ 94827 h 113792"/>
                <a:gd name="connsiteX8" fmla="*/ 189309 w 209550"/>
                <a:gd name="connsiteY8" fmla="*/ 18965 h 113792"/>
                <a:gd name="connsiteX9" fmla="*/ 20241 w 209550"/>
                <a:gd name="connsiteY9" fmla="*/ 18965 h 11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113792">
                  <a:moveTo>
                    <a:pt x="104775" y="113792"/>
                  </a:moveTo>
                  <a:cubicBezTo>
                    <a:pt x="40805" y="113792"/>
                    <a:pt x="0" y="45299"/>
                    <a:pt x="0" y="9483"/>
                  </a:cubicBezTo>
                  <a:cubicBezTo>
                    <a:pt x="0" y="4239"/>
                    <a:pt x="4267" y="0"/>
                    <a:pt x="9525" y="0"/>
                  </a:cubicBezTo>
                  <a:lnTo>
                    <a:pt x="200025" y="0"/>
                  </a:lnTo>
                  <a:cubicBezTo>
                    <a:pt x="205283" y="0"/>
                    <a:pt x="209550" y="4239"/>
                    <a:pt x="209550" y="9483"/>
                  </a:cubicBezTo>
                  <a:cubicBezTo>
                    <a:pt x="209550" y="45299"/>
                    <a:pt x="168745" y="113792"/>
                    <a:pt x="104775" y="113792"/>
                  </a:cubicBezTo>
                  <a:close/>
                  <a:moveTo>
                    <a:pt x="20241" y="18965"/>
                  </a:moveTo>
                  <a:cubicBezTo>
                    <a:pt x="26594" y="47281"/>
                    <a:pt x="58093" y="94827"/>
                    <a:pt x="104775" y="94827"/>
                  </a:cubicBezTo>
                  <a:cubicBezTo>
                    <a:pt x="151457" y="94827"/>
                    <a:pt x="182956" y="47281"/>
                    <a:pt x="189309" y="18965"/>
                  </a:cubicBezTo>
                  <a:lnTo>
                    <a:pt x="20241" y="18965"/>
                  </a:ln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17" name="Freeform 20">
              <a:extLst>
                <a:ext uri="{FF2B5EF4-FFF2-40B4-BE49-F238E27FC236}">
                  <a16:creationId xmlns:a16="http://schemas.microsoft.com/office/drawing/2014/main" id="{6C583137-5D68-BABF-4B25-DF20A22E98FE}"/>
                </a:ext>
              </a:extLst>
            </p:cNvPr>
            <p:cNvSpPr/>
            <p:nvPr/>
          </p:nvSpPr>
          <p:spPr>
            <a:xfrm>
              <a:off x="5804631" y="2736750"/>
              <a:ext cx="238125" cy="18965"/>
            </a:xfrm>
            <a:custGeom>
              <a:avLst/>
              <a:gdLst>
                <a:gd name="connsiteX0" fmla="*/ 228600 w 238125"/>
                <a:gd name="connsiteY0" fmla="*/ 18965 h 18965"/>
                <a:gd name="connsiteX1" fmla="*/ 9525 w 238125"/>
                <a:gd name="connsiteY1" fmla="*/ 18965 h 18965"/>
                <a:gd name="connsiteX2" fmla="*/ 0 w 238125"/>
                <a:gd name="connsiteY2" fmla="*/ 9483 h 18965"/>
                <a:gd name="connsiteX3" fmla="*/ 9525 w 238125"/>
                <a:gd name="connsiteY3" fmla="*/ 0 h 18965"/>
                <a:gd name="connsiteX4" fmla="*/ 228600 w 238125"/>
                <a:gd name="connsiteY4" fmla="*/ 0 h 18965"/>
                <a:gd name="connsiteX5" fmla="*/ 238125 w 238125"/>
                <a:gd name="connsiteY5" fmla="*/ 9483 h 18965"/>
                <a:gd name="connsiteX6" fmla="*/ 228600 w 238125"/>
                <a:gd name="connsiteY6" fmla="*/ 18965 h 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8965">
                  <a:moveTo>
                    <a:pt x="228600" y="18965"/>
                  </a:moveTo>
                  <a:lnTo>
                    <a:pt x="9525" y="18965"/>
                  </a:lnTo>
                  <a:cubicBezTo>
                    <a:pt x="4267" y="18965"/>
                    <a:pt x="0" y="14727"/>
                    <a:pt x="0" y="9483"/>
                  </a:cubicBezTo>
                  <a:cubicBezTo>
                    <a:pt x="0" y="4239"/>
                    <a:pt x="4267" y="0"/>
                    <a:pt x="9525" y="0"/>
                  </a:cubicBezTo>
                  <a:lnTo>
                    <a:pt x="228600" y="0"/>
                  </a:lnTo>
                  <a:cubicBezTo>
                    <a:pt x="233858" y="0"/>
                    <a:pt x="238125" y="4239"/>
                    <a:pt x="238125" y="9483"/>
                  </a:cubicBezTo>
                  <a:cubicBezTo>
                    <a:pt x="238125" y="14727"/>
                    <a:pt x="233858" y="18965"/>
                    <a:pt x="228600" y="18965"/>
                  </a:cubicBez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18" name="Freeform 21">
              <a:extLst>
                <a:ext uri="{FF2B5EF4-FFF2-40B4-BE49-F238E27FC236}">
                  <a16:creationId xmlns:a16="http://schemas.microsoft.com/office/drawing/2014/main" id="{B15294C3-BB9F-86C9-FBD1-5DF450FE2C5E}"/>
                </a:ext>
              </a:extLst>
            </p:cNvPr>
            <p:cNvSpPr/>
            <p:nvPr/>
          </p:nvSpPr>
          <p:spPr>
            <a:xfrm>
              <a:off x="6138006" y="2736750"/>
              <a:ext cx="238125" cy="18965"/>
            </a:xfrm>
            <a:custGeom>
              <a:avLst/>
              <a:gdLst>
                <a:gd name="connsiteX0" fmla="*/ 228600 w 238125"/>
                <a:gd name="connsiteY0" fmla="*/ 18965 h 18965"/>
                <a:gd name="connsiteX1" fmla="*/ 9525 w 238125"/>
                <a:gd name="connsiteY1" fmla="*/ 18965 h 18965"/>
                <a:gd name="connsiteX2" fmla="*/ 0 w 238125"/>
                <a:gd name="connsiteY2" fmla="*/ 9483 h 18965"/>
                <a:gd name="connsiteX3" fmla="*/ 9525 w 238125"/>
                <a:gd name="connsiteY3" fmla="*/ 0 h 18965"/>
                <a:gd name="connsiteX4" fmla="*/ 228600 w 238125"/>
                <a:gd name="connsiteY4" fmla="*/ 0 h 18965"/>
                <a:gd name="connsiteX5" fmla="*/ 238125 w 238125"/>
                <a:gd name="connsiteY5" fmla="*/ 9483 h 18965"/>
                <a:gd name="connsiteX6" fmla="*/ 228600 w 238125"/>
                <a:gd name="connsiteY6" fmla="*/ 18965 h 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8965">
                  <a:moveTo>
                    <a:pt x="228600" y="18965"/>
                  </a:moveTo>
                  <a:lnTo>
                    <a:pt x="9525" y="18965"/>
                  </a:lnTo>
                  <a:cubicBezTo>
                    <a:pt x="4267" y="18965"/>
                    <a:pt x="0" y="14727"/>
                    <a:pt x="0" y="9483"/>
                  </a:cubicBezTo>
                  <a:cubicBezTo>
                    <a:pt x="0" y="4239"/>
                    <a:pt x="4267" y="0"/>
                    <a:pt x="9525" y="0"/>
                  </a:cubicBezTo>
                  <a:lnTo>
                    <a:pt x="228600" y="0"/>
                  </a:lnTo>
                  <a:cubicBezTo>
                    <a:pt x="233858" y="0"/>
                    <a:pt x="238125" y="4239"/>
                    <a:pt x="238125" y="9483"/>
                  </a:cubicBezTo>
                  <a:cubicBezTo>
                    <a:pt x="238125" y="14727"/>
                    <a:pt x="233858" y="18965"/>
                    <a:pt x="228600" y="18965"/>
                  </a:cubicBez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19" name="Freeform 22">
              <a:extLst>
                <a:ext uri="{FF2B5EF4-FFF2-40B4-BE49-F238E27FC236}">
                  <a16:creationId xmlns:a16="http://schemas.microsoft.com/office/drawing/2014/main" id="{E3F41061-E633-86E7-3CED-1F14D044E35C}"/>
                </a:ext>
              </a:extLst>
            </p:cNvPr>
            <p:cNvSpPr/>
            <p:nvPr/>
          </p:nvSpPr>
          <p:spPr>
            <a:xfrm>
              <a:off x="5804632" y="2736756"/>
              <a:ext cx="114306" cy="208613"/>
            </a:xfrm>
            <a:custGeom>
              <a:avLst/>
              <a:gdLst>
                <a:gd name="connsiteX0" fmla="*/ 9514 w 114306"/>
                <a:gd name="connsiteY0" fmla="*/ 208613 h 208613"/>
                <a:gd name="connsiteX1" fmla="*/ 5266 w 114306"/>
                <a:gd name="connsiteY1" fmla="*/ 207617 h 208613"/>
                <a:gd name="connsiteX2" fmla="*/ 1008 w 114306"/>
                <a:gd name="connsiteY2" fmla="*/ 194892 h 208613"/>
                <a:gd name="connsiteX3" fmla="*/ 96258 w 114306"/>
                <a:gd name="connsiteY3" fmla="*/ 5238 h 208613"/>
                <a:gd name="connsiteX4" fmla="*/ 109041 w 114306"/>
                <a:gd name="connsiteY4" fmla="*/ 1000 h 208613"/>
                <a:gd name="connsiteX5" fmla="*/ 113298 w 114306"/>
                <a:gd name="connsiteY5" fmla="*/ 13735 h 208613"/>
                <a:gd name="connsiteX6" fmla="*/ 18048 w 114306"/>
                <a:gd name="connsiteY6" fmla="*/ 203388 h 208613"/>
                <a:gd name="connsiteX7" fmla="*/ 9514 w 114306"/>
                <a:gd name="connsiteY7" fmla="*/ 208613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6" h="208613">
                  <a:moveTo>
                    <a:pt x="9514" y="208613"/>
                  </a:moveTo>
                  <a:cubicBezTo>
                    <a:pt x="8085" y="208613"/>
                    <a:pt x="6628" y="208291"/>
                    <a:pt x="5266" y="207617"/>
                  </a:cubicBezTo>
                  <a:cubicBezTo>
                    <a:pt x="560" y="205285"/>
                    <a:pt x="-1345" y="199576"/>
                    <a:pt x="1008" y="194892"/>
                  </a:cubicBezTo>
                  <a:lnTo>
                    <a:pt x="96258" y="5238"/>
                  </a:lnTo>
                  <a:cubicBezTo>
                    <a:pt x="98611" y="554"/>
                    <a:pt x="104316" y="-1333"/>
                    <a:pt x="109041" y="1000"/>
                  </a:cubicBezTo>
                  <a:cubicBezTo>
                    <a:pt x="113746" y="3351"/>
                    <a:pt x="115651" y="9050"/>
                    <a:pt x="113298" y="13735"/>
                  </a:cubicBezTo>
                  <a:lnTo>
                    <a:pt x="18048" y="203388"/>
                  </a:lnTo>
                  <a:cubicBezTo>
                    <a:pt x="16372" y="206698"/>
                    <a:pt x="13010" y="208613"/>
                    <a:pt x="9514" y="208613"/>
                  </a:cubicBez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20" name="Freeform 23">
              <a:extLst>
                <a:ext uri="{FF2B5EF4-FFF2-40B4-BE49-F238E27FC236}">
                  <a16:creationId xmlns:a16="http://schemas.microsoft.com/office/drawing/2014/main" id="{EA343610-138B-1F7A-DB75-45C0B871265E}"/>
                </a:ext>
              </a:extLst>
            </p:cNvPr>
            <p:cNvSpPr/>
            <p:nvPr/>
          </p:nvSpPr>
          <p:spPr>
            <a:xfrm>
              <a:off x="5899872" y="2736746"/>
              <a:ext cx="114306" cy="208622"/>
            </a:xfrm>
            <a:custGeom>
              <a:avLst/>
              <a:gdLst>
                <a:gd name="connsiteX0" fmla="*/ 104793 w 114306"/>
                <a:gd name="connsiteY0" fmla="*/ 208623 h 208622"/>
                <a:gd name="connsiteX1" fmla="*/ 96258 w 114306"/>
                <a:gd name="connsiteY1" fmla="*/ 203379 h 208622"/>
                <a:gd name="connsiteX2" fmla="*/ 1008 w 114306"/>
                <a:gd name="connsiteY2" fmla="*/ 13725 h 208622"/>
                <a:gd name="connsiteX3" fmla="*/ 5266 w 114306"/>
                <a:gd name="connsiteY3" fmla="*/ 1000 h 208622"/>
                <a:gd name="connsiteX4" fmla="*/ 18048 w 114306"/>
                <a:gd name="connsiteY4" fmla="*/ 5229 h 208622"/>
                <a:gd name="connsiteX5" fmla="*/ 113298 w 114306"/>
                <a:gd name="connsiteY5" fmla="*/ 194882 h 208622"/>
                <a:gd name="connsiteX6" fmla="*/ 109041 w 114306"/>
                <a:gd name="connsiteY6" fmla="*/ 207618 h 208622"/>
                <a:gd name="connsiteX7" fmla="*/ 104793 w 114306"/>
                <a:gd name="connsiteY7" fmla="*/ 208623 h 2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6" h="208622">
                  <a:moveTo>
                    <a:pt x="104793" y="208623"/>
                  </a:moveTo>
                  <a:cubicBezTo>
                    <a:pt x="101297" y="208623"/>
                    <a:pt x="97935" y="206707"/>
                    <a:pt x="96258" y="203379"/>
                  </a:cubicBezTo>
                  <a:lnTo>
                    <a:pt x="1008" y="13725"/>
                  </a:lnTo>
                  <a:cubicBezTo>
                    <a:pt x="-1345" y="9041"/>
                    <a:pt x="560" y="3332"/>
                    <a:pt x="5266" y="1000"/>
                  </a:cubicBezTo>
                  <a:cubicBezTo>
                    <a:pt x="9981" y="-1333"/>
                    <a:pt x="15696" y="554"/>
                    <a:pt x="18048" y="5229"/>
                  </a:cubicBezTo>
                  <a:lnTo>
                    <a:pt x="113298" y="194882"/>
                  </a:lnTo>
                  <a:cubicBezTo>
                    <a:pt x="115651" y="199567"/>
                    <a:pt x="113746" y="205266"/>
                    <a:pt x="109041" y="207618"/>
                  </a:cubicBezTo>
                  <a:cubicBezTo>
                    <a:pt x="107679" y="208300"/>
                    <a:pt x="106221" y="208623"/>
                    <a:pt x="104793" y="208623"/>
                  </a:cubicBez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21" name="Freeform 24">
              <a:extLst>
                <a:ext uri="{FF2B5EF4-FFF2-40B4-BE49-F238E27FC236}">
                  <a16:creationId xmlns:a16="http://schemas.microsoft.com/office/drawing/2014/main" id="{38CDB783-FC9E-3E5E-50B4-FBADDF5A99A6}"/>
                </a:ext>
              </a:extLst>
            </p:cNvPr>
            <p:cNvSpPr/>
            <p:nvPr/>
          </p:nvSpPr>
          <p:spPr>
            <a:xfrm>
              <a:off x="6166581" y="2926404"/>
              <a:ext cx="209550" cy="113792"/>
            </a:xfrm>
            <a:custGeom>
              <a:avLst/>
              <a:gdLst>
                <a:gd name="connsiteX0" fmla="*/ 104775 w 209550"/>
                <a:gd name="connsiteY0" fmla="*/ 113792 h 113792"/>
                <a:gd name="connsiteX1" fmla="*/ 0 w 209550"/>
                <a:gd name="connsiteY1" fmla="*/ 9483 h 113792"/>
                <a:gd name="connsiteX2" fmla="*/ 9525 w 209550"/>
                <a:gd name="connsiteY2" fmla="*/ 0 h 113792"/>
                <a:gd name="connsiteX3" fmla="*/ 200025 w 209550"/>
                <a:gd name="connsiteY3" fmla="*/ 0 h 113792"/>
                <a:gd name="connsiteX4" fmla="*/ 209550 w 209550"/>
                <a:gd name="connsiteY4" fmla="*/ 9483 h 113792"/>
                <a:gd name="connsiteX5" fmla="*/ 104775 w 209550"/>
                <a:gd name="connsiteY5" fmla="*/ 113792 h 113792"/>
                <a:gd name="connsiteX6" fmla="*/ 20241 w 209550"/>
                <a:gd name="connsiteY6" fmla="*/ 18965 h 113792"/>
                <a:gd name="connsiteX7" fmla="*/ 104775 w 209550"/>
                <a:gd name="connsiteY7" fmla="*/ 94827 h 113792"/>
                <a:gd name="connsiteX8" fmla="*/ 189309 w 209550"/>
                <a:gd name="connsiteY8" fmla="*/ 18965 h 113792"/>
                <a:gd name="connsiteX9" fmla="*/ 20241 w 209550"/>
                <a:gd name="connsiteY9" fmla="*/ 18965 h 11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113792">
                  <a:moveTo>
                    <a:pt x="104775" y="113792"/>
                  </a:moveTo>
                  <a:cubicBezTo>
                    <a:pt x="40805" y="113792"/>
                    <a:pt x="0" y="45299"/>
                    <a:pt x="0" y="9483"/>
                  </a:cubicBezTo>
                  <a:cubicBezTo>
                    <a:pt x="0" y="4239"/>
                    <a:pt x="4267" y="0"/>
                    <a:pt x="9525" y="0"/>
                  </a:cubicBezTo>
                  <a:lnTo>
                    <a:pt x="200025" y="0"/>
                  </a:lnTo>
                  <a:cubicBezTo>
                    <a:pt x="205283" y="0"/>
                    <a:pt x="209550" y="4239"/>
                    <a:pt x="209550" y="9483"/>
                  </a:cubicBezTo>
                  <a:cubicBezTo>
                    <a:pt x="209550" y="45299"/>
                    <a:pt x="168745" y="113792"/>
                    <a:pt x="104775" y="113792"/>
                  </a:cubicBezTo>
                  <a:close/>
                  <a:moveTo>
                    <a:pt x="20241" y="18965"/>
                  </a:moveTo>
                  <a:cubicBezTo>
                    <a:pt x="26594" y="47281"/>
                    <a:pt x="58102" y="94827"/>
                    <a:pt x="104775" y="94827"/>
                  </a:cubicBezTo>
                  <a:cubicBezTo>
                    <a:pt x="151448" y="94827"/>
                    <a:pt x="182956" y="47281"/>
                    <a:pt x="189309" y="18965"/>
                  </a:cubicBezTo>
                  <a:lnTo>
                    <a:pt x="20241" y="18965"/>
                  </a:ln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22" name="Freeform 25">
              <a:extLst>
                <a:ext uri="{FF2B5EF4-FFF2-40B4-BE49-F238E27FC236}">
                  <a16:creationId xmlns:a16="http://schemas.microsoft.com/office/drawing/2014/main" id="{4C155974-0B96-9860-65C8-AE3B49E3A87E}"/>
                </a:ext>
              </a:extLst>
            </p:cNvPr>
            <p:cNvSpPr/>
            <p:nvPr/>
          </p:nvSpPr>
          <p:spPr>
            <a:xfrm>
              <a:off x="6166586" y="2736756"/>
              <a:ext cx="114306" cy="208613"/>
            </a:xfrm>
            <a:custGeom>
              <a:avLst/>
              <a:gdLst>
                <a:gd name="connsiteX0" fmla="*/ 9510 w 114306"/>
                <a:gd name="connsiteY0" fmla="*/ 208613 h 208613"/>
                <a:gd name="connsiteX1" fmla="*/ 5262 w 114306"/>
                <a:gd name="connsiteY1" fmla="*/ 207617 h 208613"/>
                <a:gd name="connsiteX2" fmla="*/ 1004 w 114306"/>
                <a:gd name="connsiteY2" fmla="*/ 194892 h 208613"/>
                <a:gd name="connsiteX3" fmla="*/ 96254 w 114306"/>
                <a:gd name="connsiteY3" fmla="*/ 5238 h 208613"/>
                <a:gd name="connsiteX4" fmla="*/ 109037 w 114306"/>
                <a:gd name="connsiteY4" fmla="*/ 1000 h 208613"/>
                <a:gd name="connsiteX5" fmla="*/ 113294 w 114306"/>
                <a:gd name="connsiteY5" fmla="*/ 13735 h 208613"/>
                <a:gd name="connsiteX6" fmla="*/ 18044 w 114306"/>
                <a:gd name="connsiteY6" fmla="*/ 203388 h 208613"/>
                <a:gd name="connsiteX7" fmla="*/ 9510 w 114306"/>
                <a:gd name="connsiteY7" fmla="*/ 208613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6" h="208613">
                  <a:moveTo>
                    <a:pt x="9510" y="208613"/>
                  </a:moveTo>
                  <a:cubicBezTo>
                    <a:pt x="8091" y="208613"/>
                    <a:pt x="6614" y="208291"/>
                    <a:pt x="5262" y="207617"/>
                  </a:cubicBezTo>
                  <a:cubicBezTo>
                    <a:pt x="556" y="205285"/>
                    <a:pt x="-1339" y="199576"/>
                    <a:pt x="1004" y="194892"/>
                  </a:cubicBezTo>
                  <a:lnTo>
                    <a:pt x="96254" y="5238"/>
                  </a:lnTo>
                  <a:cubicBezTo>
                    <a:pt x="98616" y="554"/>
                    <a:pt x="104322" y="-1333"/>
                    <a:pt x="109037" y="1000"/>
                  </a:cubicBezTo>
                  <a:cubicBezTo>
                    <a:pt x="113742" y="3351"/>
                    <a:pt x="115656" y="9050"/>
                    <a:pt x="113294" y="13735"/>
                  </a:cubicBezTo>
                  <a:lnTo>
                    <a:pt x="18044" y="203388"/>
                  </a:lnTo>
                  <a:cubicBezTo>
                    <a:pt x="16368" y="206698"/>
                    <a:pt x="13006" y="208613"/>
                    <a:pt x="9510" y="208613"/>
                  </a:cubicBez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sp>
          <p:nvSpPr>
            <p:cNvPr id="23" name="Freeform 26">
              <a:extLst>
                <a:ext uri="{FF2B5EF4-FFF2-40B4-BE49-F238E27FC236}">
                  <a16:creationId xmlns:a16="http://schemas.microsoft.com/office/drawing/2014/main" id="{E0CFC9F4-BD42-41F8-A049-AE5CE95118B3}"/>
                </a:ext>
              </a:extLst>
            </p:cNvPr>
            <p:cNvSpPr/>
            <p:nvPr/>
          </p:nvSpPr>
          <p:spPr>
            <a:xfrm>
              <a:off x="6261818" y="2736746"/>
              <a:ext cx="114306" cy="208622"/>
            </a:xfrm>
            <a:custGeom>
              <a:avLst/>
              <a:gdLst>
                <a:gd name="connsiteX0" fmla="*/ 104797 w 114306"/>
                <a:gd name="connsiteY0" fmla="*/ 208623 h 208622"/>
                <a:gd name="connsiteX1" fmla="*/ 96262 w 114306"/>
                <a:gd name="connsiteY1" fmla="*/ 203379 h 208622"/>
                <a:gd name="connsiteX2" fmla="*/ 1012 w 114306"/>
                <a:gd name="connsiteY2" fmla="*/ 13725 h 208622"/>
                <a:gd name="connsiteX3" fmla="*/ 5270 w 114306"/>
                <a:gd name="connsiteY3" fmla="*/ 1000 h 208622"/>
                <a:gd name="connsiteX4" fmla="*/ 18053 w 114306"/>
                <a:gd name="connsiteY4" fmla="*/ 5229 h 208622"/>
                <a:gd name="connsiteX5" fmla="*/ 113303 w 114306"/>
                <a:gd name="connsiteY5" fmla="*/ 194882 h 208622"/>
                <a:gd name="connsiteX6" fmla="*/ 109045 w 114306"/>
                <a:gd name="connsiteY6" fmla="*/ 207618 h 208622"/>
                <a:gd name="connsiteX7" fmla="*/ 104797 w 114306"/>
                <a:gd name="connsiteY7" fmla="*/ 208623 h 2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6" h="208622">
                  <a:moveTo>
                    <a:pt x="104797" y="208623"/>
                  </a:moveTo>
                  <a:cubicBezTo>
                    <a:pt x="101301" y="208623"/>
                    <a:pt x="97939" y="206707"/>
                    <a:pt x="96262" y="203379"/>
                  </a:cubicBezTo>
                  <a:lnTo>
                    <a:pt x="1012" y="13725"/>
                  </a:lnTo>
                  <a:cubicBezTo>
                    <a:pt x="-1350" y="9041"/>
                    <a:pt x="565" y="3332"/>
                    <a:pt x="5270" y="1000"/>
                  </a:cubicBezTo>
                  <a:cubicBezTo>
                    <a:pt x="9975" y="-1333"/>
                    <a:pt x="15690" y="554"/>
                    <a:pt x="18053" y="5229"/>
                  </a:cubicBezTo>
                  <a:lnTo>
                    <a:pt x="113303" y="194882"/>
                  </a:lnTo>
                  <a:cubicBezTo>
                    <a:pt x="115646" y="199567"/>
                    <a:pt x="113750" y="205266"/>
                    <a:pt x="109045" y="207618"/>
                  </a:cubicBezTo>
                  <a:cubicBezTo>
                    <a:pt x="107692" y="208300"/>
                    <a:pt x="106216" y="208623"/>
                    <a:pt x="104797" y="208623"/>
                  </a:cubicBezTo>
                  <a:close/>
                </a:path>
              </a:pathLst>
            </a:custGeom>
            <a:grpFill/>
            <a:ln w="9525" cap="flat">
              <a:solidFill>
                <a:schemeClr val="accent1"/>
              </a:solidFill>
              <a:prstDash val="solid"/>
              <a:miter/>
            </a:ln>
          </p:spPr>
          <p:txBody>
            <a:bodyPr rtlCol="0" anchor="ctr"/>
            <a:lstStyle/>
            <a:p>
              <a:pPr defTabSz="1219170">
                <a:defRPr/>
              </a:pPr>
              <a:endParaRPr lang="en-US" kern="0" dirty="0">
                <a:solidFill>
                  <a:srgbClr val="000000"/>
                </a:solidFill>
                <a:latin typeface="Arial"/>
              </a:endParaRPr>
            </a:p>
          </p:txBody>
        </p:sp>
      </p:grpSp>
    </p:spTree>
    <p:extLst>
      <p:ext uri="{BB962C8B-B14F-4D97-AF65-F5344CB8AC3E}">
        <p14:creationId xmlns:p14="http://schemas.microsoft.com/office/powerpoint/2010/main" val="2862710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BCD68-A8DA-FD89-1BFF-908AC107DAA3}"/>
              </a:ext>
            </a:extLst>
          </p:cNvPr>
          <p:cNvSpPr/>
          <p:nvPr/>
        </p:nvSpPr>
        <p:spPr>
          <a:xfrm>
            <a:off x="7403598" y="2109063"/>
            <a:ext cx="2257391" cy="2454860"/>
          </a:xfrm>
          <a:prstGeom prst="rect">
            <a:avLst/>
          </a:prstGeom>
          <a:solidFill>
            <a:srgbClr val="F1EEF3"/>
          </a:solidFill>
          <a:ln w="19050" cap="flat" cmpd="sng" algn="ctr">
            <a:noFill/>
            <a:prstDash val="solid"/>
            <a:miter lim="800000"/>
          </a:ln>
          <a:effectLst/>
        </p:spPr>
        <p:txBody>
          <a:bodyPr rtlCol="0" anchor="t" anchorCtr="0"/>
          <a:lstStyle/>
          <a:p>
            <a:pPr defTabSz="1219170">
              <a:defRPr/>
            </a:pPr>
            <a:endParaRPr lang="en-GB" sz="1867" kern="0" dirty="0">
              <a:solidFill>
                <a:srgbClr val="FFFFFF"/>
              </a:solidFill>
              <a:cs typeface="Arial" panose="020B0604020202020204" pitchFamily="34" charset="0"/>
            </a:endParaRPr>
          </a:p>
        </p:txBody>
      </p:sp>
      <p:sp>
        <p:nvSpPr>
          <p:cNvPr id="3" name="Rectangle 2">
            <a:extLst>
              <a:ext uri="{FF2B5EF4-FFF2-40B4-BE49-F238E27FC236}">
                <a16:creationId xmlns:a16="http://schemas.microsoft.com/office/drawing/2014/main" id="{4C7B825A-FDC5-EC6D-700D-093939B001EC}"/>
              </a:ext>
            </a:extLst>
          </p:cNvPr>
          <p:cNvSpPr/>
          <p:nvPr/>
        </p:nvSpPr>
        <p:spPr>
          <a:xfrm>
            <a:off x="9749881" y="2115284"/>
            <a:ext cx="2257391" cy="2448640"/>
          </a:xfrm>
          <a:prstGeom prst="rect">
            <a:avLst/>
          </a:prstGeom>
          <a:solidFill>
            <a:srgbClr val="F1EEF3"/>
          </a:solidFill>
          <a:ln w="19050" cap="flat" cmpd="sng" algn="ctr">
            <a:noFill/>
            <a:prstDash val="solid"/>
            <a:miter lim="800000"/>
          </a:ln>
          <a:effectLst/>
        </p:spPr>
        <p:txBody>
          <a:bodyPr rtlCol="0" anchor="t" anchorCtr="0"/>
          <a:lstStyle/>
          <a:p>
            <a:pPr defTabSz="1219170">
              <a:defRPr/>
            </a:pPr>
            <a:endParaRPr lang="en-GB" sz="1867" kern="0" dirty="0">
              <a:solidFill>
                <a:srgbClr val="FFFFFF"/>
              </a:solidFill>
              <a:cs typeface="Arial" panose="020B0604020202020204" pitchFamily="34" charset="0"/>
            </a:endParaRPr>
          </a:p>
        </p:txBody>
      </p:sp>
      <p:sp>
        <p:nvSpPr>
          <p:cNvPr id="4" name="Slide Number Placeholder 2">
            <a:extLst>
              <a:ext uri="{FF2B5EF4-FFF2-40B4-BE49-F238E27FC236}">
                <a16:creationId xmlns:a16="http://schemas.microsoft.com/office/drawing/2014/main" id="{5201B4B1-FA19-59A0-3CB9-EAEB94C6012B}"/>
              </a:ext>
            </a:extLst>
          </p:cNvPr>
          <p:cNvSpPr txBox="1">
            <a:spLocks/>
          </p:cNvSpPr>
          <p:nvPr/>
        </p:nvSpPr>
        <p:spPr>
          <a:xfrm>
            <a:off x="11114968" y="6427327"/>
            <a:ext cx="635000"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fld id="{6B54B0F7-55DD-40D6-B7F4-70B586885C0B}" type="slidenum">
              <a:rPr lang="en-US" smtClean="0">
                <a:solidFill>
                  <a:prstClr val="black"/>
                </a:solidFill>
              </a:rPr>
              <a:pPr defTabSz="609585"/>
              <a:t>45</a:t>
            </a:fld>
            <a:endParaRPr lang="en-US" dirty="0">
              <a:solidFill>
                <a:prstClr val="black"/>
              </a:solidFill>
            </a:endParaRPr>
          </a:p>
        </p:txBody>
      </p:sp>
      <p:sp>
        <p:nvSpPr>
          <p:cNvPr id="5" name="Title 6">
            <a:extLst>
              <a:ext uri="{FF2B5EF4-FFF2-40B4-BE49-F238E27FC236}">
                <a16:creationId xmlns:a16="http://schemas.microsoft.com/office/drawing/2014/main" id="{EDFBFE67-1A4D-93F3-499F-3771E9C028C6}"/>
              </a:ext>
            </a:extLst>
          </p:cNvPr>
          <p:cNvSpPr txBox="1">
            <a:spLocks/>
          </p:cNvSpPr>
          <p:nvPr/>
        </p:nvSpPr>
        <p:spPr>
          <a:xfrm>
            <a:off x="441600" y="363166"/>
            <a:ext cx="11313600" cy="1095481"/>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potential benefits of FRCs have been investigated across multiple populations of adults with T2D</a:t>
            </a:r>
            <a:endParaRPr lang="en-GB" dirty="0"/>
          </a:p>
        </p:txBody>
      </p:sp>
      <p:sp>
        <p:nvSpPr>
          <p:cNvPr id="6" name="Content Placeholder 7">
            <a:extLst>
              <a:ext uri="{FF2B5EF4-FFF2-40B4-BE49-F238E27FC236}">
                <a16:creationId xmlns:a16="http://schemas.microsoft.com/office/drawing/2014/main" id="{6545714F-1050-EC68-13E4-C511426D58BD}"/>
              </a:ext>
            </a:extLst>
          </p:cNvPr>
          <p:cNvSpPr txBox="1">
            <a:spLocks/>
          </p:cNvSpPr>
          <p:nvPr/>
        </p:nvSpPr>
        <p:spPr>
          <a:xfrm>
            <a:off x="431801" y="5254453"/>
            <a:ext cx="9229188" cy="1032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aseline="30000"/>
              <a:t>*</a:t>
            </a:r>
            <a:r>
              <a:rPr lang="en-GB" sz="800"/>
              <a:t>DUAL II Japan was a 26-week, phase 3a randomized, treat-to-target trial comparing the efficacy and safety of IDegLira and IDeg in Japanese adults with T2D uncontrolled on premix or basal insulin therapy (N=210).</a:t>
            </a:r>
            <a:r>
              <a:rPr lang="en-GB" sz="800" baseline="30000"/>
              <a:t>11 </a:t>
            </a:r>
            <a:r>
              <a:rPr lang="en-GB" sz="800"/>
              <a:t>BIAsp 30, biphasic insulin aspart 30/70; BID, twice daily; FRC, fixed-rati combination; GLP-1 RA, glucagon-like peptide-1 receptor agonist; IAsp, insulin aspart; IDeg, insulin degludec; IDegLira, insulin degludec + liraglutide; iGlar, insulin glargine 100 U/mL; iGlarLixi, insulin glargine 100 U/mL + lixisenatide; Lira, liraglutide; Lixi, lixisenatide; met, metformin; OAD, oral antidiabetic drug; OGLD, oral glucose-lowering drug; pio, pioglitazone; PSM, propensity-score matched;</a:t>
            </a:r>
            <a:br>
              <a:rPr lang="en-GB" sz="800"/>
            </a:br>
            <a:r>
              <a:rPr lang="en-GB" sz="800"/>
              <a:t>QD, once daily; QW, once weekly; SGLT-2i, sodium-glucose co-transporter-2 inhibitor; SU, sulfonylurea; RCT, randomized controlled trial; T2D, Type 2 diabetes.</a:t>
            </a:r>
            <a:br>
              <a:rPr lang="en-GB" sz="800"/>
            </a:br>
            <a:r>
              <a:rPr lang="en-GB" sz="800"/>
              <a:t>1. Rosenstock J, et al. Diabetes Care 2016;39:2026–35; 2. Gough SC, et al. Lancet Diabetes Endocrinol 2014;2:885–93; 3. Aroda V, et al. Diabetes Care 2016;39:1972–80; 4. Buse JB, et al. Diabetes Care 2014;37:2926–33; 5. Blonde L, et al. Diabetes Care 2019;42:2108–16; 6. Linjawi S, et al. Diabetes Ther 2017;8:101–14; 7. Tabak A, et al. Diabetes Ther 2020;11:305–18; 8. Billings LK, et al. Diabetes Care 2018;41:1009–16; 9. Home P, et al. Diabetes Obes Metab 2020;22:2179–88; 10. Rosenstock J, et al. Diabetes Care 2021;44:2361–2370; 11. Watada H, et al. Diabetes Ther 2020;11:331–9. </a:t>
            </a:r>
            <a:endParaRPr lang="en-GB" sz="800" dirty="0"/>
          </a:p>
        </p:txBody>
      </p:sp>
      <p:sp>
        <p:nvSpPr>
          <p:cNvPr id="7" name="Rounded Rectangle 3">
            <a:extLst>
              <a:ext uri="{FF2B5EF4-FFF2-40B4-BE49-F238E27FC236}">
                <a16:creationId xmlns:a16="http://schemas.microsoft.com/office/drawing/2014/main" id="{735B738C-2601-6D64-264A-99424C2F5B1C}"/>
              </a:ext>
            </a:extLst>
          </p:cNvPr>
          <p:cNvSpPr/>
          <p:nvPr/>
        </p:nvSpPr>
        <p:spPr>
          <a:xfrm rot="10800000">
            <a:off x="9738357" y="2045029"/>
            <a:ext cx="2240587" cy="4318825"/>
          </a:xfrm>
          <a:prstGeom prst="rect">
            <a:avLst/>
          </a:prstGeom>
          <a:noFill/>
          <a:ln w="12700" cap="flat" cmpd="sng" algn="ctr">
            <a:noFill/>
            <a:prstDash val="solid"/>
            <a:miter lim="800000"/>
          </a:ln>
          <a:effectLst/>
        </p:spPr>
        <p:txBody>
          <a:bodyPr lIns="62400" tIns="62400" rIns="62400" bIns="96000" rtlCol="0" anchor="ctr"/>
          <a:lstStyle/>
          <a:p>
            <a:pPr algn="ctr" defTabSz="1219170">
              <a:spcAft>
                <a:spcPts val="300"/>
              </a:spcAft>
              <a:defRPr/>
            </a:pPr>
            <a:endParaRPr lang="en-GB" sz="1600" kern="0" dirty="0">
              <a:solidFill>
                <a:srgbClr val="57577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D6F7133-CA6E-F151-6636-82ABA3F97267}"/>
              </a:ext>
            </a:extLst>
          </p:cNvPr>
          <p:cNvSpPr/>
          <p:nvPr/>
        </p:nvSpPr>
        <p:spPr>
          <a:xfrm>
            <a:off x="9735493" y="4827958"/>
            <a:ext cx="2306711" cy="666593"/>
          </a:xfrm>
          <a:prstGeom prst="rect">
            <a:avLst/>
          </a:prstGeom>
        </p:spPr>
        <p:txBody>
          <a:bodyPr wrap="square">
            <a:spAutoFit/>
          </a:bodyPr>
          <a:lstStyle/>
          <a:p>
            <a:pPr defTabSz="1219140"/>
            <a:r>
              <a:rPr lang="en-GB" sz="933" b="1" dirty="0">
                <a:solidFill>
                  <a:srgbClr val="575771"/>
                </a:solidFill>
                <a:latin typeface="Verdana"/>
                <a:cs typeface="Arial" panose="020B0604020202020204" pitchFamily="34" charset="0"/>
              </a:rPr>
              <a:t>Post-hoc</a:t>
            </a:r>
            <a:r>
              <a:rPr lang="en-GB" sz="933" dirty="0">
                <a:solidFill>
                  <a:srgbClr val="575771"/>
                </a:solidFill>
                <a:latin typeface="Verdana"/>
                <a:cs typeface="Arial" panose="020B0604020202020204" pitchFamily="34" charset="0"/>
              </a:rPr>
              <a:t> analysis of DUAL II Japan,</a:t>
            </a:r>
            <a:r>
              <a:rPr lang="en-GB" sz="933" baseline="30000" dirty="0">
                <a:solidFill>
                  <a:srgbClr val="575771"/>
                </a:solidFill>
                <a:latin typeface="Verdana"/>
                <a:cs typeface="Arial" panose="020B0604020202020204" pitchFamily="34" charset="0"/>
              </a:rPr>
              <a:t>* </a:t>
            </a:r>
            <a:r>
              <a:rPr lang="en-GB" sz="933" dirty="0">
                <a:solidFill>
                  <a:srgbClr val="575771"/>
                </a:solidFill>
                <a:latin typeface="Verdana"/>
                <a:cs typeface="Arial" panose="020B0604020202020204" pitchFamily="34" charset="0"/>
              </a:rPr>
              <a:t>examining switching from premix insulin (basal and bolus components) to IDegLira (N=39)</a:t>
            </a:r>
          </a:p>
        </p:txBody>
      </p:sp>
      <p:sp>
        <p:nvSpPr>
          <p:cNvPr id="9" name="Rounded Rectangle 3">
            <a:extLst>
              <a:ext uri="{FF2B5EF4-FFF2-40B4-BE49-F238E27FC236}">
                <a16:creationId xmlns:a16="http://schemas.microsoft.com/office/drawing/2014/main" id="{A8A98E78-63F7-F779-D5A2-98840039FEC9}"/>
              </a:ext>
            </a:extLst>
          </p:cNvPr>
          <p:cNvSpPr/>
          <p:nvPr/>
        </p:nvSpPr>
        <p:spPr>
          <a:xfrm rot="10800000">
            <a:off x="7400901" y="2102846"/>
            <a:ext cx="2261116" cy="2873004"/>
          </a:xfrm>
          <a:prstGeom prst="rect">
            <a:avLst/>
          </a:prstGeom>
          <a:noFill/>
          <a:ln w="12700" cap="flat" cmpd="sng" algn="ctr">
            <a:noFill/>
            <a:prstDash val="solid"/>
            <a:miter lim="800000"/>
          </a:ln>
          <a:effectLst/>
        </p:spPr>
        <p:txBody>
          <a:bodyPr lIns="62400" tIns="62400" rIns="62400" bIns="96000" rtlCol="0" anchor="ctr"/>
          <a:lstStyle/>
          <a:p>
            <a:pPr algn="ctr" defTabSz="1219170">
              <a:spcAft>
                <a:spcPts val="300"/>
              </a:spcAft>
              <a:defRPr/>
            </a:pPr>
            <a:endParaRPr lang="en-GB" sz="1600" kern="0" dirty="0">
              <a:solidFill>
                <a:srgbClr val="575771"/>
              </a:solidFill>
              <a:cs typeface="Arial" panose="020B0604020202020204" pitchFamily="34" charset="0"/>
            </a:endParaRPr>
          </a:p>
        </p:txBody>
      </p:sp>
      <p:sp>
        <p:nvSpPr>
          <p:cNvPr id="10" name="Rounded Rectangle 3">
            <a:extLst>
              <a:ext uri="{FF2B5EF4-FFF2-40B4-BE49-F238E27FC236}">
                <a16:creationId xmlns:a16="http://schemas.microsoft.com/office/drawing/2014/main" id="{6182DF76-EE9E-11A5-0A4E-A64748CD7D87}"/>
              </a:ext>
            </a:extLst>
          </p:cNvPr>
          <p:cNvSpPr/>
          <p:nvPr/>
        </p:nvSpPr>
        <p:spPr>
          <a:xfrm rot="10800000">
            <a:off x="5038035" y="2109062"/>
            <a:ext cx="2258964" cy="2873004"/>
          </a:xfrm>
          <a:prstGeom prst="rect">
            <a:avLst/>
          </a:prstGeom>
          <a:noFill/>
          <a:ln w="12700" cap="flat" cmpd="sng" algn="ctr">
            <a:noFill/>
            <a:prstDash val="solid"/>
            <a:miter lim="800000"/>
          </a:ln>
          <a:effectLst/>
        </p:spPr>
        <p:txBody>
          <a:bodyPr lIns="62400" tIns="62400" rIns="62400" bIns="96000" rtlCol="0" anchor="ctr"/>
          <a:lstStyle/>
          <a:p>
            <a:pPr algn="ctr" defTabSz="1219170">
              <a:spcAft>
                <a:spcPts val="300"/>
              </a:spcAft>
              <a:defRPr/>
            </a:pPr>
            <a:endParaRPr lang="en-GB" sz="1600" kern="0" dirty="0">
              <a:solidFill>
                <a:srgbClr val="575771"/>
              </a:solidFill>
              <a:cs typeface="Arial" panose="020B0604020202020204" pitchFamily="34" charset="0"/>
            </a:endParaRPr>
          </a:p>
        </p:txBody>
      </p:sp>
      <p:sp>
        <p:nvSpPr>
          <p:cNvPr id="11" name="Rounded Rectangle 3">
            <a:extLst>
              <a:ext uri="{FF2B5EF4-FFF2-40B4-BE49-F238E27FC236}">
                <a16:creationId xmlns:a16="http://schemas.microsoft.com/office/drawing/2014/main" id="{2DC46B79-F4BE-A93F-2E70-DB62040E222A}"/>
              </a:ext>
            </a:extLst>
          </p:cNvPr>
          <p:cNvSpPr/>
          <p:nvPr/>
        </p:nvSpPr>
        <p:spPr>
          <a:xfrm rot="10800000">
            <a:off x="2694251" y="2109062"/>
            <a:ext cx="2247975" cy="2873004"/>
          </a:xfrm>
          <a:prstGeom prst="rect">
            <a:avLst/>
          </a:prstGeom>
          <a:noFill/>
          <a:ln w="12700" cap="flat" cmpd="sng" algn="ctr">
            <a:noFill/>
            <a:prstDash val="solid"/>
            <a:miter lim="800000"/>
          </a:ln>
          <a:effectLst/>
        </p:spPr>
        <p:txBody>
          <a:bodyPr lIns="62400" tIns="62400" rIns="62400" bIns="96000" rtlCol="0" anchor="ctr"/>
          <a:lstStyle/>
          <a:p>
            <a:pPr algn="ctr" defTabSz="1219170">
              <a:spcAft>
                <a:spcPts val="300"/>
              </a:spcAft>
              <a:defRPr/>
            </a:pPr>
            <a:endParaRPr lang="en-GB" sz="1600" kern="0" dirty="0">
              <a:solidFill>
                <a:srgbClr val="575771"/>
              </a:solidFill>
              <a:cs typeface="Arial" panose="020B0604020202020204" pitchFamily="34" charset="0"/>
            </a:endParaRPr>
          </a:p>
        </p:txBody>
      </p:sp>
      <p:sp>
        <p:nvSpPr>
          <p:cNvPr id="12" name="Rounded Rectangle 3">
            <a:extLst>
              <a:ext uri="{FF2B5EF4-FFF2-40B4-BE49-F238E27FC236}">
                <a16:creationId xmlns:a16="http://schemas.microsoft.com/office/drawing/2014/main" id="{AA04C116-F925-94B2-9810-16F4D52CCEE9}"/>
              </a:ext>
            </a:extLst>
          </p:cNvPr>
          <p:cNvSpPr/>
          <p:nvPr/>
        </p:nvSpPr>
        <p:spPr>
          <a:xfrm rot="10800000">
            <a:off x="326370" y="2109063"/>
            <a:ext cx="2261116" cy="2873005"/>
          </a:xfrm>
          <a:prstGeom prst="rect">
            <a:avLst/>
          </a:prstGeom>
          <a:noFill/>
          <a:ln w="12700" cap="flat" cmpd="sng" algn="ctr">
            <a:noFill/>
            <a:prstDash val="solid"/>
            <a:miter lim="800000"/>
          </a:ln>
          <a:effectLst/>
        </p:spPr>
        <p:txBody>
          <a:bodyPr lIns="62400" tIns="62400" rIns="62400" bIns="96000" rtlCol="0" anchor="ctr"/>
          <a:lstStyle/>
          <a:p>
            <a:pPr algn="ctr" defTabSz="1219170">
              <a:spcAft>
                <a:spcPts val="300"/>
              </a:spcAft>
              <a:defRPr/>
            </a:pPr>
            <a:endParaRPr lang="en-GB" sz="1600" kern="0" dirty="0">
              <a:solidFill>
                <a:srgbClr val="575771"/>
              </a:solidFill>
              <a:cs typeface="Arial" panose="020B0604020202020204" pitchFamily="34" charset="0"/>
            </a:endParaRPr>
          </a:p>
        </p:txBody>
      </p:sp>
      <p:sp>
        <p:nvSpPr>
          <p:cNvPr id="13" name="Rectangle 12">
            <a:extLst>
              <a:ext uri="{FF2B5EF4-FFF2-40B4-BE49-F238E27FC236}">
                <a16:creationId xmlns:a16="http://schemas.microsoft.com/office/drawing/2014/main" id="{577CC8E8-1357-E25B-D802-6FF3D32C0CF9}"/>
              </a:ext>
            </a:extLst>
          </p:cNvPr>
          <p:cNvSpPr/>
          <p:nvPr/>
        </p:nvSpPr>
        <p:spPr>
          <a:xfrm>
            <a:off x="330849" y="1583499"/>
            <a:ext cx="2260252" cy="468180"/>
          </a:xfrm>
          <a:prstGeom prst="rect">
            <a:avLst/>
          </a:prstGeom>
          <a:solidFill>
            <a:schemeClr val="accent1"/>
          </a:solidFill>
          <a:ln w="12700" cap="flat" cmpd="sng" algn="ctr">
            <a:noFill/>
            <a:prstDash val="solid"/>
            <a:miter lim="800000"/>
          </a:ln>
          <a:effectLst/>
        </p:spPr>
        <p:txBody>
          <a:bodyPr rtlCol="0" anchor="ctr"/>
          <a:lstStyle/>
          <a:p>
            <a:pPr algn="ctr" defTabSz="609570">
              <a:defRPr/>
            </a:pPr>
            <a:endParaRPr lang="en-GB" sz="2133" kern="0" baseline="30000" dirty="0">
              <a:solidFill>
                <a:srgbClr val="57577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5D98F3A-60FC-D795-BE8D-26A81A08A913}"/>
              </a:ext>
            </a:extLst>
          </p:cNvPr>
          <p:cNvSpPr/>
          <p:nvPr/>
        </p:nvSpPr>
        <p:spPr>
          <a:xfrm>
            <a:off x="373574" y="2100066"/>
            <a:ext cx="1079142" cy="276999"/>
          </a:xfrm>
          <a:prstGeom prst="rect">
            <a:avLst/>
          </a:prstGeom>
        </p:spPr>
        <p:txBody>
          <a:bodyPr wrap="none">
            <a:spAutoFit/>
          </a:bodyPr>
          <a:lstStyle/>
          <a:p>
            <a:pPr algn="ctr" defTabSz="609570"/>
            <a:r>
              <a:rPr lang="en-GB" sz="1200" b="1" dirty="0">
                <a:solidFill>
                  <a:srgbClr val="7A00E6"/>
                </a:solidFill>
                <a:latin typeface="Verdana"/>
                <a:cs typeface="Arial" panose="020B0604020202020204" pitchFamily="34" charset="0"/>
                <a:hlinkClick r:id="rId2">
                  <a:extLst>
                    <a:ext uri="{A12FA001-AC4F-418D-AE19-62706E023703}">
                      <ahyp:hlinkClr xmlns:ahyp="http://schemas.microsoft.com/office/drawing/2018/hyperlinkcolor" val="tx"/>
                    </a:ext>
                  </a:extLst>
                </a:hlinkClick>
              </a:rPr>
              <a:t>LixiLan-O</a:t>
            </a:r>
            <a:r>
              <a:rPr lang="en-GB" sz="1200" b="1" baseline="30000" dirty="0">
                <a:solidFill>
                  <a:srgbClr val="575771"/>
                </a:solidFill>
                <a:latin typeface="Verdana"/>
                <a:cs typeface="Arial" panose="020B0604020202020204" pitchFamily="34" charset="0"/>
              </a:rPr>
              <a:t>1</a:t>
            </a:r>
          </a:p>
        </p:txBody>
      </p:sp>
      <p:sp>
        <p:nvSpPr>
          <p:cNvPr id="15" name="Rectangle 14">
            <a:extLst>
              <a:ext uri="{FF2B5EF4-FFF2-40B4-BE49-F238E27FC236}">
                <a16:creationId xmlns:a16="http://schemas.microsoft.com/office/drawing/2014/main" id="{29C6FE5D-949B-AB1A-B3DF-277336114F8F}"/>
              </a:ext>
            </a:extLst>
          </p:cNvPr>
          <p:cNvSpPr/>
          <p:nvPr/>
        </p:nvSpPr>
        <p:spPr>
          <a:xfrm>
            <a:off x="344809" y="3363123"/>
            <a:ext cx="865942" cy="276999"/>
          </a:xfrm>
          <a:prstGeom prst="rect">
            <a:avLst/>
          </a:prstGeom>
        </p:spPr>
        <p:txBody>
          <a:bodyPr wrap="none">
            <a:spAutoFit/>
          </a:bodyPr>
          <a:lstStyle/>
          <a:p>
            <a:pPr algn="ctr" defTabSz="609570"/>
            <a:r>
              <a:rPr lang="en-GB" sz="1200" b="1" dirty="0">
                <a:solidFill>
                  <a:srgbClr val="7A00E6"/>
                </a:solidFill>
                <a:latin typeface="Verdana"/>
                <a:cs typeface="Arial" panose="020B0604020202020204" pitchFamily="34" charset="0"/>
                <a:hlinkClick r:id="rId3">
                  <a:extLst>
                    <a:ext uri="{A12FA001-AC4F-418D-AE19-62706E023703}">
                      <ahyp:hlinkClr xmlns:ahyp="http://schemas.microsoft.com/office/drawing/2018/hyperlinkcolor" val="tx"/>
                    </a:ext>
                  </a:extLst>
                </a:hlinkClick>
              </a:rPr>
              <a:t>DUAL I</a:t>
            </a:r>
            <a:r>
              <a:rPr lang="en-GB" sz="1200" b="1" baseline="30000" dirty="0">
                <a:solidFill>
                  <a:srgbClr val="575771"/>
                </a:solidFill>
                <a:latin typeface="Verdana"/>
                <a:cs typeface="Arial" panose="020B0604020202020204" pitchFamily="34" charset="0"/>
              </a:rPr>
              <a:t>2</a:t>
            </a:r>
          </a:p>
        </p:txBody>
      </p:sp>
      <p:sp>
        <p:nvSpPr>
          <p:cNvPr id="16" name="Rectangle 15">
            <a:extLst>
              <a:ext uri="{FF2B5EF4-FFF2-40B4-BE49-F238E27FC236}">
                <a16:creationId xmlns:a16="http://schemas.microsoft.com/office/drawing/2014/main" id="{FFD3360C-A0DD-A2EB-D647-CFFED2C5E4A7}"/>
              </a:ext>
            </a:extLst>
          </p:cNvPr>
          <p:cNvSpPr/>
          <p:nvPr/>
        </p:nvSpPr>
        <p:spPr>
          <a:xfrm>
            <a:off x="371125" y="2507860"/>
            <a:ext cx="2302745" cy="666593"/>
          </a:xfrm>
          <a:prstGeom prst="rect">
            <a:avLst/>
          </a:prstGeom>
        </p:spPr>
        <p:txBody>
          <a:bodyPr wrap="square">
            <a:spAutoFit/>
          </a:bodyPr>
          <a:lstStyle/>
          <a:p>
            <a:pPr defTabSz="1219140">
              <a:defRPr/>
            </a:pPr>
            <a:r>
              <a:rPr lang="en-GB" sz="933" kern="0" dirty="0">
                <a:solidFill>
                  <a:srgbClr val="575771"/>
                </a:solidFill>
                <a:latin typeface="Verdana"/>
                <a:cs typeface="Arial" panose="020B0604020202020204" pitchFamily="34" charset="0"/>
              </a:rPr>
              <a:t>30-week, open-label, randomized</a:t>
            </a:r>
          </a:p>
          <a:p>
            <a:pPr marL="85723" indent="-85723" defTabSz="1219140">
              <a:buFontTx/>
              <a:buChar char="-"/>
              <a:defRPr/>
            </a:pPr>
            <a:r>
              <a:rPr lang="en-GB" sz="933" kern="0" dirty="0">
                <a:solidFill>
                  <a:srgbClr val="575771"/>
                </a:solidFill>
                <a:latin typeface="Verdana"/>
                <a:cs typeface="Arial" panose="020B0604020202020204" pitchFamily="34" charset="0"/>
              </a:rPr>
              <a:t>iGlarLixi + met (n=469)</a:t>
            </a:r>
          </a:p>
          <a:p>
            <a:pPr marL="85723" indent="-85723" defTabSz="1219140">
              <a:buFontTx/>
              <a:buChar char="-"/>
              <a:defRPr/>
            </a:pPr>
            <a:r>
              <a:rPr lang="en-GB" sz="933" kern="0" dirty="0">
                <a:solidFill>
                  <a:srgbClr val="575771"/>
                </a:solidFill>
                <a:latin typeface="Verdana"/>
                <a:cs typeface="Arial" panose="020B0604020202020204" pitchFamily="34" charset="0"/>
              </a:rPr>
              <a:t>iGlar + met (n=467)</a:t>
            </a:r>
          </a:p>
          <a:p>
            <a:pPr marL="85723" indent="-85723" defTabSz="1219140">
              <a:buFontTx/>
              <a:buChar char="-"/>
              <a:defRPr/>
            </a:pPr>
            <a:r>
              <a:rPr lang="en-GB" sz="933" kern="0" dirty="0">
                <a:solidFill>
                  <a:srgbClr val="575771"/>
                </a:solidFill>
                <a:latin typeface="Verdana"/>
                <a:cs typeface="Arial" panose="020B0604020202020204" pitchFamily="34" charset="0"/>
              </a:rPr>
              <a:t>Lixi + met (234)</a:t>
            </a:r>
          </a:p>
        </p:txBody>
      </p:sp>
      <p:sp>
        <p:nvSpPr>
          <p:cNvPr id="17" name="Rectangle 16">
            <a:extLst>
              <a:ext uri="{FF2B5EF4-FFF2-40B4-BE49-F238E27FC236}">
                <a16:creationId xmlns:a16="http://schemas.microsoft.com/office/drawing/2014/main" id="{B1731CB2-B70C-D086-4BA2-34A057C6A06A}"/>
              </a:ext>
            </a:extLst>
          </p:cNvPr>
          <p:cNvSpPr/>
          <p:nvPr/>
        </p:nvSpPr>
        <p:spPr>
          <a:xfrm>
            <a:off x="343271" y="3664675"/>
            <a:ext cx="2300440" cy="666593"/>
          </a:xfrm>
          <a:prstGeom prst="rect">
            <a:avLst/>
          </a:prstGeom>
        </p:spPr>
        <p:txBody>
          <a:bodyPr wrap="square">
            <a:spAutoFit/>
          </a:bodyPr>
          <a:lstStyle/>
          <a:p>
            <a:pPr defTabSz="1219140"/>
            <a:r>
              <a:rPr lang="en-GB" sz="933" dirty="0">
                <a:solidFill>
                  <a:srgbClr val="575771"/>
                </a:solidFill>
                <a:latin typeface="Verdana"/>
                <a:cs typeface="Arial" panose="020B0604020202020204" pitchFamily="34" charset="0"/>
              </a:rPr>
              <a:t>26-week, open-label, randomized</a:t>
            </a:r>
          </a:p>
          <a:p>
            <a:pPr marL="85723" indent="-85723" defTabSz="1219140">
              <a:buFontTx/>
              <a:buChar char="-"/>
            </a:pPr>
            <a:r>
              <a:rPr lang="en-GB" sz="933" dirty="0">
                <a:solidFill>
                  <a:srgbClr val="575771"/>
                </a:solidFill>
                <a:latin typeface="Verdana"/>
                <a:cs typeface="Arial" panose="020B0604020202020204" pitchFamily="34" charset="0"/>
              </a:rPr>
              <a:t>IDegLira QD + met ± pio (n=834)</a:t>
            </a:r>
          </a:p>
          <a:p>
            <a:pPr marL="85723" indent="-85723" defTabSz="1219140">
              <a:buFontTx/>
              <a:buChar char="-"/>
            </a:pPr>
            <a:r>
              <a:rPr lang="en-GB" sz="933" dirty="0">
                <a:solidFill>
                  <a:srgbClr val="575771"/>
                </a:solidFill>
                <a:latin typeface="Verdana"/>
                <a:cs typeface="Arial" panose="020B0604020202020204" pitchFamily="34" charset="0"/>
              </a:rPr>
              <a:t>IDeg QD + met ± pio (n=414)</a:t>
            </a:r>
          </a:p>
          <a:p>
            <a:pPr marL="85723" indent="-85723" defTabSz="1219140">
              <a:buFontTx/>
              <a:buChar char="-"/>
            </a:pPr>
            <a:r>
              <a:rPr lang="en-GB" sz="933" dirty="0">
                <a:solidFill>
                  <a:srgbClr val="575771"/>
                </a:solidFill>
                <a:latin typeface="Verdana"/>
                <a:cs typeface="Arial" panose="020B0604020202020204" pitchFamily="34" charset="0"/>
              </a:rPr>
              <a:t>Lira QD + met ± pio (n=415)</a:t>
            </a:r>
          </a:p>
        </p:txBody>
      </p:sp>
      <p:sp>
        <p:nvSpPr>
          <p:cNvPr id="18" name="Rectangle 17">
            <a:extLst>
              <a:ext uri="{FF2B5EF4-FFF2-40B4-BE49-F238E27FC236}">
                <a16:creationId xmlns:a16="http://schemas.microsoft.com/office/drawing/2014/main" id="{F10E33EA-0DBC-A13D-839C-A7B1AD0289DE}"/>
              </a:ext>
            </a:extLst>
          </p:cNvPr>
          <p:cNvSpPr/>
          <p:nvPr/>
        </p:nvSpPr>
        <p:spPr>
          <a:xfrm>
            <a:off x="2691389" y="1583498"/>
            <a:ext cx="2260252" cy="468180"/>
          </a:xfrm>
          <a:prstGeom prst="rect">
            <a:avLst/>
          </a:prstGeom>
          <a:solidFill>
            <a:schemeClr val="accent1"/>
          </a:solidFill>
          <a:ln w="12700" cap="flat" cmpd="sng" algn="ctr">
            <a:noFill/>
            <a:prstDash val="solid"/>
            <a:miter lim="800000"/>
          </a:ln>
          <a:effectLst/>
        </p:spPr>
        <p:txBody>
          <a:bodyPr rtlCol="0" anchor="ctr"/>
          <a:lstStyle/>
          <a:p>
            <a:pPr algn="ctr" defTabSz="609570">
              <a:defRPr/>
            </a:pPr>
            <a:endParaRPr lang="en-GB" sz="2133" kern="0" baseline="30000" dirty="0">
              <a:solidFill>
                <a:srgbClr val="57577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8069ABE-7CF5-F97C-714C-77DC75FA038A}"/>
              </a:ext>
            </a:extLst>
          </p:cNvPr>
          <p:cNvSpPr/>
          <p:nvPr/>
        </p:nvSpPr>
        <p:spPr>
          <a:xfrm>
            <a:off x="2695193" y="2104963"/>
            <a:ext cx="1045479" cy="276999"/>
          </a:xfrm>
          <a:prstGeom prst="rect">
            <a:avLst/>
          </a:prstGeom>
        </p:spPr>
        <p:txBody>
          <a:bodyPr wrap="none">
            <a:spAutoFit/>
          </a:bodyPr>
          <a:lstStyle/>
          <a:p>
            <a:pPr algn="ctr" defTabSz="609570"/>
            <a:r>
              <a:rPr lang="en-GB" sz="1200" b="1" dirty="0">
                <a:solidFill>
                  <a:srgbClr val="7A00E6"/>
                </a:solidFill>
                <a:latin typeface="Verdana"/>
                <a:cs typeface="Arial" panose="020B0604020202020204" pitchFamily="34" charset="0"/>
                <a:hlinkClick r:id="rId4">
                  <a:extLst>
                    <a:ext uri="{A12FA001-AC4F-418D-AE19-62706E023703}">
                      <ahyp:hlinkClr xmlns:ahyp="http://schemas.microsoft.com/office/drawing/2018/hyperlinkcolor" val="tx"/>
                    </a:ext>
                  </a:extLst>
                </a:hlinkClick>
              </a:rPr>
              <a:t>LixiLan-L</a:t>
            </a:r>
            <a:r>
              <a:rPr lang="en-GB" sz="1200" b="1" baseline="30000" dirty="0">
                <a:solidFill>
                  <a:srgbClr val="575771"/>
                </a:solidFill>
                <a:latin typeface="Verdana"/>
                <a:cs typeface="Arial" panose="020B0604020202020204" pitchFamily="34" charset="0"/>
              </a:rPr>
              <a:t>3</a:t>
            </a:r>
          </a:p>
        </p:txBody>
      </p:sp>
      <p:sp>
        <p:nvSpPr>
          <p:cNvPr id="20" name="Rectangle 19">
            <a:extLst>
              <a:ext uri="{FF2B5EF4-FFF2-40B4-BE49-F238E27FC236}">
                <a16:creationId xmlns:a16="http://schemas.microsoft.com/office/drawing/2014/main" id="{4260C4DE-0C84-8926-D89E-5E8D8D0DAB38}"/>
              </a:ext>
            </a:extLst>
          </p:cNvPr>
          <p:cNvSpPr/>
          <p:nvPr/>
        </p:nvSpPr>
        <p:spPr>
          <a:xfrm>
            <a:off x="2664191" y="3363123"/>
            <a:ext cx="949299" cy="276999"/>
          </a:xfrm>
          <a:prstGeom prst="rect">
            <a:avLst/>
          </a:prstGeom>
        </p:spPr>
        <p:txBody>
          <a:bodyPr wrap="none">
            <a:spAutoFit/>
          </a:bodyPr>
          <a:lstStyle/>
          <a:p>
            <a:pPr algn="ctr" defTabSz="609570"/>
            <a:r>
              <a:rPr lang="en-GB" sz="1200" b="1" dirty="0">
                <a:solidFill>
                  <a:srgbClr val="7A00E6"/>
                </a:solidFill>
                <a:latin typeface="Verdana"/>
                <a:cs typeface="Arial" panose="020B0604020202020204" pitchFamily="34" charset="0"/>
                <a:hlinkClick r:id="rId5">
                  <a:extLst>
                    <a:ext uri="{A12FA001-AC4F-418D-AE19-62706E023703}">
                      <ahyp:hlinkClr xmlns:ahyp="http://schemas.microsoft.com/office/drawing/2018/hyperlinkcolor" val="tx"/>
                    </a:ext>
                  </a:extLst>
                </a:hlinkClick>
              </a:rPr>
              <a:t>DUAL II</a:t>
            </a:r>
            <a:r>
              <a:rPr lang="en-GB" sz="1200" b="1" baseline="30000" dirty="0">
                <a:solidFill>
                  <a:srgbClr val="575771"/>
                </a:solidFill>
                <a:latin typeface="Verdana"/>
                <a:cs typeface="Arial" panose="020B0604020202020204" pitchFamily="34" charset="0"/>
              </a:rPr>
              <a:t>4</a:t>
            </a:r>
          </a:p>
        </p:txBody>
      </p:sp>
      <p:sp>
        <p:nvSpPr>
          <p:cNvPr id="21" name="Rectangle 20">
            <a:extLst>
              <a:ext uri="{FF2B5EF4-FFF2-40B4-BE49-F238E27FC236}">
                <a16:creationId xmlns:a16="http://schemas.microsoft.com/office/drawing/2014/main" id="{CCD6D703-F105-B93D-2632-7BC19DB81D9D}"/>
              </a:ext>
            </a:extLst>
          </p:cNvPr>
          <p:cNvSpPr/>
          <p:nvPr/>
        </p:nvSpPr>
        <p:spPr>
          <a:xfrm>
            <a:off x="2693677" y="2507861"/>
            <a:ext cx="2260252" cy="523028"/>
          </a:xfrm>
          <a:prstGeom prst="rect">
            <a:avLst/>
          </a:prstGeom>
        </p:spPr>
        <p:txBody>
          <a:bodyPr wrap="square">
            <a:spAutoFit/>
          </a:bodyPr>
          <a:lstStyle/>
          <a:p>
            <a:pPr defTabSz="1219140"/>
            <a:r>
              <a:rPr lang="en-GB" sz="933" dirty="0">
                <a:solidFill>
                  <a:srgbClr val="575771"/>
                </a:solidFill>
                <a:latin typeface="Verdana"/>
                <a:cs typeface="Arial" panose="020B0604020202020204" pitchFamily="34" charset="0"/>
              </a:rPr>
              <a:t>30-week, open-label, randomized</a:t>
            </a:r>
          </a:p>
          <a:p>
            <a:pPr marL="85723" indent="-85723" defTabSz="1219140">
              <a:buFontTx/>
              <a:buChar char="-"/>
            </a:pPr>
            <a:r>
              <a:rPr lang="en-GB" sz="933" dirty="0">
                <a:solidFill>
                  <a:srgbClr val="575771"/>
                </a:solidFill>
                <a:latin typeface="Verdana"/>
                <a:cs typeface="Arial" panose="020B0604020202020204" pitchFamily="34" charset="0"/>
              </a:rPr>
              <a:t>iGlarLixi ± met (n=367)</a:t>
            </a:r>
          </a:p>
          <a:p>
            <a:pPr marL="85723" indent="-85723" defTabSz="1219140">
              <a:buFontTx/>
              <a:buChar char="-"/>
            </a:pPr>
            <a:r>
              <a:rPr lang="en-GB" sz="933" dirty="0">
                <a:solidFill>
                  <a:srgbClr val="575771"/>
                </a:solidFill>
                <a:latin typeface="Verdana"/>
                <a:cs typeface="Arial" panose="020B0604020202020204" pitchFamily="34" charset="0"/>
              </a:rPr>
              <a:t>iGlar ± met (n=369</a:t>
            </a:r>
          </a:p>
        </p:txBody>
      </p:sp>
      <p:sp>
        <p:nvSpPr>
          <p:cNvPr id="22" name="Rectangle 21">
            <a:extLst>
              <a:ext uri="{FF2B5EF4-FFF2-40B4-BE49-F238E27FC236}">
                <a16:creationId xmlns:a16="http://schemas.microsoft.com/office/drawing/2014/main" id="{1BA97DFF-379F-6795-F475-A9FD028C5F49}"/>
              </a:ext>
            </a:extLst>
          </p:cNvPr>
          <p:cNvSpPr/>
          <p:nvPr/>
        </p:nvSpPr>
        <p:spPr>
          <a:xfrm>
            <a:off x="2675892" y="3664675"/>
            <a:ext cx="2511299" cy="666593"/>
          </a:xfrm>
          <a:prstGeom prst="rect">
            <a:avLst/>
          </a:prstGeom>
        </p:spPr>
        <p:txBody>
          <a:bodyPr wrap="square">
            <a:spAutoFit/>
          </a:bodyPr>
          <a:lstStyle/>
          <a:p>
            <a:pPr defTabSz="1219140"/>
            <a:r>
              <a:rPr lang="en-GB" sz="933" dirty="0">
                <a:solidFill>
                  <a:srgbClr val="575771"/>
                </a:solidFill>
                <a:latin typeface="Verdana"/>
                <a:cs typeface="Arial" panose="020B0604020202020204" pitchFamily="34" charset="0"/>
              </a:rPr>
              <a:t>26-week, open-label, randomized</a:t>
            </a:r>
          </a:p>
          <a:p>
            <a:pPr marL="85723" indent="-85723" defTabSz="1219140">
              <a:buFontTx/>
              <a:buChar char="-"/>
            </a:pPr>
            <a:r>
              <a:rPr lang="en-GB" sz="933" dirty="0">
                <a:solidFill>
                  <a:srgbClr val="575771"/>
                </a:solidFill>
                <a:latin typeface="Verdana"/>
                <a:cs typeface="Arial" panose="020B0604020202020204" pitchFamily="34" charset="0"/>
              </a:rPr>
              <a:t>IDegLira QD + met </a:t>
            </a:r>
            <a:br>
              <a:rPr lang="en-GB" sz="933" dirty="0">
                <a:solidFill>
                  <a:srgbClr val="575771"/>
                </a:solidFill>
                <a:latin typeface="Verdana"/>
                <a:cs typeface="Arial" panose="020B0604020202020204" pitchFamily="34" charset="0"/>
              </a:rPr>
            </a:br>
            <a:r>
              <a:rPr lang="en-GB" sz="933" dirty="0">
                <a:solidFill>
                  <a:srgbClr val="575771"/>
                </a:solidFill>
                <a:latin typeface="Verdana"/>
                <a:cs typeface="Arial" panose="020B0604020202020204" pitchFamily="34" charset="0"/>
              </a:rPr>
              <a:t>± SU/glinide (n=199)</a:t>
            </a:r>
          </a:p>
          <a:p>
            <a:pPr marL="85723" indent="-85723" defTabSz="1219140">
              <a:buFontTx/>
              <a:buChar char="-"/>
            </a:pPr>
            <a:r>
              <a:rPr lang="en-GB" sz="933" dirty="0">
                <a:solidFill>
                  <a:srgbClr val="575771"/>
                </a:solidFill>
                <a:latin typeface="Verdana"/>
                <a:cs typeface="Arial" panose="020B0604020202020204" pitchFamily="34" charset="0"/>
              </a:rPr>
              <a:t>IDeg QD + met ± SU/glinide (n=199)</a:t>
            </a:r>
          </a:p>
        </p:txBody>
      </p:sp>
      <p:sp>
        <p:nvSpPr>
          <p:cNvPr id="23" name="Rectangle 22">
            <a:extLst>
              <a:ext uri="{FF2B5EF4-FFF2-40B4-BE49-F238E27FC236}">
                <a16:creationId xmlns:a16="http://schemas.microsoft.com/office/drawing/2014/main" id="{F884777A-8AFC-6482-2655-EFDBD47C81BB}"/>
              </a:ext>
            </a:extLst>
          </p:cNvPr>
          <p:cNvSpPr/>
          <p:nvPr/>
        </p:nvSpPr>
        <p:spPr>
          <a:xfrm>
            <a:off x="5042551" y="1577774"/>
            <a:ext cx="2260252" cy="468181"/>
          </a:xfrm>
          <a:prstGeom prst="rect">
            <a:avLst/>
          </a:prstGeom>
          <a:solidFill>
            <a:schemeClr val="accent1"/>
          </a:solidFill>
          <a:ln w="12700" cap="flat" cmpd="sng" algn="ctr">
            <a:noFill/>
            <a:prstDash val="solid"/>
            <a:miter lim="800000"/>
          </a:ln>
          <a:effectLst/>
        </p:spPr>
        <p:txBody>
          <a:bodyPr rtlCol="0" anchor="ctr"/>
          <a:lstStyle/>
          <a:p>
            <a:pPr algn="ctr" defTabSz="609570">
              <a:defRPr/>
            </a:pPr>
            <a:endParaRPr lang="en-GB" sz="2133" kern="0" baseline="30000" dirty="0">
              <a:solidFill>
                <a:srgbClr val="57577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38DA0E5F-F768-C44B-5364-5A1B48A18741}"/>
              </a:ext>
            </a:extLst>
          </p:cNvPr>
          <p:cNvSpPr/>
          <p:nvPr/>
        </p:nvSpPr>
        <p:spPr>
          <a:xfrm>
            <a:off x="5041373" y="2083662"/>
            <a:ext cx="1072730" cy="276999"/>
          </a:xfrm>
          <a:prstGeom prst="rect">
            <a:avLst/>
          </a:prstGeom>
        </p:spPr>
        <p:txBody>
          <a:bodyPr wrap="none">
            <a:spAutoFit/>
          </a:bodyPr>
          <a:lstStyle/>
          <a:p>
            <a:pPr algn="ctr" defTabSz="609570"/>
            <a:r>
              <a:rPr lang="en-GB" sz="1200" b="1" dirty="0">
                <a:solidFill>
                  <a:srgbClr val="7A00E6"/>
                </a:solidFill>
                <a:latin typeface="Verdana"/>
                <a:cs typeface="Arial" panose="020B0604020202020204" pitchFamily="34" charset="0"/>
                <a:hlinkClick r:id="rId6">
                  <a:extLst>
                    <a:ext uri="{A12FA001-AC4F-418D-AE19-62706E023703}">
                      <ahyp:hlinkClr xmlns:ahyp="http://schemas.microsoft.com/office/drawing/2018/hyperlinkcolor" val="tx"/>
                    </a:ext>
                  </a:extLst>
                </a:hlinkClick>
              </a:rPr>
              <a:t>LixiLan-G</a:t>
            </a:r>
            <a:r>
              <a:rPr lang="en-GB" sz="1200" b="1" baseline="30000" dirty="0">
                <a:solidFill>
                  <a:srgbClr val="575771"/>
                </a:solidFill>
                <a:latin typeface="Verdana"/>
                <a:cs typeface="Arial" panose="020B0604020202020204" pitchFamily="34" charset="0"/>
              </a:rPr>
              <a:t>5</a:t>
            </a:r>
          </a:p>
        </p:txBody>
      </p:sp>
      <p:sp>
        <p:nvSpPr>
          <p:cNvPr id="25" name="Rectangle 24">
            <a:extLst>
              <a:ext uri="{FF2B5EF4-FFF2-40B4-BE49-F238E27FC236}">
                <a16:creationId xmlns:a16="http://schemas.microsoft.com/office/drawing/2014/main" id="{1FB3A093-0852-5353-CF37-E12790A7D7C2}"/>
              </a:ext>
            </a:extLst>
          </p:cNvPr>
          <p:cNvSpPr/>
          <p:nvPr/>
        </p:nvSpPr>
        <p:spPr>
          <a:xfrm>
            <a:off x="4992137" y="3363123"/>
            <a:ext cx="1032654" cy="276999"/>
          </a:xfrm>
          <a:prstGeom prst="rect">
            <a:avLst/>
          </a:prstGeom>
        </p:spPr>
        <p:txBody>
          <a:bodyPr wrap="none">
            <a:spAutoFit/>
          </a:bodyPr>
          <a:lstStyle/>
          <a:p>
            <a:pPr algn="ctr" defTabSz="609570"/>
            <a:r>
              <a:rPr lang="en-GB" sz="1200" b="1" dirty="0">
                <a:solidFill>
                  <a:srgbClr val="7A00E6"/>
                </a:solidFill>
                <a:latin typeface="Verdana"/>
                <a:cs typeface="Arial" panose="020B0604020202020204" pitchFamily="34" charset="0"/>
                <a:hlinkClick r:id="rId7">
                  <a:extLst>
                    <a:ext uri="{A12FA001-AC4F-418D-AE19-62706E023703}">
                      <ahyp:hlinkClr xmlns:ahyp="http://schemas.microsoft.com/office/drawing/2018/hyperlinkcolor" val="tx"/>
                    </a:ext>
                  </a:extLst>
                </a:hlinkClick>
              </a:rPr>
              <a:t>DUAL III</a:t>
            </a:r>
            <a:r>
              <a:rPr lang="en-GB" sz="1200" b="1" baseline="30000" dirty="0">
                <a:solidFill>
                  <a:srgbClr val="575771"/>
                </a:solidFill>
                <a:latin typeface="Verdana"/>
                <a:cs typeface="Arial" panose="020B0604020202020204" pitchFamily="34" charset="0"/>
              </a:rPr>
              <a:t>6</a:t>
            </a:r>
          </a:p>
        </p:txBody>
      </p:sp>
      <p:sp>
        <p:nvSpPr>
          <p:cNvPr id="26" name="Rectangle 25">
            <a:extLst>
              <a:ext uri="{FF2B5EF4-FFF2-40B4-BE49-F238E27FC236}">
                <a16:creationId xmlns:a16="http://schemas.microsoft.com/office/drawing/2014/main" id="{3AB40A42-902D-27EE-59EF-DECB6D6EA974}"/>
              </a:ext>
            </a:extLst>
          </p:cNvPr>
          <p:cNvSpPr/>
          <p:nvPr/>
        </p:nvSpPr>
        <p:spPr>
          <a:xfrm>
            <a:off x="5023738" y="2507861"/>
            <a:ext cx="2260252" cy="810158"/>
          </a:xfrm>
          <a:prstGeom prst="rect">
            <a:avLst/>
          </a:prstGeom>
        </p:spPr>
        <p:txBody>
          <a:bodyPr wrap="square">
            <a:spAutoFit/>
          </a:bodyPr>
          <a:lstStyle/>
          <a:p>
            <a:pPr defTabSz="1219140"/>
            <a:r>
              <a:rPr lang="en-GB" sz="933" dirty="0">
                <a:solidFill>
                  <a:srgbClr val="575771"/>
                </a:solidFill>
                <a:latin typeface="Verdana"/>
                <a:cs typeface="Arial" panose="020B0604020202020204" pitchFamily="34" charset="0"/>
              </a:rPr>
              <a:t>26-week, open-label, randomized</a:t>
            </a:r>
          </a:p>
          <a:p>
            <a:pPr marL="85723" indent="-85723" defTabSz="1219140">
              <a:buFontTx/>
              <a:buChar char="-"/>
            </a:pPr>
            <a:r>
              <a:rPr lang="en-GB" sz="933" dirty="0">
                <a:solidFill>
                  <a:srgbClr val="575771"/>
                </a:solidFill>
                <a:latin typeface="Verdana"/>
                <a:cs typeface="Arial" panose="020B0604020202020204" pitchFamily="34" charset="0"/>
              </a:rPr>
              <a:t>Continue unchanged </a:t>
            </a:r>
            <a:br>
              <a:rPr lang="en-GB" sz="933" dirty="0">
                <a:solidFill>
                  <a:srgbClr val="575771"/>
                </a:solidFill>
                <a:latin typeface="Verdana"/>
                <a:cs typeface="Arial" panose="020B0604020202020204" pitchFamily="34" charset="0"/>
              </a:rPr>
            </a:br>
            <a:r>
              <a:rPr lang="en-GB" sz="933" dirty="0">
                <a:solidFill>
                  <a:srgbClr val="575771"/>
                </a:solidFill>
                <a:latin typeface="Verdana"/>
                <a:cs typeface="Arial" panose="020B0604020202020204" pitchFamily="34" charset="0"/>
              </a:rPr>
              <a:t>GLP-1 RA </a:t>
            </a:r>
            <a:r>
              <a:rPr kumimoji="1" lang="en-US" altLang="ja-JP" sz="933" dirty="0">
                <a:solidFill>
                  <a:srgbClr val="575771"/>
                </a:solidFill>
                <a:latin typeface="Verdana"/>
                <a:cs typeface="Arial" panose="020B0604020202020204" pitchFamily="34" charset="0"/>
              </a:rPr>
              <a:t>+ met </a:t>
            </a:r>
            <a:r>
              <a:rPr lang="en-GB" sz="933" dirty="0">
                <a:solidFill>
                  <a:srgbClr val="575771"/>
                </a:solidFill>
                <a:latin typeface="Verdana"/>
                <a:cs typeface="Arial" panose="020B0604020202020204" pitchFamily="34" charset="0"/>
              </a:rPr>
              <a:t>±</a:t>
            </a:r>
            <a:r>
              <a:rPr kumimoji="1" lang="en-US" altLang="ja-JP" sz="933" dirty="0">
                <a:solidFill>
                  <a:srgbClr val="575771"/>
                </a:solidFill>
                <a:latin typeface="Verdana"/>
                <a:cs typeface="Arial" panose="020B0604020202020204" pitchFamily="34" charset="0"/>
              </a:rPr>
              <a:t> pio </a:t>
            </a:r>
            <a:br>
              <a:rPr kumimoji="1" lang="en-US" altLang="ja-JP" sz="933" dirty="0">
                <a:solidFill>
                  <a:srgbClr val="575771"/>
                </a:solidFill>
                <a:latin typeface="Verdana"/>
                <a:cs typeface="Arial" panose="020B0604020202020204" pitchFamily="34" charset="0"/>
              </a:rPr>
            </a:br>
            <a:r>
              <a:rPr lang="en-GB" sz="933" dirty="0">
                <a:solidFill>
                  <a:srgbClr val="575771"/>
                </a:solidFill>
                <a:latin typeface="Verdana"/>
                <a:cs typeface="Arial" panose="020B0604020202020204" pitchFamily="34" charset="0"/>
              </a:rPr>
              <a:t>±</a:t>
            </a:r>
            <a:r>
              <a:rPr lang="en-US" altLang="ja-JP" sz="933" dirty="0">
                <a:solidFill>
                  <a:srgbClr val="575771"/>
                </a:solidFill>
                <a:latin typeface="Verdana"/>
                <a:cs typeface="Arial" panose="020B0604020202020204" pitchFamily="34" charset="0"/>
              </a:rPr>
              <a:t> SGLT2i (n=257)</a:t>
            </a:r>
            <a:endParaRPr lang="en-GB" sz="933" dirty="0">
              <a:solidFill>
                <a:srgbClr val="575771"/>
              </a:solidFill>
              <a:latin typeface="Verdana"/>
              <a:cs typeface="Arial" panose="020B0604020202020204" pitchFamily="34" charset="0"/>
            </a:endParaRPr>
          </a:p>
          <a:p>
            <a:pPr marL="85723" indent="-85723" defTabSz="1219140">
              <a:buFontTx/>
              <a:buChar char="-"/>
            </a:pPr>
            <a:r>
              <a:rPr lang="en-GB" sz="933" dirty="0">
                <a:solidFill>
                  <a:srgbClr val="575771"/>
                </a:solidFill>
                <a:latin typeface="Verdana"/>
                <a:cs typeface="Arial" panose="020B0604020202020204" pitchFamily="34" charset="0"/>
              </a:rPr>
              <a:t>iGlarLixi (n=257)</a:t>
            </a:r>
          </a:p>
        </p:txBody>
      </p:sp>
      <p:sp>
        <p:nvSpPr>
          <p:cNvPr id="27" name="Rectangle 26">
            <a:extLst>
              <a:ext uri="{FF2B5EF4-FFF2-40B4-BE49-F238E27FC236}">
                <a16:creationId xmlns:a16="http://schemas.microsoft.com/office/drawing/2014/main" id="{0421C26C-84E5-E731-7605-5FD34BA3DCD8}"/>
              </a:ext>
            </a:extLst>
          </p:cNvPr>
          <p:cNvSpPr/>
          <p:nvPr/>
        </p:nvSpPr>
        <p:spPr>
          <a:xfrm>
            <a:off x="5024009" y="3664675"/>
            <a:ext cx="2391721" cy="666593"/>
          </a:xfrm>
          <a:prstGeom prst="rect">
            <a:avLst/>
          </a:prstGeom>
        </p:spPr>
        <p:txBody>
          <a:bodyPr wrap="square">
            <a:spAutoFit/>
          </a:bodyPr>
          <a:lstStyle/>
          <a:p>
            <a:pPr defTabSz="1219140"/>
            <a:r>
              <a:rPr lang="en-GB" sz="933" dirty="0">
                <a:solidFill>
                  <a:srgbClr val="575771"/>
                </a:solidFill>
                <a:latin typeface="Verdana"/>
                <a:cs typeface="Arial" panose="020B0604020202020204" pitchFamily="34" charset="0"/>
              </a:rPr>
              <a:t>26-week, open-label, randomized</a:t>
            </a:r>
          </a:p>
          <a:p>
            <a:pPr marL="85723" indent="-85723" defTabSz="1219140">
              <a:buFontTx/>
              <a:buChar char="-"/>
            </a:pPr>
            <a:r>
              <a:rPr lang="en-GB" sz="933" dirty="0">
                <a:solidFill>
                  <a:srgbClr val="575771"/>
                </a:solidFill>
                <a:latin typeface="Verdana"/>
                <a:cs typeface="Arial" panose="020B0604020202020204" pitchFamily="34" charset="0"/>
              </a:rPr>
              <a:t>Continue unchanged GLP-1 RA + met ± pio ± SU (n=146)</a:t>
            </a:r>
          </a:p>
          <a:p>
            <a:pPr marL="85723" indent="-85723" defTabSz="1219140">
              <a:buFontTx/>
              <a:buChar char="-"/>
            </a:pPr>
            <a:r>
              <a:rPr lang="en-GB" sz="933" dirty="0">
                <a:solidFill>
                  <a:srgbClr val="575771"/>
                </a:solidFill>
                <a:latin typeface="Verdana"/>
                <a:cs typeface="Arial" panose="020B0604020202020204" pitchFamily="34" charset="0"/>
              </a:rPr>
              <a:t>IDegLira + met ± pio ± SU (n=292)</a:t>
            </a:r>
          </a:p>
        </p:txBody>
      </p:sp>
      <p:sp>
        <p:nvSpPr>
          <p:cNvPr id="28" name="Rectangle 27">
            <a:extLst>
              <a:ext uri="{FF2B5EF4-FFF2-40B4-BE49-F238E27FC236}">
                <a16:creationId xmlns:a16="http://schemas.microsoft.com/office/drawing/2014/main" id="{785F9E4E-86EA-5043-5B18-DC67A37880E5}"/>
              </a:ext>
            </a:extLst>
          </p:cNvPr>
          <p:cNvSpPr/>
          <p:nvPr/>
        </p:nvSpPr>
        <p:spPr>
          <a:xfrm>
            <a:off x="7403090" y="1579072"/>
            <a:ext cx="2260252" cy="467019"/>
          </a:xfrm>
          <a:prstGeom prst="rect">
            <a:avLst/>
          </a:prstGeom>
          <a:solidFill>
            <a:schemeClr val="accent1"/>
          </a:solidFill>
          <a:ln w="12700" cap="flat" cmpd="sng" algn="ctr">
            <a:noFill/>
            <a:prstDash val="solid"/>
            <a:miter lim="800000"/>
          </a:ln>
          <a:effectLst/>
        </p:spPr>
        <p:txBody>
          <a:bodyPr rtlCol="0" anchor="ctr"/>
          <a:lstStyle/>
          <a:p>
            <a:pPr algn="ctr" defTabSz="609570">
              <a:defRPr/>
            </a:pPr>
            <a:endParaRPr lang="en-GB" sz="2133" kern="0" baseline="30000" dirty="0">
              <a:solidFill>
                <a:srgbClr val="57577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23A69F41-F447-DA56-86FA-AAD5599D2337}"/>
              </a:ext>
            </a:extLst>
          </p:cNvPr>
          <p:cNvSpPr/>
          <p:nvPr/>
        </p:nvSpPr>
        <p:spPr>
          <a:xfrm>
            <a:off x="7603720" y="1537350"/>
            <a:ext cx="1924099" cy="461665"/>
          </a:xfrm>
          <a:prstGeom prst="rect">
            <a:avLst/>
          </a:prstGeom>
        </p:spPr>
        <p:txBody>
          <a:bodyPr wrap="square">
            <a:spAutoFit/>
          </a:bodyPr>
          <a:lstStyle/>
          <a:p>
            <a:pPr algn="ctr" defTabSz="609570"/>
            <a:r>
              <a:rPr lang="en-GB" sz="1200" b="1" dirty="0">
                <a:solidFill>
                  <a:srgbClr val="FFFFFF"/>
                </a:solidFill>
                <a:latin typeface="Verdana"/>
                <a:cs typeface="Arial" panose="020B0604020202020204" pitchFamily="34" charset="0"/>
              </a:rPr>
              <a:t>FRCs vs</a:t>
            </a:r>
            <a:br>
              <a:rPr lang="en-GB" sz="1200" b="1" dirty="0">
                <a:solidFill>
                  <a:srgbClr val="FFFFFF"/>
                </a:solidFill>
                <a:latin typeface="Verdana"/>
                <a:cs typeface="Arial" panose="020B0604020202020204" pitchFamily="34" charset="0"/>
              </a:rPr>
            </a:br>
            <a:r>
              <a:rPr lang="en-GB" sz="1200" b="1" dirty="0">
                <a:solidFill>
                  <a:srgbClr val="FFFFFF"/>
                </a:solidFill>
                <a:latin typeface="Verdana"/>
                <a:cs typeface="Arial" panose="020B0604020202020204" pitchFamily="34" charset="0"/>
              </a:rPr>
              <a:t>basal-bolus insulin</a:t>
            </a:r>
          </a:p>
        </p:txBody>
      </p:sp>
      <p:sp>
        <p:nvSpPr>
          <p:cNvPr id="30" name="Rectangle 29">
            <a:extLst>
              <a:ext uri="{FF2B5EF4-FFF2-40B4-BE49-F238E27FC236}">
                <a16:creationId xmlns:a16="http://schemas.microsoft.com/office/drawing/2014/main" id="{DC738E91-6382-4E71-0145-11F210EFFAA7}"/>
              </a:ext>
            </a:extLst>
          </p:cNvPr>
          <p:cNvSpPr/>
          <p:nvPr/>
        </p:nvSpPr>
        <p:spPr>
          <a:xfrm>
            <a:off x="7396613" y="2100995"/>
            <a:ext cx="2376479" cy="379463"/>
          </a:xfrm>
          <a:prstGeom prst="rect">
            <a:avLst/>
          </a:prstGeom>
        </p:spPr>
        <p:txBody>
          <a:bodyPr wrap="square">
            <a:spAutoFit/>
          </a:bodyPr>
          <a:lstStyle/>
          <a:p>
            <a:pPr defTabSz="609570"/>
            <a:r>
              <a:rPr lang="en-GB" sz="933" b="1" dirty="0">
                <a:solidFill>
                  <a:srgbClr val="7A00E6"/>
                </a:solidFill>
                <a:latin typeface="Verdana"/>
                <a:cs typeface="Arial" panose="020B0604020202020204" pitchFamily="34" charset="0"/>
                <a:hlinkClick r:id="rId8">
                  <a:extLst>
                    <a:ext uri="{A12FA001-AC4F-418D-AE19-62706E023703}">
                      <ahyp:hlinkClr xmlns:ahyp="http://schemas.microsoft.com/office/drawing/2018/hyperlinkcolor" val="tx"/>
                    </a:ext>
                  </a:extLst>
                </a:hlinkClick>
              </a:rPr>
              <a:t>PSM comparison of</a:t>
            </a:r>
            <a:br>
              <a:rPr lang="en-GB" sz="933" b="1" dirty="0">
                <a:solidFill>
                  <a:srgbClr val="7A00E6"/>
                </a:solidFill>
                <a:latin typeface="Verdana"/>
                <a:cs typeface="Arial" panose="020B0604020202020204" pitchFamily="34" charset="0"/>
                <a:hlinkClick r:id="rId8">
                  <a:extLst>
                    <a:ext uri="{A12FA001-AC4F-418D-AE19-62706E023703}">
                      <ahyp:hlinkClr xmlns:ahyp="http://schemas.microsoft.com/office/drawing/2018/hyperlinkcolor" val="tx"/>
                    </a:ext>
                  </a:extLst>
                </a:hlinkClick>
              </a:rPr>
            </a:br>
            <a:r>
              <a:rPr lang="en-GB" sz="933" b="1" dirty="0">
                <a:solidFill>
                  <a:srgbClr val="7A00E6"/>
                </a:solidFill>
                <a:latin typeface="Verdana"/>
                <a:cs typeface="Arial" panose="020B0604020202020204" pitchFamily="34" charset="0"/>
                <a:hlinkClick r:id="rId8">
                  <a:extLst>
                    <a:ext uri="{A12FA001-AC4F-418D-AE19-62706E023703}">
                      <ahyp:hlinkClr xmlns:ahyp="http://schemas.microsoft.com/office/drawing/2018/hyperlinkcolor" val="tx"/>
                    </a:ext>
                  </a:extLst>
                </a:hlinkClick>
              </a:rPr>
              <a:t>LixiLan-L &amp; </a:t>
            </a:r>
            <a:r>
              <a:rPr lang="en-GB" sz="933" b="1" dirty="0" err="1">
                <a:solidFill>
                  <a:srgbClr val="7A00E6"/>
                </a:solidFill>
                <a:latin typeface="Verdana"/>
                <a:cs typeface="Arial" panose="020B0604020202020204" pitchFamily="34" charset="0"/>
                <a:hlinkClick r:id="rId8">
                  <a:extLst>
                    <a:ext uri="{A12FA001-AC4F-418D-AE19-62706E023703}">
                      <ahyp:hlinkClr xmlns:ahyp="http://schemas.microsoft.com/office/drawing/2018/hyperlinkcolor" val="tx"/>
                    </a:ext>
                  </a:extLst>
                </a:hlinkClick>
              </a:rPr>
              <a:t>GetGoal</a:t>
            </a:r>
            <a:r>
              <a:rPr lang="en-GB" sz="933" b="1" dirty="0">
                <a:solidFill>
                  <a:srgbClr val="7A00E6"/>
                </a:solidFill>
                <a:latin typeface="Verdana"/>
                <a:cs typeface="Arial" panose="020B0604020202020204" pitchFamily="34" charset="0"/>
                <a:hlinkClick r:id="rId8">
                  <a:extLst>
                    <a:ext uri="{A12FA001-AC4F-418D-AE19-62706E023703}">
                      <ahyp:hlinkClr xmlns:ahyp="http://schemas.microsoft.com/office/drawing/2018/hyperlinkcolor" val="tx"/>
                    </a:ext>
                  </a:extLst>
                </a:hlinkClick>
              </a:rPr>
              <a:t> Duo-2</a:t>
            </a:r>
            <a:r>
              <a:rPr lang="en-GB" sz="933" b="1" baseline="30000" dirty="0">
                <a:solidFill>
                  <a:srgbClr val="575771"/>
                </a:solidFill>
                <a:latin typeface="Verdana"/>
                <a:cs typeface="Arial" panose="020B0604020202020204" pitchFamily="34" charset="0"/>
              </a:rPr>
              <a:t>7</a:t>
            </a:r>
            <a:endParaRPr lang="en-GB" sz="933" b="1" dirty="0">
              <a:solidFill>
                <a:srgbClr val="575771"/>
              </a:solidFill>
              <a:latin typeface="Verdana"/>
              <a:cs typeface="Arial" panose="020B0604020202020204" pitchFamily="34" charset="0"/>
            </a:endParaRPr>
          </a:p>
        </p:txBody>
      </p:sp>
      <p:sp>
        <p:nvSpPr>
          <p:cNvPr id="31" name="Rectangle 30">
            <a:extLst>
              <a:ext uri="{FF2B5EF4-FFF2-40B4-BE49-F238E27FC236}">
                <a16:creationId xmlns:a16="http://schemas.microsoft.com/office/drawing/2014/main" id="{AD523ED4-0E0D-3858-EDE7-7A21576F3FD3}"/>
              </a:ext>
            </a:extLst>
          </p:cNvPr>
          <p:cNvSpPr/>
          <p:nvPr/>
        </p:nvSpPr>
        <p:spPr>
          <a:xfrm>
            <a:off x="7407014" y="3363123"/>
            <a:ext cx="1066318" cy="276999"/>
          </a:xfrm>
          <a:prstGeom prst="rect">
            <a:avLst/>
          </a:prstGeom>
        </p:spPr>
        <p:txBody>
          <a:bodyPr wrap="none">
            <a:spAutoFit/>
          </a:bodyPr>
          <a:lstStyle/>
          <a:p>
            <a:pPr algn="ctr" defTabSz="609570"/>
            <a:r>
              <a:rPr lang="en-GB" sz="1200" b="1" dirty="0">
                <a:solidFill>
                  <a:srgbClr val="7A00E6"/>
                </a:solidFill>
                <a:latin typeface="Verdana"/>
                <a:cs typeface="Arial" panose="020B0604020202020204" pitchFamily="34" charset="0"/>
                <a:hlinkClick r:id="rId9">
                  <a:extLst>
                    <a:ext uri="{A12FA001-AC4F-418D-AE19-62706E023703}">
                      <ahyp:hlinkClr xmlns:ahyp="http://schemas.microsoft.com/office/drawing/2018/hyperlinkcolor" val="tx"/>
                    </a:ext>
                  </a:extLst>
                </a:hlinkClick>
              </a:rPr>
              <a:t>DUAL VII</a:t>
            </a:r>
            <a:r>
              <a:rPr lang="en-GB" sz="1200" b="1" baseline="30000" dirty="0">
                <a:solidFill>
                  <a:srgbClr val="575771"/>
                </a:solidFill>
                <a:latin typeface="Verdana"/>
                <a:cs typeface="Arial" panose="020B0604020202020204" pitchFamily="34" charset="0"/>
              </a:rPr>
              <a:t>8</a:t>
            </a:r>
          </a:p>
        </p:txBody>
      </p:sp>
      <p:sp>
        <p:nvSpPr>
          <p:cNvPr id="32" name="Rectangle 31">
            <a:extLst>
              <a:ext uri="{FF2B5EF4-FFF2-40B4-BE49-F238E27FC236}">
                <a16:creationId xmlns:a16="http://schemas.microsoft.com/office/drawing/2014/main" id="{59BC53C2-97F1-DCFB-2E02-B9AE6EB01E0E}"/>
              </a:ext>
            </a:extLst>
          </p:cNvPr>
          <p:cNvSpPr/>
          <p:nvPr/>
        </p:nvSpPr>
        <p:spPr>
          <a:xfrm>
            <a:off x="7403597" y="2507861"/>
            <a:ext cx="2343763" cy="810158"/>
          </a:xfrm>
          <a:prstGeom prst="rect">
            <a:avLst/>
          </a:prstGeom>
        </p:spPr>
        <p:txBody>
          <a:bodyPr wrap="square">
            <a:spAutoFit/>
          </a:bodyPr>
          <a:lstStyle/>
          <a:p>
            <a:pPr defTabSz="1219140"/>
            <a:r>
              <a:rPr lang="en-GB" sz="933" dirty="0" err="1">
                <a:solidFill>
                  <a:srgbClr val="575771"/>
                </a:solidFill>
                <a:latin typeface="Verdana"/>
                <a:cs typeface="Arial" panose="020B0604020202020204" pitchFamily="34" charset="0"/>
              </a:rPr>
              <a:t>LixiLan</a:t>
            </a:r>
            <a:r>
              <a:rPr lang="en-GB" sz="933" dirty="0">
                <a:solidFill>
                  <a:srgbClr val="575771"/>
                </a:solidFill>
                <a:latin typeface="Verdana"/>
                <a:cs typeface="Arial" panose="020B0604020202020204" pitchFamily="34" charset="0"/>
              </a:rPr>
              <a:t>-L participants randomized to iGlarLixi were matched to </a:t>
            </a:r>
            <a:r>
              <a:rPr lang="en-GB" sz="933" dirty="0" err="1">
                <a:solidFill>
                  <a:srgbClr val="575771"/>
                </a:solidFill>
                <a:latin typeface="Verdana"/>
                <a:cs typeface="Arial" panose="020B0604020202020204" pitchFamily="34" charset="0"/>
              </a:rPr>
              <a:t>GetGoal</a:t>
            </a:r>
            <a:r>
              <a:rPr lang="en-GB" sz="933" dirty="0">
                <a:solidFill>
                  <a:srgbClr val="575771"/>
                </a:solidFill>
                <a:latin typeface="Verdana"/>
                <a:cs typeface="Arial" panose="020B0604020202020204" pitchFamily="34" charset="0"/>
              </a:rPr>
              <a:t> Duo-2 participants randomized to a basal-bolus regimen (n=195)</a:t>
            </a:r>
          </a:p>
        </p:txBody>
      </p:sp>
      <p:sp>
        <p:nvSpPr>
          <p:cNvPr id="33" name="Rectangle 32">
            <a:extLst>
              <a:ext uri="{FF2B5EF4-FFF2-40B4-BE49-F238E27FC236}">
                <a16:creationId xmlns:a16="http://schemas.microsoft.com/office/drawing/2014/main" id="{B39E229E-76E2-4D9D-01CA-0209597DF6F3}"/>
              </a:ext>
            </a:extLst>
          </p:cNvPr>
          <p:cNvSpPr/>
          <p:nvPr/>
        </p:nvSpPr>
        <p:spPr>
          <a:xfrm>
            <a:off x="7429218" y="3664675"/>
            <a:ext cx="2302745" cy="523028"/>
          </a:xfrm>
          <a:prstGeom prst="rect">
            <a:avLst/>
          </a:prstGeom>
        </p:spPr>
        <p:txBody>
          <a:bodyPr wrap="square">
            <a:spAutoFit/>
          </a:bodyPr>
          <a:lstStyle/>
          <a:p>
            <a:pPr defTabSz="1219140">
              <a:defRPr/>
            </a:pPr>
            <a:r>
              <a:rPr lang="en-GB" sz="933" kern="0" dirty="0">
                <a:solidFill>
                  <a:srgbClr val="575771"/>
                </a:solidFill>
                <a:latin typeface="Verdana"/>
                <a:cs typeface="Arial" panose="020B0604020202020204" pitchFamily="34" charset="0"/>
              </a:rPr>
              <a:t>32-week, open-label, randomized</a:t>
            </a:r>
          </a:p>
          <a:p>
            <a:pPr marL="85723" indent="-85723" defTabSz="1219140">
              <a:buFontTx/>
              <a:buChar char="-"/>
              <a:defRPr/>
            </a:pPr>
            <a:r>
              <a:rPr lang="en-GB" sz="933" kern="0" dirty="0">
                <a:solidFill>
                  <a:srgbClr val="575771"/>
                </a:solidFill>
                <a:latin typeface="Verdana"/>
                <a:cs typeface="Arial" panose="020B0604020202020204" pitchFamily="34" charset="0"/>
              </a:rPr>
              <a:t>IDegLira (n=252)</a:t>
            </a:r>
          </a:p>
          <a:p>
            <a:pPr marL="85723" indent="-85723" defTabSz="1219140">
              <a:buFontTx/>
              <a:buChar char="-"/>
              <a:defRPr/>
            </a:pPr>
            <a:r>
              <a:rPr lang="en-GB" sz="933" kern="0" dirty="0">
                <a:solidFill>
                  <a:srgbClr val="575771"/>
                </a:solidFill>
                <a:latin typeface="Verdana"/>
                <a:cs typeface="Arial" panose="020B0604020202020204" pitchFamily="34" charset="0"/>
              </a:rPr>
              <a:t>iGlar  + </a:t>
            </a:r>
            <a:r>
              <a:rPr lang="en-GB" sz="933" kern="0" dirty="0" err="1">
                <a:solidFill>
                  <a:srgbClr val="575771"/>
                </a:solidFill>
                <a:latin typeface="Verdana"/>
                <a:cs typeface="Arial" panose="020B0604020202020204" pitchFamily="34" charset="0"/>
              </a:rPr>
              <a:t>IAsp</a:t>
            </a:r>
            <a:r>
              <a:rPr lang="en-GB" sz="933" kern="0" dirty="0">
                <a:solidFill>
                  <a:srgbClr val="575771"/>
                </a:solidFill>
                <a:latin typeface="Verdana"/>
                <a:cs typeface="Arial" panose="020B0604020202020204" pitchFamily="34" charset="0"/>
              </a:rPr>
              <a:t> (n=254)</a:t>
            </a:r>
          </a:p>
        </p:txBody>
      </p:sp>
      <p:sp>
        <p:nvSpPr>
          <p:cNvPr id="34" name="Rectangle 33">
            <a:extLst>
              <a:ext uri="{FF2B5EF4-FFF2-40B4-BE49-F238E27FC236}">
                <a16:creationId xmlns:a16="http://schemas.microsoft.com/office/drawing/2014/main" id="{6F9AE646-402D-CFC4-2E17-28DF67E8EC85}"/>
              </a:ext>
            </a:extLst>
          </p:cNvPr>
          <p:cNvSpPr/>
          <p:nvPr/>
        </p:nvSpPr>
        <p:spPr>
          <a:xfrm>
            <a:off x="9735493" y="1584792"/>
            <a:ext cx="2260252" cy="467019"/>
          </a:xfrm>
          <a:prstGeom prst="rect">
            <a:avLst/>
          </a:prstGeom>
          <a:solidFill>
            <a:schemeClr val="accent1"/>
          </a:solidFill>
          <a:ln w="12700" cap="flat" cmpd="sng" algn="ctr">
            <a:noFill/>
            <a:prstDash val="solid"/>
            <a:miter lim="800000"/>
          </a:ln>
          <a:effectLst/>
        </p:spPr>
        <p:txBody>
          <a:bodyPr rtlCol="0" anchor="ctr"/>
          <a:lstStyle/>
          <a:p>
            <a:pPr algn="ctr" defTabSz="609570">
              <a:defRPr/>
            </a:pPr>
            <a:endParaRPr lang="en-GB" sz="2133" kern="0" baseline="30000" dirty="0">
              <a:solidFill>
                <a:srgbClr val="57577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84DE76C5-A371-FEAE-4029-C8EC63D6F568}"/>
              </a:ext>
            </a:extLst>
          </p:cNvPr>
          <p:cNvSpPr/>
          <p:nvPr/>
        </p:nvSpPr>
        <p:spPr>
          <a:xfrm>
            <a:off x="9727339" y="1537350"/>
            <a:ext cx="2251605" cy="461665"/>
          </a:xfrm>
          <a:prstGeom prst="rect">
            <a:avLst/>
          </a:prstGeom>
        </p:spPr>
        <p:txBody>
          <a:bodyPr wrap="square">
            <a:spAutoFit/>
          </a:bodyPr>
          <a:lstStyle/>
          <a:p>
            <a:pPr algn="ctr" defTabSz="609570"/>
            <a:r>
              <a:rPr lang="en-GB" sz="1200" b="1" dirty="0">
                <a:solidFill>
                  <a:srgbClr val="FFFFFF"/>
                </a:solidFill>
                <a:latin typeface="Verdana"/>
                <a:cs typeface="Arial" panose="020B0604020202020204" pitchFamily="34" charset="0"/>
              </a:rPr>
              <a:t>FRCs vs</a:t>
            </a:r>
            <a:br>
              <a:rPr lang="en-GB" sz="1200" b="1" dirty="0">
                <a:solidFill>
                  <a:srgbClr val="FFFFFF"/>
                </a:solidFill>
                <a:latin typeface="Verdana"/>
                <a:cs typeface="Arial" panose="020B0604020202020204" pitchFamily="34" charset="0"/>
              </a:rPr>
            </a:br>
            <a:r>
              <a:rPr lang="en-GB" sz="1200" b="1" dirty="0">
                <a:solidFill>
                  <a:srgbClr val="FFFFFF"/>
                </a:solidFill>
                <a:latin typeface="Verdana"/>
                <a:cs typeface="Arial" panose="020B0604020202020204" pitchFamily="34" charset="0"/>
              </a:rPr>
              <a:t>premix insulins</a:t>
            </a:r>
          </a:p>
        </p:txBody>
      </p:sp>
      <p:sp>
        <p:nvSpPr>
          <p:cNvPr id="36" name="Rectangle 35">
            <a:extLst>
              <a:ext uri="{FF2B5EF4-FFF2-40B4-BE49-F238E27FC236}">
                <a16:creationId xmlns:a16="http://schemas.microsoft.com/office/drawing/2014/main" id="{4AB19A2D-7149-9C58-53CF-0CB2ECC7D92A}"/>
              </a:ext>
            </a:extLst>
          </p:cNvPr>
          <p:cNvSpPr/>
          <p:nvPr/>
        </p:nvSpPr>
        <p:spPr>
          <a:xfrm>
            <a:off x="9738973" y="2106065"/>
            <a:ext cx="2260252" cy="276999"/>
          </a:xfrm>
          <a:prstGeom prst="rect">
            <a:avLst/>
          </a:prstGeom>
        </p:spPr>
        <p:txBody>
          <a:bodyPr wrap="square">
            <a:spAutoFit/>
          </a:bodyPr>
          <a:lstStyle/>
          <a:p>
            <a:pPr defTabSz="609570"/>
            <a:r>
              <a:rPr lang="en-GB" sz="1200" b="1" dirty="0">
                <a:solidFill>
                  <a:srgbClr val="7A00E6"/>
                </a:solidFill>
                <a:latin typeface="Verdana"/>
                <a:cs typeface="Arial" panose="020B0604020202020204" pitchFamily="34" charset="0"/>
                <a:hlinkClick r:id="rId10">
                  <a:extLst>
                    <a:ext uri="{A12FA001-AC4F-418D-AE19-62706E023703}">
                      <ahyp:hlinkClr xmlns:ahyp="http://schemas.microsoft.com/office/drawing/2018/hyperlinkcolor" val="tx"/>
                    </a:ext>
                  </a:extLst>
                </a:hlinkClick>
              </a:rPr>
              <a:t>NMA</a:t>
            </a:r>
            <a:r>
              <a:rPr lang="en-GB" sz="1200" b="1" baseline="30000" dirty="0">
                <a:solidFill>
                  <a:srgbClr val="575771"/>
                </a:solidFill>
                <a:latin typeface="Verdana"/>
                <a:cs typeface="Arial" panose="020B0604020202020204" pitchFamily="34" charset="0"/>
              </a:rPr>
              <a:t>9</a:t>
            </a:r>
            <a:endParaRPr lang="en-GB" sz="1200" b="1" dirty="0">
              <a:solidFill>
                <a:srgbClr val="575771"/>
              </a:solidFill>
              <a:latin typeface="Verdana"/>
              <a:cs typeface="Arial" panose="020B0604020202020204" pitchFamily="34" charset="0"/>
            </a:endParaRPr>
          </a:p>
        </p:txBody>
      </p:sp>
      <p:sp>
        <p:nvSpPr>
          <p:cNvPr id="37" name="Rectangle 36">
            <a:extLst>
              <a:ext uri="{FF2B5EF4-FFF2-40B4-BE49-F238E27FC236}">
                <a16:creationId xmlns:a16="http://schemas.microsoft.com/office/drawing/2014/main" id="{450AB057-0212-5C14-797D-B7FAD7E142EF}"/>
              </a:ext>
            </a:extLst>
          </p:cNvPr>
          <p:cNvSpPr/>
          <p:nvPr/>
        </p:nvSpPr>
        <p:spPr>
          <a:xfrm>
            <a:off x="9718693" y="3363123"/>
            <a:ext cx="2260252" cy="276999"/>
          </a:xfrm>
          <a:prstGeom prst="rect">
            <a:avLst/>
          </a:prstGeom>
        </p:spPr>
        <p:txBody>
          <a:bodyPr wrap="square">
            <a:spAutoFit/>
          </a:bodyPr>
          <a:lstStyle/>
          <a:p>
            <a:pPr defTabSz="609570"/>
            <a:r>
              <a:rPr lang="en-GB" sz="1200" b="1" dirty="0">
                <a:solidFill>
                  <a:srgbClr val="7A00E6"/>
                </a:solidFill>
                <a:latin typeface="Verdana"/>
                <a:cs typeface="Arial" panose="020B0604020202020204" pitchFamily="34" charset="0"/>
                <a:hlinkClick r:id="rId11">
                  <a:extLst>
                    <a:ext uri="{A12FA001-AC4F-418D-AE19-62706E023703}">
                      <ahyp:hlinkClr xmlns:ahyp="http://schemas.microsoft.com/office/drawing/2018/hyperlinkcolor" val="tx"/>
                    </a:ext>
                  </a:extLst>
                </a:hlinkClick>
              </a:rPr>
              <a:t>SoliMix</a:t>
            </a:r>
            <a:r>
              <a:rPr lang="en-GB" sz="1200" b="1" baseline="30000" dirty="0">
                <a:solidFill>
                  <a:srgbClr val="575771"/>
                </a:solidFill>
                <a:latin typeface="Verdana"/>
                <a:cs typeface="Arial" panose="020B0604020202020204" pitchFamily="34" charset="0"/>
              </a:rPr>
              <a:t>10</a:t>
            </a:r>
            <a:endParaRPr lang="en-GB" sz="1200" b="1" dirty="0">
              <a:solidFill>
                <a:srgbClr val="575771"/>
              </a:solidFill>
              <a:latin typeface="Verdana"/>
              <a:cs typeface="Arial" panose="020B0604020202020204" pitchFamily="34" charset="0"/>
            </a:endParaRPr>
          </a:p>
        </p:txBody>
      </p:sp>
      <p:sp>
        <p:nvSpPr>
          <p:cNvPr id="38" name="Rectangle 37">
            <a:extLst>
              <a:ext uri="{FF2B5EF4-FFF2-40B4-BE49-F238E27FC236}">
                <a16:creationId xmlns:a16="http://schemas.microsoft.com/office/drawing/2014/main" id="{C30C2190-D4C8-F2DD-96CA-01D9E23CD95A}"/>
              </a:ext>
            </a:extLst>
          </p:cNvPr>
          <p:cNvSpPr/>
          <p:nvPr/>
        </p:nvSpPr>
        <p:spPr>
          <a:xfrm>
            <a:off x="9734090" y="2507860"/>
            <a:ext cx="2328124" cy="810158"/>
          </a:xfrm>
          <a:prstGeom prst="rect">
            <a:avLst/>
          </a:prstGeom>
        </p:spPr>
        <p:txBody>
          <a:bodyPr wrap="square">
            <a:spAutoFit/>
          </a:bodyPr>
          <a:lstStyle/>
          <a:p>
            <a:pPr defTabSz="1219140"/>
            <a:r>
              <a:rPr lang="en-GB" sz="933" dirty="0">
                <a:solidFill>
                  <a:srgbClr val="575771"/>
                </a:solidFill>
                <a:latin typeface="Verdana"/>
                <a:cs typeface="Arial" panose="020B0604020202020204" pitchFamily="34" charset="0"/>
              </a:rPr>
              <a:t>Eight RCTs (n=3538) on iGlarLixi, premix insulin and basal insulin alone or in combination with OGLDs or meal-time insulin, some open-label, 24–30 weeks</a:t>
            </a:r>
          </a:p>
        </p:txBody>
      </p:sp>
      <p:sp>
        <p:nvSpPr>
          <p:cNvPr id="39" name="Rectangle 38">
            <a:extLst>
              <a:ext uri="{FF2B5EF4-FFF2-40B4-BE49-F238E27FC236}">
                <a16:creationId xmlns:a16="http://schemas.microsoft.com/office/drawing/2014/main" id="{9C591AC4-A4DB-1C5F-FD4D-B4B1625FC4E5}"/>
              </a:ext>
            </a:extLst>
          </p:cNvPr>
          <p:cNvSpPr/>
          <p:nvPr/>
        </p:nvSpPr>
        <p:spPr>
          <a:xfrm>
            <a:off x="9724474" y="3664675"/>
            <a:ext cx="2306711" cy="810158"/>
          </a:xfrm>
          <a:prstGeom prst="rect">
            <a:avLst/>
          </a:prstGeom>
        </p:spPr>
        <p:txBody>
          <a:bodyPr wrap="square">
            <a:spAutoFit/>
          </a:bodyPr>
          <a:lstStyle/>
          <a:p>
            <a:pPr defTabSz="1625519">
              <a:defRPr/>
            </a:pPr>
            <a:r>
              <a:rPr lang="en-GB" sz="933" dirty="0">
                <a:solidFill>
                  <a:srgbClr val="575771"/>
                </a:solidFill>
                <a:latin typeface="Verdana"/>
                <a:cs typeface="Arial" panose="020B0604020202020204" pitchFamily="34" charset="0"/>
              </a:rPr>
              <a:t>26-week, open-label, randomized</a:t>
            </a:r>
          </a:p>
          <a:p>
            <a:pPr marL="228594" indent="-228594" defTabSz="1625519">
              <a:buFont typeface="Arial" panose="020B0604020202020204" pitchFamily="34" charset="0"/>
              <a:buChar char="-"/>
              <a:defRPr/>
            </a:pPr>
            <a:r>
              <a:rPr lang="en-GB" sz="933" dirty="0" err="1">
                <a:solidFill>
                  <a:srgbClr val="575771"/>
                </a:solidFill>
                <a:latin typeface="Verdana"/>
                <a:cs typeface="Arial" panose="020B0604020202020204" pitchFamily="34" charset="0"/>
              </a:rPr>
              <a:t>iGlarLixi</a:t>
            </a:r>
            <a:r>
              <a:rPr lang="en-GB" sz="933" dirty="0">
                <a:solidFill>
                  <a:srgbClr val="575771"/>
                </a:solidFill>
                <a:latin typeface="Verdana"/>
                <a:cs typeface="Arial" panose="020B0604020202020204" pitchFamily="34" charset="0"/>
              </a:rPr>
              <a:t> QD + met ± SGLT2i (n=443)</a:t>
            </a:r>
          </a:p>
          <a:p>
            <a:pPr marL="228594" indent="-228594" defTabSz="1625519">
              <a:buFont typeface="Arial" panose="020B0604020202020204" pitchFamily="34" charset="0"/>
              <a:buChar char="-"/>
              <a:defRPr/>
            </a:pPr>
            <a:r>
              <a:rPr lang="en-GB" sz="933" dirty="0">
                <a:solidFill>
                  <a:srgbClr val="575771"/>
                </a:solidFill>
                <a:latin typeface="Verdana"/>
                <a:cs typeface="Arial" panose="020B0604020202020204" pitchFamily="34" charset="0"/>
              </a:rPr>
              <a:t>BIAsp 30 BID + met ± SGLT2i (n=444)</a:t>
            </a:r>
          </a:p>
        </p:txBody>
      </p:sp>
      <p:sp>
        <p:nvSpPr>
          <p:cNvPr id="40" name="Rectangle 39">
            <a:extLst>
              <a:ext uri="{FF2B5EF4-FFF2-40B4-BE49-F238E27FC236}">
                <a16:creationId xmlns:a16="http://schemas.microsoft.com/office/drawing/2014/main" id="{F7DFA488-B469-9DE5-FA11-2ACC54E2B8C9}"/>
              </a:ext>
            </a:extLst>
          </p:cNvPr>
          <p:cNvSpPr/>
          <p:nvPr/>
        </p:nvSpPr>
        <p:spPr>
          <a:xfrm>
            <a:off x="9729711" y="4563925"/>
            <a:ext cx="2260252" cy="276999"/>
          </a:xfrm>
          <a:prstGeom prst="rect">
            <a:avLst/>
          </a:prstGeom>
        </p:spPr>
        <p:txBody>
          <a:bodyPr wrap="square">
            <a:spAutoFit/>
          </a:bodyPr>
          <a:lstStyle/>
          <a:p>
            <a:pPr defTabSz="609570"/>
            <a:r>
              <a:rPr lang="en-GB" sz="1200" b="1" dirty="0">
                <a:solidFill>
                  <a:srgbClr val="7A00E6"/>
                </a:solidFill>
                <a:latin typeface="Verdana"/>
                <a:cs typeface="Arial" panose="020B0604020202020204" pitchFamily="34" charset="0"/>
                <a:hlinkClick r:id="rId12">
                  <a:extLst>
                    <a:ext uri="{A12FA001-AC4F-418D-AE19-62706E023703}">
                      <ahyp:hlinkClr xmlns:ahyp="http://schemas.microsoft.com/office/drawing/2018/hyperlinkcolor" val="tx"/>
                    </a:ext>
                  </a:extLst>
                </a:hlinkClick>
              </a:rPr>
              <a:t>DUAL II Japan</a:t>
            </a:r>
            <a:r>
              <a:rPr lang="en-GB" sz="1200" b="1" baseline="30000" dirty="0">
                <a:solidFill>
                  <a:srgbClr val="575771"/>
                </a:solidFill>
                <a:latin typeface="Verdana"/>
                <a:cs typeface="Arial" panose="020B0604020202020204" pitchFamily="34" charset="0"/>
              </a:rPr>
              <a:t>11</a:t>
            </a:r>
          </a:p>
        </p:txBody>
      </p:sp>
      <p:sp>
        <p:nvSpPr>
          <p:cNvPr id="41" name="Rectangle 40">
            <a:extLst>
              <a:ext uri="{FF2B5EF4-FFF2-40B4-BE49-F238E27FC236}">
                <a16:creationId xmlns:a16="http://schemas.microsoft.com/office/drawing/2014/main" id="{87C65E9E-2708-7340-577F-4CB53A960D7B}"/>
              </a:ext>
            </a:extLst>
          </p:cNvPr>
          <p:cNvSpPr/>
          <p:nvPr/>
        </p:nvSpPr>
        <p:spPr>
          <a:xfrm>
            <a:off x="190032" y="1537350"/>
            <a:ext cx="2511299" cy="461665"/>
          </a:xfrm>
          <a:prstGeom prst="rect">
            <a:avLst/>
          </a:prstGeom>
        </p:spPr>
        <p:txBody>
          <a:bodyPr wrap="square">
            <a:spAutoFit/>
          </a:bodyPr>
          <a:lstStyle/>
          <a:p>
            <a:pPr algn="ctr" defTabSz="1219140">
              <a:defRPr/>
            </a:pPr>
            <a:r>
              <a:rPr lang="en-GB" sz="1200" b="1" dirty="0">
                <a:solidFill>
                  <a:srgbClr val="FFFFFF"/>
                </a:solidFill>
                <a:latin typeface="Verdana"/>
                <a:cs typeface="Arial" panose="020B0604020202020204" pitchFamily="34" charset="0"/>
              </a:rPr>
              <a:t>Insulin-naïve people uncontrolled on OADs</a:t>
            </a:r>
          </a:p>
        </p:txBody>
      </p:sp>
      <p:sp>
        <p:nvSpPr>
          <p:cNvPr id="42" name="Rectangle 41">
            <a:extLst>
              <a:ext uri="{FF2B5EF4-FFF2-40B4-BE49-F238E27FC236}">
                <a16:creationId xmlns:a16="http://schemas.microsoft.com/office/drawing/2014/main" id="{43409C8E-F9CE-A7C5-BA22-C5251E8EE288}"/>
              </a:ext>
            </a:extLst>
          </p:cNvPr>
          <p:cNvSpPr/>
          <p:nvPr/>
        </p:nvSpPr>
        <p:spPr>
          <a:xfrm>
            <a:off x="2562633" y="1537350"/>
            <a:ext cx="2511299" cy="461665"/>
          </a:xfrm>
          <a:prstGeom prst="rect">
            <a:avLst/>
          </a:prstGeom>
        </p:spPr>
        <p:txBody>
          <a:bodyPr wrap="square">
            <a:spAutoFit/>
          </a:bodyPr>
          <a:lstStyle/>
          <a:p>
            <a:pPr algn="ctr" defTabSz="609570"/>
            <a:r>
              <a:rPr lang="en-GB" sz="1200" b="1" dirty="0">
                <a:solidFill>
                  <a:srgbClr val="FFFFFF"/>
                </a:solidFill>
                <a:latin typeface="Verdana"/>
                <a:cs typeface="Arial" panose="020B0604020202020204" pitchFamily="34" charset="0"/>
              </a:rPr>
              <a:t>Uncontrolled on</a:t>
            </a:r>
            <a:br>
              <a:rPr lang="en-GB" sz="1200" b="1" dirty="0">
                <a:solidFill>
                  <a:srgbClr val="FFFFFF"/>
                </a:solidFill>
                <a:latin typeface="Verdana"/>
                <a:cs typeface="Arial" panose="020B0604020202020204" pitchFamily="34" charset="0"/>
              </a:rPr>
            </a:br>
            <a:r>
              <a:rPr lang="en-GB" sz="1200" b="1" dirty="0">
                <a:solidFill>
                  <a:srgbClr val="FFFFFF"/>
                </a:solidFill>
                <a:latin typeface="Verdana"/>
                <a:cs typeface="Arial" panose="020B0604020202020204" pitchFamily="34" charset="0"/>
              </a:rPr>
              <a:t>basal insulin</a:t>
            </a:r>
          </a:p>
        </p:txBody>
      </p:sp>
      <p:sp>
        <p:nvSpPr>
          <p:cNvPr id="43" name="Rectangle 42">
            <a:extLst>
              <a:ext uri="{FF2B5EF4-FFF2-40B4-BE49-F238E27FC236}">
                <a16:creationId xmlns:a16="http://schemas.microsoft.com/office/drawing/2014/main" id="{E83166E1-6437-3AD6-4FF1-B443BD2EA079}"/>
              </a:ext>
            </a:extLst>
          </p:cNvPr>
          <p:cNvSpPr/>
          <p:nvPr/>
        </p:nvSpPr>
        <p:spPr>
          <a:xfrm>
            <a:off x="5014299" y="1537350"/>
            <a:ext cx="2300063" cy="420756"/>
          </a:xfrm>
          <a:prstGeom prst="rect">
            <a:avLst/>
          </a:prstGeom>
        </p:spPr>
        <p:txBody>
          <a:bodyPr wrap="square">
            <a:spAutoFit/>
          </a:bodyPr>
          <a:lstStyle/>
          <a:p>
            <a:pPr algn="ctr" defTabSz="609570"/>
            <a:r>
              <a:rPr lang="en-GB" sz="1067" b="1" dirty="0">
                <a:solidFill>
                  <a:srgbClr val="FFFFFF"/>
                </a:solidFill>
                <a:latin typeface="Verdana"/>
                <a:cs typeface="Arial" panose="020B0604020202020204" pitchFamily="34" charset="0"/>
              </a:rPr>
              <a:t>Uncontrolled on OADs and QD, BID or QW GLP-1 RAs</a:t>
            </a:r>
          </a:p>
        </p:txBody>
      </p:sp>
    </p:spTree>
    <p:extLst>
      <p:ext uri="{BB962C8B-B14F-4D97-AF65-F5344CB8AC3E}">
        <p14:creationId xmlns:p14="http://schemas.microsoft.com/office/powerpoint/2010/main" val="1961661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19D2FA07-2161-E8A1-5066-B96FE7D834F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40934" y="4709671"/>
            <a:ext cx="605225" cy="598575"/>
          </a:xfrm>
          <a:prstGeom prst="rect">
            <a:avLst/>
          </a:prstGeom>
        </p:spPr>
      </p:pic>
      <p:pic>
        <p:nvPicPr>
          <p:cNvPr id="3" name="Graphique 4">
            <a:extLst>
              <a:ext uri="{FF2B5EF4-FFF2-40B4-BE49-F238E27FC236}">
                <a16:creationId xmlns:a16="http://schemas.microsoft.com/office/drawing/2014/main" id="{EFBAC8EE-B229-2318-07FD-F551F360FDF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1374" y="3955599"/>
            <a:ext cx="605225" cy="598575"/>
          </a:xfrm>
          <a:prstGeom prst="rect">
            <a:avLst/>
          </a:prstGeom>
        </p:spPr>
      </p:pic>
      <p:pic>
        <p:nvPicPr>
          <p:cNvPr id="4" name="Graphique 4">
            <a:extLst>
              <a:ext uri="{FF2B5EF4-FFF2-40B4-BE49-F238E27FC236}">
                <a16:creationId xmlns:a16="http://schemas.microsoft.com/office/drawing/2014/main" id="{477C489A-7999-AFA0-7CD4-AC79DB8323F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5634" y="3219703"/>
            <a:ext cx="605225" cy="598575"/>
          </a:xfrm>
          <a:prstGeom prst="rect">
            <a:avLst/>
          </a:prstGeom>
        </p:spPr>
      </p:pic>
      <p:pic>
        <p:nvPicPr>
          <p:cNvPr id="5" name="Graphique 4">
            <a:extLst>
              <a:ext uri="{FF2B5EF4-FFF2-40B4-BE49-F238E27FC236}">
                <a16:creationId xmlns:a16="http://schemas.microsoft.com/office/drawing/2014/main" id="{D9E83254-3F2D-66E6-86A0-FDB0290DB9C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1752" y="2526391"/>
            <a:ext cx="605225" cy="598575"/>
          </a:xfrm>
          <a:prstGeom prst="rect">
            <a:avLst/>
          </a:prstGeom>
        </p:spPr>
      </p:pic>
      <p:pic>
        <p:nvPicPr>
          <p:cNvPr id="6" name="Graphique 4">
            <a:extLst>
              <a:ext uri="{FF2B5EF4-FFF2-40B4-BE49-F238E27FC236}">
                <a16:creationId xmlns:a16="http://schemas.microsoft.com/office/drawing/2014/main" id="{E4A99072-C312-384A-794C-E391343A05F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1752" y="1734879"/>
            <a:ext cx="605225" cy="598575"/>
          </a:xfrm>
          <a:prstGeom prst="rect">
            <a:avLst/>
          </a:prstGeom>
        </p:spPr>
      </p:pic>
      <p:sp>
        <p:nvSpPr>
          <p:cNvPr id="7" name="Slide Number Placeholder 2">
            <a:extLst>
              <a:ext uri="{FF2B5EF4-FFF2-40B4-BE49-F238E27FC236}">
                <a16:creationId xmlns:a16="http://schemas.microsoft.com/office/drawing/2014/main" id="{11D7F4D7-8F0A-059A-5210-CF7E5200EF85}"/>
              </a:ext>
            </a:extLst>
          </p:cNvPr>
          <p:cNvSpPr txBox="1">
            <a:spLocks/>
          </p:cNvSpPr>
          <p:nvPr/>
        </p:nvSpPr>
        <p:spPr>
          <a:xfrm>
            <a:off x="11114968" y="6427327"/>
            <a:ext cx="635000"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fld id="{6B54B0F7-55DD-40D6-B7F4-70B586885C0B}" type="slidenum">
              <a:rPr lang="en-US" smtClean="0">
                <a:solidFill>
                  <a:prstClr val="black"/>
                </a:solidFill>
              </a:rPr>
              <a:pPr defTabSz="609585"/>
              <a:t>46</a:t>
            </a:fld>
            <a:endParaRPr lang="en-US" dirty="0">
              <a:solidFill>
                <a:prstClr val="black"/>
              </a:solidFill>
            </a:endParaRPr>
          </a:p>
        </p:txBody>
      </p:sp>
      <p:sp>
        <p:nvSpPr>
          <p:cNvPr id="8" name="Title 6">
            <a:extLst>
              <a:ext uri="{FF2B5EF4-FFF2-40B4-BE49-F238E27FC236}">
                <a16:creationId xmlns:a16="http://schemas.microsoft.com/office/drawing/2014/main" id="{BF449DC8-9598-D9EF-D7D9-15E3A01DE13C}"/>
              </a:ext>
            </a:extLst>
          </p:cNvPr>
          <p:cNvSpPr txBox="1">
            <a:spLocks/>
          </p:cNvSpPr>
          <p:nvPr/>
        </p:nvSpPr>
        <p:spPr>
          <a:xfrm>
            <a:off x="441600" y="363166"/>
            <a:ext cx="11313600" cy="1095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t>Additionally, real-world evidence has shown that simplifying complex treatment regimens with an FRC decreases treatment burden and may improve adherence to therapy</a:t>
            </a:r>
            <a:endParaRPr lang="en-GB" sz="2400" dirty="0"/>
          </a:p>
        </p:txBody>
      </p:sp>
      <p:sp>
        <p:nvSpPr>
          <p:cNvPr id="9" name="Content Placeholder 7">
            <a:extLst>
              <a:ext uri="{FF2B5EF4-FFF2-40B4-BE49-F238E27FC236}">
                <a16:creationId xmlns:a16="http://schemas.microsoft.com/office/drawing/2014/main" id="{C48456E5-6194-0FB9-AE52-B7C43B16CFC1}"/>
              </a:ext>
            </a:extLst>
          </p:cNvPr>
          <p:cNvSpPr txBox="1">
            <a:spLocks/>
          </p:cNvSpPr>
          <p:nvPr/>
        </p:nvSpPr>
        <p:spPr>
          <a:xfrm>
            <a:off x="431800" y="5846234"/>
            <a:ext cx="11313584" cy="8183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Prospective, real-world study of 62 adults with T2D treated with MDI ± metformin who had normal random C-peptide levels indicating residual beta-cell function and endogenous insulin secretion. Mean follow-up: 99.2 days. This real-world prospective analysis is hypothesis-generating only and has inherent limitations as it was not conducted as a clinical trial with prespecified endpoints or a comparator. </a:t>
            </a:r>
            <a:r>
              <a:rPr lang="en-GB" sz="1200" baseline="30000" dirty="0"/>
              <a:t>*</a:t>
            </a:r>
            <a:r>
              <a:rPr lang="en-GB" sz="1200" dirty="0"/>
              <a:t>Baseline Hba1c: 6.42%. †Documented or symptomatic. BMI, body mass index; FRC, fixed-ratio combination, GLP-1 RA, glucagon-like peptide-1 receptor agonist; MDI, multi-dose insulin; TDD, total daily dose; T2D, Type 2 diabetes. </a:t>
            </a:r>
            <a:r>
              <a:rPr lang="en-GB" sz="1200" dirty="0" err="1"/>
              <a:t>Taybani</a:t>
            </a:r>
            <a:r>
              <a:rPr lang="en-GB" sz="1200" dirty="0"/>
              <a:t> Z, et al. </a:t>
            </a:r>
            <a:r>
              <a:rPr lang="en-GB" sz="1200" dirty="0" err="1"/>
              <a:t>Diabetologie</a:t>
            </a:r>
            <a:r>
              <a:rPr lang="en-GB" sz="1200" dirty="0"/>
              <a:t> Online. 2019; 10:1869–78.</a:t>
            </a:r>
          </a:p>
        </p:txBody>
      </p:sp>
      <p:sp>
        <p:nvSpPr>
          <p:cNvPr id="10" name="Rectangle 9">
            <a:extLst>
              <a:ext uri="{FF2B5EF4-FFF2-40B4-BE49-F238E27FC236}">
                <a16:creationId xmlns:a16="http://schemas.microsoft.com/office/drawing/2014/main" id="{21A874FC-F804-3068-6F9F-A8051CB1E338}"/>
              </a:ext>
            </a:extLst>
          </p:cNvPr>
          <p:cNvSpPr/>
          <p:nvPr/>
        </p:nvSpPr>
        <p:spPr>
          <a:xfrm>
            <a:off x="4716985" y="1455561"/>
            <a:ext cx="5983637" cy="3731673"/>
          </a:xfrm>
          <a:prstGeom prst="rect">
            <a:avLst/>
          </a:prstGeom>
          <a:solidFill>
            <a:schemeClr val="tx2">
              <a:lumMod val="90000"/>
              <a:alpha val="2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kern="0" dirty="0">
              <a:solidFill>
                <a:srgbClr val="FFFFFF"/>
              </a:solidFill>
              <a:latin typeface="Arial"/>
            </a:endParaRPr>
          </a:p>
        </p:txBody>
      </p:sp>
      <p:sp>
        <p:nvSpPr>
          <p:cNvPr id="11" name="Rectangle 10">
            <a:extLst>
              <a:ext uri="{FF2B5EF4-FFF2-40B4-BE49-F238E27FC236}">
                <a16:creationId xmlns:a16="http://schemas.microsoft.com/office/drawing/2014/main" id="{F64F8032-87B6-CBAC-C63B-F25F2B7BED8C}"/>
              </a:ext>
            </a:extLst>
          </p:cNvPr>
          <p:cNvSpPr/>
          <p:nvPr/>
        </p:nvSpPr>
        <p:spPr>
          <a:xfrm rot="5400000">
            <a:off x="5987015" y="-2999604"/>
            <a:ext cx="249188" cy="9121751"/>
          </a:xfrm>
          <a:prstGeom prst="rect">
            <a:avLst/>
          </a:prstGeom>
          <a:solidFill>
            <a:schemeClr val="accent1">
              <a:alpha val="90000"/>
            </a:schemeClr>
          </a:solidFill>
          <a:ln w="25400" cap="flat" cmpd="sng" algn="ctr">
            <a:noFill/>
            <a:prstDash val="solid"/>
          </a:ln>
          <a:effectLst/>
        </p:spPr>
        <p:txBody>
          <a:bodyPr rtlCol="0" anchor="ctr"/>
          <a:lstStyle/>
          <a:p>
            <a:pPr algn="ctr" defTabSz="914377">
              <a:defRPr/>
            </a:pPr>
            <a:endParaRPr lang="en-GB" kern="0" dirty="0">
              <a:solidFill>
                <a:srgbClr val="FFFFFF"/>
              </a:solidFill>
              <a:latin typeface="Arial"/>
            </a:endParaRPr>
          </a:p>
        </p:txBody>
      </p:sp>
      <p:sp>
        <p:nvSpPr>
          <p:cNvPr id="12" name="Content Placeholder 11">
            <a:extLst>
              <a:ext uri="{FF2B5EF4-FFF2-40B4-BE49-F238E27FC236}">
                <a16:creationId xmlns:a16="http://schemas.microsoft.com/office/drawing/2014/main" id="{B1C66F44-8A7E-3299-B671-00F56D1EDFCA}"/>
              </a:ext>
            </a:extLst>
          </p:cNvPr>
          <p:cNvSpPr txBox="1">
            <a:spLocks/>
          </p:cNvSpPr>
          <p:nvPr/>
        </p:nvSpPr>
        <p:spPr>
          <a:xfrm>
            <a:off x="1976310" y="1405471"/>
            <a:ext cx="8456541" cy="290464"/>
          </a:xfrm>
          <a:prstGeom prst="rect">
            <a:avLst/>
          </a:prstGeom>
          <a:noFill/>
        </p:spPr>
        <p:txBody>
          <a:bodyPr vert="horz" wrap="square" lIns="0" tIns="45720" rIns="0" bIns="45720" rtlCol="0">
            <a:spAutoFit/>
          </a:bodyPr>
          <a:lstStyle>
            <a:lvl1pPr marL="2286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400" kern="1200">
                <a:solidFill>
                  <a:srgbClr val="000000"/>
                </a:solidFill>
                <a:latin typeface="+mn-lt"/>
                <a:ea typeface="+mn-ea"/>
                <a:cs typeface="+mn-cs"/>
              </a:defRPr>
            </a:lvl1pPr>
            <a:lvl2pPr marL="6858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000" kern="1200">
                <a:solidFill>
                  <a:srgbClr val="000000"/>
                </a:solidFill>
                <a:latin typeface="+mn-lt"/>
                <a:ea typeface="+mn-ea"/>
                <a:cs typeface="+mn-cs"/>
              </a:defRPr>
            </a:lvl2pPr>
            <a:lvl3pPr marL="1143000" indent="-182880" algn="l" defTabSz="914400" rtl="0" eaLnBrk="1" latinLnBrk="0" hangingPunct="1">
              <a:lnSpc>
                <a:spcPct val="110000"/>
              </a:lnSpc>
              <a:spcBef>
                <a:spcPts val="0"/>
              </a:spcBef>
              <a:spcAft>
                <a:spcPts val="600"/>
              </a:spcAft>
              <a:buClr>
                <a:schemeClr val="tx2"/>
              </a:buClr>
              <a:buSzPct val="80000"/>
              <a:buFont typeface="Courier New" panose="02070309020205020404" pitchFamily="49" charset="0"/>
              <a:buChar char="o"/>
              <a:defRPr sz="1800" kern="1200">
                <a:solidFill>
                  <a:srgbClr val="000000"/>
                </a:solidFill>
                <a:latin typeface="+mn-lt"/>
                <a:ea typeface="+mn-ea"/>
                <a:cs typeface="+mn-cs"/>
              </a:defRPr>
            </a:lvl3pPr>
            <a:lvl4pPr marL="16002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rgbClr val="000000"/>
                </a:solidFill>
                <a:latin typeface="+mn-lt"/>
                <a:ea typeface="+mn-ea"/>
                <a:cs typeface="+mn-cs"/>
              </a:defRPr>
            </a:lvl4pPr>
            <a:lvl5pPr marL="20574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9" indent="0" algn="ctr" defTabSz="914377">
              <a:lnSpc>
                <a:spcPct val="120000"/>
              </a:lnSpc>
              <a:spcAft>
                <a:spcPts val="300"/>
              </a:spcAft>
              <a:buClr>
                <a:srgbClr val="525CA3"/>
              </a:buClr>
              <a:buNone/>
              <a:defRPr/>
            </a:pPr>
            <a:r>
              <a:rPr lang="en-GB" sz="1200" b="1" dirty="0">
                <a:solidFill>
                  <a:srgbClr val="FFFFFF"/>
                </a:solidFill>
                <a:latin typeface="Verdana"/>
              </a:rPr>
              <a:t>3 MONTHS AFTER SWITCHING FROM A COMPLEX INSULIN REGIMEN TO AN FRC</a:t>
            </a:r>
            <a:endParaRPr lang="en-US" sz="1200" b="1" baseline="30000" dirty="0">
              <a:solidFill>
                <a:srgbClr val="FFFFFF"/>
              </a:solidFill>
              <a:latin typeface="Verdana"/>
            </a:endParaRPr>
          </a:p>
        </p:txBody>
      </p:sp>
      <p:grpSp>
        <p:nvGrpSpPr>
          <p:cNvPr id="13" name="Group 12">
            <a:extLst>
              <a:ext uri="{FF2B5EF4-FFF2-40B4-BE49-F238E27FC236}">
                <a16:creationId xmlns:a16="http://schemas.microsoft.com/office/drawing/2014/main" id="{C4F55B6B-D8F8-47EA-D885-675DE98910AB}"/>
              </a:ext>
            </a:extLst>
          </p:cNvPr>
          <p:cNvGrpSpPr/>
          <p:nvPr/>
        </p:nvGrpSpPr>
        <p:grpSpPr>
          <a:xfrm>
            <a:off x="1588548" y="2601089"/>
            <a:ext cx="793819" cy="435523"/>
            <a:chOff x="436510" y="2538643"/>
            <a:chExt cx="1002596" cy="550066"/>
          </a:xfrm>
        </p:grpSpPr>
        <p:sp>
          <p:nvSpPr>
            <p:cNvPr id="14" name="TextBox 13">
              <a:extLst>
                <a:ext uri="{FF2B5EF4-FFF2-40B4-BE49-F238E27FC236}">
                  <a16:creationId xmlns:a16="http://schemas.microsoft.com/office/drawing/2014/main" id="{2BCC38DA-AD03-F44F-BE94-25E85BFCF4C0}"/>
                </a:ext>
              </a:extLst>
            </p:cNvPr>
            <p:cNvSpPr txBox="1"/>
            <p:nvPr/>
          </p:nvSpPr>
          <p:spPr>
            <a:xfrm>
              <a:off x="510077" y="2595256"/>
              <a:ext cx="929029" cy="291541"/>
            </a:xfrm>
            <a:prstGeom prst="rect">
              <a:avLst/>
            </a:prstGeom>
            <a:noFill/>
          </p:spPr>
          <p:txBody>
            <a:bodyPr wrap="square" rtlCol="0">
              <a:spAutoFit/>
            </a:bodyPr>
            <a:lstStyle/>
            <a:p>
              <a:pPr defTabSz="914377">
                <a:defRPr/>
              </a:pPr>
              <a:r>
                <a:rPr lang="en-US" sz="900" b="1" kern="0" dirty="0">
                  <a:solidFill>
                    <a:prstClr val="black"/>
                  </a:solidFill>
                  <a:latin typeface="Arial"/>
                </a:rPr>
                <a:t>HbA1c </a:t>
              </a:r>
              <a:endParaRPr lang="en-GB" sz="900" b="1" kern="0" dirty="0">
                <a:solidFill>
                  <a:prstClr val="black"/>
                </a:solidFill>
                <a:latin typeface="Arial"/>
              </a:endParaRPr>
            </a:p>
          </p:txBody>
        </p:sp>
        <p:sp>
          <p:nvSpPr>
            <p:cNvPr id="15" name="Freeform 5">
              <a:extLst>
                <a:ext uri="{FF2B5EF4-FFF2-40B4-BE49-F238E27FC236}">
                  <a16:creationId xmlns:a16="http://schemas.microsoft.com/office/drawing/2014/main" id="{59539786-5972-1FF3-1027-32CF081D15F5}"/>
                </a:ext>
              </a:extLst>
            </p:cNvPr>
            <p:cNvSpPr>
              <a:spLocks/>
            </p:cNvSpPr>
            <p:nvPr/>
          </p:nvSpPr>
          <p:spPr bwMode="auto">
            <a:xfrm>
              <a:off x="436510" y="2538643"/>
              <a:ext cx="264047" cy="550066"/>
            </a:xfrm>
            <a:custGeom>
              <a:avLst/>
              <a:gdLst>
                <a:gd name="T0" fmla="*/ 107 w 152"/>
                <a:gd name="T1" fmla="*/ 61 h 323"/>
                <a:gd name="T2" fmla="*/ 107 w 152"/>
                <a:gd name="T3" fmla="*/ 199 h 323"/>
                <a:gd name="T4" fmla="*/ 152 w 152"/>
                <a:gd name="T5" fmla="*/ 199 h 323"/>
                <a:gd name="T6" fmla="*/ 78 w 152"/>
                <a:gd name="T7" fmla="*/ 323 h 323"/>
                <a:gd name="T8" fmla="*/ 0 w 152"/>
                <a:gd name="T9" fmla="*/ 199 h 323"/>
                <a:gd name="T10" fmla="*/ 52 w 152"/>
                <a:gd name="T11" fmla="*/ 199 h 323"/>
                <a:gd name="T12" fmla="*/ 52 w 152"/>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152" h="323">
                  <a:moveTo>
                    <a:pt x="107" y="61"/>
                  </a:moveTo>
                  <a:lnTo>
                    <a:pt x="107" y="199"/>
                  </a:lnTo>
                  <a:lnTo>
                    <a:pt x="152" y="199"/>
                  </a:lnTo>
                  <a:lnTo>
                    <a:pt x="78" y="323"/>
                  </a:lnTo>
                  <a:lnTo>
                    <a:pt x="0" y="199"/>
                  </a:lnTo>
                  <a:lnTo>
                    <a:pt x="52" y="199"/>
                  </a:lnTo>
                  <a:lnTo>
                    <a:pt x="52" y="0"/>
                  </a:lnTo>
                </a:path>
              </a:pathLst>
            </a:cu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grpSp>
      <p:sp>
        <p:nvSpPr>
          <p:cNvPr id="16" name="Content Placeholder 11">
            <a:extLst>
              <a:ext uri="{FF2B5EF4-FFF2-40B4-BE49-F238E27FC236}">
                <a16:creationId xmlns:a16="http://schemas.microsoft.com/office/drawing/2014/main" id="{E0977CBC-6EB1-47AD-C191-EFFBC8014EC5}"/>
              </a:ext>
            </a:extLst>
          </p:cNvPr>
          <p:cNvSpPr txBox="1">
            <a:spLocks/>
          </p:cNvSpPr>
          <p:nvPr/>
        </p:nvSpPr>
        <p:spPr>
          <a:xfrm>
            <a:off x="2258344" y="2656584"/>
            <a:ext cx="2315049" cy="235898"/>
          </a:xfrm>
          <a:prstGeom prst="rect">
            <a:avLst/>
          </a:prstGeom>
          <a:noFill/>
        </p:spPr>
        <p:txBody>
          <a:bodyPr vert="horz" wrap="square" lIns="0" tIns="45720" rIns="0" bIns="45720" rtlCol="0">
            <a:spAutoFit/>
          </a:bodyPr>
          <a:lstStyle>
            <a:lvl1pPr marL="2286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400" kern="1200">
                <a:solidFill>
                  <a:srgbClr val="000000"/>
                </a:solidFill>
                <a:latin typeface="+mn-lt"/>
                <a:ea typeface="+mn-ea"/>
                <a:cs typeface="+mn-cs"/>
              </a:defRPr>
            </a:lvl1pPr>
            <a:lvl2pPr marL="6858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000" kern="1200">
                <a:solidFill>
                  <a:srgbClr val="000000"/>
                </a:solidFill>
                <a:latin typeface="+mn-lt"/>
                <a:ea typeface="+mn-ea"/>
                <a:cs typeface="+mn-cs"/>
              </a:defRPr>
            </a:lvl2pPr>
            <a:lvl3pPr marL="1143000" indent="-182880" algn="l" defTabSz="914400" rtl="0" eaLnBrk="1" latinLnBrk="0" hangingPunct="1">
              <a:lnSpc>
                <a:spcPct val="110000"/>
              </a:lnSpc>
              <a:spcBef>
                <a:spcPts val="0"/>
              </a:spcBef>
              <a:spcAft>
                <a:spcPts val="600"/>
              </a:spcAft>
              <a:buClr>
                <a:schemeClr val="tx2"/>
              </a:buClr>
              <a:buSzPct val="80000"/>
              <a:buFont typeface="Courier New" panose="02070309020205020404" pitchFamily="49" charset="0"/>
              <a:buChar char="o"/>
              <a:defRPr sz="1800" kern="1200">
                <a:solidFill>
                  <a:srgbClr val="000000"/>
                </a:solidFill>
                <a:latin typeface="+mn-lt"/>
                <a:ea typeface="+mn-ea"/>
                <a:cs typeface="+mn-cs"/>
              </a:defRPr>
            </a:lvl3pPr>
            <a:lvl4pPr marL="16002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rgbClr val="000000"/>
                </a:solidFill>
                <a:latin typeface="+mn-lt"/>
                <a:ea typeface="+mn-ea"/>
                <a:cs typeface="+mn-cs"/>
              </a:defRPr>
            </a:lvl4pPr>
            <a:lvl5pPr marL="20574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9" indent="0" defTabSz="914377">
              <a:lnSpc>
                <a:spcPct val="100000"/>
              </a:lnSpc>
              <a:spcAft>
                <a:spcPts val="300"/>
              </a:spcAft>
              <a:buClr>
                <a:srgbClr val="525CA3"/>
              </a:buClr>
              <a:buNone/>
              <a:defRPr/>
            </a:pPr>
            <a:r>
              <a:rPr lang="en-GB" sz="933" b="1" dirty="0">
                <a:solidFill>
                  <a:prstClr val="black"/>
                </a:solidFill>
                <a:latin typeface="Verdana"/>
              </a:rPr>
              <a:t>Significant reduction in HbA1c</a:t>
            </a:r>
          </a:p>
        </p:txBody>
      </p:sp>
      <p:sp>
        <p:nvSpPr>
          <p:cNvPr id="17" name="Content Placeholder 11">
            <a:extLst>
              <a:ext uri="{FF2B5EF4-FFF2-40B4-BE49-F238E27FC236}">
                <a16:creationId xmlns:a16="http://schemas.microsoft.com/office/drawing/2014/main" id="{1305F6A8-1922-1014-3551-72412FFDB37D}"/>
              </a:ext>
            </a:extLst>
          </p:cNvPr>
          <p:cNvSpPr txBox="1">
            <a:spLocks/>
          </p:cNvSpPr>
          <p:nvPr/>
        </p:nvSpPr>
        <p:spPr>
          <a:xfrm>
            <a:off x="2258344" y="3387658"/>
            <a:ext cx="2315049" cy="235898"/>
          </a:xfrm>
          <a:prstGeom prst="rect">
            <a:avLst/>
          </a:prstGeom>
          <a:noFill/>
        </p:spPr>
        <p:txBody>
          <a:bodyPr vert="horz" wrap="square" lIns="0" tIns="45720" rIns="0" bIns="45720" rtlCol="0">
            <a:spAutoFit/>
          </a:bodyPr>
          <a:lstStyle>
            <a:lvl1pPr marL="2286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400" kern="1200">
                <a:solidFill>
                  <a:srgbClr val="000000"/>
                </a:solidFill>
                <a:latin typeface="+mn-lt"/>
                <a:ea typeface="+mn-ea"/>
                <a:cs typeface="+mn-cs"/>
              </a:defRPr>
            </a:lvl1pPr>
            <a:lvl2pPr marL="6858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000" kern="1200">
                <a:solidFill>
                  <a:srgbClr val="000000"/>
                </a:solidFill>
                <a:latin typeface="+mn-lt"/>
                <a:ea typeface="+mn-ea"/>
                <a:cs typeface="+mn-cs"/>
              </a:defRPr>
            </a:lvl2pPr>
            <a:lvl3pPr marL="1143000" indent="-182880" algn="l" defTabSz="914400" rtl="0" eaLnBrk="1" latinLnBrk="0" hangingPunct="1">
              <a:lnSpc>
                <a:spcPct val="110000"/>
              </a:lnSpc>
              <a:spcBef>
                <a:spcPts val="0"/>
              </a:spcBef>
              <a:spcAft>
                <a:spcPts val="600"/>
              </a:spcAft>
              <a:buClr>
                <a:schemeClr val="tx2"/>
              </a:buClr>
              <a:buSzPct val="80000"/>
              <a:buFont typeface="Courier New" panose="02070309020205020404" pitchFamily="49" charset="0"/>
              <a:buChar char="o"/>
              <a:defRPr sz="1800" kern="1200">
                <a:solidFill>
                  <a:srgbClr val="000000"/>
                </a:solidFill>
                <a:latin typeface="+mn-lt"/>
                <a:ea typeface="+mn-ea"/>
                <a:cs typeface="+mn-cs"/>
              </a:defRPr>
            </a:lvl3pPr>
            <a:lvl4pPr marL="16002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rgbClr val="000000"/>
                </a:solidFill>
                <a:latin typeface="+mn-lt"/>
                <a:ea typeface="+mn-ea"/>
                <a:cs typeface="+mn-cs"/>
              </a:defRPr>
            </a:lvl4pPr>
            <a:lvl5pPr marL="20574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9" indent="0" defTabSz="914377">
              <a:lnSpc>
                <a:spcPct val="100000"/>
              </a:lnSpc>
              <a:spcAft>
                <a:spcPts val="300"/>
              </a:spcAft>
              <a:buClr>
                <a:srgbClr val="525CA3"/>
              </a:buClr>
              <a:buNone/>
              <a:defRPr/>
            </a:pPr>
            <a:r>
              <a:rPr lang="en-GB" sz="933" b="1" dirty="0">
                <a:solidFill>
                  <a:prstClr val="black"/>
                </a:solidFill>
                <a:latin typeface="Verdana"/>
              </a:rPr>
              <a:t>Decreased insulin requirements</a:t>
            </a:r>
          </a:p>
        </p:txBody>
      </p:sp>
      <p:grpSp>
        <p:nvGrpSpPr>
          <p:cNvPr id="18" name="Group 17">
            <a:extLst>
              <a:ext uri="{FF2B5EF4-FFF2-40B4-BE49-F238E27FC236}">
                <a16:creationId xmlns:a16="http://schemas.microsoft.com/office/drawing/2014/main" id="{813D8DB9-6341-0C81-8454-BA13C3BB804C}"/>
              </a:ext>
            </a:extLst>
          </p:cNvPr>
          <p:cNvGrpSpPr/>
          <p:nvPr/>
        </p:nvGrpSpPr>
        <p:grpSpPr>
          <a:xfrm>
            <a:off x="1627084" y="3397256"/>
            <a:ext cx="447576" cy="292408"/>
            <a:chOff x="5732864" y="4581933"/>
            <a:chExt cx="424718" cy="277475"/>
          </a:xfrm>
        </p:grpSpPr>
        <p:grpSp>
          <p:nvGrpSpPr>
            <p:cNvPr id="19" name="Group 4">
              <a:extLst>
                <a:ext uri="{FF2B5EF4-FFF2-40B4-BE49-F238E27FC236}">
                  <a16:creationId xmlns:a16="http://schemas.microsoft.com/office/drawing/2014/main" id="{AD494937-B66E-835B-5ED7-FF2A14080E05}"/>
                </a:ext>
              </a:extLst>
            </p:cNvPr>
            <p:cNvGrpSpPr>
              <a:grpSpLocks noChangeAspect="1"/>
            </p:cNvGrpSpPr>
            <p:nvPr/>
          </p:nvGrpSpPr>
          <p:grpSpPr bwMode="auto">
            <a:xfrm>
              <a:off x="5732864" y="4591592"/>
              <a:ext cx="424718" cy="267816"/>
              <a:chOff x="131" y="1689"/>
              <a:chExt cx="628" cy="396"/>
            </a:xfrm>
          </p:grpSpPr>
          <p:sp>
            <p:nvSpPr>
              <p:cNvPr id="21" name="Freeform 6">
                <a:extLst>
                  <a:ext uri="{FF2B5EF4-FFF2-40B4-BE49-F238E27FC236}">
                    <a16:creationId xmlns:a16="http://schemas.microsoft.com/office/drawing/2014/main" id="{FC1B954D-0B42-4DAD-9296-F42BA0CEBE9D}"/>
                  </a:ext>
                </a:extLst>
              </p:cNvPr>
              <p:cNvSpPr>
                <a:spLocks/>
              </p:cNvSpPr>
              <p:nvPr/>
            </p:nvSpPr>
            <p:spPr bwMode="auto">
              <a:xfrm>
                <a:off x="402" y="1706"/>
                <a:ext cx="318" cy="227"/>
              </a:xfrm>
              <a:custGeom>
                <a:avLst/>
                <a:gdLst>
                  <a:gd name="T0" fmla="*/ 0 w 318"/>
                  <a:gd name="T1" fmla="*/ 171 h 227"/>
                  <a:gd name="T2" fmla="*/ 285 w 318"/>
                  <a:gd name="T3" fmla="*/ 0 h 227"/>
                  <a:gd name="T4" fmla="*/ 318 w 318"/>
                  <a:gd name="T5" fmla="*/ 56 h 227"/>
                  <a:gd name="T6" fmla="*/ 34 w 318"/>
                  <a:gd name="T7" fmla="*/ 227 h 227"/>
                  <a:gd name="T8" fmla="*/ 0 w 318"/>
                  <a:gd name="T9" fmla="*/ 171 h 227"/>
                  <a:gd name="T10" fmla="*/ 0 w 318"/>
                  <a:gd name="T11" fmla="*/ 171 h 227"/>
                </a:gdLst>
                <a:ahLst/>
                <a:cxnLst>
                  <a:cxn ang="0">
                    <a:pos x="T0" y="T1"/>
                  </a:cxn>
                  <a:cxn ang="0">
                    <a:pos x="T2" y="T3"/>
                  </a:cxn>
                  <a:cxn ang="0">
                    <a:pos x="T4" y="T5"/>
                  </a:cxn>
                  <a:cxn ang="0">
                    <a:pos x="T6" y="T7"/>
                  </a:cxn>
                  <a:cxn ang="0">
                    <a:pos x="T8" y="T9"/>
                  </a:cxn>
                  <a:cxn ang="0">
                    <a:pos x="T10" y="T11"/>
                  </a:cxn>
                </a:cxnLst>
                <a:rect l="0" t="0" r="r" b="b"/>
                <a:pathLst>
                  <a:path w="318" h="227">
                    <a:moveTo>
                      <a:pt x="0" y="171"/>
                    </a:moveTo>
                    <a:lnTo>
                      <a:pt x="285" y="0"/>
                    </a:lnTo>
                    <a:lnTo>
                      <a:pt x="318" y="56"/>
                    </a:lnTo>
                    <a:lnTo>
                      <a:pt x="34" y="227"/>
                    </a:lnTo>
                    <a:lnTo>
                      <a:pt x="0" y="171"/>
                    </a:lnTo>
                    <a:lnTo>
                      <a:pt x="0" y="171"/>
                    </a:lnTo>
                    <a:close/>
                  </a:path>
                </a:pathLst>
              </a:custGeom>
              <a:solidFill>
                <a:srgbClr val="FFFFFF"/>
              </a:solidFill>
              <a:ln w="63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22" name="Freeform 7">
                <a:extLst>
                  <a:ext uri="{FF2B5EF4-FFF2-40B4-BE49-F238E27FC236}">
                    <a16:creationId xmlns:a16="http://schemas.microsoft.com/office/drawing/2014/main" id="{71051DFC-C30D-CF7F-EBD0-0E3B52575D12}"/>
                  </a:ext>
                </a:extLst>
              </p:cNvPr>
              <p:cNvSpPr>
                <a:spLocks/>
              </p:cNvSpPr>
              <p:nvPr/>
            </p:nvSpPr>
            <p:spPr bwMode="auto">
              <a:xfrm>
                <a:off x="610" y="1726"/>
                <a:ext cx="84" cy="69"/>
              </a:xfrm>
              <a:custGeom>
                <a:avLst/>
                <a:gdLst>
                  <a:gd name="T0" fmla="*/ 31 w 35"/>
                  <a:gd name="T1" fmla="*/ 0 h 29"/>
                  <a:gd name="T2" fmla="*/ 22 w 35"/>
                  <a:gd name="T3" fmla="*/ 5 h 29"/>
                  <a:gd name="T4" fmla="*/ 2 w 35"/>
                  <a:gd name="T5" fmla="*/ 25 h 29"/>
                  <a:gd name="T6" fmla="*/ 30 w 35"/>
                  <a:gd name="T7" fmla="*/ 17 h 29"/>
                  <a:gd name="T8" fmla="*/ 35 w 35"/>
                  <a:gd name="T9" fmla="*/ 14 h 29"/>
                  <a:gd name="T10" fmla="*/ 31 w 35"/>
                  <a:gd name="T11" fmla="*/ 0 h 29"/>
                  <a:gd name="T12" fmla="*/ 31 w 3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5" h="29">
                    <a:moveTo>
                      <a:pt x="31" y="0"/>
                    </a:moveTo>
                    <a:cubicBezTo>
                      <a:pt x="28" y="1"/>
                      <a:pt x="25" y="3"/>
                      <a:pt x="22" y="5"/>
                    </a:cubicBezTo>
                    <a:cubicBezTo>
                      <a:pt x="9" y="12"/>
                      <a:pt x="0" y="22"/>
                      <a:pt x="2" y="25"/>
                    </a:cubicBezTo>
                    <a:cubicBezTo>
                      <a:pt x="4" y="29"/>
                      <a:pt x="17" y="25"/>
                      <a:pt x="30" y="17"/>
                    </a:cubicBezTo>
                    <a:cubicBezTo>
                      <a:pt x="32" y="16"/>
                      <a:pt x="33" y="15"/>
                      <a:pt x="35" y="14"/>
                    </a:cubicBezTo>
                    <a:cubicBezTo>
                      <a:pt x="31" y="0"/>
                      <a:pt x="31" y="0"/>
                      <a:pt x="31" y="0"/>
                    </a:cubicBezTo>
                    <a:cubicBezTo>
                      <a:pt x="31" y="0"/>
                      <a:pt x="31" y="0"/>
                      <a:pt x="31" y="0"/>
                    </a:cubicBezTo>
                    <a:close/>
                  </a:path>
                </a:pathLst>
              </a:custGeom>
              <a:noFill/>
              <a:ln w="63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23" name="Line 8">
                <a:extLst>
                  <a:ext uri="{FF2B5EF4-FFF2-40B4-BE49-F238E27FC236}">
                    <a16:creationId xmlns:a16="http://schemas.microsoft.com/office/drawing/2014/main" id="{B9E55104-CFB3-FE80-D9C5-DA8F53921883}"/>
                  </a:ext>
                </a:extLst>
              </p:cNvPr>
              <p:cNvSpPr>
                <a:spLocks noChangeShapeType="1"/>
              </p:cNvSpPr>
              <p:nvPr/>
            </p:nvSpPr>
            <p:spPr bwMode="auto">
              <a:xfrm flipH="1" flipV="1">
                <a:off x="656" y="1740"/>
                <a:ext cx="12" cy="34"/>
              </a:xfrm>
              <a:prstGeom prst="line">
                <a:avLst/>
              </a:prstGeom>
              <a:noFill/>
              <a:ln w="63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24" name="Freeform 9">
                <a:extLst>
                  <a:ext uri="{FF2B5EF4-FFF2-40B4-BE49-F238E27FC236}">
                    <a16:creationId xmlns:a16="http://schemas.microsoft.com/office/drawing/2014/main" id="{DD7F1086-7AC9-BAF2-0693-D2F30F64ACFF}"/>
                  </a:ext>
                </a:extLst>
              </p:cNvPr>
              <p:cNvSpPr>
                <a:spLocks/>
              </p:cNvSpPr>
              <p:nvPr/>
            </p:nvSpPr>
            <p:spPr bwMode="auto">
              <a:xfrm>
                <a:off x="436" y="1792"/>
                <a:ext cx="169" cy="126"/>
              </a:xfrm>
              <a:custGeom>
                <a:avLst/>
                <a:gdLst>
                  <a:gd name="T0" fmla="*/ 0 w 203"/>
                  <a:gd name="T1" fmla="*/ 108 h 152"/>
                  <a:gd name="T2" fmla="*/ 177 w 203"/>
                  <a:gd name="T3" fmla="*/ 0 h 152"/>
                  <a:gd name="T4" fmla="*/ 203 w 203"/>
                  <a:gd name="T5" fmla="*/ 46 h 152"/>
                  <a:gd name="T6" fmla="*/ 28 w 203"/>
                  <a:gd name="T7" fmla="*/ 152 h 152"/>
                  <a:gd name="T8" fmla="*/ 0 w 203"/>
                  <a:gd name="T9" fmla="*/ 108 h 152"/>
                  <a:gd name="T10" fmla="*/ 0 w 203"/>
                  <a:gd name="T11" fmla="*/ 108 h 152"/>
                </a:gdLst>
                <a:ahLst/>
                <a:cxnLst>
                  <a:cxn ang="0">
                    <a:pos x="T0" y="T1"/>
                  </a:cxn>
                  <a:cxn ang="0">
                    <a:pos x="T2" y="T3"/>
                  </a:cxn>
                  <a:cxn ang="0">
                    <a:pos x="T4" y="T5"/>
                  </a:cxn>
                  <a:cxn ang="0">
                    <a:pos x="T6" y="T7"/>
                  </a:cxn>
                  <a:cxn ang="0">
                    <a:pos x="T8" y="T9"/>
                  </a:cxn>
                  <a:cxn ang="0">
                    <a:pos x="T10" y="T11"/>
                  </a:cxn>
                </a:cxnLst>
                <a:rect l="0" t="0" r="r" b="b"/>
                <a:pathLst>
                  <a:path w="203" h="152">
                    <a:moveTo>
                      <a:pt x="0" y="108"/>
                    </a:moveTo>
                    <a:lnTo>
                      <a:pt x="177" y="0"/>
                    </a:lnTo>
                    <a:lnTo>
                      <a:pt x="203" y="46"/>
                    </a:lnTo>
                    <a:lnTo>
                      <a:pt x="28" y="152"/>
                    </a:lnTo>
                    <a:lnTo>
                      <a:pt x="0" y="108"/>
                    </a:lnTo>
                    <a:lnTo>
                      <a:pt x="0" y="108"/>
                    </a:lnTo>
                    <a:close/>
                  </a:path>
                </a:pathLst>
              </a:custGeom>
              <a:noFill/>
              <a:ln w="63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25" name="Freeform 10">
                <a:extLst>
                  <a:ext uri="{FF2B5EF4-FFF2-40B4-BE49-F238E27FC236}">
                    <a16:creationId xmlns:a16="http://schemas.microsoft.com/office/drawing/2014/main" id="{A644F187-C805-CA40-ED6E-4C33DACFE405}"/>
                  </a:ext>
                </a:extLst>
              </p:cNvPr>
              <p:cNvSpPr>
                <a:spLocks/>
              </p:cNvSpPr>
              <p:nvPr/>
            </p:nvSpPr>
            <p:spPr bwMode="auto">
              <a:xfrm>
                <a:off x="689" y="1692"/>
                <a:ext cx="58" cy="65"/>
              </a:xfrm>
              <a:custGeom>
                <a:avLst/>
                <a:gdLst>
                  <a:gd name="T0" fmla="*/ 21 w 24"/>
                  <a:gd name="T1" fmla="*/ 22 h 27"/>
                  <a:gd name="T2" fmla="*/ 13 w 24"/>
                  <a:gd name="T3" fmla="*/ 27 h 27"/>
                  <a:gd name="T4" fmla="*/ 0 w 24"/>
                  <a:gd name="T5" fmla="*/ 7 h 27"/>
                  <a:gd name="T6" fmla="*/ 8 w 24"/>
                  <a:gd name="T7" fmla="*/ 2 h 27"/>
                  <a:gd name="T8" fmla="*/ 15 w 24"/>
                  <a:gd name="T9" fmla="*/ 3 h 27"/>
                  <a:gd name="T10" fmla="*/ 23 w 24"/>
                  <a:gd name="T11" fmla="*/ 16 h 27"/>
                  <a:gd name="T12" fmla="*/ 21 w 24"/>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21" y="22"/>
                    </a:moveTo>
                    <a:cubicBezTo>
                      <a:pt x="13" y="27"/>
                      <a:pt x="13" y="27"/>
                      <a:pt x="13" y="27"/>
                    </a:cubicBezTo>
                    <a:cubicBezTo>
                      <a:pt x="0" y="7"/>
                      <a:pt x="0" y="7"/>
                      <a:pt x="0" y="7"/>
                    </a:cubicBezTo>
                    <a:cubicBezTo>
                      <a:pt x="8" y="2"/>
                      <a:pt x="8" y="2"/>
                      <a:pt x="8" y="2"/>
                    </a:cubicBezTo>
                    <a:cubicBezTo>
                      <a:pt x="11" y="0"/>
                      <a:pt x="13" y="1"/>
                      <a:pt x="15" y="3"/>
                    </a:cubicBezTo>
                    <a:cubicBezTo>
                      <a:pt x="23" y="16"/>
                      <a:pt x="23" y="16"/>
                      <a:pt x="23" y="16"/>
                    </a:cubicBezTo>
                    <a:cubicBezTo>
                      <a:pt x="24" y="18"/>
                      <a:pt x="24" y="21"/>
                      <a:pt x="21" y="22"/>
                    </a:cubicBezTo>
                    <a:close/>
                  </a:path>
                </a:pathLst>
              </a:custGeom>
              <a:solidFill>
                <a:srgbClr val="FFFFFF"/>
              </a:solidFill>
              <a:ln w="63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26" name="Freeform 12">
                <a:extLst>
                  <a:ext uri="{FF2B5EF4-FFF2-40B4-BE49-F238E27FC236}">
                    <a16:creationId xmlns:a16="http://schemas.microsoft.com/office/drawing/2014/main" id="{E2CA4BD5-84E8-8083-7353-4A1DE7AF8B3A}"/>
                  </a:ext>
                </a:extLst>
              </p:cNvPr>
              <p:cNvSpPr>
                <a:spLocks/>
              </p:cNvSpPr>
              <p:nvPr/>
            </p:nvSpPr>
            <p:spPr bwMode="auto">
              <a:xfrm>
                <a:off x="136" y="1877"/>
                <a:ext cx="302" cy="208"/>
              </a:xfrm>
              <a:custGeom>
                <a:avLst/>
                <a:gdLst>
                  <a:gd name="T0" fmla="*/ 7 w 126"/>
                  <a:gd name="T1" fmla="*/ 86 h 86"/>
                  <a:gd name="T2" fmla="*/ 87 w 126"/>
                  <a:gd name="T3" fmla="*/ 47 h 86"/>
                  <a:gd name="T4" fmla="*/ 126 w 126"/>
                  <a:gd name="T5" fmla="*/ 22 h 86"/>
                  <a:gd name="T6" fmla="*/ 112 w 126"/>
                  <a:gd name="T7" fmla="*/ 0 h 86"/>
                  <a:gd name="T8" fmla="*/ 72 w 126"/>
                  <a:gd name="T9" fmla="*/ 22 h 86"/>
                  <a:gd name="T10" fmla="*/ 0 w 126"/>
                  <a:gd name="T11" fmla="*/ 73 h 86"/>
                  <a:gd name="T12" fmla="*/ 7 w 126"/>
                  <a:gd name="T13" fmla="*/ 86 h 86"/>
                  <a:gd name="T14" fmla="*/ 7 w 126"/>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86">
                    <a:moveTo>
                      <a:pt x="7" y="86"/>
                    </a:moveTo>
                    <a:cubicBezTo>
                      <a:pt x="24" y="81"/>
                      <a:pt x="54" y="67"/>
                      <a:pt x="87" y="47"/>
                    </a:cubicBezTo>
                    <a:cubicBezTo>
                      <a:pt x="102" y="39"/>
                      <a:pt x="115" y="30"/>
                      <a:pt x="126" y="22"/>
                    </a:cubicBezTo>
                    <a:cubicBezTo>
                      <a:pt x="112" y="0"/>
                      <a:pt x="112" y="0"/>
                      <a:pt x="112" y="0"/>
                    </a:cubicBezTo>
                    <a:cubicBezTo>
                      <a:pt x="100" y="6"/>
                      <a:pt x="86" y="13"/>
                      <a:pt x="72" y="22"/>
                    </a:cubicBezTo>
                    <a:cubicBezTo>
                      <a:pt x="39" y="41"/>
                      <a:pt x="12" y="61"/>
                      <a:pt x="0" y="73"/>
                    </a:cubicBezTo>
                    <a:cubicBezTo>
                      <a:pt x="7" y="86"/>
                      <a:pt x="7" y="86"/>
                      <a:pt x="7" y="86"/>
                    </a:cubicBezTo>
                    <a:cubicBezTo>
                      <a:pt x="7" y="86"/>
                      <a:pt x="7" y="86"/>
                      <a:pt x="7" y="86"/>
                    </a:cubicBezTo>
                    <a:close/>
                  </a:path>
                </a:pathLst>
              </a:custGeom>
              <a:solidFill>
                <a:srgbClr val="FFFFFF"/>
              </a:solidFill>
              <a:ln w="63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27" name="Freeform 14">
                <a:extLst>
                  <a:ext uri="{FF2B5EF4-FFF2-40B4-BE49-F238E27FC236}">
                    <a16:creationId xmlns:a16="http://schemas.microsoft.com/office/drawing/2014/main" id="{F078CF42-FCA6-E8F0-BB71-F0A62F3DBAE5}"/>
                  </a:ext>
                </a:extLst>
              </p:cNvPr>
              <p:cNvSpPr>
                <a:spLocks/>
              </p:cNvSpPr>
              <p:nvPr/>
            </p:nvSpPr>
            <p:spPr bwMode="auto">
              <a:xfrm>
                <a:off x="131" y="1933"/>
                <a:ext cx="233" cy="147"/>
              </a:xfrm>
              <a:custGeom>
                <a:avLst/>
                <a:gdLst>
                  <a:gd name="T0" fmla="*/ 43 w 97"/>
                  <a:gd name="T1" fmla="*/ 26 h 61"/>
                  <a:gd name="T2" fmla="*/ 0 w 97"/>
                  <a:gd name="T3" fmla="*/ 57 h 61"/>
                  <a:gd name="T4" fmla="*/ 3 w 97"/>
                  <a:gd name="T5" fmla="*/ 61 h 61"/>
                  <a:gd name="T6" fmla="*/ 51 w 97"/>
                  <a:gd name="T7" fmla="*/ 39 h 61"/>
                  <a:gd name="T8" fmla="*/ 95 w 97"/>
                  <a:gd name="T9" fmla="*/ 4 h 61"/>
                  <a:gd name="T10" fmla="*/ 43 w 97"/>
                  <a:gd name="T11" fmla="*/ 26 h 61"/>
                </a:gdLst>
                <a:ahLst/>
                <a:cxnLst>
                  <a:cxn ang="0">
                    <a:pos x="T0" y="T1"/>
                  </a:cxn>
                  <a:cxn ang="0">
                    <a:pos x="T2" y="T3"/>
                  </a:cxn>
                  <a:cxn ang="0">
                    <a:pos x="T4" y="T5"/>
                  </a:cxn>
                  <a:cxn ang="0">
                    <a:pos x="T6" y="T7"/>
                  </a:cxn>
                  <a:cxn ang="0">
                    <a:pos x="T8" y="T9"/>
                  </a:cxn>
                  <a:cxn ang="0">
                    <a:pos x="T10" y="T11"/>
                  </a:cxn>
                </a:cxnLst>
                <a:rect l="0" t="0" r="r" b="b"/>
                <a:pathLst>
                  <a:path w="97" h="61">
                    <a:moveTo>
                      <a:pt x="43" y="26"/>
                    </a:moveTo>
                    <a:cubicBezTo>
                      <a:pt x="22" y="38"/>
                      <a:pt x="5" y="50"/>
                      <a:pt x="0" y="57"/>
                    </a:cubicBezTo>
                    <a:cubicBezTo>
                      <a:pt x="3" y="61"/>
                      <a:pt x="3" y="61"/>
                      <a:pt x="3" y="61"/>
                    </a:cubicBezTo>
                    <a:cubicBezTo>
                      <a:pt x="11" y="60"/>
                      <a:pt x="30" y="51"/>
                      <a:pt x="51" y="39"/>
                    </a:cubicBezTo>
                    <a:cubicBezTo>
                      <a:pt x="77" y="23"/>
                      <a:pt x="97" y="8"/>
                      <a:pt x="95" y="4"/>
                    </a:cubicBezTo>
                    <a:cubicBezTo>
                      <a:pt x="93" y="0"/>
                      <a:pt x="69" y="10"/>
                      <a:pt x="43" y="26"/>
                    </a:cubicBezTo>
                    <a:close/>
                  </a:path>
                </a:pathLst>
              </a:custGeom>
              <a:solidFill>
                <a:srgbClr val="575771">
                  <a:alpha val="20000"/>
                </a:srgbClr>
              </a:solidFill>
              <a:ln w="63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28" name="Freeform 19">
                <a:extLst>
                  <a:ext uri="{FF2B5EF4-FFF2-40B4-BE49-F238E27FC236}">
                    <a16:creationId xmlns:a16="http://schemas.microsoft.com/office/drawing/2014/main" id="{4D722586-AE48-9F8F-69DB-1F39A6DAFFE2}"/>
                  </a:ext>
                </a:extLst>
              </p:cNvPr>
              <p:cNvSpPr>
                <a:spLocks/>
              </p:cNvSpPr>
              <p:nvPr/>
            </p:nvSpPr>
            <p:spPr bwMode="auto">
              <a:xfrm>
                <a:off x="720" y="1689"/>
                <a:ext cx="39" cy="46"/>
              </a:xfrm>
              <a:custGeom>
                <a:avLst/>
                <a:gdLst>
                  <a:gd name="T0" fmla="*/ 12 w 16"/>
                  <a:gd name="T1" fmla="*/ 18 h 19"/>
                  <a:gd name="T2" fmla="*/ 11 w 16"/>
                  <a:gd name="T3" fmla="*/ 19 h 19"/>
                  <a:gd name="T4" fmla="*/ 0 w 16"/>
                  <a:gd name="T5" fmla="*/ 2 h 19"/>
                  <a:gd name="T6" fmla="*/ 1 w 16"/>
                  <a:gd name="T7" fmla="*/ 2 h 19"/>
                  <a:gd name="T8" fmla="*/ 11 w 16"/>
                  <a:gd name="T9" fmla="*/ 4 h 19"/>
                  <a:gd name="T10" fmla="*/ 14 w 16"/>
                  <a:gd name="T11" fmla="*/ 9 h 19"/>
                  <a:gd name="T12" fmla="*/ 12 w 16"/>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12" y="18"/>
                    </a:moveTo>
                    <a:cubicBezTo>
                      <a:pt x="11" y="19"/>
                      <a:pt x="11" y="19"/>
                      <a:pt x="11" y="19"/>
                    </a:cubicBezTo>
                    <a:cubicBezTo>
                      <a:pt x="0" y="2"/>
                      <a:pt x="0" y="2"/>
                      <a:pt x="0" y="2"/>
                    </a:cubicBezTo>
                    <a:cubicBezTo>
                      <a:pt x="1" y="2"/>
                      <a:pt x="1" y="2"/>
                      <a:pt x="1" y="2"/>
                    </a:cubicBezTo>
                    <a:cubicBezTo>
                      <a:pt x="4" y="0"/>
                      <a:pt x="9" y="1"/>
                      <a:pt x="11" y="4"/>
                    </a:cubicBezTo>
                    <a:cubicBezTo>
                      <a:pt x="14" y="9"/>
                      <a:pt x="14" y="9"/>
                      <a:pt x="14" y="9"/>
                    </a:cubicBezTo>
                    <a:cubicBezTo>
                      <a:pt x="16" y="12"/>
                      <a:pt x="15" y="16"/>
                      <a:pt x="12" y="18"/>
                    </a:cubicBezTo>
                    <a:close/>
                  </a:path>
                </a:pathLst>
              </a:custGeom>
              <a:solidFill>
                <a:srgbClr val="C9CFED"/>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grpSp>
        <p:sp>
          <p:nvSpPr>
            <p:cNvPr id="20" name="Oval 19">
              <a:extLst>
                <a:ext uri="{FF2B5EF4-FFF2-40B4-BE49-F238E27FC236}">
                  <a16:creationId xmlns:a16="http://schemas.microsoft.com/office/drawing/2014/main" id="{4200101D-6475-708F-E5A3-9BBA7D12D85F}"/>
                </a:ext>
              </a:extLst>
            </p:cNvPr>
            <p:cNvSpPr/>
            <p:nvPr/>
          </p:nvSpPr>
          <p:spPr>
            <a:xfrm>
              <a:off x="5776292" y="4581933"/>
              <a:ext cx="165606" cy="171419"/>
            </a:xfrm>
            <a:prstGeom prst="ellipse">
              <a:avLst/>
            </a:prstGeom>
            <a:solidFill>
              <a:srgbClr val="FFFFFF"/>
            </a:solid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GB" sz="1600" kern="0" dirty="0">
                <a:solidFill>
                  <a:srgbClr val="25326D"/>
                </a:solidFill>
                <a:latin typeface="Arial"/>
              </a:endParaRPr>
            </a:p>
          </p:txBody>
        </p:sp>
      </p:grpSp>
      <p:sp>
        <p:nvSpPr>
          <p:cNvPr id="29" name="Content Placeholder 11">
            <a:extLst>
              <a:ext uri="{FF2B5EF4-FFF2-40B4-BE49-F238E27FC236}">
                <a16:creationId xmlns:a16="http://schemas.microsoft.com/office/drawing/2014/main" id="{C0C0B20F-5B7D-A6BE-C16F-505E38C562DB}"/>
              </a:ext>
            </a:extLst>
          </p:cNvPr>
          <p:cNvSpPr txBox="1">
            <a:spLocks/>
          </p:cNvSpPr>
          <p:nvPr/>
        </p:nvSpPr>
        <p:spPr>
          <a:xfrm>
            <a:off x="2258344" y="4107327"/>
            <a:ext cx="2315049" cy="235898"/>
          </a:xfrm>
          <a:prstGeom prst="rect">
            <a:avLst/>
          </a:prstGeom>
          <a:noFill/>
        </p:spPr>
        <p:txBody>
          <a:bodyPr vert="horz" wrap="square" lIns="0" tIns="45720" rIns="0" bIns="45720" rtlCol="0">
            <a:spAutoFit/>
          </a:bodyPr>
          <a:lstStyle>
            <a:lvl1pPr marL="2286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400" kern="1200">
                <a:solidFill>
                  <a:srgbClr val="000000"/>
                </a:solidFill>
                <a:latin typeface="+mn-lt"/>
                <a:ea typeface="+mn-ea"/>
                <a:cs typeface="+mn-cs"/>
              </a:defRPr>
            </a:lvl1pPr>
            <a:lvl2pPr marL="6858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000" kern="1200">
                <a:solidFill>
                  <a:srgbClr val="000000"/>
                </a:solidFill>
                <a:latin typeface="+mn-lt"/>
                <a:ea typeface="+mn-ea"/>
                <a:cs typeface="+mn-cs"/>
              </a:defRPr>
            </a:lvl2pPr>
            <a:lvl3pPr marL="1143000" indent="-182880" algn="l" defTabSz="914400" rtl="0" eaLnBrk="1" latinLnBrk="0" hangingPunct="1">
              <a:lnSpc>
                <a:spcPct val="110000"/>
              </a:lnSpc>
              <a:spcBef>
                <a:spcPts val="0"/>
              </a:spcBef>
              <a:spcAft>
                <a:spcPts val="600"/>
              </a:spcAft>
              <a:buClr>
                <a:schemeClr val="tx2"/>
              </a:buClr>
              <a:buSzPct val="80000"/>
              <a:buFont typeface="Courier New" panose="02070309020205020404" pitchFamily="49" charset="0"/>
              <a:buChar char="o"/>
              <a:defRPr sz="1800" kern="1200">
                <a:solidFill>
                  <a:srgbClr val="000000"/>
                </a:solidFill>
                <a:latin typeface="+mn-lt"/>
                <a:ea typeface="+mn-ea"/>
                <a:cs typeface="+mn-cs"/>
              </a:defRPr>
            </a:lvl3pPr>
            <a:lvl4pPr marL="16002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rgbClr val="000000"/>
                </a:solidFill>
                <a:latin typeface="+mn-lt"/>
                <a:ea typeface="+mn-ea"/>
                <a:cs typeface="+mn-cs"/>
              </a:defRPr>
            </a:lvl4pPr>
            <a:lvl5pPr marL="20574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9" indent="0" defTabSz="914377">
              <a:lnSpc>
                <a:spcPct val="100000"/>
              </a:lnSpc>
              <a:spcAft>
                <a:spcPts val="300"/>
              </a:spcAft>
              <a:buClr>
                <a:srgbClr val="525CA3"/>
              </a:buClr>
              <a:buNone/>
              <a:defRPr/>
            </a:pPr>
            <a:r>
              <a:rPr lang="en-GB" sz="933" b="1" dirty="0">
                <a:solidFill>
                  <a:prstClr val="black"/>
                </a:solidFill>
                <a:latin typeface="Verdana"/>
              </a:rPr>
              <a:t>Fewer hypoglycemic episodes</a:t>
            </a:r>
          </a:p>
        </p:txBody>
      </p:sp>
      <p:grpSp>
        <p:nvGrpSpPr>
          <p:cNvPr id="30" name="Group 29">
            <a:extLst>
              <a:ext uri="{FF2B5EF4-FFF2-40B4-BE49-F238E27FC236}">
                <a16:creationId xmlns:a16="http://schemas.microsoft.com/office/drawing/2014/main" id="{0CB55FEB-3BD2-9E3E-6DF2-AB17F01AF69A}"/>
              </a:ext>
            </a:extLst>
          </p:cNvPr>
          <p:cNvGrpSpPr/>
          <p:nvPr/>
        </p:nvGrpSpPr>
        <p:grpSpPr>
          <a:xfrm>
            <a:off x="1702939" y="4064359"/>
            <a:ext cx="240299" cy="391623"/>
            <a:chOff x="7971764" y="2895173"/>
            <a:chExt cx="303498" cy="494621"/>
          </a:xfrm>
        </p:grpSpPr>
        <p:sp>
          <p:nvSpPr>
            <p:cNvPr id="31" name="Graphic 49">
              <a:extLst>
                <a:ext uri="{FF2B5EF4-FFF2-40B4-BE49-F238E27FC236}">
                  <a16:creationId xmlns:a16="http://schemas.microsoft.com/office/drawing/2014/main" id="{5845CF8C-64C0-D6BF-12EC-1311C73FA50A}"/>
                </a:ext>
              </a:extLst>
            </p:cNvPr>
            <p:cNvSpPr/>
            <p:nvPr/>
          </p:nvSpPr>
          <p:spPr>
            <a:xfrm>
              <a:off x="7971764" y="2895173"/>
              <a:ext cx="303498" cy="421018"/>
            </a:xfrm>
            <a:custGeom>
              <a:avLst/>
              <a:gdLst>
                <a:gd name="connsiteX0" fmla="*/ 116456 w 303498"/>
                <a:gd name="connsiteY0" fmla="*/ 420457 h 421018"/>
                <a:gd name="connsiteX1" fmla="*/ 116456 w 303498"/>
                <a:gd name="connsiteY1" fmla="*/ 349616 h 421018"/>
                <a:gd name="connsiteX2" fmla="*/ 69830 w 303498"/>
                <a:gd name="connsiteY2" fmla="*/ 349616 h 421018"/>
                <a:gd name="connsiteX3" fmla="*/ -314 w 303498"/>
                <a:gd name="connsiteY3" fmla="*/ 279613 h 421018"/>
                <a:gd name="connsiteX4" fmla="*/ -314 w 303498"/>
                <a:gd name="connsiteY4" fmla="*/ 59311 h 421018"/>
                <a:gd name="connsiteX5" fmla="*/ 59548 w 303498"/>
                <a:gd name="connsiteY5" fmla="*/ -562 h 421018"/>
                <a:gd name="connsiteX6" fmla="*/ 248211 w 303498"/>
                <a:gd name="connsiteY6" fmla="*/ -562 h 421018"/>
                <a:gd name="connsiteX7" fmla="*/ 303185 w 303498"/>
                <a:gd name="connsiteY7" fmla="*/ 62867 h 421018"/>
                <a:gd name="connsiteX8" fmla="*/ 303185 w 303498"/>
                <a:gd name="connsiteY8" fmla="*/ 279613 h 421018"/>
                <a:gd name="connsiteX9" fmla="*/ 233203 w 303498"/>
                <a:gd name="connsiteY9" fmla="*/ 349616 h 421018"/>
                <a:gd name="connsiteX10" fmla="*/ 233181 w 303498"/>
                <a:gd name="connsiteY10" fmla="*/ 349616 h 421018"/>
                <a:gd name="connsiteX11" fmla="*/ 184611 w 303498"/>
                <a:gd name="connsiteY11" fmla="*/ 349616 h 421018"/>
                <a:gd name="connsiteX12" fmla="*/ 184611 w 303498"/>
                <a:gd name="connsiteY12" fmla="*/ 420457 h 42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498" h="421018">
                  <a:moveTo>
                    <a:pt x="116456" y="420457"/>
                  </a:moveTo>
                  <a:lnTo>
                    <a:pt x="116456" y="349616"/>
                  </a:lnTo>
                  <a:lnTo>
                    <a:pt x="69830" y="349616"/>
                  </a:lnTo>
                  <a:cubicBezTo>
                    <a:pt x="31143" y="349627"/>
                    <a:pt x="-260" y="318299"/>
                    <a:pt x="-314" y="279613"/>
                  </a:cubicBezTo>
                  <a:lnTo>
                    <a:pt x="-314" y="59311"/>
                  </a:lnTo>
                  <a:cubicBezTo>
                    <a:pt x="-314" y="26243"/>
                    <a:pt x="26491" y="-562"/>
                    <a:pt x="59548" y="-562"/>
                  </a:cubicBezTo>
                  <a:lnTo>
                    <a:pt x="248211" y="-562"/>
                  </a:lnTo>
                  <a:cubicBezTo>
                    <a:pt x="286812" y="-562"/>
                    <a:pt x="303185" y="24116"/>
                    <a:pt x="303185" y="62867"/>
                  </a:cubicBezTo>
                  <a:lnTo>
                    <a:pt x="303185" y="279613"/>
                  </a:lnTo>
                  <a:cubicBezTo>
                    <a:pt x="303185" y="318267"/>
                    <a:pt x="271857" y="349605"/>
                    <a:pt x="233203" y="349616"/>
                  </a:cubicBezTo>
                  <a:cubicBezTo>
                    <a:pt x="233203" y="349616"/>
                    <a:pt x="233192" y="349616"/>
                    <a:pt x="233181" y="349616"/>
                  </a:cubicBezTo>
                  <a:lnTo>
                    <a:pt x="184611" y="349616"/>
                  </a:lnTo>
                  <a:lnTo>
                    <a:pt x="184611" y="420457"/>
                  </a:lnTo>
                </a:path>
              </a:pathLst>
            </a:custGeom>
            <a:noFill/>
            <a:ln w="11704" cap="rnd">
              <a:solidFill>
                <a:schemeClr val="accent1"/>
              </a:solidFill>
              <a:prstDash val="solid"/>
              <a:round/>
            </a:ln>
          </p:spPr>
          <p:txBody>
            <a:bodyPr rtlCol="0" anchor="ctr"/>
            <a:lstStyle/>
            <a:p>
              <a:pPr defTabSz="914377">
                <a:defRPr/>
              </a:pPr>
              <a:endParaRPr lang="en-US" kern="0" dirty="0">
                <a:solidFill>
                  <a:srgbClr val="25326D"/>
                </a:solidFill>
                <a:latin typeface="Arial"/>
              </a:endParaRPr>
            </a:p>
          </p:txBody>
        </p:sp>
        <p:sp>
          <p:nvSpPr>
            <p:cNvPr id="32" name="Graphic 49">
              <a:extLst>
                <a:ext uri="{FF2B5EF4-FFF2-40B4-BE49-F238E27FC236}">
                  <a16:creationId xmlns:a16="http://schemas.microsoft.com/office/drawing/2014/main" id="{091D9723-1E45-B63C-5044-9C28485AC687}"/>
                </a:ext>
              </a:extLst>
            </p:cNvPr>
            <p:cNvSpPr/>
            <p:nvPr/>
          </p:nvSpPr>
          <p:spPr>
            <a:xfrm>
              <a:off x="8009973" y="2951382"/>
              <a:ext cx="227389" cy="168171"/>
            </a:xfrm>
            <a:custGeom>
              <a:avLst/>
              <a:gdLst>
                <a:gd name="connsiteX0" fmla="*/ 0 w 227389"/>
                <a:gd name="connsiteY0" fmla="*/ 0 h 168171"/>
                <a:gd name="connsiteX1" fmla="*/ 227390 w 227389"/>
                <a:gd name="connsiteY1" fmla="*/ 0 h 168171"/>
                <a:gd name="connsiteX2" fmla="*/ 227390 w 227389"/>
                <a:gd name="connsiteY2" fmla="*/ 168171 h 168171"/>
                <a:gd name="connsiteX3" fmla="*/ 0 w 227389"/>
                <a:gd name="connsiteY3" fmla="*/ 168171 h 168171"/>
              </a:gdLst>
              <a:ahLst/>
              <a:cxnLst>
                <a:cxn ang="0">
                  <a:pos x="connsiteX0" y="connsiteY0"/>
                </a:cxn>
                <a:cxn ang="0">
                  <a:pos x="connsiteX1" y="connsiteY1"/>
                </a:cxn>
                <a:cxn ang="0">
                  <a:pos x="connsiteX2" y="connsiteY2"/>
                </a:cxn>
                <a:cxn ang="0">
                  <a:pos x="connsiteX3" y="connsiteY3"/>
                </a:cxn>
              </a:cxnLst>
              <a:rect l="l" t="t" r="r" b="b"/>
              <a:pathLst>
                <a:path w="227389" h="168171">
                  <a:moveTo>
                    <a:pt x="0" y="0"/>
                  </a:moveTo>
                  <a:lnTo>
                    <a:pt x="227390" y="0"/>
                  </a:lnTo>
                  <a:lnTo>
                    <a:pt x="227390" y="168171"/>
                  </a:lnTo>
                  <a:lnTo>
                    <a:pt x="0" y="168171"/>
                  </a:lnTo>
                  <a:close/>
                </a:path>
              </a:pathLst>
            </a:custGeom>
            <a:solidFill>
              <a:srgbClr val="575771">
                <a:alpha val="20000"/>
              </a:srgbClr>
            </a:solidFill>
            <a:ln w="11704" cap="rnd">
              <a:solidFill>
                <a:schemeClr val="accent1"/>
              </a:solidFill>
              <a:prstDash val="solid"/>
              <a:round/>
            </a:ln>
          </p:spPr>
          <p:txBody>
            <a:bodyPr rtlCol="0" anchor="ctr"/>
            <a:lstStyle/>
            <a:p>
              <a:pPr defTabSz="914377">
                <a:defRPr/>
              </a:pPr>
              <a:endParaRPr lang="en-US" kern="0" dirty="0">
                <a:solidFill>
                  <a:srgbClr val="25326D"/>
                </a:solidFill>
                <a:latin typeface="Arial"/>
              </a:endParaRPr>
            </a:p>
          </p:txBody>
        </p:sp>
        <p:sp>
          <p:nvSpPr>
            <p:cNvPr id="33" name="Graphic 49">
              <a:extLst>
                <a:ext uri="{FF2B5EF4-FFF2-40B4-BE49-F238E27FC236}">
                  <a16:creationId xmlns:a16="http://schemas.microsoft.com/office/drawing/2014/main" id="{19FBF9B4-4A64-CD69-57A2-2E28A7A43668}"/>
                </a:ext>
              </a:extLst>
            </p:cNvPr>
            <p:cNvSpPr/>
            <p:nvPr/>
          </p:nvSpPr>
          <p:spPr>
            <a:xfrm>
              <a:off x="8053531" y="3196824"/>
              <a:ext cx="140060" cy="46679"/>
            </a:xfrm>
            <a:custGeom>
              <a:avLst/>
              <a:gdLst>
                <a:gd name="connsiteX0" fmla="*/ 139747 w 140060"/>
                <a:gd name="connsiteY0" fmla="*/ 46118 h 46679"/>
                <a:gd name="connsiteX1" fmla="*/ 139747 w 140060"/>
                <a:gd name="connsiteY1" fmla="*/ 34450 h 46679"/>
                <a:gd name="connsiteX2" fmla="*/ 104734 w 140060"/>
                <a:gd name="connsiteY2" fmla="*/ -562 h 46679"/>
                <a:gd name="connsiteX3" fmla="*/ 104734 w 140060"/>
                <a:gd name="connsiteY3" fmla="*/ -562 h 46679"/>
                <a:gd name="connsiteX4" fmla="*/ 34699 w 140060"/>
                <a:gd name="connsiteY4" fmla="*/ -562 h 46679"/>
                <a:gd name="connsiteX5" fmla="*/ -314 w 140060"/>
                <a:gd name="connsiteY5" fmla="*/ 34450 h 46679"/>
                <a:gd name="connsiteX6" fmla="*/ -314 w 140060"/>
                <a:gd name="connsiteY6" fmla="*/ 34450 h 46679"/>
                <a:gd name="connsiteX7" fmla="*/ -314 w 140060"/>
                <a:gd name="connsiteY7" fmla="*/ 46118 h 4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60" h="46679">
                  <a:moveTo>
                    <a:pt x="139747" y="46118"/>
                  </a:moveTo>
                  <a:lnTo>
                    <a:pt x="139747" y="34450"/>
                  </a:lnTo>
                  <a:cubicBezTo>
                    <a:pt x="139747" y="15113"/>
                    <a:pt x="124072" y="-562"/>
                    <a:pt x="104734" y="-562"/>
                  </a:cubicBezTo>
                  <a:cubicBezTo>
                    <a:pt x="104734" y="-562"/>
                    <a:pt x="104734" y="-562"/>
                    <a:pt x="104734" y="-562"/>
                  </a:cubicBezTo>
                  <a:lnTo>
                    <a:pt x="34699" y="-562"/>
                  </a:lnTo>
                  <a:cubicBezTo>
                    <a:pt x="15361" y="-562"/>
                    <a:pt x="-314" y="15113"/>
                    <a:pt x="-314" y="34450"/>
                  </a:cubicBezTo>
                  <a:cubicBezTo>
                    <a:pt x="-314" y="34450"/>
                    <a:pt x="-314" y="34450"/>
                    <a:pt x="-314" y="34450"/>
                  </a:cubicBezTo>
                  <a:lnTo>
                    <a:pt x="-314" y="46118"/>
                  </a:lnTo>
                </a:path>
              </a:pathLst>
            </a:custGeom>
            <a:noFill/>
            <a:ln w="11704" cap="rnd">
              <a:solidFill>
                <a:schemeClr val="accent1"/>
              </a:solidFill>
              <a:prstDash val="solid"/>
              <a:round/>
            </a:ln>
          </p:spPr>
          <p:txBody>
            <a:bodyPr rtlCol="0" anchor="ctr"/>
            <a:lstStyle/>
            <a:p>
              <a:pPr defTabSz="914377">
                <a:defRPr/>
              </a:pPr>
              <a:endParaRPr lang="en-US" kern="0" dirty="0">
                <a:solidFill>
                  <a:srgbClr val="25326D"/>
                </a:solidFill>
                <a:latin typeface="Arial"/>
              </a:endParaRPr>
            </a:p>
          </p:txBody>
        </p:sp>
        <p:sp>
          <p:nvSpPr>
            <p:cNvPr id="34" name="Graphic 49">
              <a:extLst>
                <a:ext uri="{FF2B5EF4-FFF2-40B4-BE49-F238E27FC236}">
                  <a16:creationId xmlns:a16="http://schemas.microsoft.com/office/drawing/2014/main" id="{B42E4450-58DB-2EC2-C2D1-3AA01E9E7DEC}"/>
                </a:ext>
              </a:extLst>
            </p:cNvPr>
            <p:cNvSpPr/>
            <p:nvPr/>
          </p:nvSpPr>
          <p:spPr>
            <a:xfrm>
              <a:off x="8104820" y="3323508"/>
              <a:ext cx="39750" cy="66200"/>
            </a:xfrm>
            <a:custGeom>
              <a:avLst/>
              <a:gdLst>
                <a:gd name="connsiteX0" fmla="*/ -314 w 39750"/>
                <a:gd name="connsiteY0" fmla="*/ 45806 h 66200"/>
                <a:gd name="connsiteX1" fmla="*/ 19604 w 39750"/>
                <a:gd name="connsiteY1" fmla="*/ 65638 h 66200"/>
                <a:gd name="connsiteX2" fmla="*/ 39437 w 39750"/>
                <a:gd name="connsiteY2" fmla="*/ 45806 h 66200"/>
                <a:gd name="connsiteX3" fmla="*/ 19562 w 39750"/>
                <a:gd name="connsiteY3" fmla="*/ -562 h 66200"/>
                <a:gd name="connsiteX4" fmla="*/ -314 w 39750"/>
                <a:gd name="connsiteY4" fmla="*/ 45806 h 6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0" h="66200">
                  <a:moveTo>
                    <a:pt x="-314" y="45806"/>
                  </a:moveTo>
                  <a:cubicBezTo>
                    <a:pt x="-282" y="56786"/>
                    <a:pt x="8636" y="65660"/>
                    <a:pt x="19604" y="65638"/>
                  </a:cubicBezTo>
                  <a:cubicBezTo>
                    <a:pt x="30541" y="65606"/>
                    <a:pt x="39404" y="56743"/>
                    <a:pt x="39437" y="45806"/>
                  </a:cubicBezTo>
                  <a:cubicBezTo>
                    <a:pt x="39437" y="34837"/>
                    <a:pt x="19562" y="-562"/>
                    <a:pt x="19562" y="-562"/>
                  </a:cubicBezTo>
                  <a:cubicBezTo>
                    <a:pt x="19562" y="-562"/>
                    <a:pt x="-314" y="34837"/>
                    <a:pt x="-314" y="45806"/>
                  </a:cubicBezTo>
                  <a:close/>
                </a:path>
              </a:pathLst>
            </a:custGeom>
            <a:solidFill>
              <a:srgbClr val="25326D">
                <a:lumMod val="20000"/>
                <a:lumOff val="80000"/>
              </a:srgbClr>
            </a:solidFill>
            <a:ln w="10699" cap="flat">
              <a:solidFill>
                <a:schemeClr val="accent1"/>
              </a:solidFill>
              <a:prstDash val="solid"/>
              <a:miter/>
            </a:ln>
          </p:spPr>
          <p:txBody>
            <a:bodyPr rtlCol="0" anchor="ctr"/>
            <a:lstStyle/>
            <a:p>
              <a:pPr defTabSz="914377">
                <a:defRPr/>
              </a:pPr>
              <a:endParaRPr lang="en-US" kern="0" dirty="0">
                <a:solidFill>
                  <a:srgbClr val="25326D"/>
                </a:solidFill>
                <a:latin typeface="Arial"/>
              </a:endParaRPr>
            </a:p>
          </p:txBody>
        </p:sp>
        <p:sp>
          <p:nvSpPr>
            <p:cNvPr id="35" name="Graphic 49">
              <a:extLst>
                <a:ext uri="{FF2B5EF4-FFF2-40B4-BE49-F238E27FC236}">
                  <a16:creationId xmlns:a16="http://schemas.microsoft.com/office/drawing/2014/main" id="{FC2F7A6B-8915-7B9E-846A-964AFC27AC75}"/>
                </a:ext>
              </a:extLst>
            </p:cNvPr>
            <p:cNvSpPr/>
            <p:nvPr/>
          </p:nvSpPr>
          <p:spPr>
            <a:xfrm>
              <a:off x="8104820" y="3323508"/>
              <a:ext cx="39750" cy="66286"/>
            </a:xfrm>
            <a:custGeom>
              <a:avLst/>
              <a:gdLst>
                <a:gd name="connsiteX0" fmla="*/ 39437 w 39750"/>
                <a:gd name="connsiteY0" fmla="*/ 45806 h 66286"/>
                <a:gd name="connsiteX1" fmla="*/ 19604 w 39750"/>
                <a:gd name="connsiteY1" fmla="*/ 65724 h 66286"/>
                <a:gd name="connsiteX2" fmla="*/ -314 w 39750"/>
                <a:gd name="connsiteY2" fmla="*/ 45903 h 66286"/>
                <a:gd name="connsiteX3" fmla="*/ -314 w 39750"/>
                <a:gd name="connsiteY3" fmla="*/ 45806 h 66286"/>
                <a:gd name="connsiteX4" fmla="*/ 19562 w 39750"/>
                <a:gd name="connsiteY4" fmla="*/ -562 h 66286"/>
                <a:gd name="connsiteX5" fmla="*/ 39437 w 39750"/>
                <a:gd name="connsiteY5" fmla="*/ 45806 h 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0" h="66286">
                  <a:moveTo>
                    <a:pt x="39437" y="45806"/>
                  </a:moveTo>
                  <a:cubicBezTo>
                    <a:pt x="39458" y="56786"/>
                    <a:pt x="30584" y="65703"/>
                    <a:pt x="19604" y="65724"/>
                  </a:cubicBezTo>
                  <a:cubicBezTo>
                    <a:pt x="8636" y="65756"/>
                    <a:pt x="-282" y="56883"/>
                    <a:pt x="-314" y="45903"/>
                  </a:cubicBezTo>
                  <a:cubicBezTo>
                    <a:pt x="-314" y="45870"/>
                    <a:pt x="-314" y="45838"/>
                    <a:pt x="-314" y="45806"/>
                  </a:cubicBezTo>
                  <a:cubicBezTo>
                    <a:pt x="-314" y="34837"/>
                    <a:pt x="19562" y="-562"/>
                    <a:pt x="19562" y="-562"/>
                  </a:cubicBezTo>
                  <a:cubicBezTo>
                    <a:pt x="19562" y="-562"/>
                    <a:pt x="39437" y="34837"/>
                    <a:pt x="39437" y="45806"/>
                  </a:cubicBezTo>
                  <a:close/>
                </a:path>
              </a:pathLst>
            </a:custGeom>
            <a:solidFill>
              <a:srgbClr val="575771"/>
            </a:solidFill>
            <a:ln w="11704" cap="rnd">
              <a:solidFill>
                <a:schemeClr val="accent1"/>
              </a:solidFill>
              <a:prstDash val="solid"/>
              <a:round/>
            </a:ln>
          </p:spPr>
          <p:txBody>
            <a:bodyPr rtlCol="0" anchor="ctr"/>
            <a:lstStyle/>
            <a:p>
              <a:pPr defTabSz="914377">
                <a:defRPr/>
              </a:pPr>
              <a:endParaRPr lang="en-US" kern="0" dirty="0">
                <a:solidFill>
                  <a:srgbClr val="25326D"/>
                </a:solidFill>
                <a:latin typeface="Arial"/>
              </a:endParaRPr>
            </a:p>
          </p:txBody>
        </p:sp>
      </p:grpSp>
      <p:sp>
        <p:nvSpPr>
          <p:cNvPr id="36" name="Content Placeholder 11">
            <a:extLst>
              <a:ext uri="{FF2B5EF4-FFF2-40B4-BE49-F238E27FC236}">
                <a16:creationId xmlns:a16="http://schemas.microsoft.com/office/drawing/2014/main" id="{9BDB5EE0-15C4-5AB1-3F28-0991C2380A0C}"/>
              </a:ext>
            </a:extLst>
          </p:cNvPr>
          <p:cNvSpPr txBox="1">
            <a:spLocks/>
          </p:cNvSpPr>
          <p:nvPr/>
        </p:nvSpPr>
        <p:spPr>
          <a:xfrm>
            <a:off x="2258343" y="4791617"/>
            <a:ext cx="2315044" cy="379463"/>
          </a:xfrm>
          <a:prstGeom prst="rect">
            <a:avLst/>
          </a:prstGeom>
          <a:noFill/>
        </p:spPr>
        <p:txBody>
          <a:bodyPr vert="horz" wrap="square" lIns="0" tIns="45720" rIns="0" bIns="45720" rtlCol="0">
            <a:spAutoFit/>
          </a:bodyPr>
          <a:lstStyle>
            <a:lvl1pPr marL="2286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400" kern="1200">
                <a:solidFill>
                  <a:srgbClr val="000000"/>
                </a:solidFill>
                <a:latin typeface="+mn-lt"/>
                <a:ea typeface="+mn-ea"/>
                <a:cs typeface="+mn-cs"/>
              </a:defRPr>
            </a:lvl1pPr>
            <a:lvl2pPr marL="6858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000" kern="1200">
                <a:solidFill>
                  <a:srgbClr val="000000"/>
                </a:solidFill>
                <a:latin typeface="+mn-lt"/>
                <a:ea typeface="+mn-ea"/>
                <a:cs typeface="+mn-cs"/>
              </a:defRPr>
            </a:lvl2pPr>
            <a:lvl3pPr marL="1143000" indent="-182880" algn="l" defTabSz="914400" rtl="0" eaLnBrk="1" latinLnBrk="0" hangingPunct="1">
              <a:lnSpc>
                <a:spcPct val="110000"/>
              </a:lnSpc>
              <a:spcBef>
                <a:spcPts val="0"/>
              </a:spcBef>
              <a:spcAft>
                <a:spcPts val="600"/>
              </a:spcAft>
              <a:buClr>
                <a:schemeClr val="tx2"/>
              </a:buClr>
              <a:buSzPct val="80000"/>
              <a:buFont typeface="Courier New" panose="02070309020205020404" pitchFamily="49" charset="0"/>
              <a:buChar char="o"/>
              <a:defRPr sz="1800" kern="1200">
                <a:solidFill>
                  <a:srgbClr val="000000"/>
                </a:solidFill>
                <a:latin typeface="+mn-lt"/>
                <a:ea typeface="+mn-ea"/>
                <a:cs typeface="+mn-cs"/>
              </a:defRPr>
            </a:lvl3pPr>
            <a:lvl4pPr marL="16002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rgbClr val="000000"/>
                </a:solidFill>
                <a:latin typeface="+mn-lt"/>
                <a:ea typeface="+mn-ea"/>
                <a:cs typeface="+mn-cs"/>
              </a:defRPr>
            </a:lvl4pPr>
            <a:lvl5pPr marL="20574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9" indent="0" defTabSz="914377">
              <a:lnSpc>
                <a:spcPct val="100000"/>
              </a:lnSpc>
              <a:spcAft>
                <a:spcPts val="300"/>
              </a:spcAft>
              <a:buClr>
                <a:srgbClr val="525CA3"/>
              </a:buClr>
              <a:buNone/>
              <a:defRPr/>
            </a:pPr>
            <a:r>
              <a:rPr lang="en-GB" sz="933" b="1" dirty="0">
                <a:solidFill>
                  <a:prstClr val="black"/>
                </a:solidFill>
                <a:latin typeface="Verdana"/>
              </a:rPr>
              <a:t>Less weight gain and significant reduction in BMI</a:t>
            </a:r>
          </a:p>
        </p:txBody>
      </p:sp>
      <p:grpSp>
        <p:nvGrpSpPr>
          <p:cNvPr id="37" name="Group 4">
            <a:extLst>
              <a:ext uri="{FF2B5EF4-FFF2-40B4-BE49-F238E27FC236}">
                <a16:creationId xmlns:a16="http://schemas.microsoft.com/office/drawing/2014/main" id="{C334BA40-F40C-AC49-8A83-B1EAA7E794A9}"/>
              </a:ext>
            </a:extLst>
          </p:cNvPr>
          <p:cNvGrpSpPr>
            <a:grpSpLocks noChangeAspect="1"/>
          </p:cNvGrpSpPr>
          <p:nvPr/>
        </p:nvGrpSpPr>
        <p:grpSpPr bwMode="auto">
          <a:xfrm>
            <a:off x="1676415" y="4829166"/>
            <a:ext cx="329389" cy="344300"/>
            <a:chOff x="-283" y="1651"/>
            <a:chExt cx="243" cy="254"/>
          </a:xfrm>
        </p:grpSpPr>
        <p:sp>
          <p:nvSpPr>
            <p:cNvPr id="38" name="Freeform 5">
              <a:extLst>
                <a:ext uri="{FF2B5EF4-FFF2-40B4-BE49-F238E27FC236}">
                  <a16:creationId xmlns:a16="http://schemas.microsoft.com/office/drawing/2014/main" id="{2F4F0A9F-9E61-E97B-2C51-40DA3D65E9F9}"/>
                </a:ext>
              </a:extLst>
            </p:cNvPr>
            <p:cNvSpPr>
              <a:spLocks/>
            </p:cNvSpPr>
            <p:nvPr/>
          </p:nvSpPr>
          <p:spPr bwMode="auto">
            <a:xfrm>
              <a:off x="-283" y="1651"/>
              <a:ext cx="243" cy="37"/>
            </a:xfrm>
            <a:custGeom>
              <a:avLst/>
              <a:gdLst>
                <a:gd name="T0" fmla="*/ 0 w 131"/>
                <a:gd name="T1" fmla="*/ 20 h 20"/>
                <a:gd name="T2" fmla="*/ 0 w 131"/>
                <a:gd name="T3" fmla="*/ 13 h 20"/>
                <a:gd name="T4" fmla="*/ 12 w 131"/>
                <a:gd name="T5" fmla="*/ 0 h 20"/>
                <a:gd name="T6" fmla="*/ 119 w 131"/>
                <a:gd name="T7" fmla="*/ 0 h 20"/>
                <a:gd name="T8" fmla="*/ 131 w 131"/>
                <a:gd name="T9" fmla="*/ 13 h 20"/>
                <a:gd name="T10" fmla="*/ 131 w 131"/>
                <a:gd name="T11" fmla="*/ 20 h 20"/>
              </a:gdLst>
              <a:ahLst/>
              <a:cxnLst>
                <a:cxn ang="0">
                  <a:pos x="T0" y="T1"/>
                </a:cxn>
                <a:cxn ang="0">
                  <a:pos x="T2" y="T3"/>
                </a:cxn>
                <a:cxn ang="0">
                  <a:pos x="T4" y="T5"/>
                </a:cxn>
                <a:cxn ang="0">
                  <a:pos x="T6" y="T7"/>
                </a:cxn>
                <a:cxn ang="0">
                  <a:pos x="T8" y="T9"/>
                </a:cxn>
                <a:cxn ang="0">
                  <a:pos x="T10" y="T11"/>
                </a:cxn>
              </a:cxnLst>
              <a:rect l="0" t="0" r="r" b="b"/>
              <a:pathLst>
                <a:path w="131" h="20">
                  <a:moveTo>
                    <a:pt x="0" y="20"/>
                  </a:moveTo>
                  <a:cubicBezTo>
                    <a:pt x="0" y="13"/>
                    <a:pt x="0" y="13"/>
                    <a:pt x="0" y="13"/>
                  </a:cubicBezTo>
                  <a:cubicBezTo>
                    <a:pt x="0" y="6"/>
                    <a:pt x="5" y="0"/>
                    <a:pt x="12" y="0"/>
                  </a:cubicBezTo>
                  <a:cubicBezTo>
                    <a:pt x="119" y="0"/>
                    <a:pt x="119" y="0"/>
                    <a:pt x="119" y="0"/>
                  </a:cubicBezTo>
                  <a:cubicBezTo>
                    <a:pt x="126" y="0"/>
                    <a:pt x="131" y="6"/>
                    <a:pt x="131" y="13"/>
                  </a:cubicBezTo>
                  <a:cubicBezTo>
                    <a:pt x="131" y="20"/>
                    <a:pt x="131" y="20"/>
                    <a:pt x="131" y="20"/>
                  </a:cubicBezTo>
                </a:path>
              </a:pathLst>
            </a:custGeom>
            <a:noFill/>
            <a:ln w="952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39" name="Freeform 6">
              <a:extLst>
                <a:ext uri="{FF2B5EF4-FFF2-40B4-BE49-F238E27FC236}">
                  <a16:creationId xmlns:a16="http://schemas.microsoft.com/office/drawing/2014/main" id="{9411DA09-C4C0-3439-1640-36E3CC0C7249}"/>
                </a:ext>
              </a:extLst>
            </p:cNvPr>
            <p:cNvSpPr>
              <a:spLocks/>
            </p:cNvSpPr>
            <p:nvPr/>
          </p:nvSpPr>
          <p:spPr bwMode="auto">
            <a:xfrm>
              <a:off x="-283" y="1714"/>
              <a:ext cx="243" cy="191"/>
            </a:xfrm>
            <a:custGeom>
              <a:avLst/>
              <a:gdLst>
                <a:gd name="T0" fmla="*/ 131 w 131"/>
                <a:gd name="T1" fmla="*/ 0 h 103"/>
                <a:gd name="T2" fmla="*/ 131 w 131"/>
                <a:gd name="T3" fmla="*/ 91 h 103"/>
                <a:gd name="T4" fmla="*/ 119 w 131"/>
                <a:gd name="T5" fmla="*/ 103 h 103"/>
                <a:gd name="T6" fmla="*/ 12 w 131"/>
                <a:gd name="T7" fmla="*/ 103 h 103"/>
                <a:gd name="T8" fmla="*/ 0 w 131"/>
                <a:gd name="T9" fmla="*/ 91 h 103"/>
                <a:gd name="T10" fmla="*/ 0 w 131"/>
                <a:gd name="T11" fmla="*/ 0 h 103"/>
              </a:gdLst>
              <a:ahLst/>
              <a:cxnLst>
                <a:cxn ang="0">
                  <a:pos x="T0" y="T1"/>
                </a:cxn>
                <a:cxn ang="0">
                  <a:pos x="T2" y="T3"/>
                </a:cxn>
                <a:cxn ang="0">
                  <a:pos x="T4" y="T5"/>
                </a:cxn>
                <a:cxn ang="0">
                  <a:pos x="T6" y="T7"/>
                </a:cxn>
                <a:cxn ang="0">
                  <a:pos x="T8" y="T9"/>
                </a:cxn>
                <a:cxn ang="0">
                  <a:pos x="T10" y="T11"/>
                </a:cxn>
              </a:cxnLst>
              <a:rect l="0" t="0" r="r" b="b"/>
              <a:pathLst>
                <a:path w="131" h="103">
                  <a:moveTo>
                    <a:pt x="131" y="0"/>
                  </a:moveTo>
                  <a:cubicBezTo>
                    <a:pt x="131" y="91"/>
                    <a:pt x="131" y="91"/>
                    <a:pt x="131" y="91"/>
                  </a:cubicBezTo>
                  <a:cubicBezTo>
                    <a:pt x="131" y="98"/>
                    <a:pt x="126" y="103"/>
                    <a:pt x="119" y="103"/>
                  </a:cubicBezTo>
                  <a:cubicBezTo>
                    <a:pt x="12" y="103"/>
                    <a:pt x="12" y="103"/>
                    <a:pt x="12" y="103"/>
                  </a:cubicBezTo>
                  <a:cubicBezTo>
                    <a:pt x="5" y="103"/>
                    <a:pt x="0" y="98"/>
                    <a:pt x="0" y="91"/>
                  </a:cubicBezTo>
                  <a:cubicBezTo>
                    <a:pt x="0" y="0"/>
                    <a:pt x="0" y="0"/>
                    <a:pt x="0" y="0"/>
                  </a:cubicBezTo>
                </a:path>
              </a:pathLst>
            </a:custGeom>
            <a:noFill/>
            <a:ln w="952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40" name="Freeform 7">
              <a:extLst>
                <a:ext uri="{FF2B5EF4-FFF2-40B4-BE49-F238E27FC236}">
                  <a16:creationId xmlns:a16="http://schemas.microsoft.com/office/drawing/2014/main" id="{384FF6A3-3E37-CEC4-8C36-71AEEA545CC0}"/>
                </a:ext>
              </a:extLst>
            </p:cNvPr>
            <p:cNvSpPr>
              <a:spLocks/>
            </p:cNvSpPr>
            <p:nvPr/>
          </p:nvSpPr>
          <p:spPr bwMode="auto">
            <a:xfrm>
              <a:off x="-231" y="1666"/>
              <a:ext cx="147" cy="70"/>
            </a:xfrm>
            <a:custGeom>
              <a:avLst/>
              <a:gdLst>
                <a:gd name="T0" fmla="*/ 63 w 79"/>
                <a:gd name="T1" fmla="*/ 38 h 38"/>
                <a:gd name="T2" fmla="*/ 16 w 79"/>
                <a:gd name="T3" fmla="*/ 38 h 38"/>
                <a:gd name="T4" fmla="*/ 0 w 79"/>
                <a:gd name="T5" fmla="*/ 22 h 38"/>
                <a:gd name="T6" fmla="*/ 79 w 79"/>
                <a:gd name="T7" fmla="*/ 22 h 38"/>
                <a:gd name="T8" fmla="*/ 63 w 79"/>
                <a:gd name="T9" fmla="*/ 38 h 38"/>
              </a:gdLst>
              <a:ahLst/>
              <a:cxnLst>
                <a:cxn ang="0">
                  <a:pos x="T0" y="T1"/>
                </a:cxn>
                <a:cxn ang="0">
                  <a:pos x="T2" y="T3"/>
                </a:cxn>
                <a:cxn ang="0">
                  <a:pos x="T4" y="T5"/>
                </a:cxn>
                <a:cxn ang="0">
                  <a:pos x="T6" y="T7"/>
                </a:cxn>
                <a:cxn ang="0">
                  <a:pos x="T8" y="T9"/>
                </a:cxn>
              </a:cxnLst>
              <a:rect l="0" t="0" r="r" b="b"/>
              <a:pathLst>
                <a:path w="79" h="38">
                  <a:moveTo>
                    <a:pt x="63" y="38"/>
                  </a:moveTo>
                  <a:cubicBezTo>
                    <a:pt x="50" y="25"/>
                    <a:pt x="29" y="25"/>
                    <a:pt x="16" y="38"/>
                  </a:cubicBezTo>
                  <a:cubicBezTo>
                    <a:pt x="10" y="33"/>
                    <a:pt x="5" y="27"/>
                    <a:pt x="0" y="22"/>
                  </a:cubicBezTo>
                  <a:cubicBezTo>
                    <a:pt x="22" y="0"/>
                    <a:pt x="57" y="0"/>
                    <a:pt x="79" y="22"/>
                  </a:cubicBezTo>
                  <a:cubicBezTo>
                    <a:pt x="74" y="27"/>
                    <a:pt x="68" y="33"/>
                    <a:pt x="63" y="38"/>
                  </a:cubicBezTo>
                  <a:close/>
                </a:path>
              </a:pathLst>
            </a:custGeom>
            <a:solidFill>
              <a:srgbClr val="575771">
                <a:alpha val="20000"/>
              </a:srgbClr>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41" name="Line 9">
              <a:extLst>
                <a:ext uri="{FF2B5EF4-FFF2-40B4-BE49-F238E27FC236}">
                  <a16:creationId xmlns:a16="http://schemas.microsoft.com/office/drawing/2014/main" id="{C0C8ACE6-90C0-D229-66DC-DF802A977152}"/>
                </a:ext>
              </a:extLst>
            </p:cNvPr>
            <p:cNvSpPr>
              <a:spLocks noChangeShapeType="1"/>
            </p:cNvSpPr>
            <p:nvPr/>
          </p:nvSpPr>
          <p:spPr bwMode="auto">
            <a:xfrm>
              <a:off x="-252" y="1753"/>
              <a:ext cx="0" cy="124"/>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42" name="Line 10">
              <a:extLst>
                <a:ext uri="{FF2B5EF4-FFF2-40B4-BE49-F238E27FC236}">
                  <a16:creationId xmlns:a16="http://schemas.microsoft.com/office/drawing/2014/main" id="{70CCA2C1-ED4B-3314-13CE-C243DBCC63AD}"/>
                </a:ext>
              </a:extLst>
            </p:cNvPr>
            <p:cNvSpPr>
              <a:spLocks noChangeShapeType="1"/>
            </p:cNvSpPr>
            <p:nvPr/>
          </p:nvSpPr>
          <p:spPr bwMode="auto">
            <a:xfrm>
              <a:off x="-69" y="1753"/>
              <a:ext cx="0" cy="124"/>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43" name="Line 11">
              <a:extLst>
                <a:ext uri="{FF2B5EF4-FFF2-40B4-BE49-F238E27FC236}">
                  <a16:creationId xmlns:a16="http://schemas.microsoft.com/office/drawing/2014/main" id="{9F729DDC-11CB-BAEA-0AE9-FF2326EEC8F9}"/>
                </a:ext>
              </a:extLst>
            </p:cNvPr>
            <p:cNvSpPr>
              <a:spLocks noChangeShapeType="1"/>
            </p:cNvSpPr>
            <p:nvPr/>
          </p:nvSpPr>
          <p:spPr bwMode="auto">
            <a:xfrm flipV="1">
              <a:off x="-157" y="1693"/>
              <a:ext cx="0" cy="1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grpSp>
      <p:sp>
        <p:nvSpPr>
          <p:cNvPr id="44" name="Content Placeholder 11">
            <a:extLst>
              <a:ext uri="{FF2B5EF4-FFF2-40B4-BE49-F238E27FC236}">
                <a16:creationId xmlns:a16="http://schemas.microsoft.com/office/drawing/2014/main" id="{05580B88-BBCD-32F9-B839-C7E7FA2D92E5}"/>
              </a:ext>
            </a:extLst>
          </p:cNvPr>
          <p:cNvSpPr txBox="1">
            <a:spLocks/>
          </p:cNvSpPr>
          <p:nvPr/>
        </p:nvSpPr>
        <p:spPr>
          <a:xfrm>
            <a:off x="2258343" y="1876602"/>
            <a:ext cx="2099403" cy="235898"/>
          </a:xfrm>
          <a:prstGeom prst="rect">
            <a:avLst/>
          </a:prstGeom>
          <a:noFill/>
        </p:spPr>
        <p:txBody>
          <a:bodyPr vert="horz" wrap="square" lIns="0" tIns="45720" rIns="0" bIns="45720" rtlCol="0">
            <a:spAutoFit/>
          </a:bodyPr>
          <a:lstStyle>
            <a:lvl1pPr marL="2286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400" kern="1200">
                <a:solidFill>
                  <a:srgbClr val="000000"/>
                </a:solidFill>
                <a:latin typeface="+mn-lt"/>
                <a:ea typeface="+mn-ea"/>
                <a:cs typeface="+mn-cs"/>
              </a:defRPr>
            </a:lvl1pPr>
            <a:lvl2pPr marL="6858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2000" kern="1200">
                <a:solidFill>
                  <a:srgbClr val="000000"/>
                </a:solidFill>
                <a:latin typeface="+mn-lt"/>
                <a:ea typeface="+mn-ea"/>
                <a:cs typeface="+mn-cs"/>
              </a:defRPr>
            </a:lvl2pPr>
            <a:lvl3pPr marL="1143000" indent="-182880" algn="l" defTabSz="914400" rtl="0" eaLnBrk="1" latinLnBrk="0" hangingPunct="1">
              <a:lnSpc>
                <a:spcPct val="110000"/>
              </a:lnSpc>
              <a:spcBef>
                <a:spcPts val="0"/>
              </a:spcBef>
              <a:spcAft>
                <a:spcPts val="600"/>
              </a:spcAft>
              <a:buClr>
                <a:schemeClr val="tx2"/>
              </a:buClr>
              <a:buSzPct val="80000"/>
              <a:buFont typeface="Courier New" panose="02070309020205020404" pitchFamily="49" charset="0"/>
              <a:buChar char="o"/>
              <a:defRPr sz="1800" kern="1200">
                <a:solidFill>
                  <a:srgbClr val="000000"/>
                </a:solidFill>
                <a:latin typeface="+mn-lt"/>
                <a:ea typeface="+mn-ea"/>
                <a:cs typeface="+mn-cs"/>
              </a:defRPr>
            </a:lvl3pPr>
            <a:lvl4pPr marL="16002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600" kern="1200">
                <a:solidFill>
                  <a:srgbClr val="000000"/>
                </a:solidFill>
                <a:latin typeface="+mn-lt"/>
                <a:ea typeface="+mn-ea"/>
                <a:cs typeface="+mn-cs"/>
              </a:defRPr>
            </a:lvl4pPr>
            <a:lvl5pPr marL="2057400" indent="-182880" algn="l" defTabSz="914400" rtl="0" eaLnBrk="1" latinLnBrk="0" hangingPunct="1">
              <a:lnSpc>
                <a:spcPct val="110000"/>
              </a:lnSpc>
              <a:spcBef>
                <a:spcPts val="0"/>
              </a:spcBef>
              <a:spcAft>
                <a:spcPts val="600"/>
              </a:spcAft>
              <a:buClr>
                <a:schemeClr val="tx2"/>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9" indent="0" defTabSz="914377">
              <a:lnSpc>
                <a:spcPct val="100000"/>
              </a:lnSpc>
              <a:spcAft>
                <a:spcPts val="300"/>
              </a:spcAft>
              <a:buClr>
                <a:srgbClr val="525CA3"/>
              </a:buClr>
              <a:buNone/>
              <a:defRPr/>
            </a:pPr>
            <a:r>
              <a:rPr lang="en-GB" sz="933" b="1" dirty="0">
                <a:solidFill>
                  <a:prstClr val="black"/>
                </a:solidFill>
                <a:latin typeface="Verdana"/>
              </a:rPr>
              <a:t>Patient Population</a:t>
            </a:r>
          </a:p>
        </p:txBody>
      </p:sp>
      <p:sp>
        <p:nvSpPr>
          <p:cNvPr id="45" name="TextBox 44">
            <a:extLst>
              <a:ext uri="{FF2B5EF4-FFF2-40B4-BE49-F238E27FC236}">
                <a16:creationId xmlns:a16="http://schemas.microsoft.com/office/drawing/2014/main" id="{478B9F7F-2D76-0619-922C-B9375BC5655D}"/>
              </a:ext>
            </a:extLst>
          </p:cNvPr>
          <p:cNvSpPr txBox="1"/>
          <p:nvPr/>
        </p:nvSpPr>
        <p:spPr>
          <a:xfrm>
            <a:off x="4717363" y="1806625"/>
            <a:ext cx="5983637" cy="420756"/>
          </a:xfrm>
          <a:prstGeom prst="rect">
            <a:avLst/>
          </a:prstGeom>
          <a:noFill/>
        </p:spPr>
        <p:txBody>
          <a:bodyPr wrap="square" rtlCol="0">
            <a:spAutoFit/>
          </a:bodyPr>
          <a:lstStyle/>
          <a:p>
            <a:pPr marL="114297" indent="-114297" defTabSz="914377">
              <a:buClr>
                <a:srgbClr val="63891F"/>
              </a:buClr>
              <a:buFont typeface="Arial" panose="020B0604020202020204" pitchFamily="34" charset="0"/>
              <a:buChar char="•"/>
              <a:defRPr/>
            </a:pPr>
            <a:r>
              <a:rPr lang="en-GB" sz="933" dirty="0">
                <a:solidFill>
                  <a:prstClr val="black"/>
                </a:solidFill>
                <a:latin typeface="Verdana"/>
              </a:rPr>
              <a:t>N=62 (baseline age: </a:t>
            </a:r>
            <a:r>
              <a:rPr lang="en-GB" sz="1067" b="1" dirty="0">
                <a:solidFill>
                  <a:prstClr val="black"/>
                </a:solidFill>
                <a:latin typeface="Verdana"/>
              </a:rPr>
              <a:t>64.1</a:t>
            </a:r>
            <a:r>
              <a:rPr lang="en-GB" sz="933" dirty="0">
                <a:solidFill>
                  <a:prstClr val="black"/>
                </a:solidFill>
                <a:latin typeface="Verdana"/>
              </a:rPr>
              <a:t> years, HbA1c: </a:t>
            </a:r>
            <a:r>
              <a:rPr lang="en-GB" sz="1067" b="1" dirty="0">
                <a:solidFill>
                  <a:prstClr val="black"/>
                </a:solidFill>
                <a:latin typeface="Verdana"/>
              </a:rPr>
              <a:t>6.42%</a:t>
            </a:r>
            <a:r>
              <a:rPr lang="en-GB" sz="933" dirty="0">
                <a:solidFill>
                  <a:prstClr val="black"/>
                </a:solidFill>
                <a:latin typeface="Verdana"/>
              </a:rPr>
              <a:t>, BMI: </a:t>
            </a:r>
            <a:r>
              <a:rPr lang="en-GB" sz="1067" b="1" dirty="0">
                <a:solidFill>
                  <a:prstClr val="black"/>
                </a:solidFill>
                <a:latin typeface="Verdana"/>
              </a:rPr>
              <a:t>33.5 kg/m</a:t>
            </a:r>
            <a:r>
              <a:rPr lang="en-GB" sz="1067" b="1" baseline="30000" dirty="0">
                <a:solidFill>
                  <a:prstClr val="black"/>
                </a:solidFill>
                <a:latin typeface="Verdana"/>
              </a:rPr>
              <a:t>2</a:t>
            </a:r>
            <a:r>
              <a:rPr lang="en-GB" sz="933" dirty="0">
                <a:solidFill>
                  <a:prstClr val="black"/>
                </a:solidFill>
                <a:latin typeface="Verdana"/>
              </a:rPr>
              <a:t>, TDD </a:t>
            </a:r>
            <a:r>
              <a:rPr lang="en-GB" sz="1067" b="1" dirty="0">
                <a:solidFill>
                  <a:prstClr val="black"/>
                </a:solidFill>
                <a:latin typeface="Verdana"/>
              </a:rPr>
              <a:t>43.3 U/day</a:t>
            </a:r>
            <a:br>
              <a:rPr lang="en-GB" sz="933" dirty="0">
                <a:solidFill>
                  <a:prstClr val="black"/>
                </a:solidFill>
                <a:latin typeface="Verdana"/>
              </a:rPr>
            </a:br>
            <a:r>
              <a:rPr lang="en-GB" sz="933" dirty="0">
                <a:solidFill>
                  <a:prstClr val="black"/>
                </a:solidFill>
                <a:latin typeface="Verdana"/>
              </a:rPr>
              <a:t>insulin requirement: </a:t>
            </a:r>
            <a:r>
              <a:rPr lang="en-GB" sz="1067" b="1" dirty="0">
                <a:solidFill>
                  <a:prstClr val="black"/>
                </a:solidFill>
                <a:latin typeface="Verdana"/>
              </a:rPr>
              <a:t>0.47 +/- 0.13 U/kg</a:t>
            </a:r>
            <a:r>
              <a:rPr lang="en-GB" sz="933" dirty="0">
                <a:solidFill>
                  <a:prstClr val="black"/>
                </a:solidFill>
                <a:latin typeface="Verdana"/>
              </a:rPr>
              <a:t>, mean duration of diabetes: </a:t>
            </a:r>
            <a:r>
              <a:rPr lang="en-GB" sz="1067" b="1" dirty="0">
                <a:solidFill>
                  <a:prstClr val="black"/>
                </a:solidFill>
                <a:latin typeface="Verdana"/>
              </a:rPr>
              <a:t>10.8</a:t>
            </a:r>
            <a:r>
              <a:rPr lang="en-GB" sz="933" dirty="0">
                <a:solidFill>
                  <a:prstClr val="black"/>
                </a:solidFill>
                <a:latin typeface="Verdana"/>
              </a:rPr>
              <a:t> years)</a:t>
            </a:r>
          </a:p>
        </p:txBody>
      </p:sp>
      <p:sp>
        <p:nvSpPr>
          <p:cNvPr id="46" name="TextBox 45">
            <a:extLst>
              <a:ext uri="{FF2B5EF4-FFF2-40B4-BE49-F238E27FC236}">
                <a16:creationId xmlns:a16="http://schemas.microsoft.com/office/drawing/2014/main" id="{E89787E6-9D30-5D3E-FEA9-F6DD80340D85}"/>
              </a:ext>
            </a:extLst>
          </p:cNvPr>
          <p:cNvSpPr txBox="1"/>
          <p:nvPr/>
        </p:nvSpPr>
        <p:spPr>
          <a:xfrm>
            <a:off x="4717363" y="2464355"/>
            <a:ext cx="6082788" cy="584968"/>
          </a:xfrm>
          <a:prstGeom prst="rect">
            <a:avLst/>
          </a:prstGeom>
          <a:noFill/>
        </p:spPr>
        <p:txBody>
          <a:bodyPr wrap="square" rtlCol="0">
            <a:spAutoFit/>
          </a:bodyPr>
          <a:lstStyle/>
          <a:p>
            <a:pPr marL="114297" indent="-114297" defTabSz="914377">
              <a:buClr>
                <a:srgbClr val="63891F"/>
              </a:buClr>
              <a:buFont typeface="Arial" panose="020B0604020202020204" pitchFamily="34" charset="0"/>
              <a:buChar char="•"/>
              <a:defRPr/>
            </a:pPr>
            <a:r>
              <a:rPr lang="en-GB" sz="933" dirty="0">
                <a:solidFill>
                  <a:prstClr val="black"/>
                </a:solidFill>
                <a:latin typeface="Verdana"/>
              </a:rPr>
              <a:t>Mean HbA1c</a:t>
            </a:r>
            <a:r>
              <a:rPr lang="en-GB" sz="933" baseline="30000" dirty="0">
                <a:solidFill>
                  <a:prstClr val="black"/>
                </a:solidFill>
                <a:latin typeface="Verdana"/>
              </a:rPr>
              <a:t>*</a:t>
            </a:r>
            <a:r>
              <a:rPr lang="en-GB" sz="933" dirty="0">
                <a:solidFill>
                  <a:prstClr val="black"/>
                </a:solidFill>
                <a:latin typeface="Verdana"/>
              </a:rPr>
              <a:t> decreased by </a:t>
            </a:r>
            <a:r>
              <a:rPr lang="en-GB" sz="1067" b="1" dirty="0">
                <a:solidFill>
                  <a:prstClr val="black"/>
                </a:solidFill>
                <a:latin typeface="Verdana"/>
              </a:rPr>
              <a:t>0.3%</a:t>
            </a:r>
            <a:r>
              <a:rPr lang="en-GB" sz="933" dirty="0">
                <a:solidFill>
                  <a:prstClr val="black"/>
                </a:solidFill>
                <a:latin typeface="Verdana"/>
              </a:rPr>
              <a:t> to </a:t>
            </a:r>
            <a:r>
              <a:rPr lang="en-GB" sz="1067" b="1" dirty="0">
                <a:solidFill>
                  <a:prstClr val="black"/>
                </a:solidFill>
                <a:latin typeface="Verdana"/>
              </a:rPr>
              <a:t>6.12% </a:t>
            </a:r>
            <a:r>
              <a:rPr lang="en-GB" sz="933" dirty="0">
                <a:solidFill>
                  <a:prstClr val="black"/>
                </a:solidFill>
                <a:latin typeface="Verdana"/>
              </a:rPr>
              <a:t>(p&lt;0.0001)</a:t>
            </a:r>
          </a:p>
          <a:p>
            <a:pPr marL="114297" indent="-114297" defTabSz="914377">
              <a:buClr>
                <a:srgbClr val="63891F"/>
              </a:buClr>
              <a:buFont typeface="Arial" panose="020B0604020202020204" pitchFamily="34" charset="0"/>
              <a:buChar char="•"/>
              <a:defRPr/>
            </a:pPr>
            <a:r>
              <a:rPr lang="en-GB" sz="1067" b="1" dirty="0">
                <a:solidFill>
                  <a:prstClr val="black"/>
                </a:solidFill>
                <a:latin typeface="Verdana"/>
              </a:rPr>
              <a:t>73%</a:t>
            </a:r>
            <a:r>
              <a:rPr lang="en-GB" sz="933" dirty="0">
                <a:solidFill>
                  <a:prstClr val="black"/>
                </a:solidFill>
                <a:latin typeface="Verdana"/>
              </a:rPr>
              <a:t> of people reached an HbA1c of &lt;7.0% without weight gain and without hypoglycemia</a:t>
            </a:r>
          </a:p>
          <a:p>
            <a:pPr marL="114297" indent="-114297" defTabSz="914377">
              <a:buClr>
                <a:srgbClr val="63891F"/>
              </a:buClr>
              <a:buFont typeface="Arial" panose="020B0604020202020204" pitchFamily="34" charset="0"/>
              <a:buChar char="•"/>
              <a:defRPr/>
            </a:pPr>
            <a:r>
              <a:rPr lang="en-GB" sz="1067" b="1" dirty="0">
                <a:solidFill>
                  <a:prstClr val="black"/>
                </a:solidFill>
                <a:latin typeface="Verdana"/>
              </a:rPr>
              <a:t>47%</a:t>
            </a:r>
            <a:r>
              <a:rPr lang="en-GB" sz="933" dirty="0">
                <a:solidFill>
                  <a:prstClr val="black"/>
                </a:solidFill>
                <a:latin typeface="Verdana"/>
              </a:rPr>
              <a:t> of patients reached an HbA1c of &lt;6.5% without weight gain and without hypoglycemia</a:t>
            </a:r>
          </a:p>
        </p:txBody>
      </p:sp>
      <p:sp>
        <p:nvSpPr>
          <p:cNvPr id="47" name="TextBox 46">
            <a:extLst>
              <a:ext uri="{FF2B5EF4-FFF2-40B4-BE49-F238E27FC236}">
                <a16:creationId xmlns:a16="http://schemas.microsoft.com/office/drawing/2014/main" id="{EA759324-5874-98AE-4F43-963E98B05991}"/>
              </a:ext>
            </a:extLst>
          </p:cNvPr>
          <p:cNvSpPr txBox="1"/>
          <p:nvPr/>
        </p:nvSpPr>
        <p:spPr>
          <a:xfrm>
            <a:off x="4717363" y="3261408"/>
            <a:ext cx="5828028" cy="420756"/>
          </a:xfrm>
          <a:prstGeom prst="rect">
            <a:avLst/>
          </a:prstGeom>
          <a:noFill/>
        </p:spPr>
        <p:txBody>
          <a:bodyPr wrap="square" rtlCol="0">
            <a:spAutoFit/>
          </a:bodyPr>
          <a:lstStyle/>
          <a:p>
            <a:pPr marL="114297" indent="-114297" defTabSz="914377">
              <a:buClr>
                <a:srgbClr val="63891F"/>
              </a:buClr>
              <a:buFont typeface="Arial" panose="020B0604020202020204" pitchFamily="34" charset="0"/>
              <a:buChar char="•"/>
              <a:defRPr/>
            </a:pPr>
            <a:r>
              <a:rPr lang="en-GB" sz="933" dirty="0">
                <a:solidFill>
                  <a:prstClr val="black"/>
                </a:solidFill>
                <a:latin typeface="Verdana"/>
              </a:rPr>
              <a:t>Mean insulin requirements </a:t>
            </a:r>
            <a:r>
              <a:rPr lang="en-GB" sz="1067" b="1" dirty="0">
                <a:solidFill>
                  <a:prstClr val="black"/>
                </a:solidFill>
                <a:latin typeface="Verdana"/>
              </a:rPr>
              <a:t>halved</a:t>
            </a:r>
            <a:r>
              <a:rPr lang="en-GB" sz="933" dirty="0">
                <a:solidFill>
                  <a:prstClr val="black"/>
                </a:solidFill>
                <a:latin typeface="Verdana"/>
              </a:rPr>
              <a:t> (from 0.47 ± 0.13  to 0.23 ± 0.08 U/kg) </a:t>
            </a:r>
          </a:p>
          <a:p>
            <a:pPr marL="114297" indent="-114297" defTabSz="914377">
              <a:buClr>
                <a:srgbClr val="63891F"/>
              </a:buClr>
              <a:buFont typeface="Arial" panose="020B0604020202020204" pitchFamily="34" charset="0"/>
              <a:buChar char="•"/>
              <a:defRPr/>
            </a:pPr>
            <a:r>
              <a:rPr lang="en-GB" sz="933" dirty="0">
                <a:solidFill>
                  <a:prstClr val="black"/>
                </a:solidFill>
                <a:latin typeface="Verdana"/>
              </a:rPr>
              <a:t>Daily injections reduced from </a:t>
            </a:r>
            <a:r>
              <a:rPr lang="en-GB" sz="1067" b="1" dirty="0">
                <a:solidFill>
                  <a:prstClr val="black"/>
                </a:solidFill>
                <a:latin typeface="Verdana"/>
              </a:rPr>
              <a:t>3.7 to 1</a:t>
            </a:r>
          </a:p>
        </p:txBody>
      </p:sp>
      <p:sp>
        <p:nvSpPr>
          <p:cNvPr id="48" name="TextBox 47">
            <a:extLst>
              <a:ext uri="{FF2B5EF4-FFF2-40B4-BE49-F238E27FC236}">
                <a16:creationId xmlns:a16="http://schemas.microsoft.com/office/drawing/2014/main" id="{90AD1BD5-18F1-E377-10CF-F750B61AAD04}"/>
              </a:ext>
            </a:extLst>
          </p:cNvPr>
          <p:cNvSpPr txBox="1"/>
          <p:nvPr/>
        </p:nvSpPr>
        <p:spPr>
          <a:xfrm>
            <a:off x="4717363" y="3970216"/>
            <a:ext cx="5828028" cy="420756"/>
          </a:xfrm>
          <a:prstGeom prst="rect">
            <a:avLst/>
          </a:prstGeom>
          <a:noFill/>
        </p:spPr>
        <p:txBody>
          <a:bodyPr wrap="square" rtlCol="0">
            <a:spAutoFit/>
          </a:bodyPr>
          <a:lstStyle/>
          <a:p>
            <a:pPr marL="114297" indent="-114297" defTabSz="914377">
              <a:buClr>
                <a:srgbClr val="63891F"/>
              </a:buClr>
              <a:buFont typeface="Arial" panose="020B0604020202020204" pitchFamily="34" charset="0"/>
              <a:buChar char="•"/>
              <a:defRPr/>
            </a:pPr>
            <a:r>
              <a:rPr lang="en-GB" sz="1067" b="1" dirty="0">
                <a:solidFill>
                  <a:prstClr val="black"/>
                </a:solidFill>
                <a:latin typeface="Verdana"/>
              </a:rPr>
              <a:t>9.7%</a:t>
            </a:r>
            <a:r>
              <a:rPr lang="en-GB" sz="933" dirty="0">
                <a:solidFill>
                  <a:prstClr val="black"/>
                </a:solidFill>
                <a:latin typeface="Verdana"/>
              </a:rPr>
              <a:t> of people had ≥1 </a:t>
            </a:r>
            <a:r>
              <a:rPr lang="en-GB" sz="933" dirty="0" err="1">
                <a:solidFill>
                  <a:prstClr val="black"/>
                </a:solidFill>
                <a:latin typeface="Verdana"/>
              </a:rPr>
              <a:t>hypoglycemic</a:t>
            </a:r>
            <a:r>
              <a:rPr lang="en-GB" sz="933" dirty="0">
                <a:solidFill>
                  <a:prstClr val="black"/>
                </a:solidFill>
                <a:latin typeface="Verdana"/>
              </a:rPr>
              <a:t> episode</a:t>
            </a:r>
            <a:r>
              <a:rPr lang="en-GB" sz="933" baseline="30000" dirty="0">
                <a:solidFill>
                  <a:prstClr val="black"/>
                </a:solidFill>
                <a:latin typeface="Verdana"/>
              </a:rPr>
              <a:t>†</a:t>
            </a:r>
          </a:p>
          <a:p>
            <a:pPr marL="230182" indent="-115885" defTabSz="914377">
              <a:buClr>
                <a:srgbClr val="63891F"/>
              </a:buClr>
              <a:buFont typeface="Courier New" panose="02070309020205020404" pitchFamily="49" charset="0"/>
              <a:buChar char="o"/>
              <a:defRPr/>
            </a:pPr>
            <a:r>
              <a:rPr lang="en-GB" sz="933" dirty="0">
                <a:solidFill>
                  <a:prstClr val="black"/>
                </a:solidFill>
                <a:latin typeface="Verdana"/>
              </a:rPr>
              <a:t>One month before baseline </a:t>
            </a:r>
            <a:r>
              <a:rPr lang="en-GB" sz="1067" b="1" dirty="0">
                <a:solidFill>
                  <a:prstClr val="black"/>
                </a:solidFill>
                <a:latin typeface="Verdana"/>
              </a:rPr>
              <a:t>45%</a:t>
            </a:r>
            <a:r>
              <a:rPr lang="en-GB" sz="933" dirty="0">
                <a:solidFill>
                  <a:prstClr val="black"/>
                </a:solidFill>
                <a:latin typeface="Verdana"/>
              </a:rPr>
              <a:t> had ≥1 </a:t>
            </a:r>
            <a:r>
              <a:rPr lang="en-GB" sz="933" dirty="0" err="1">
                <a:solidFill>
                  <a:prstClr val="black"/>
                </a:solidFill>
                <a:latin typeface="Verdana"/>
              </a:rPr>
              <a:t>hypoglycemic</a:t>
            </a:r>
            <a:r>
              <a:rPr lang="en-GB" sz="933" dirty="0">
                <a:solidFill>
                  <a:prstClr val="black"/>
                </a:solidFill>
                <a:latin typeface="Verdana"/>
              </a:rPr>
              <a:t> episode</a:t>
            </a:r>
            <a:r>
              <a:rPr lang="en-GB" sz="933" baseline="30000" dirty="0">
                <a:solidFill>
                  <a:prstClr val="black"/>
                </a:solidFill>
                <a:latin typeface="Verdana"/>
              </a:rPr>
              <a:t>†</a:t>
            </a:r>
          </a:p>
        </p:txBody>
      </p:sp>
      <p:sp>
        <p:nvSpPr>
          <p:cNvPr id="49" name="TextBox 48">
            <a:extLst>
              <a:ext uri="{FF2B5EF4-FFF2-40B4-BE49-F238E27FC236}">
                <a16:creationId xmlns:a16="http://schemas.microsoft.com/office/drawing/2014/main" id="{AB5F9D43-F49D-8B5E-391E-05ECA88FC902}"/>
              </a:ext>
            </a:extLst>
          </p:cNvPr>
          <p:cNvSpPr txBox="1"/>
          <p:nvPr/>
        </p:nvSpPr>
        <p:spPr>
          <a:xfrm>
            <a:off x="4717364" y="4745357"/>
            <a:ext cx="6170257" cy="405111"/>
          </a:xfrm>
          <a:prstGeom prst="rect">
            <a:avLst/>
          </a:prstGeom>
          <a:noFill/>
        </p:spPr>
        <p:txBody>
          <a:bodyPr wrap="square" rtlCol="0">
            <a:spAutoFit/>
          </a:bodyPr>
          <a:lstStyle/>
          <a:p>
            <a:pPr marL="114297" indent="-114297" defTabSz="914377">
              <a:spcAft>
                <a:spcPts val="200"/>
              </a:spcAft>
              <a:buClr>
                <a:srgbClr val="63891F"/>
              </a:buClr>
              <a:buFont typeface="Arial" panose="020B0604020202020204" pitchFamily="34" charset="0"/>
              <a:buChar char="•"/>
              <a:defRPr/>
            </a:pPr>
            <a:r>
              <a:rPr lang="en-GB" sz="933" dirty="0">
                <a:solidFill>
                  <a:prstClr val="black"/>
                </a:solidFill>
                <a:latin typeface="Verdana"/>
              </a:rPr>
              <a:t>Mean body weight decreased by 3 kg (from 93.8 ± 19.3 kg to 90.7 ± 19.1 kg; P&lt;0.0001)</a:t>
            </a:r>
          </a:p>
          <a:p>
            <a:pPr marL="114297" indent="-114297" defTabSz="914377">
              <a:buClr>
                <a:srgbClr val="63891F"/>
              </a:buClr>
              <a:buFont typeface="Arial" panose="020B0604020202020204" pitchFamily="34" charset="0"/>
              <a:buChar char="•"/>
              <a:defRPr/>
            </a:pPr>
            <a:r>
              <a:rPr lang="en-GB" sz="933" spc="-11" dirty="0">
                <a:solidFill>
                  <a:prstClr val="black"/>
                </a:solidFill>
                <a:latin typeface="Verdana"/>
              </a:rPr>
              <a:t>Mean BMI decreased by 1.14 kg/m</a:t>
            </a:r>
            <a:r>
              <a:rPr lang="en-GB" sz="933" spc="-11" baseline="30000" dirty="0">
                <a:solidFill>
                  <a:prstClr val="black"/>
                </a:solidFill>
                <a:latin typeface="Verdana"/>
              </a:rPr>
              <a:t>2</a:t>
            </a:r>
            <a:r>
              <a:rPr lang="en-GB" sz="933" spc="-11" dirty="0">
                <a:solidFill>
                  <a:prstClr val="black"/>
                </a:solidFill>
                <a:latin typeface="Verdana"/>
              </a:rPr>
              <a:t> (from 33.53 ± 6.9 kg/m</a:t>
            </a:r>
            <a:r>
              <a:rPr lang="en-GB" sz="933" spc="-11" baseline="30000" dirty="0">
                <a:solidFill>
                  <a:prstClr val="black"/>
                </a:solidFill>
                <a:latin typeface="Verdana"/>
              </a:rPr>
              <a:t>2</a:t>
            </a:r>
            <a:r>
              <a:rPr lang="en-GB" sz="933" spc="-11" dirty="0">
                <a:solidFill>
                  <a:prstClr val="black"/>
                </a:solidFill>
                <a:latin typeface="Verdana"/>
              </a:rPr>
              <a:t> to 32.39 ± 6.7 kg/m</a:t>
            </a:r>
            <a:r>
              <a:rPr lang="en-GB" sz="933" spc="-11" baseline="30000" dirty="0">
                <a:solidFill>
                  <a:prstClr val="black"/>
                </a:solidFill>
                <a:latin typeface="Verdana"/>
              </a:rPr>
              <a:t>2</a:t>
            </a:r>
            <a:r>
              <a:rPr lang="en-GB" sz="933" spc="-11" dirty="0">
                <a:solidFill>
                  <a:prstClr val="black"/>
                </a:solidFill>
                <a:latin typeface="Verdana"/>
              </a:rPr>
              <a:t>; P&lt;0.0001)</a:t>
            </a:r>
          </a:p>
        </p:txBody>
      </p:sp>
      <p:grpSp>
        <p:nvGrpSpPr>
          <p:cNvPr id="50" name="Group 4">
            <a:extLst>
              <a:ext uri="{FF2B5EF4-FFF2-40B4-BE49-F238E27FC236}">
                <a16:creationId xmlns:a16="http://schemas.microsoft.com/office/drawing/2014/main" id="{54C52C47-58C1-C239-E5E9-16D6413C1F91}"/>
              </a:ext>
            </a:extLst>
          </p:cNvPr>
          <p:cNvGrpSpPr>
            <a:grpSpLocks noChangeAspect="1"/>
          </p:cNvGrpSpPr>
          <p:nvPr/>
        </p:nvGrpSpPr>
        <p:grpSpPr bwMode="auto">
          <a:xfrm>
            <a:off x="1655571" y="1786898"/>
            <a:ext cx="334963" cy="452437"/>
            <a:chOff x="63" y="1257"/>
            <a:chExt cx="211" cy="285"/>
          </a:xfrm>
        </p:grpSpPr>
        <p:sp>
          <p:nvSpPr>
            <p:cNvPr id="51" name="Freeform 5">
              <a:extLst>
                <a:ext uri="{FF2B5EF4-FFF2-40B4-BE49-F238E27FC236}">
                  <a16:creationId xmlns:a16="http://schemas.microsoft.com/office/drawing/2014/main" id="{59AC8FEA-B971-9285-7DB5-62C59ABC25BF}"/>
                </a:ext>
              </a:extLst>
            </p:cNvPr>
            <p:cNvSpPr>
              <a:spLocks/>
            </p:cNvSpPr>
            <p:nvPr/>
          </p:nvSpPr>
          <p:spPr bwMode="auto">
            <a:xfrm>
              <a:off x="63" y="1449"/>
              <a:ext cx="211" cy="93"/>
            </a:xfrm>
            <a:custGeom>
              <a:avLst/>
              <a:gdLst>
                <a:gd name="T0" fmla="*/ 119 w 170"/>
                <a:gd name="T1" fmla="*/ 0 h 76"/>
                <a:gd name="T2" fmla="*/ 170 w 170"/>
                <a:gd name="T3" fmla="*/ 37 h 76"/>
                <a:gd name="T4" fmla="*/ 85 w 170"/>
                <a:gd name="T5" fmla="*/ 76 h 76"/>
                <a:gd name="T6" fmla="*/ 0 w 170"/>
                <a:gd name="T7" fmla="*/ 37 h 76"/>
                <a:gd name="T8" fmla="*/ 51 w 170"/>
                <a:gd name="T9" fmla="*/ 0 h 76"/>
              </a:gdLst>
              <a:ahLst/>
              <a:cxnLst>
                <a:cxn ang="0">
                  <a:pos x="T0" y="T1"/>
                </a:cxn>
                <a:cxn ang="0">
                  <a:pos x="T2" y="T3"/>
                </a:cxn>
                <a:cxn ang="0">
                  <a:pos x="T4" y="T5"/>
                </a:cxn>
                <a:cxn ang="0">
                  <a:pos x="T6" y="T7"/>
                </a:cxn>
                <a:cxn ang="0">
                  <a:pos x="T8" y="T9"/>
                </a:cxn>
              </a:cxnLst>
              <a:rect l="0" t="0" r="r" b="b"/>
              <a:pathLst>
                <a:path w="170" h="76">
                  <a:moveTo>
                    <a:pt x="119" y="0"/>
                  </a:moveTo>
                  <a:cubicBezTo>
                    <a:pt x="145" y="5"/>
                    <a:pt x="170" y="16"/>
                    <a:pt x="170" y="37"/>
                  </a:cubicBezTo>
                  <a:cubicBezTo>
                    <a:pt x="170" y="66"/>
                    <a:pt x="126" y="76"/>
                    <a:pt x="85" y="76"/>
                  </a:cubicBezTo>
                  <a:cubicBezTo>
                    <a:pt x="44" y="76"/>
                    <a:pt x="0" y="66"/>
                    <a:pt x="0" y="37"/>
                  </a:cubicBezTo>
                  <a:cubicBezTo>
                    <a:pt x="0" y="16"/>
                    <a:pt x="24" y="5"/>
                    <a:pt x="51" y="0"/>
                  </a:cubicBezTo>
                </a:path>
              </a:pathLst>
            </a:custGeom>
            <a:noFill/>
            <a:ln w="14351"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52" name="Freeform 6">
              <a:extLst>
                <a:ext uri="{FF2B5EF4-FFF2-40B4-BE49-F238E27FC236}">
                  <a16:creationId xmlns:a16="http://schemas.microsoft.com/office/drawing/2014/main" id="{154F905F-44C4-2838-40E4-3D8264F6D54D}"/>
                </a:ext>
              </a:extLst>
            </p:cNvPr>
            <p:cNvSpPr>
              <a:spLocks/>
            </p:cNvSpPr>
            <p:nvPr/>
          </p:nvSpPr>
          <p:spPr bwMode="auto">
            <a:xfrm>
              <a:off x="97" y="1474"/>
              <a:ext cx="143" cy="43"/>
            </a:xfrm>
            <a:custGeom>
              <a:avLst/>
              <a:gdLst>
                <a:gd name="T0" fmla="*/ 92 w 116"/>
                <a:gd name="T1" fmla="*/ 0 h 35"/>
                <a:gd name="T2" fmla="*/ 116 w 116"/>
                <a:gd name="T3" fmla="*/ 16 h 35"/>
                <a:gd name="T4" fmla="*/ 58 w 116"/>
                <a:gd name="T5" fmla="*/ 35 h 35"/>
                <a:gd name="T6" fmla="*/ 0 w 116"/>
                <a:gd name="T7" fmla="*/ 16 h 35"/>
                <a:gd name="T8" fmla="*/ 23 w 116"/>
                <a:gd name="T9" fmla="*/ 0 h 35"/>
              </a:gdLst>
              <a:ahLst/>
              <a:cxnLst>
                <a:cxn ang="0">
                  <a:pos x="T0" y="T1"/>
                </a:cxn>
                <a:cxn ang="0">
                  <a:pos x="T2" y="T3"/>
                </a:cxn>
                <a:cxn ang="0">
                  <a:pos x="T4" y="T5"/>
                </a:cxn>
                <a:cxn ang="0">
                  <a:pos x="T6" y="T7"/>
                </a:cxn>
                <a:cxn ang="0">
                  <a:pos x="T8" y="T9"/>
                </a:cxn>
              </a:cxnLst>
              <a:rect l="0" t="0" r="r" b="b"/>
              <a:pathLst>
                <a:path w="116" h="35">
                  <a:moveTo>
                    <a:pt x="92" y="0"/>
                  </a:moveTo>
                  <a:cubicBezTo>
                    <a:pt x="107" y="3"/>
                    <a:pt x="116" y="9"/>
                    <a:pt x="116" y="16"/>
                  </a:cubicBezTo>
                  <a:cubicBezTo>
                    <a:pt x="116" y="26"/>
                    <a:pt x="90" y="35"/>
                    <a:pt x="58" y="35"/>
                  </a:cubicBezTo>
                  <a:cubicBezTo>
                    <a:pt x="26" y="35"/>
                    <a:pt x="0" y="26"/>
                    <a:pt x="0" y="16"/>
                  </a:cubicBezTo>
                  <a:cubicBezTo>
                    <a:pt x="0" y="9"/>
                    <a:pt x="9" y="4"/>
                    <a:pt x="23" y="0"/>
                  </a:cubicBezTo>
                </a:path>
              </a:pathLst>
            </a:custGeom>
            <a:noFill/>
            <a:ln w="111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53" name="Freeform 7">
              <a:extLst>
                <a:ext uri="{FF2B5EF4-FFF2-40B4-BE49-F238E27FC236}">
                  <a16:creationId xmlns:a16="http://schemas.microsoft.com/office/drawing/2014/main" id="{68D72CBF-CC14-0574-C05F-17D2C6ED8094}"/>
                </a:ext>
              </a:extLst>
            </p:cNvPr>
            <p:cNvSpPr>
              <a:spLocks/>
            </p:cNvSpPr>
            <p:nvPr/>
          </p:nvSpPr>
          <p:spPr bwMode="auto">
            <a:xfrm>
              <a:off x="128" y="1334"/>
              <a:ext cx="81" cy="158"/>
            </a:xfrm>
            <a:custGeom>
              <a:avLst/>
              <a:gdLst>
                <a:gd name="T0" fmla="*/ 49 w 66"/>
                <a:gd name="T1" fmla="*/ 129 h 129"/>
                <a:gd name="T2" fmla="*/ 49 w 66"/>
                <a:gd name="T3" fmla="*/ 75 h 129"/>
                <a:gd name="T4" fmla="*/ 53 w 66"/>
                <a:gd name="T5" fmla="*/ 75 h 129"/>
                <a:gd name="T6" fmla="*/ 66 w 66"/>
                <a:gd name="T7" fmla="*/ 62 h 129"/>
                <a:gd name="T8" fmla="*/ 66 w 66"/>
                <a:gd name="T9" fmla="*/ 13 h 129"/>
                <a:gd name="T10" fmla="*/ 53 w 66"/>
                <a:gd name="T11" fmla="*/ 0 h 129"/>
                <a:gd name="T12" fmla="*/ 13 w 66"/>
                <a:gd name="T13" fmla="*/ 0 h 129"/>
                <a:gd name="T14" fmla="*/ 0 w 66"/>
                <a:gd name="T15" fmla="*/ 13 h 129"/>
                <a:gd name="T16" fmla="*/ 0 w 66"/>
                <a:gd name="T17" fmla="*/ 62 h 129"/>
                <a:gd name="T18" fmla="*/ 13 w 66"/>
                <a:gd name="T19" fmla="*/ 75 h 129"/>
                <a:gd name="T20" fmla="*/ 16 w 66"/>
                <a:gd name="T21" fmla="*/ 75 h 129"/>
                <a:gd name="T22" fmla="*/ 16 w 66"/>
                <a:gd name="T2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29">
                  <a:moveTo>
                    <a:pt x="49" y="129"/>
                  </a:moveTo>
                  <a:cubicBezTo>
                    <a:pt x="49" y="75"/>
                    <a:pt x="49" y="75"/>
                    <a:pt x="49" y="75"/>
                  </a:cubicBezTo>
                  <a:cubicBezTo>
                    <a:pt x="53" y="75"/>
                    <a:pt x="53" y="75"/>
                    <a:pt x="53" y="75"/>
                  </a:cubicBezTo>
                  <a:cubicBezTo>
                    <a:pt x="60" y="75"/>
                    <a:pt x="66" y="69"/>
                    <a:pt x="66" y="62"/>
                  </a:cubicBezTo>
                  <a:cubicBezTo>
                    <a:pt x="66" y="13"/>
                    <a:pt x="66" y="13"/>
                    <a:pt x="66" y="13"/>
                  </a:cubicBezTo>
                  <a:cubicBezTo>
                    <a:pt x="66" y="6"/>
                    <a:pt x="60" y="0"/>
                    <a:pt x="53" y="0"/>
                  </a:cubicBezTo>
                  <a:cubicBezTo>
                    <a:pt x="13" y="0"/>
                    <a:pt x="13" y="0"/>
                    <a:pt x="13" y="0"/>
                  </a:cubicBezTo>
                  <a:cubicBezTo>
                    <a:pt x="6" y="0"/>
                    <a:pt x="0" y="6"/>
                    <a:pt x="0" y="13"/>
                  </a:cubicBezTo>
                  <a:cubicBezTo>
                    <a:pt x="0" y="62"/>
                    <a:pt x="0" y="62"/>
                    <a:pt x="0" y="62"/>
                  </a:cubicBezTo>
                  <a:cubicBezTo>
                    <a:pt x="0" y="69"/>
                    <a:pt x="6" y="75"/>
                    <a:pt x="13" y="75"/>
                  </a:cubicBezTo>
                  <a:cubicBezTo>
                    <a:pt x="16" y="75"/>
                    <a:pt x="16" y="75"/>
                    <a:pt x="16" y="75"/>
                  </a:cubicBezTo>
                  <a:cubicBezTo>
                    <a:pt x="16" y="129"/>
                    <a:pt x="16" y="129"/>
                    <a:pt x="16" y="129"/>
                  </a:cubicBezTo>
                </a:path>
              </a:pathLst>
            </a:custGeom>
            <a:noFill/>
            <a:ln w="14351"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sp>
          <p:nvSpPr>
            <p:cNvPr id="54" name="Oval 8">
              <a:extLst>
                <a:ext uri="{FF2B5EF4-FFF2-40B4-BE49-F238E27FC236}">
                  <a16:creationId xmlns:a16="http://schemas.microsoft.com/office/drawing/2014/main" id="{EB1529B7-BFF0-12F8-D94D-088CD0B8C0EF}"/>
                </a:ext>
              </a:extLst>
            </p:cNvPr>
            <p:cNvSpPr>
              <a:spLocks noChangeArrowheads="1"/>
            </p:cNvSpPr>
            <p:nvPr/>
          </p:nvSpPr>
          <p:spPr bwMode="auto">
            <a:xfrm>
              <a:off x="143" y="1257"/>
              <a:ext cx="51" cy="52"/>
            </a:xfrm>
            <a:prstGeom prst="ellipse">
              <a:avLst/>
            </a:prstGeom>
            <a:noFill/>
            <a:ln w="14351"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GB" kern="0" dirty="0">
                <a:solidFill>
                  <a:srgbClr val="25326D"/>
                </a:solidFill>
                <a:latin typeface="Arial"/>
              </a:endParaRPr>
            </a:p>
          </p:txBody>
        </p:sp>
      </p:grpSp>
      <p:grpSp>
        <p:nvGrpSpPr>
          <p:cNvPr id="55" name="Group 54">
            <a:extLst>
              <a:ext uri="{FF2B5EF4-FFF2-40B4-BE49-F238E27FC236}">
                <a16:creationId xmlns:a16="http://schemas.microsoft.com/office/drawing/2014/main" id="{21314D00-0E10-1FDE-1FEB-2A6216E816AA}"/>
              </a:ext>
            </a:extLst>
          </p:cNvPr>
          <p:cNvGrpSpPr/>
          <p:nvPr/>
        </p:nvGrpSpPr>
        <p:grpSpPr>
          <a:xfrm>
            <a:off x="1888610" y="2345804"/>
            <a:ext cx="8795397" cy="106517"/>
            <a:chOff x="1739678" y="1904043"/>
            <a:chExt cx="6596548" cy="79888"/>
          </a:xfrm>
        </p:grpSpPr>
        <p:cxnSp>
          <p:nvCxnSpPr>
            <p:cNvPr id="56" name="Straight Connector 55">
              <a:extLst>
                <a:ext uri="{FF2B5EF4-FFF2-40B4-BE49-F238E27FC236}">
                  <a16:creationId xmlns:a16="http://schemas.microsoft.com/office/drawing/2014/main" id="{CDFACB34-3C1D-6556-93B3-B7A1816FCBF8}"/>
                </a:ext>
              </a:extLst>
            </p:cNvPr>
            <p:cNvCxnSpPr>
              <a:cxnSpLocks/>
            </p:cNvCxnSpPr>
            <p:nvPr/>
          </p:nvCxnSpPr>
          <p:spPr>
            <a:xfrm>
              <a:off x="1739678" y="1945994"/>
              <a:ext cx="6596548" cy="0"/>
            </a:xfrm>
            <a:prstGeom prst="line">
              <a:avLst/>
            </a:prstGeom>
          </p:spPr>
          <p:style>
            <a:lnRef idx="1">
              <a:schemeClr val="accent1"/>
            </a:lnRef>
            <a:fillRef idx="0">
              <a:schemeClr val="accent1"/>
            </a:fillRef>
            <a:effectRef idx="0">
              <a:schemeClr val="accent1"/>
            </a:effectRef>
            <a:fontRef idx="minor">
              <a:schemeClr val="tx1"/>
            </a:fontRef>
          </p:style>
        </p:cxnSp>
        <p:pic>
          <p:nvPicPr>
            <p:cNvPr id="57" name="Graphique 4">
              <a:extLst>
                <a:ext uri="{FF2B5EF4-FFF2-40B4-BE49-F238E27FC236}">
                  <a16:creationId xmlns:a16="http://schemas.microsoft.com/office/drawing/2014/main" id="{2A9ECFB8-B629-EFF0-A732-046ED83D64B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26794" y="1904043"/>
              <a:ext cx="80776" cy="79888"/>
            </a:xfrm>
            <a:prstGeom prst="rect">
              <a:avLst/>
            </a:prstGeom>
          </p:spPr>
        </p:pic>
      </p:grpSp>
      <p:grpSp>
        <p:nvGrpSpPr>
          <p:cNvPr id="58" name="Group 57">
            <a:extLst>
              <a:ext uri="{FF2B5EF4-FFF2-40B4-BE49-F238E27FC236}">
                <a16:creationId xmlns:a16="http://schemas.microsoft.com/office/drawing/2014/main" id="{ACADD689-C090-FD1D-9490-C5649998C420}"/>
              </a:ext>
            </a:extLst>
          </p:cNvPr>
          <p:cNvGrpSpPr/>
          <p:nvPr/>
        </p:nvGrpSpPr>
        <p:grpSpPr>
          <a:xfrm>
            <a:off x="1888610" y="3101746"/>
            <a:ext cx="8795397" cy="106517"/>
            <a:chOff x="1739678" y="1904043"/>
            <a:chExt cx="6596548" cy="79888"/>
          </a:xfrm>
        </p:grpSpPr>
        <p:cxnSp>
          <p:nvCxnSpPr>
            <p:cNvPr id="59" name="Straight Connector 58">
              <a:extLst>
                <a:ext uri="{FF2B5EF4-FFF2-40B4-BE49-F238E27FC236}">
                  <a16:creationId xmlns:a16="http://schemas.microsoft.com/office/drawing/2014/main" id="{507DB79D-6910-B8E1-2376-3DD87AF17AB4}"/>
                </a:ext>
              </a:extLst>
            </p:cNvPr>
            <p:cNvCxnSpPr>
              <a:cxnSpLocks/>
            </p:cNvCxnSpPr>
            <p:nvPr/>
          </p:nvCxnSpPr>
          <p:spPr>
            <a:xfrm>
              <a:off x="1739678" y="1945994"/>
              <a:ext cx="6596548" cy="0"/>
            </a:xfrm>
            <a:prstGeom prst="line">
              <a:avLst/>
            </a:prstGeom>
          </p:spPr>
          <p:style>
            <a:lnRef idx="1">
              <a:schemeClr val="accent1"/>
            </a:lnRef>
            <a:fillRef idx="0">
              <a:schemeClr val="accent1"/>
            </a:fillRef>
            <a:effectRef idx="0">
              <a:schemeClr val="accent1"/>
            </a:effectRef>
            <a:fontRef idx="minor">
              <a:schemeClr val="tx1"/>
            </a:fontRef>
          </p:style>
        </p:cxnSp>
        <p:pic>
          <p:nvPicPr>
            <p:cNvPr id="60" name="Graphique 4">
              <a:extLst>
                <a:ext uri="{FF2B5EF4-FFF2-40B4-BE49-F238E27FC236}">
                  <a16:creationId xmlns:a16="http://schemas.microsoft.com/office/drawing/2014/main" id="{B6B40A85-3421-A718-9E2A-A20805F9CAB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26794" y="1904043"/>
              <a:ext cx="80776" cy="79888"/>
            </a:xfrm>
            <a:prstGeom prst="rect">
              <a:avLst/>
            </a:prstGeom>
          </p:spPr>
        </p:pic>
      </p:grpSp>
      <p:grpSp>
        <p:nvGrpSpPr>
          <p:cNvPr id="61" name="Group 60">
            <a:extLst>
              <a:ext uri="{FF2B5EF4-FFF2-40B4-BE49-F238E27FC236}">
                <a16:creationId xmlns:a16="http://schemas.microsoft.com/office/drawing/2014/main" id="{0AED2DF8-C89A-6F48-6B90-2E1B9BFC7659}"/>
              </a:ext>
            </a:extLst>
          </p:cNvPr>
          <p:cNvGrpSpPr/>
          <p:nvPr/>
        </p:nvGrpSpPr>
        <p:grpSpPr>
          <a:xfrm>
            <a:off x="1888610" y="3801964"/>
            <a:ext cx="8795397" cy="106517"/>
            <a:chOff x="1739678" y="1904043"/>
            <a:chExt cx="6596548" cy="79888"/>
          </a:xfrm>
        </p:grpSpPr>
        <p:cxnSp>
          <p:nvCxnSpPr>
            <p:cNvPr id="62" name="Straight Connector 61">
              <a:extLst>
                <a:ext uri="{FF2B5EF4-FFF2-40B4-BE49-F238E27FC236}">
                  <a16:creationId xmlns:a16="http://schemas.microsoft.com/office/drawing/2014/main" id="{3F983574-983B-7FFD-2EA6-5EEA15570A42}"/>
                </a:ext>
              </a:extLst>
            </p:cNvPr>
            <p:cNvCxnSpPr>
              <a:cxnSpLocks/>
            </p:cNvCxnSpPr>
            <p:nvPr/>
          </p:nvCxnSpPr>
          <p:spPr>
            <a:xfrm>
              <a:off x="1739678" y="1945994"/>
              <a:ext cx="6596548" cy="0"/>
            </a:xfrm>
            <a:prstGeom prst="line">
              <a:avLst/>
            </a:prstGeom>
          </p:spPr>
          <p:style>
            <a:lnRef idx="1">
              <a:schemeClr val="accent1"/>
            </a:lnRef>
            <a:fillRef idx="0">
              <a:schemeClr val="accent1"/>
            </a:fillRef>
            <a:effectRef idx="0">
              <a:schemeClr val="accent1"/>
            </a:effectRef>
            <a:fontRef idx="minor">
              <a:schemeClr val="tx1"/>
            </a:fontRef>
          </p:style>
        </p:cxnSp>
        <p:pic>
          <p:nvPicPr>
            <p:cNvPr id="63" name="Graphique 4">
              <a:extLst>
                <a:ext uri="{FF2B5EF4-FFF2-40B4-BE49-F238E27FC236}">
                  <a16:creationId xmlns:a16="http://schemas.microsoft.com/office/drawing/2014/main" id="{4F4D84C2-6199-9607-BCCD-3633A5E8F0B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26794" y="1904043"/>
              <a:ext cx="80776" cy="79888"/>
            </a:xfrm>
            <a:prstGeom prst="rect">
              <a:avLst/>
            </a:prstGeom>
          </p:spPr>
        </p:pic>
      </p:grpSp>
      <p:grpSp>
        <p:nvGrpSpPr>
          <p:cNvPr id="64" name="Group 63">
            <a:extLst>
              <a:ext uri="{FF2B5EF4-FFF2-40B4-BE49-F238E27FC236}">
                <a16:creationId xmlns:a16="http://schemas.microsoft.com/office/drawing/2014/main" id="{68B995D5-B5DA-F6FE-690F-82281C412A88}"/>
              </a:ext>
            </a:extLst>
          </p:cNvPr>
          <p:cNvGrpSpPr/>
          <p:nvPr/>
        </p:nvGrpSpPr>
        <p:grpSpPr>
          <a:xfrm>
            <a:off x="1888610" y="4557904"/>
            <a:ext cx="8795397" cy="106517"/>
            <a:chOff x="1739678" y="1904043"/>
            <a:chExt cx="6596548" cy="79888"/>
          </a:xfrm>
        </p:grpSpPr>
        <p:cxnSp>
          <p:nvCxnSpPr>
            <p:cNvPr id="65" name="Straight Connector 64">
              <a:extLst>
                <a:ext uri="{FF2B5EF4-FFF2-40B4-BE49-F238E27FC236}">
                  <a16:creationId xmlns:a16="http://schemas.microsoft.com/office/drawing/2014/main" id="{3F529C28-D182-4B5E-5D4D-1D3CA399E854}"/>
                </a:ext>
              </a:extLst>
            </p:cNvPr>
            <p:cNvCxnSpPr>
              <a:cxnSpLocks/>
            </p:cNvCxnSpPr>
            <p:nvPr/>
          </p:nvCxnSpPr>
          <p:spPr>
            <a:xfrm>
              <a:off x="1739678" y="1945994"/>
              <a:ext cx="6596548" cy="0"/>
            </a:xfrm>
            <a:prstGeom prst="line">
              <a:avLst/>
            </a:prstGeom>
          </p:spPr>
          <p:style>
            <a:lnRef idx="1">
              <a:schemeClr val="accent1"/>
            </a:lnRef>
            <a:fillRef idx="0">
              <a:schemeClr val="accent1"/>
            </a:fillRef>
            <a:effectRef idx="0">
              <a:schemeClr val="accent1"/>
            </a:effectRef>
            <a:fontRef idx="minor">
              <a:schemeClr val="tx1"/>
            </a:fontRef>
          </p:style>
        </p:cxnSp>
        <p:pic>
          <p:nvPicPr>
            <p:cNvPr id="66" name="Graphique 4">
              <a:extLst>
                <a:ext uri="{FF2B5EF4-FFF2-40B4-BE49-F238E27FC236}">
                  <a16:creationId xmlns:a16="http://schemas.microsoft.com/office/drawing/2014/main" id="{91F78145-5A1A-BDB5-3080-392E5E47477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26794" y="1904043"/>
              <a:ext cx="80776" cy="79888"/>
            </a:xfrm>
            <a:prstGeom prst="rect">
              <a:avLst/>
            </a:prstGeom>
          </p:spPr>
        </p:pic>
      </p:grpSp>
      <p:sp>
        <p:nvSpPr>
          <p:cNvPr id="67" name="TextBox 66">
            <a:extLst>
              <a:ext uri="{FF2B5EF4-FFF2-40B4-BE49-F238E27FC236}">
                <a16:creationId xmlns:a16="http://schemas.microsoft.com/office/drawing/2014/main" id="{1543AC7D-708E-E36E-628E-3D3F4B13CADE}"/>
              </a:ext>
            </a:extLst>
          </p:cNvPr>
          <p:cNvSpPr txBox="1"/>
          <p:nvPr/>
        </p:nvSpPr>
        <p:spPr>
          <a:xfrm>
            <a:off x="1594061" y="3365967"/>
            <a:ext cx="356268" cy="215444"/>
          </a:xfrm>
          <a:prstGeom prst="rect">
            <a:avLst/>
          </a:prstGeom>
          <a:noFill/>
          <a:ln>
            <a:noFill/>
          </a:ln>
        </p:spPr>
        <p:txBody>
          <a:bodyPr wrap="square" rtlCol="0">
            <a:spAutoFit/>
          </a:bodyPr>
          <a:lstStyle/>
          <a:p>
            <a:pPr defTabSz="914377">
              <a:defRPr/>
            </a:pPr>
            <a:r>
              <a:rPr lang="en-US" sz="800" kern="0" dirty="0">
                <a:solidFill>
                  <a:prstClr val="black"/>
                </a:solidFill>
                <a:latin typeface="Arial"/>
              </a:rPr>
              <a:t>x1</a:t>
            </a:r>
            <a:endParaRPr lang="en-GB" sz="800" kern="0" dirty="0">
              <a:solidFill>
                <a:prstClr val="black"/>
              </a:solidFill>
              <a:latin typeface="Arial"/>
            </a:endParaRPr>
          </a:p>
        </p:txBody>
      </p:sp>
      <p:sp>
        <p:nvSpPr>
          <p:cNvPr id="68" name="TextBox 67">
            <a:extLst>
              <a:ext uri="{FF2B5EF4-FFF2-40B4-BE49-F238E27FC236}">
                <a16:creationId xmlns:a16="http://schemas.microsoft.com/office/drawing/2014/main" id="{253798F5-CAAA-2C76-5912-7DD6065A2679}"/>
              </a:ext>
            </a:extLst>
          </p:cNvPr>
          <p:cNvSpPr txBox="1"/>
          <p:nvPr/>
        </p:nvSpPr>
        <p:spPr>
          <a:xfrm>
            <a:off x="1600556" y="4064291"/>
            <a:ext cx="444992" cy="200055"/>
          </a:xfrm>
          <a:prstGeom prst="rect">
            <a:avLst/>
          </a:prstGeom>
          <a:noFill/>
          <a:ln>
            <a:noFill/>
          </a:ln>
        </p:spPr>
        <p:txBody>
          <a:bodyPr wrap="square">
            <a:spAutoFit/>
          </a:bodyPr>
          <a:lstStyle/>
          <a:p>
            <a:pPr algn="ctr" defTabSz="914377">
              <a:defRPr/>
            </a:pPr>
            <a:r>
              <a:rPr lang="en-GB" sz="700" kern="0" dirty="0">
                <a:solidFill>
                  <a:srgbClr val="575771"/>
                </a:solidFill>
                <a:latin typeface="Arial"/>
              </a:rPr>
              <a:t>≤70</a:t>
            </a:r>
            <a:endParaRPr lang="en-GB" sz="700" b="1" kern="0" dirty="0">
              <a:solidFill>
                <a:srgbClr val="575771"/>
              </a:solidFill>
              <a:latin typeface="Arial"/>
            </a:endParaRPr>
          </a:p>
        </p:txBody>
      </p:sp>
    </p:spTree>
    <p:extLst>
      <p:ext uri="{BB962C8B-B14F-4D97-AF65-F5344CB8AC3E}">
        <p14:creationId xmlns:p14="http://schemas.microsoft.com/office/powerpoint/2010/main" val="4173321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EA4967-0533-B7A6-6EFB-7CBA5A15C723}"/>
              </a:ext>
            </a:extLst>
          </p:cNvPr>
          <p:cNvGrpSpPr/>
          <p:nvPr/>
        </p:nvGrpSpPr>
        <p:grpSpPr>
          <a:xfrm>
            <a:off x="2273602" y="4010915"/>
            <a:ext cx="50887" cy="168000"/>
            <a:chOff x="1683477" y="2645570"/>
            <a:chExt cx="38165" cy="97631"/>
          </a:xfrm>
          <a:solidFill>
            <a:schemeClr val="accent1"/>
          </a:solidFill>
        </p:grpSpPr>
        <p:cxnSp>
          <p:nvCxnSpPr>
            <p:cNvPr id="3" name="Straight Connector 2">
              <a:extLst>
                <a:ext uri="{FF2B5EF4-FFF2-40B4-BE49-F238E27FC236}">
                  <a16:creationId xmlns:a16="http://schemas.microsoft.com/office/drawing/2014/main" id="{62824F9E-C909-A0C4-8C80-7794A919851E}"/>
                </a:ext>
              </a:extLst>
            </p:cNvPr>
            <p:cNvCxnSpPr>
              <a:cxnSpLocks/>
            </p:cNvCxnSpPr>
            <p:nvPr/>
          </p:nvCxnSpPr>
          <p:spPr>
            <a:xfrm flipV="1">
              <a:off x="1702382" y="2645570"/>
              <a:ext cx="0" cy="93912"/>
            </a:xfrm>
            <a:prstGeom prst="line">
              <a:avLst/>
            </a:prstGeom>
            <a:grpFill/>
            <a:ln w="12700" cap="flat" cmpd="sng" algn="ctr">
              <a:solidFill>
                <a:schemeClr val="accent1"/>
              </a:solidFill>
              <a:prstDash val="solid"/>
              <a:miter lim="800000"/>
            </a:ln>
            <a:effectLst/>
          </p:spPr>
        </p:cxnSp>
        <p:cxnSp>
          <p:nvCxnSpPr>
            <p:cNvPr id="4" name="Straight Connector 3">
              <a:extLst>
                <a:ext uri="{FF2B5EF4-FFF2-40B4-BE49-F238E27FC236}">
                  <a16:creationId xmlns:a16="http://schemas.microsoft.com/office/drawing/2014/main" id="{71B330DA-4CB5-2FDF-D534-38D3192402F4}"/>
                </a:ext>
              </a:extLst>
            </p:cNvPr>
            <p:cNvCxnSpPr>
              <a:cxnSpLocks/>
            </p:cNvCxnSpPr>
            <p:nvPr/>
          </p:nvCxnSpPr>
          <p:spPr>
            <a:xfrm>
              <a:off x="1683477" y="2645570"/>
              <a:ext cx="35786" cy="0"/>
            </a:xfrm>
            <a:prstGeom prst="line">
              <a:avLst/>
            </a:prstGeom>
            <a:grpFill/>
            <a:ln w="12700" cap="flat" cmpd="sng" algn="ctr">
              <a:solidFill>
                <a:schemeClr val="accent1"/>
              </a:solidFill>
              <a:prstDash val="solid"/>
              <a:miter lim="800000"/>
            </a:ln>
            <a:effectLst/>
          </p:spPr>
        </p:cxnSp>
        <p:cxnSp>
          <p:nvCxnSpPr>
            <p:cNvPr id="5" name="Straight Connector 4">
              <a:extLst>
                <a:ext uri="{FF2B5EF4-FFF2-40B4-BE49-F238E27FC236}">
                  <a16:creationId xmlns:a16="http://schemas.microsoft.com/office/drawing/2014/main" id="{88BD5184-3194-6570-EEC2-681A66B12664}"/>
                </a:ext>
              </a:extLst>
            </p:cNvPr>
            <p:cNvCxnSpPr>
              <a:cxnSpLocks/>
            </p:cNvCxnSpPr>
            <p:nvPr/>
          </p:nvCxnSpPr>
          <p:spPr>
            <a:xfrm>
              <a:off x="1685856" y="2743201"/>
              <a:ext cx="35786" cy="0"/>
            </a:xfrm>
            <a:prstGeom prst="line">
              <a:avLst/>
            </a:prstGeom>
            <a:grpFill/>
            <a:ln w="12700" cap="flat" cmpd="sng" algn="ctr">
              <a:solidFill>
                <a:schemeClr val="accent1"/>
              </a:solidFill>
              <a:prstDash val="solid"/>
              <a:miter lim="800000"/>
            </a:ln>
            <a:effectLst/>
          </p:spPr>
        </p:cxnSp>
      </p:grpSp>
      <p:grpSp>
        <p:nvGrpSpPr>
          <p:cNvPr id="6" name="Group 5">
            <a:extLst>
              <a:ext uri="{FF2B5EF4-FFF2-40B4-BE49-F238E27FC236}">
                <a16:creationId xmlns:a16="http://schemas.microsoft.com/office/drawing/2014/main" id="{A29162CA-7F8F-28F2-A4FC-E945042017C3}"/>
              </a:ext>
            </a:extLst>
          </p:cNvPr>
          <p:cNvGrpSpPr/>
          <p:nvPr/>
        </p:nvGrpSpPr>
        <p:grpSpPr>
          <a:xfrm>
            <a:off x="1689597" y="3923455"/>
            <a:ext cx="50887" cy="144000"/>
            <a:chOff x="1683477" y="2645570"/>
            <a:chExt cx="38165" cy="97631"/>
          </a:xfrm>
          <a:solidFill>
            <a:srgbClr val="00A590"/>
          </a:solidFill>
        </p:grpSpPr>
        <p:cxnSp>
          <p:nvCxnSpPr>
            <p:cNvPr id="7" name="Straight Connector 6">
              <a:extLst>
                <a:ext uri="{FF2B5EF4-FFF2-40B4-BE49-F238E27FC236}">
                  <a16:creationId xmlns:a16="http://schemas.microsoft.com/office/drawing/2014/main" id="{D6EC0978-9FCF-85E1-6594-283CBE34786D}"/>
                </a:ext>
              </a:extLst>
            </p:cNvPr>
            <p:cNvCxnSpPr>
              <a:cxnSpLocks/>
            </p:cNvCxnSpPr>
            <p:nvPr/>
          </p:nvCxnSpPr>
          <p:spPr>
            <a:xfrm flipV="1">
              <a:off x="1702382" y="2645570"/>
              <a:ext cx="0" cy="93912"/>
            </a:xfrm>
            <a:prstGeom prst="line">
              <a:avLst/>
            </a:prstGeom>
            <a:grpFill/>
            <a:ln w="12700" cap="flat" cmpd="sng" algn="ctr">
              <a:solidFill>
                <a:schemeClr val="accent1"/>
              </a:solidFill>
              <a:prstDash val="solid"/>
              <a:miter lim="800000"/>
            </a:ln>
            <a:effectLst/>
          </p:spPr>
        </p:cxnSp>
        <p:cxnSp>
          <p:nvCxnSpPr>
            <p:cNvPr id="8" name="Straight Connector 7">
              <a:extLst>
                <a:ext uri="{FF2B5EF4-FFF2-40B4-BE49-F238E27FC236}">
                  <a16:creationId xmlns:a16="http://schemas.microsoft.com/office/drawing/2014/main" id="{5B532BD4-EF34-A5B8-0C58-1660C1D25A1D}"/>
                </a:ext>
              </a:extLst>
            </p:cNvPr>
            <p:cNvCxnSpPr>
              <a:cxnSpLocks/>
            </p:cNvCxnSpPr>
            <p:nvPr/>
          </p:nvCxnSpPr>
          <p:spPr>
            <a:xfrm>
              <a:off x="1683477" y="2645570"/>
              <a:ext cx="35786" cy="0"/>
            </a:xfrm>
            <a:prstGeom prst="line">
              <a:avLst/>
            </a:prstGeom>
            <a:grpFill/>
            <a:ln w="12700" cap="flat" cmpd="sng" algn="ctr">
              <a:solidFill>
                <a:schemeClr val="accent1"/>
              </a:solidFill>
              <a:prstDash val="solid"/>
              <a:miter lim="800000"/>
            </a:ln>
            <a:effectLst/>
          </p:spPr>
        </p:cxnSp>
        <p:cxnSp>
          <p:nvCxnSpPr>
            <p:cNvPr id="9" name="Straight Connector 8">
              <a:extLst>
                <a:ext uri="{FF2B5EF4-FFF2-40B4-BE49-F238E27FC236}">
                  <a16:creationId xmlns:a16="http://schemas.microsoft.com/office/drawing/2014/main" id="{B6807307-CB17-A3EA-E194-0FC80357D33E}"/>
                </a:ext>
              </a:extLst>
            </p:cNvPr>
            <p:cNvCxnSpPr>
              <a:cxnSpLocks/>
            </p:cNvCxnSpPr>
            <p:nvPr/>
          </p:nvCxnSpPr>
          <p:spPr>
            <a:xfrm>
              <a:off x="1685856" y="2743201"/>
              <a:ext cx="35786" cy="0"/>
            </a:xfrm>
            <a:prstGeom prst="line">
              <a:avLst/>
            </a:prstGeom>
            <a:grpFill/>
            <a:ln w="12700" cap="flat" cmpd="sng" algn="ctr">
              <a:solidFill>
                <a:schemeClr val="accent1"/>
              </a:solidFill>
              <a:prstDash val="solid"/>
              <a:miter lim="800000"/>
            </a:ln>
            <a:effectLst/>
          </p:spPr>
        </p:cxnSp>
      </p:grpSp>
      <p:sp>
        <p:nvSpPr>
          <p:cNvPr id="10" name="Slide Number Placeholder 2">
            <a:extLst>
              <a:ext uri="{FF2B5EF4-FFF2-40B4-BE49-F238E27FC236}">
                <a16:creationId xmlns:a16="http://schemas.microsoft.com/office/drawing/2014/main" id="{1B829BA0-1B26-910E-71E1-0EB662B5C863}"/>
              </a:ext>
            </a:extLst>
          </p:cNvPr>
          <p:cNvSpPr txBox="1">
            <a:spLocks/>
          </p:cNvSpPr>
          <p:nvPr/>
        </p:nvSpPr>
        <p:spPr>
          <a:xfrm>
            <a:off x="11114968" y="6427327"/>
            <a:ext cx="635000" cy="274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fld id="{6B54B0F7-55DD-40D6-B7F4-70B586885C0B}" type="slidenum">
              <a:rPr lang="en-US" smtClean="0">
                <a:solidFill>
                  <a:prstClr val="black"/>
                </a:solidFill>
              </a:rPr>
              <a:pPr defTabSz="609585"/>
              <a:t>47</a:t>
            </a:fld>
            <a:endParaRPr lang="en-US" dirty="0">
              <a:solidFill>
                <a:prstClr val="black"/>
              </a:solidFill>
            </a:endParaRPr>
          </a:p>
        </p:txBody>
      </p:sp>
      <p:sp>
        <p:nvSpPr>
          <p:cNvPr id="11" name="Title 6">
            <a:extLst>
              <a:ext uri="{FF2B5EF4-FFF2-40B4-BE49-F238E27FC236}">
                <a16:creationId xmlns:a16="http://schemas.microsoft.com/office/drawing/2014/main" id="{8F2D9793-F725-8936-25DD-3C2BE3B4236F}"/>
              </a:ext>
            </a:extLst>
          </p:cNvPr>
          <p:cNvSpPr txBox="1">
            <a:spLocks/>
          </p:cNvSpPr>
          <p:nvPr/>
        </p:nvSpPr>
        <p:spPr>
          <a:xfrm>
            <a:off x="441600" y="363166"/>
            <a:ext cx="11313600" cy="1095481"/>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iGlarLixi is associated with clinical benefits versus </a:t>
            </a:r>
            <a:br>
              <a:rPr lang="en-GB"/>
            </a:br>
            <a:r>
              <a:rPr lang="en-GB"/>
              <a:t>basal-bolus insulin regimens</a:t>
            </a:r>
            <a:endParaRPr lang="en-GB" dirty="0"/>
          </a:p>
        </p:txBody>
      </p:sp>
      <p:sp>
        <p:nvSpPr>
          <p:cNvPr id="12" name="Content Placeholder 7">
            <a:extLst>
              <a:ext uri="{FF2B5EF4-FFF2-40B4-BE49-F238E27FC236}">
                <a16:creationId xmlns:a16="http://schemas.microsoft.com/office/drawing/2014/main" id="{0E9FC9F5-0DBC-AE04-6C13-A9E0CD3C3082}"/>
              </a:ext>
            </a:extLst>
          </p:cNvPr>
          <p:cNvSpPr txBox="1">
            <a:spLocks/>
          </p:cNvSpPr>
          <p:nvPr/>
        </p:nvSpPr>
        <p:spPr>
          <a:xfrm>
            <a:off x="436384" y="5707044"/>
            <a:ext cx="11313584" cy="924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Study limitations: These were post-hoc analyses of data from separate trials with different protocols; the results should be considered hypothesis‑generating only.</a:t>
            </a:r>
            <a:br>
              <a:rPr lang="en-GB" sz="1400" dirty="0"/>
            </a:br>
            <a:r>
              <a:rPr lang="en-GB" sz="1400" dirty="0"/>
              <a:t>CI, confidence interval; </a:t>
            </a:r>
            <a:r>
              <a:rPr lang="en-GB" sz="1400" dirty="0" err="1"/>
              <a:t>iGlarLixi</a:t>
            </a:r>
            <a:r>
              <a:rPr lang="en-GB" sz="1400" dirty="0"/>
              <a:t>, insulin glargine 100 U/mL; LS, least square; SE, standard error; TID, three times daily. Tabak A, et al. Diabetes </a:t>
            </a:r>
            <a:r>
              <a:rPr lang="en-GB" sz="1400" dirty="0" err="1"/>
              <a:t>Ther</a:t>
            </a:r>
            <a:r>
              <a:rPr lang="en-GB" sz="1400" dirty="0"/>
              <a:t> 2020;11:305–18.</a:t>
            </a:r>
          </a:p>
        </p:txBody>
      </p:sp>
      <p:sp>
        <p:nvSpPr>
          <p:cNvPr id="13" name="TextBox 12">
            <a:extLst>
              <a:ext uri="{FF2B5EF4-FFF2-40B4-BE49-F238E27FC236}">
                <a16:creationId xmlns:a16="http://schemas.microsoft.com/office/drawing/2014/main" id="{BF0D9B77-995A-07BC-6D94-E1CAD52FD351}"/>
              </a:ext>
            </a:extLst>
          </p:cNvPr>
          <p:cNvSpPr txBox="1"/>
          <p:nvPr/>
        </p:nvSpPr>
        <p:spPr>
          <a:xfrm>
            <a:off x="0" y="1540453"/>
            <a:ext cx="12192000" cy="685332"/>
          </a:xfrm>
          <a:prstGeom prst="rect">
            <a:avLst/>
          </a:prstGeom>
          <a:solidFill>
            <a:schemeClr val="accent1"/>
          </a:solidFill>
          <a:ln w="12700" cap="flat" cmpd="sng" algn="ctr">
            <a:noFill/>
            <a:prstDash val="solid"/>
            <a:miter lim="800000"/>
          </a:ln>
          <a:effectLst/>
        </p:spPr>
        <p:txBody>
          <a:bodyPr rtlCol="0" anchor="ctr"/>
          <a:lstStyle>
            <a:defPPr>
              <a:defRPr lang="en-US"/>
            </a:defPPr>
            <a:lvl1pPr marR="0" lvl="0" indent="0" defTabSz="685800" fontAlgn="auto">
              <a:lnSpc>
                <a:spcPct val="100000"/>
              </a:lnSpc>
              <a:spcBef>
                <a:spcPts val="0"/>
              </a:spcBef>
              <a:spcAft>
                <a:spcPts val="0"/>
              </a:spcAft>
              <a:buClrTx/>
              <a:buSzTx/>
              <a:buFontTx/>
              <a:buNone/>
              <a:tabLst/>
              <a:defRPr kumimoji="0" sz="1100" b="0" i="0" u="none" strike="noStrike" cap="none" spc="0" normalizeH="0" baseline="0">
                <a:ln>
                  <a:noFill/>
                </a:ln>
                <a:solidFill>
                  <a:prstClr val="white"/>
                </a:solidFill>
                <a:effectLst/>
                <a:uLnTx/>
                <a:uFillTx/>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914377">
              <a:defRPr/>
            </a:pPr>
            <a:r>
              <a:rPr lang="en-GB" sz="1467" kern="0" dirty="0">
                <a:solidFill>
                  <a:srgbClr val="FFFFFF"/>
                </a:solidFill>
                <a:latin typeface="Verdana"/>
                <a:cs typeface="Arial" panose="020B0604020202020204" pitchFamily="34" charset="0"/>
              </a:rPr>
              <a:t>In people with T2D inadequately controlled on basal insulin, iGlarLixi offers an effective alternative to basal-bolus insulin regimens for reducing HbA1c, without increased risk of hypoglycemia and weight gain</a:t>
            </a:r>
          </a:p>
        </p:txBody>
      </p:sp>
      <p:grpSp>
        <p:nvGrpSpPr>
          <p:cNvPr id="14" name="Group 13">
            <a:extLst>
              <a:ext uri="{FF2B5EF4-FFF2-40B4-BE49-F238E27FC236}">
                <a16:creationId xmlns:a16="http://schemas.microsoft.com/office/drawing/2014/main" id="{B5B79B0B-D053-2629-90F2-C01ED5A577BF}"/>
              </a:ext>
            </a:extLst>
          </p:cNvPr>
          <p:cNvGrpSpPr/>
          <p:nvPr/>
        </p:nvGrpSpPr>
        <p:grpSpPr>
          <a:xfrm>
            <a:off x="4335027" y="2698153"/>
            <a:ext cx="3608812" cy="2687349"/>
            <a:chOff x="3159063" y="2061354"/>
            <a:chExt cx="2706609" cy="2015512"/>
          </a:xfrm>
        </p:grpSpPr>
        <p:cxnSp>
          <p:nvCxnSpPr>
            <p:cNvPr id="15" name="Straight Connector 14">
              <a:extLst>
                <a:ext uri="{FF2B5EF4-FFF2-40B4-BE49-F238E27FC236}">
                  <a16:creationId xmlns:a16="http://schemas.microsoft.com/office/drawing/2014/main" id="{16724470-F455-E303-52AC-419D35BEC65E}"/>
                </a:ext>
              </a:extLst>
            </p:cNvPr>
            <p:cNvCxnSpPr/>
            <p:nvPr/>
          </p:nvCxnSpPr>
          <p:spPr>
            <a:xfrm>
              <a:off x="3491979" y="2161065"/>
              <a:ext cx="0" cy="1664494"/>
            </a:xfrm>
            <a:prstGeom prst="line">
              <a:avLst/>
            </a:prstGeom>
            <a:noFill/>
            <a:ln w="12700" cap="flat" cmpd="sng" algn="ctr">
              <a:solidFill>
                <a:srgbClr val="575771"/>
              </a:solidFill>
              <a:prstDash val="solid"/>
              <a:miter lim="800000"/>
            </a:ln>
            <a:effectLst/>
          </p:spPr>
        </p:cxnSp>
        <p:cxnSp>
          <p:nvCxnSpPr>
            <p:cNvPr id="16" name="Straight Connector 15">
              <a:extLst>
                <a:ext uri="{FF2B5EF4-FFF2-40B4-BE49-F238E27FC236}">
                  <a16:creationId xmlns:a16="http://schemas.microsoft.com/office/drawing/2014/main" id="{BCF74763-1A53-610D-010D-7148DA10FA4E}"/>
                </a:ext>
              </a:extLst>
            </p:cNvPr>
            <p:cNvCxnSpPr>
              <a:cxnSpLocks/>
            </p:cNvCxnSpPr>
            <p:nvPr/>
          </p:nvCxnSpPr>
          <p:spPr>
            <a:xfrm>
              <a:off x="4670697" y="3783887"/>
              <a:ext cx="0" cy="47301"/>
            </a:xfrm>
            <a:prstGeom prst="line">
              <a:avLst/>
            </a:prstGeom>
            <a:noFill/>
            <a:ln w="12700" cap="flat" cmpd="sng" algn="ctr">
              <a:solidFill>
                <a:srgbClr val="575771"/>
              </a:solidFill>
              <a:prstDash val="solid"/>
              <a:miter lim="800000"/>
            </a:ln>
            <a:effectLst/>
          </p:spPr>
        </p:cxnSp>
        <p:cxnSp>
          <p:nvCxnSpPr>
            <p:cNvPr id="17" name="Straight Connector 16">
              <a:extLst>
                <a:ext uri="{FF2B5EF4-FFF2-40B4-BE49-F238E27FC236}">
                  <a16:creationId xmlns:a16="http://schemas.microsoft.com/office/drawing/2014/main" id="{F6A5BDBE-3298-41D6-8849-DDCC515650AE}"/>
                </a:ext>
              </a:extLst>
            </p:cNvPr>
            <p:cNvCxnSpPr>
              <a:cxnSpLocks/>
            </p:cNvCxnSpPr>
            <p:nvPr/>
          </p:nvCxnSpPr>
          <p:spPr>
            <a:xfrm rot="5400000">
              <a:off x="3470884" y="2143065"/>
              <a:ext cx="0" cy="36000"/>
            </a:xfrm>
            <a:prstGeom prst="line">
              <a:avLst/>
            </a:prstGeom>
            <a:noFill/>
            <a:ln w="12700" cap="flat" cmpd="sng" algn="ctr">
              <a:solidFill>
                <a:srgbClr val="575771"/>
              </a:solidFill>
              <a:prstDash val="solid"/>
              <a:miter lim="800000"/>
            </a:ln>
            <a:effectLst/>
          </p:spPr>
        </p:cxnSp>
        <p:cxnSp>
          <p:nvCxnSpPr>
            <p:cNvPr id="18" name="Straight Connector 17">
              <a:extLst>
                <a:ext uri="{FF2B5EF4-FFF2-40B4-BE49-F238E27FC236}">
                  <a16:creationId xmlns:a16="http://schemas.microsoft.com/office/drawing/2014/main" id="{DC04B3FD-AB95-4C33-4D68-B6DEFAB8A6AE}"/>
                </a:ext>
              </a:extLst>
            </p:cNvPr>
            <p:cNvCxnSpPr>
              <a:cxnSpLocks/>
            </p:cNvCxnSpPr>
            <p:nvPr/>
          </p:nvCxnSpPr>
          <p:spPr>
            <a:xfrm rot="5400000">
              <a:off x="3470884" y="2306098"/>
              <a:ext cx="0" cy="36000"/>
            </a:xfrm>
            <a:prstGeom prst="line">
              <a:avLst/>
            </a:prstGeom>
            <a:noFill/>
            <a:ln w="12700" cap="flat" cmpd="sng" algn="ctr">
              <a:solidFill>
                <a:srgbClr val="575771"/>
              </a:solidFill>
              <a:prstDash val="solid"/>
              <a:miter lim="800000"/>
            </a:ln>
            <a:effectLst/>
          </p:spPr>
        </p:cxnSp>
        <p:cxnSp>
          <p:nvCxnSpPr>
            <p:cNvPr id="19" name="Straight Connector 18">
              <a:extLst>
                <a:ext uri="{FF2B5EF4-FFF2-40B4-BE49-F238E27FC236}">
                  <a16:creationId xmlns:a16="http://schemas.microsoft.com/office/drawing/2014/main" id="{DCDE6EBE-D546-F120-D748-03F43FFE99F3}"/>
                </a:ext>
              </a:extLst>
            </p:cNvPr>
            <p:cNvCxnSpPr>
              <a:cxnSpLocks/>
            </p:cNvCxnSpPr>
            <p:nvPr/>
          </p:nvCxnSpPr>
          <p:spPr>
            <a:xfrm rot="5400000">
              <a:off x="3470884" y="2466201"/>
              <a:ext cx="0" cy="36000"/>
            </a:xfrm>
            <a:prstGeom prst="line">
              <a:avLst/>
            </a:prstGeom>
            <a:noFill/>
            <a:ln w="12700" cap="flat" cmpd="sng" algn="ctr">
              <a:solidFill>
                <a:srgbClr val="575771"/>
              </a:solidFill>
              <a:prstDash val="solid"/>
              <a:miter lim="800000"/>
            </a:ln>
            <a:effectLst/>
          </p:spPr>
        </p:cxnSp>
        <p:cxnSp>
          <p:nvCxnSpPr>
            <p:cNvPr id="20" name="Straight Connector 19">
              <a:extLst>
                <a:ext uri="{FF2B5EF4-FFF2-40B4-BE49-F238E27FC236}">
                  <a16:creationId xmlns:a16="http://schemas.microsoft.com/office/drawing/2014/main" id="{626D6037-333C-72F0-3B2D-6D608CB7D026}"/>
                </a:ext>
              </a:extLst>
            </p:cNvPr>
            <p:cNvCxnSpPr>
              <a:cxnSpLocks/>
            </p:cNvCxnSpPr>
            <p:nvPr/>
          </p:nvCxnSpPr>
          <p:spPr>
            <a:xfrm rot="5400000">
              <a:off x="3470884" y="2632450"/>
              <a:ext cx="0" cy="36000"/>
            </a:xfrm>
            <a:prstGeom prst="line">
              <a:avLst/>
            </a:prstGeom>
            <a:noFill/>
            <a:ln w="12700" cap="flat" cmpd="sng" algn="ctr">
              <a:solidFill>
                <a:srgbClr val="575771"/>
              </a:solidFill>
              <a:prstDash val="solid"/>
              <a:miter lim="800000"/>
            </a:ln>
            <a:effectLst/>
          </p:spPr>
        </p:cxnSp>
        <p:cxnSp>
          <p:nvCxnSpPr>
            <p:cNvPr id="21" name="Straight Connector 20">
              <a:extLst>
                <a:ext uri="{FF2B5EF4-FFF2-40B4-BE49-F238E27FC236}">
                  <a16:creationId xmlns:a16="http://schemas.microsoft.com/office/drawing/2014/main" id="{55652953-23D1-C877-DEA2-B715A4A07D8B}"/>
                </a:ext>
              </a:extLst>
            </p:cNvPr>
            <p:cNvCxnSpPr>
              <a:cxnSpLocks/>
            </p:cNvCxnSpPr>
            <p:nvPr/>
          </p:nvCxnSpPr>
          <p:spPr>
            <a:xfrm rot="5400000">
              <a:off x="3470884" y="2792908"/>
              <a:ext cx="0" cy="36000"/>
            </a:xfrm>
            <a:prstGeom prst="line">
              <a:avLst/>
            </a:prstGeom>
            <a:noFill/>
            <a:ln w="12700" cap="flat" cmpd="sng" algn="ctr">
              <a:solidFill>
                <a:srgbClr val="575771"/>
              </a:solidFill>
              <a:prstDash val="solid"/>
              <a:miter lim="800000"/>
            </a:ln>
            <a:effectLst/>
          </p:spPr>
        </p:cxnSp>
        <p:cxnSp>
          <p:nvCxnSpPr>
            <p:cNvPr id="22" name="Straight Connector 21">
              <a:extLst>
                <a:ext uri="{FF2B5EF4-FFF2-40B4-BE49-F238E27FC236}">
                  <a16:creationId xmlns:a16="http://schemas.microsoft.com/office/drawing/2014/main" id="{583DA504-C7A6-8635-66E5-FA8114F0A27B}"/>
                </a:ext>
              </a:extLst>
            </p:cNvPr>
            <p:cNvCxnSpPr>
              <a:cxnSpLocks/>
            </p:cNvCxnSpPr>
            <p:nvPr/>
          </p:nvCxnSpPr>
          <p:spPr>
            <a:xfrm rot="5400000">
              <a:off x="3470884" y="2955941"/>
              <a:ext cx="0" cy="36000"/>
            </a:xfrm>
            <a:prstGeom prst="line">
              <a:avLst/>
            </a:prstGeom>
            <a:noFill/>
            <a:ln w="12700" cap="flat" cmpd="sng" algn="ctr">
              <a:solidFill>
                <a:srgbClr val="575771"/>
              </a:solidFill>
              <a:prstDash val="solid"/>
              <a:miter lim="800000"/>
            </a:ln>
            <a:effectLst/>
          </p:spPr>
        </p:cxnSp>
        <p:cxnSp>
          <p:nvCxnSpPr>
            <p:cNvPr id="23" name="Straight Connector 22">
              <a:extLst>
                <a:ext uri="{FF2B5EF4-FFF2-40B4-BE49-F238E27FC236}">
                  <a16:creationId xmlns:a16="http://schemas.microsoft.com/office/drawing/2014/main" id="{9EF4AA47-255A-CD6A-2E0E-797F20A55BF5}"/>
                </a:ext>
              </a:extLst>
            </p:cNvPr>
            <p:cNvCxnSpPr>
              <a:cxnSpLocks/>
            </p:cNvCxnSpPr>
            <p:nvPr/>
          </p:nvCxnSpPr>
          <p:spPr>
            <a:xfrm rot="5400000">
              <a:off x="3470884" y="3119468"/>
              <a:ext cx="0" cy="36000"/>
            </a:xfrm>
            <a:prstGeom prst="line">
              <a:avLst/>
            </a:prstGeom>
            <a:noFill/>
            <a:ln w="12700" cap="flat" cmpd="sng" algn="ctr">
              <a:solidFill>
                <a:srgbClr val="575771"/>
              </a:solidFill>
              <a:prstDash val="solid"/>
              <a:miter lim="800000"/>
            </a:ln>
            <a:effectLst/>
          </p:spPr>
        </p:cxnSp>
        <p:cxnSp>
          <p:nvCxnSpPr>
            <p:cNvPr id="24" name="Straight Connector 23">
              <a:extLst>
                <a:ext uri="{FF2B5EF4-FFF2-40B4-BE49-F238E27FC236}">
                  <a16:creationId xmlns:a16="http://schemas.microsoft.com/office/drawing/2014/main" id="{2123D627-610C-F8E0-90AB-8964AC729D4C}"/>
                </a:ext>
              </a:extLst>
            </p:cNvPr>
            <p:cNvCxnSpPr>
              <a:cxnSpLocks/>
            </p:cNvCxnSpPr>
            <p:nvPr/>
          </p:nvCxnSpPr>
          <p:spPr>
            <a:xfrm rot="5400000">
              <a:off x="3470884" y="3282648"/>
              <a:ext cx="0" cy="36000"/>
            </a:xfrm>
            <a:prstGeom prst="line">
              <a:avLst/>
            </a:prstGeom>
            <a:noFill/>
            <a:ln w="12700" cap="flat" cmpd="sng" algn="ctr">
              <a:solidFill>
                <a:srgbClr val="575771"/>
              </a:solidFill>
              <a:prstDash val="solid"/>
              <a:miter lim="800000"/>
            </a:ln>
            <a:effectLst/>
          </p:spPr>
        </p:cxnSp>
        <p:cxnSp>
          <p:nvCxnSpPr>
            <p:cNvPr id="25" name="Straight Connector 24">
              <a:extLst>
                <a:ext uri="{FF2B5EF4-FFF2-40B4-BE49-F238E27FC236}">
                  <a16:creationId xmlns:a16="http://schemas.microsoft.com/office/drawing/2014/main" id="{4784062D-4284-ED2C-734D-21DCD0518343}"/>
                </a:ext>
              </a:extLst>
            </p:cNvPr>
            <p:cNvCxnSpPr>
              <a:cxnSpLocks/>
            </p:cNvCxnSpPr>
            <p:nvPr/>
          </p:nvCxnSpPr>
          <p:spPr>
            <a:xfrm rot="5400000">
              <a:off x="3470884" y="3446405"/>
              <a:ext cx="0" cy="36000"/>
            </a:xfrm>
            <a:prstGeom prst="line">
              <a:avLst/>
            </a:prstGeom>
            <a:noFill/>
            <a:ln w="12700" cap="flat" cmpd="sng" algn="ctr">
              <a:solidFill>
                <a:srgbClr val="575771"/>
              </a:solidFill>
              <a:prstDash val="solid"/>
              <a:miter lim="800000"/>
            </a:ln>
            <a:effectLst/>
          </p:spPr>
        </p:cxnSp>
        <p:cxnSp>
          <p:nvCxnSpPr>
            <p:cNvPr id="26" name="Straight Connector 25">
              <a:extLst>
                <a:ext uri="{FF2B5EF4-FFF2-40B4-BE49-F238E27FC236}">
                  <a16:creationId xmlns:a16="http://schemas.microsoft.com/office/drawing/2014/main" id="{4DF2CBA4-F27F-9293-250C-D997F765E018}"/>
                </a:ext>
              </a:extLst>
            </p:cNvPr>
            <p:cNvCxnSpPr>
              <a:cxnSpLocks/>
            </p:cNvCxnSpPr>
            <p:nvPr/>
          </p:nvCxnSpPr>
          <p:spPr>
            <a:xfrm rot="5400000">
              <a:off x="3470884" y="3602816"/>
              <a:ext cx="0" cy="36000"/>
            </a:xfrm>
            <a:prstGeom prst="line">
              <a:avLst/>
            </a:prstGeom>
            <a:noFill/>
            <a:ln w="12700" cap="flat" cmpd="sng" algn="ctr">
              <a:solidFill>
                <a:srgbClr val="575771"/>
              </a:solidFill>
              <a:prstDash val="solid"/>
              <a:miter lim="800000"/>
            </a:ln>
            <a:effectLst/>
          </p:spPr>
        </p:cxnSp>
        <p:sp>
          <p:nvSpPr>
            <p:cNvPr id="27" name="TextBox 26">
              <a:extLst>
                <a:ext uri="{FF2B5EF4-FFF2-40B4-BE49-F238E27FC236}">
                  <a16:creationId xmlns:a16="http://schemas.microsoft.com/office/drawing/2014/main" id="{93CD26AF-6DD0-7DE7-AC28-90DAC643DC65}"/>
                </a:ext>
              </a:extLst>
            </p:cNvPr>
            <p:cNvSpPr txBox="1"/>
            <p:nvPr/>
          </p:nvSpPr>
          <p:spPr>
            <a:xfrm>
              <a:off x="3289389" y="2061354"/>
              <a:ext cx="251511" cy="192409"/>
            </a:xfrm>
            <a:prstGeom prst="rect">
              <a:avLst/>
            </a:prstGeom>
            <a:noFill/>
          </p:spPr>
          <p:txBody>
            <a:bodyPr wrap="none" rtlCol="0">
              <a:spAutoFit/>
            </a:bodyPr>
            <a:lstStyle/>
            <a:p>
              <a:pPr algn="r" defTabSz="1219170">
                <a:defRPr/>
              </a:pPr>
              <a:r>
                <a:rPr lang="en-GB" sz="1067" kern="0" dirty="0">
                  <a:solidFill>
                    <a:prstClr val="black"/>
                  </a:solidFill>
                  <a:latin typeface="Arial"/>
                </a:rPr>
                <a:t>10</a:t>
              </a:r>
            </a:p>
          </p:txBody>
        </p:sp>
        <p:sp>
          <p:nvSpPr>
            <p:cNvPr id="28" name="TextBox 27">
              <a:extLst>
                <a:ext uri="{FF2B5EF4-FFF2-40B4-BE49-F238E27FC236}">
                  <a16:creationId xmlns:a16="http://schemas.microsoft.com/office/drawing/2014/main" id="{88A4953F-C9EA-357B-BA39-DED57BD9F923}"/>
                </a:ext>
              </a:extLst>
            </p:cNvPr>
            <p:cNvSpPr txBox="1"/>
            <p:nvPr/>
          </p:nvSpPr>
          <p:spPr>
            <a:xfrm>
              <a:off x="3345893" y="2215935"/>
              <a:ext cx="195006" cy="192409"/>
            </a:xfrm>
            <a:prstGeom prst="rect">
              <a:avLst/>
            </a:prstGeom>
            <a:noFill/>
          </p:spPr>
          <p:txBody>
            <a:bodyPr wrap="none" rtlCol="0">
              <a:spAutoFit/>
            </a:bodyPr>
            <a:lstStyle/>
            <a:p>
              <a:pPr algn="r" defTabSz="1219170">
                <a:defRPr/>
              </a:pPr>
              <a:r>
                <a:rPr lang="en-GB" sz="1067" kern="0" dirty="0">
                  <a:solidFill>
                    <a:prstClr val="black"/>
                  </a:solidFill>
                  <a:latin typeface="Arial"/>
                </a:rPr>
                <a:t>9</a:t>
              </a:r>
            </a:p>
          </p:txBody>
        </p:sp>
        <p:sp>
          <p:nvSpPr>
            <p:cNvPr id="29" name="TextBox 28">
              <a:extLst>
                <a:ext uri="{FF2B5EF4-FFF2-40B4-BE49-F238E27FC236}">
                  <a16:creationId xmlns:a16="http://schemas.microsoft.com/office/drawing/2014/main" id="{E8C417D4-3969-5E53-8C37-3F4B03802FA7}"/>
                </a:ext>
              </a:extLst>
            </p:cNvPr>
            <p:cNvSpPr txBox="1"/>
            <p:nvPr/>
          </p:nvSpPr>
          <p:spPr>
            <a:xfrm>
              <a:off x="3345893" y="2382271"/>
              <a:ext cx="195006" cy="192409"/>
            </a:xfrm>
            <a:prstGeom prst="rect">
              <a:avLst/>
            </a:prstGeom>
            <a:noFill/>
          </p:spPr>
          <p:txBody>
            <a:bodyPr wrap="none" rtlCol="0">
              <a:spAutoFit/>
            </a:bodyPr>
            <a:lstStyle/>
            <a:p>
              <a:pPr algn="r" defTabSz="1219170">
                <a:defRPr/>
              </a:pPr>
              <a:r>
                <a:rPr lang="en-GB" sz="1067" kern="0" dirty="0">
                  <a:solidFill>
                    <a:prstClr val="black"/>
                  </a:solidFill>
                  <a:latin typeface="Arial"/>
                </a:rPr>
                <a:t>8</a:t>
              </a:r>
            </a:p>
          </p:txBody>
        </p:sp>
        <p:sp>
          <p:nvSpPr>
            <p:cNvPr id="30" name="TextBox 29">
              <a:extLst>
                <a:ext uri="{FF2B5EF4-FFF2-40B4-BE49-F238E27FC236}">
                  <a16:creationId xmlns:a16="http://schemas.microsoft.com/office/drawing/2014/main" id="{D8E356A1-1CE2-CB7B-8441-F7430F10DCA8}"/>
                </a:ext>
              </a:extLst>
            </p:cNvPr>
            <p:cNvSpPr txBox="1"/>
            <p:nvPr/>
          </p:nvSpPr>
          <p:spPr>
            <a:xfrm>
              <a:off x="3345893" y="2541516"/>
              <a:ext cx="195006" cy="192409"/>
            </a:xfrm>
            <a:prstGeom prst="rect">
              <a:avLst/>
            </a:prstGeom>
            <a:noFill/>
          </p:spPr>
          <p:txBody>
            <a:bodyPr wrap="none" rtlCol="0">
              <a:spAutoFit/>
            </a:bodyPr>
            <a:lstStyle/>
            <a:p>
              <a:pPr algn="r" defTabSz="1219170">
                <a:defRPr/>
              </a:pPr>
              <a:r>
                <a:rPr lang="en-GB" sz="1067" kern="0" dirty="0">
                  <a:solidFill>
                    <a:prstClr val="black"/>
                  </a:solidFill>
                  <a:latin typeface="Arial"/>
                </a:rPr>
                <a:t>7</a:t>
              </a:r>
            </a:p>
          </p:txBody>
        </p:sp>
        <p:sp>
          <p:nvSpPr>
            <p:cNvPr id="31" name="TextBox 30">
              <a:extLst>
                <a:ext uri="{FF2B5EF4-FFF2-40B4-BE49-F238E27FC236}">
                  <a16:creationId xmlns:a16="http://schemas.microsoft.com/office/drawing/2014/main" id="{A1874CEE-ADD7-1B0F-AB77-8AA0D4B53395}"/>
                </a:ext>
              </a:extLst>
            </p:cNvPr>
            <p:cNvSpPr txBox="1"/>
            <p:nvPr/>
          </p:nvSpPr>
          <p:spPr>
            <a:xfrm>
              <a:off x="3345893" y="2705761"/>
              <a:ext cx="195006" cy="192409"/>
            </a:xfrm>
            <a:prstGeom prst="rect">
              <a:avLst/>
            </a:prstGeom>
            <a:noFill/>
          </p:spPr>
          <p:txBody>
            <a:bodyPr wrap="none" rtlCol="0">
              <a:spAutoFit/>
            </a:bodyPr>
            <a:lstStyle/>
            <a:p>
              <a:pPr algn="r" defTabSz="1219170">
                <a:defRPr/>
              </a:pPr>
              <a:r>
                <a:rPr lang="en-GB" sz="1067" kern="0" dirty="0">
                  <a:solidFill>
                    <a:prstClr val="black"/>
                  </a:solidFill>
                  <a:latin typeface="Arial"/>
                </a:rPr>
                <a:t>6</a:t>
              </a:r>
            </a:p>
          </p:txBody>
        </p:sp>
        <p:sp>
          <p:nvSpPr>
            <p:cNvPr id="32" name="TextBox 31">
              <a:extLst>
                <a:ext uri="{FF2B5EF4-FFF2-40B4-BE49-F238E27FC236}">
                  <a16:creationId xmlns:a16="http://schemas.microsoft.com/office/drawing/2014/main" id="{64C1A621-8E4C-14D5-D818-6D61661A0AF4}"/>
                </a:ext>
              </a:extLst>
            </p:cNvPr>
            <p:cNvSpPr txBox="1"/>
            <p:nvPr/>
          </p:nvSpPr>
          <p:spPr>
            <a:xfrm>
              <a:off x="3345893" y="2868793"/>
              <a:ext cx="195006" cy="192409"/>
            </a:xfrm>
            <a:prstGeom prst="rect">
              <a:avLst/>
            </a:prstGeom>
            <a:noFill/>
          </p:spPr>
          <p:txBody>
            <a:bodyPr wrap="none" rtlCol="0">
              <a:spAutoFit/>
            </a:bodyPr>
            <a:lstStyle/>
            <a:p>
              <a:pPr algn="r" defTabSz="1219170">
                <a:defRPr/>
              </a:pPr>
              <a:r>
                <a:rPr lang="en-GB" sz="1067" kern="0" dirty="0">
                  <a:solidFill>
                    <a:prstClr val="black"/>
                  </a:solidFill>
                  <a:latin typeface="Arial"/>
                </a:rPr>
                <a:t>5</a:t>
              </a:r>
            </a:p>
          </p:txBody>
        </p:sp>
        <p:sp>
          <p:nvSpPr>
            <p:cNvPr id="33" name="TextBox 32">
              <a:extLst>
                <a:ext uri="{FF2B5EF4-FFF2-40B4-BE49-F238E27FC236}">
                  <a16:creationId xmlns:a16="http://schemas.microsoft.com/office/drawing/2014/main" id="{F1BC9C68-0181-9D2A-7E99-48C8E9EDFB75}"/>
                </a:ext>
              </a:extLst>
            </p:cNvPr>
            <p:cNvSpPr txBox="1"/>
            <p:nvPr/>
          </p:nvSpPr>
          <p:spPr>
            <a:xfrm>
              <a:off x="3345893" y="3023307"/>
              <a:ext cx="195006" cy="192409"/>
            </a:xfrm>
            <a:prstGeom prst="rect">
              <a:avLst/>
            </a:prstGeom>
            <a:noFill/>
          </p:spPr>
          <p:txBody>
            <a:bodyPr wrap="none" rtlCol="0">
              <a:spAutoFit/>
            </a:bodyPr>
            <a:lstStyle/>
            <a:p>
              <a:pPr algn="r" defTabSz="1219170">
                <a:defRPr/>
              </a:pPr>
              <a:r>
                <a:rPr lang="en-GB" sz="1067" kern="0" dirty="0">
                  <a:solidFill>
                    <a:prstClr val="black"/>
                  </a:solidFill>
                  <a:latin typeface="Arial"/>
                </a:rPr>
                <a:t>4</a:t>
              </a:r>
            </a:p>
          </p:txBody>
        </p:sp>
        <p:sp>
          <p:nvSpPr>
            <p:cNvPr id="34" name="TextBox 33">
              <a:extLst>
                <a:ext uri="{FF2B5EF4-FFF2-40B4-BE49-F238E27FC236}">
                  <a16:creationId xmlns:a16="http://schemas.microsoft.com/office/drawing/2014/main" id="{382C964A-DB68-6252-CD45-01DC30F14F13}"/>
                </a:ext>
              </a:extLst>
            </p:cNvPr>
            <p:cNvSpPr txBox="1"/>
            <p:nvPr/>
          </p:nvSpPr>
          <p:spPr>
            <a:xfrm>
              <a:off x="3345893" y="3196003"/>
              <a:ext cx="195006" cy="192409"/>
            </a:xfrm>
            <a:prstGeom prst="rect">
              <a:avLst/>
            </a:prstGeom>
            <a:noFill/>
          </p:spPr>
          <p:txBody>
            <a:bodyPr wrap="none" rtlCol="0">
              <a:spAutoFit/>
            </a:bodyPr>
            <a:lstStyle/>
            <a:p>
              <a:pPr algn="r" defTabSz="1219170">
                <a:defRPr/>
              </a:pPr>
              <a:r>
                <a:rPr lang="en-GB" sz="1067" kern="0" dirty="0">
                  <a:solidFill>
                    <a:prstClr val="black"/>
                  </a:solidFill>
                  <a:latin typeface="Arial"/>
                </a:rPr>
                <a:t>3</a:t>
              </a:r>
            </a:p>
          </p:txBody>
        </p:sp>
        <p:sp>
          <p:nvSpPr>
            <p:cNvPr id="35" name="TextBox 34">
              <a:extLst>
                <a:ext uri="{FF2B5EF4-FFF2-40B4-BE49-F238E27FC236}">
                  <a16:creationId xmlns:a16="http://schemas.microsoft.com/office/drawing/2014/main" id="{D17CD795-B892-CB75-0428-0ACAE6FFEC55}"/>
                </a:ext>
              </a:extLst>
            </p:cNvPr>
            <p:cNvSpPr txBox="1"/>
            <p:nvPr/>
          </p:nvSpPr>
          <p:spPr>
            <a:xfrm>
              <a:off x="3345893" y="3353354"/>
              <a:ext cx="195006" cy="192409"/>
            </a:xfrm>
            <a:prstGeom prst="rect">
              <a:avLst/>
            </a:prstGeom>
            <a:noFill/>
          </p:spPr>
          <p:txBody>
            <a:bodyPr wrap="none" rtlCol="0">
              <a:spAutoFit/>
            </a:bodyPr>
            <a:lstStyle/>
            <a:p>
              <a:pPr algn="r" defTabSz="1219170">
                <a:defRPr/>
              </a:pPr>
              <a:r>
                <a:rPr lang="en-GB" sz="1067" kern="0" dirty="0">
                  <a:solidFill>
                    <a:prstClr val="black"/>
                  </a:solidFill>
                  <a:latin typeface="Arial"/>
                </a:rPr>
                <a:t>2</a:t>
              </a:r>
            </a:p>
          </p:txBody>
        </p:sp>
        <p:sp>
          <p:nvSpPr>
            <p:cNvPr id="36" name="TextBox 35">
              <a:extLst>
                <a:ext uri="{FF2B5EF4-FFF2-40B4-BE49-F238E27FC236}">
                  <a16:creationId xmlns:a16="http://schemas.microsoft.com/office/drawing/2014/main" id="{689A9AFB-5FA7-F402-2D89-2D831314578F}"/>
                </a:ext>
              </a:extLst>
            </p:cNvPr>
            <p:cNvSpPr txBox="1"/>
            <p:nvPr/>
          </p:nvSpPr>
          <p:spPr>
            <a:xfrm>
              <a:off x="3345893" y="3507868"/>
              <a:ext cx="195006" cy="192409"/>
            </a:xfrm>
            <a:prstGeom prst="rect">
              <a:avLst/>
            </a:prstGeom>
            <a:noFill/>
          </p:spPr>
          <p:txBody>
            <a:bodyPr wrap="none" rtlCol="0">
              <a:spAutoFit/>
            </a:bodyPr>
            <a:lstStyle/>
            <a:p>
              <a:pPr algn="r" defTabSz="1219170">
                <a:defRPr/>
              </a:pPr>
              <a:r>
                <a:rPr lang="en-GB" sz="1067" kern="0" dirty="0">
                  <a:solidFill>
                    <a:prstClr val="black"/>
                  </a:solidFill>
                  <a:latin typeface="Arial"/>
                </a:rPr>
                <a:t>1</a:t>
              </a:r>
            </a:p>
          </p:txBody>
        </p:sp>
        <p:sp>
          <p:nvSpPr>
            <p:cNvPr id="37" name="TextBox 36">
              <a:extLst>
                <a:ext uri="{FF2B5EF4-FFF2-40B4-BE49-F238E27FC236}">
                  <a16:creationId xmlns:a16="http://schemas.microsoft.com/office/drawing/2014/main" id="{EE062428-8F33-19E4-562E-F7E5E601FFAB}"/>
                </a:ext>
              </a:extLst>
            </p:cNvPr>
            <p:cNvSpPr txBox="1"/>
            <p:nvPr/>
          </p:nvSpPr>
          <p:spPr>
            <a:xfrm>
              <a:off x="3345893" y="3673831"/>
              <a:ext cx="195006" cy="192409"/>
            </a:xfrm>
            <a:prstGeom prst="rect">
              <a:avLst/>
            </a:prstGeom>
            <a:noFill/>
          </p:spPr>
          <p:txBody>
            <a:bodyPr wrap="none" rtlCol="0">
              <a:spAutoFit/>
            </a:bodyPr>
            <a:lstStyle/>
            <a:p>
              <a:pPr algn="r" defTabSz="1219170">
                <a:defRPr/>
              </a:pPr>
              <a:r>
                <a:rPr lang="en-GB" sz="1067" kern="0" dirty="0">
                  <a:solidFill>
                    <a:prstClr val="black"/>
                  </a:solidFill>
                  <a:latin typeface="Arial"/>
                </a:rPr>
                <a:t>0</a:t>
              </a:r>
            </a:p>
          </p:txBody>
        </p:sp>
        <p:sp>
          <p:nvSpPr>
            <p:cNvPr id="38" name="TextBox 37">
              <a:extLst>
                <a:ext uri="{FF2B5EF4-FFF2-40B4-BE49-F238E27FC236}">
                  <a16:creationId xmlns:a16="http://schemas.microsoft.com/office/drawing/2014/main" id="{873EA44C-99E4-A934-A354-88EC99B807D4}"/>
                </a:ext>
              </a:extLst>
            </p:cNvPr>
            <p:cNvSpPr txBox="1"/>
            <p:nvPr/>
          </p:nvSpPr>
          <p:spPr>
            <a:xfrm>
              <a:off x="3658560" y="3761299"/>
              <a:ext cx="852637" cy="315567"/>
            </a:xfrm>
            <a:prstGeom prst="rect">
              <a:avLst/>
            </a:prstGeom>
            <a:noFill/>
          </p:spPr>
          <p:txBody>
            <a:bodyPr wrap="none" rtlCol="0">
              <a:spAutoFit/>
            </a:bodyPr>
            <a:lstStyle/>
            <a:p>
              <a:pPr algn="ctr" defTabSz="1219170">
                <a:defRPr/>
              </a:pPr>
              <a:r>
                <a:rPr lang="en-GB" sz="1067" kern="0" dirty="0">
                  <a:solidFill>
                    <a:prstClr val="black"/>
                  </a:solidFill>
                  <a:latin typeface="Arial"/>
                </a:rPr>
                <a:t>Events </a:t>
              </a:r>
              <a:br>
                <a:rPr lang="en-GB" sz="1067" kern="0" dirty="0">
                  <a:solidFill>
                    <a:prstClr val="black"/>
                  </a:solidFill>
                  <a:latin typeface="Arial"/>
                </a:rPr>
              </a:br>
              <a:r>
                <a:rPr lang="en-GB" sz="1067" kern="0" dirty="0">
                  <a:solidFill>
                    <a:prstClr val="black"/>
                  </a:solidFill>
                  <a:latin typeface="Arial"/>
                </a:rPr>
                <a:t>per patient-year</a:t>
              </a:r>
            </a:p>
          </p:txBody>
        </p:sp>
        <p:sp>
          <p:nvSpPr>
            <p:cNvPr id="39" name="TextBox 38">
              <a:extLst>
                <a:ext uri="{FF2B5EF4-FFF2-40B4-BE49-F238E27FC236}">
                  <a16:creationId xmlns:a16="http://schemas.microsoft.com/office/drawing/2014/main" id="{6C5E0823-64E6-426B-B425-9FDB5F91D009}"/>
                </a:ext>
              </a:extLst>
            </p:cNvPr>
            <p:cNvSpPr txBox="1"/>
            <p:nvPr/>
          </p:nvSpPr>
          <p:spPr>
            <a:xfrm>
              <a:off x="4788887" y="3761299"/>
              <a:ext cx="935593" cy="315567"/>
            </a:xfrm>
            <a:prstGeom prst="rect">
              <a:avLst/>
            </a:prstGeom>
            <a:noFill/>
          </p:spPr>
          <p:txBody>
            <a:bodyPr wrap="none" rtlCol="0">
              <a:spAutoFit/>
            </a:bodyPr>
            <a:lstStyle/>
            <a:p>
              <a:pPr algn="ctr" defTabSz="1219170">
                <a:defRPr/>
              </a:pPr>
              <a:r>
                <a:rPr lang="en-GB" sz="1067" kern="0" dirty="0">
                  <a:solidFill>
                    <a:prstClr val="black"/>
                  </a:solidFill>
                  <a:latin typeface="Arial"/>
                </a:rPr>
                <a:t>Nocturnal events </a:t>
              </a:r>
              <a:br>
                <a:rPr lang="en-GB" sz="1067" kern="0" dirty="0">
                  <a:solidFill>
                    <a:prstClr val="black"/>
                  </a:solidFill>
                  <a:latin typeface="Arial"/>
                </a:rPr>
              </a:br>
              <a:r>
                <a:rPr lang="en-GB" sz="1067" kern="0" dirty="0">
                  <a:solidFill>
                    <a:prstClr val="black"/>
                  </a:solidFill>
                  <a:latin typeface="Arial"/>
                </a:rPr>
                <a:t>per patient-year</a:t>
              </a:r>
            </a:p>
          </p:txBody>
        </p:sp>
        <p:sp>
          <p:nvSpPr>
            <p:cNvPr id="40" name="TextBox 39">
              <a:extLst>
                <a:ext uri="{FF2B5EF4-FFF2-40B4-BE49-F238E27FC236}">
                  <a16:creationId xmlns:a16="http://schemas.microsoft.com/office/drawing/2014/main" id="{1899E1CE-AA28-4B7A-E245-09B82B0B741C}"/>
                </a:ext>
              </a:extLst>
            </p:cNvPr>
            <p:cNvSpPr txBox="1"/>
            <p:nvPr/>
          </p:nvSpPr>
          <p:spPr>
            <a:xfrm rot="16200000">
              <a:off x="2357666" y="2869558"/>
              <a:ext cx="1795203" cy="192409"/>
            </a:xfrm>
            <a:prstGeom prst="rect">
              <a:avLst/>
            </a:prstGeom>
            <a:noFill/>
          </p:spPr>
          <p:txBody>
            <a:bodyPr wrap="none" rtlCol="0">
              <a:spAutoFit/>
            </a:bodyPr>
            <a:lstStyle/>
            <a:p>
              <a:pPr algn="ctr" defTabSz="1219170">
                <a:defRPr/>
              </a:pPr>
              <a:r>
                <a:rPr lang="en-GB" sz="1067" b="1" kern="0" dirty="0">
                  <a:solidFill>
                    <a:prstClr val="black"/>
                  </a:solidFill>
                  <a:latin typeface="Arial"/>
                </a:rPr>
                <a:t>Number of events per patient-year</a:t>
              </a:r>
            </a:p>
          </p:txBody>
        </p:sp>
        <p:sp>
          <p:nvSpPr>
            <p:cNvPr id="41" name="TextBox 40">
              <a:extLst>
                <a:ext uri="{FF2B5EF4-FFF2-40B4-BE49-F238E27FC236}">
                  <a16:creationId xmlns:a16="http://schemas.microsoft.com/office/drawing/2014/main" id="{F9B1867D-19FA-89BA-B7DC-99D1FA12BAD3}"/>
                </a:ext>
              </a:extLst>
            </p:cNvPr>
            <p:cNvSpPr txBox="1"/>
            <p:nvPr/>
          </p:nvSpPr>
          <p:spPr>
            <a:xfrm>
              <a:off x="3562686" y="2773533"/>
              <a:ext cx="1118335" cy="392271"/>
            </a:xfrm>
            <a:prstGeom prst="rect">
              <a:avLst/>
            </a:prstGeom>
            <a:noFill/>
          </p:spPr>
          <p:txBody>
            <a:bodyPr wrap="none" rtlCol="0">
              <a:spAutoFit/>
            </a:bodyPr>
            <a:lstStyle/>
            <a:p>
              <a:pPr algn="ctr" defTabSz="1219170">
                <a:defRPr/>
              </a:pPr>
              <a:r>
                <a:rPr lang="en-GB" sz="933" kern="0" dirty="0">
                  <a:solidFill>
                    <a:prstClr val="black"/>
                  </a:solidFill>
                  <a:latin typeface="Arial"/>
                </a:rPr>
                <a:t>Estimated rate ratio</a:t>
              </a:r>
              <a:br>
                <a:rPr lang="en-GB" sz="933" kern="0" dirty="0">
                  <a:solidFill>
                    <a:prstClr val="black"/>
                  </a:solidFill>
                  <a:latin typeface="Arial"/>
                </a:rPr>
              </a:br>
              <a:r>
                <a:rPr lang="en-GB" sz="933" kern="0" dirty="0">
                  <a:solidFill>
                    <a:prstClr val="black"/>
                  </a:solidFill>
                  <a:latin typeface="Arial"/>
                </a:rPr>
                <a:t>between treatments was</a:t>
              </a:r>
              <a:br>
                <a:rPr lang="en-GB" sz="933" kern="0" dirty="0">
                  <a:solidFill>
                    <a:prstClr val="black"/>
                  </a:solidFill>
                  <a:latin typeface="Arial"/>
                </a:rPr>
              </a:br>
              <a:r>
                <a:rPr lang="en-GB" sz="933" kern="0" dirty="0">
                  <a:solidFill>
                    <a:prstClr val="black"/>
                  </a:solidFill>
                  <a:latin typeface="Arial"/>
                </a:rPr>
                <a:t>2.85 (p&lt;0.0001)</a:t>
              </a:r>
            </a:p>
          </p:txBody>
        </p:sp>
        <p:sp>
          <p:nvSpPr>
            <p:cNvPr id="42" name="TextBox 41">
              <a:extLst>
                <a:ext uri="{FF2B5EF4-FFF2-40B4-BE49-F238E27FC236}">
                  <a16:creationId xmlns:a16="http://schemas.microsoft.com/office/drawing/2014/main" id="{4FEE32C9-A249-B5B0-B763-160BDD7182AB}"/>
                </a:ext>
              </a:extLst>
            </p:cNvPr>
            <p:cNvSpPr txBox="1"/>
            <p:nvPr/>
          </p:nvSpPr>
          <p:spPr>
            <a:xfrm>
              <a:off x="3722453" y="3477021"/>
              <a:ext cx="336872" cy="192409"/>
            </a:xfrm>
            <a:prstGeom prst="rect">
              <a:avLst/>
            </a:prstGeom>
            <a:noFill/>
          </p:spPr>
          <p:txBody>
            <a:bodyPr wrap="none" rtlCol="0">
              <a:spAutoFit/>
            </a:bodyPr>
            <a:lstStyle/>
            <a:p>
              <a:pPr algn="ctr" defTabSz="1219170">
                <a:defRPr/>
              </a:pPr>
              <a:r>
                <a:rPr lang="en-GB" sz="1067" kern="0" dirty="0">
                  <a:solidFill>
                    <a:prstClr val="black"/>
                  </a:solidFill>
                  <a:latin typeface="Arial"/>
                </a:rPr>
                <a:t>0.68</a:t>
              </a:r>
            </a:p>
          </p:txBody>
        </p:sp>
        <p:sp>
          <p:nvSpPr>
            <p:cNvPr id="43" name="TextBox 42">
              <a:extLst>
                <a:ext uri="{FF2B5EF4-FFF2-40B4-BE49-F238E27FC236}">
                  <a16:creationId xmlns:a16="http://schemas.microsoft.com/office/drawing/2014/main" id="{4C27862A-7349-8A19-1941-F029A11B1F59}"/>
                </a:ext>
              </a:extLst>
            </p:cNvPr>
            <p:cNvSpPr txBox="1"/>
            <p:nvPr/>
          </p:nvSpPr>
          <p:spPr>
            <a:xfrm>
              <a:off x="4079124" y="3280379"/>
              <a:ext cx="336872" cy="192409"/>
            </a:xfrm>
            <a:prstGeom prst="rect">
              <a:avLst/>
            </a:prstGeom>
            <a:noFill/>
          </p:spPr>
          <p:txBody>
            <a:bodyPr wrap="none" rtlCol="0">
              <a:spAutoFit/>
            </a:bodyPr>
            <a:lstStyle/>
            <a:p>
              <a:pPr algn="ctr" defTabSz="1219170">
                <a:defRPr/>
              </a:pPr>
              <a:r>
                <a:rPr lang="en-GB" sz="1067" kern="0" dirty="0">
                  <a:solidFill>
                    <a:prstClr val="black"/>
                  </a:solidFill>
                  <a:latin typeface="Arial"/>
                </a:rPr>
                <a:t>1.94</a:t>
              </a:r>
            </a:p>
          </p:txBody>
        </p:sp>
        <p:sp>
          <p:nvSpPr>
            <p:cNvPr id="44" name="TextBox 43">
              <a:extLst>
                <a:ext uri="{FF2B5EF4-FFF2-40B4-BE49-F238E27FC236}">
                  <a16:creationId xmlns:a16="http://schemas.microsoft.com/office/drawing/2014/main" id="{DFB6FC24-4B0E-6A83-589E-1F88F2B9019A}"/>
                </a:ext>
              </a:extLst>
            </p:cNvPr>
            <p:cNvSpPr txBox="1"/>
            <p:nvPr/>
          </p:nvSpPr>
          <p:spPr>
            <a:xfrm>
              <a:off x="5251830" y="3511142"/>
              <a:ext cx="336872" cy="192409"/>
            </a:xfrm>
            <a:prstGeom prst="rect">
              <a:avLst/>
            </a:prstGeom>
            <a:noFill/>
          </p:spPr>
          <p:txBody>
            <a:bodyPr wrap="none" rtlCol="0">
              <a:spAutoFit/>
            </a:bodyPr>
            <a:lstStyle/>
            <a:p>
              <a:pPr algn="ctr" defTabSz="1219170">
                <a:defRPr/>
              </a:pPr>
              <a:r>
                <a:rPr lang="en-GB" sz="1067" kern="0" dirty="0">
                  <a:solidFill>
                    <a:prstClr val="black"/>
                  </a:solidFill>
                  <a:latin typeface="Arial"/>
                </a:rPr>
                <a:t>0.57</a:t>
              </a:r>
            </a:p>
          </p:txBody>
        </p:sp>
        <p:sp>
          <p:nvSpPr>
            <p:cNvPr id="45" name="TextBox 44">
              <a:extLst>
                <a:ext uri="{FF2B5EF4-FFF2-40B4-BE49-F238E27FC236}">
                  <a16:creationId xmlns:a16="http://schemas.microsoft.com/office/drawing/2014/main" id="{8717EB17-281B-6980-5C86-F2F0702CE1D7}"/>
                </a:ext>
              </a:extLst>
            </p:cNvPr>
            <p:cNvSpPr txBox="1"/>
            <p:nvPr/>
          </p:nvSpPr>
          <p:spPr>
            <a:xfrm>
              <a:off x="4175532" y="2329096"/>
              <a:ext cx="1072650" cy="253916"/>
            </a:xfrm>
            <a:prstGeom prst="rect">
              <a:avLst/>
            </a:prstGeom>
            <a:noFill/>
          </p:spPr>
          <p:txBody>
            <a:bodyPr wrap="none" rtlCol="0">
              <a:spAutoFit/>
            </a:bodyPr>
            <a:lstStyle/>
            <a:p>
              <a:pPr defTabSz="1219170">
                <a:defRPr/>
              </a:pPr>
              <a:r>
                <a:rPr lang="en-GB" sz="800" kern="0" dirty="0">
                  <a:solidFill>
                    <a:prstClr val="black"/>
                  </a:solidFill>
                  <a:latin typeface="Arial"/>
                </a:rPr>
                <a:t>iGlarLixi (n=194)</a:t>
              </a:r>
            </a:p>
            <a:p>
              <a:pPr defTabSz="1219170">
                <a:defRPr/>
              </a:pPr>
              <a:r>
                <a:rPr lang="en-GB" sz="800" kern="0" dirty="0">
                  <a:solidFill>
                    <a:prstClr val="black"/>
                  </a:solidFill>
                  <a:latin typeface="Arial"/>
                </a:rPr>
                <a:t>Basal-bolus insulin (n=195)</a:t>
              </a:r>
            </a:p>
          </p:txBody>
        </p:sp>
        <p:sp>
          <p:nvSpPr>
            <p:cNvPr id="46" name="Rectangle 45">
              <a:extLst>
                <a:ext uri="{FF2B5EF4-FFF2-40B4-BE49-F238E27FC236}">
                  <a16:creationId xmlns:a16="http://schemas.microsoft.com/office/drawing/2014/main" id="{A3F7D231-E9C3-B913-2D5C-BCCA0755507B}"/>
                </a:ext>
              </a:extLst>
            </p:cNvPr>
            <p:cNvSpPr/>
            <p:nvPr/>
          </p:nvSpPr>
          <p:spPr>
            <a:xfrm>
              <a:off x="3745471" y="3676431"/>
              <a:ext cx="322657" cy="107381"/>
            </a:xfrm>
            <a:prstGeom prst="rect">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47" name="Rectangle 46">
              <a:extLst>
                <a:ext uri="{FF2B5EF4-FFF2-40B4-BE49-F238E27FC236}">
                  <a16:creationId xmlns:a16="http://schemas.microsoft.com/office/drawing/2014/main" id="{73500DB0-76A5-7288-84EC-7EE401385767}"/>
                </a:ext>
              </a:extLst>
            </p:cNvPr>
            <p:cNvSpPr/>
            <p:nvPr/>
          </p:nvSpPr>
          <p:spPr>
            <a:xfrm>
              <a:off x="4924189" y="3754156"/>
              <a:ext cx="322657" cy="36000"/>
            </a:xfrm>
            <a:prstGeom prst="rect">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48" name="Rectangle 47">
              <a:extLst>
                <a:ext uri="{FF2B5EF4-FFF2-40B4-BE49-F238E27FC236}">
                  <a16:creationId xmlns:a16="http://schemas.microsoft.com/office/drawing/2014/main" id="{A7F4003A-33AC-6971-9558-2597FCB6A153}"/>
                </a:ext>
              </a:extLst>
            </p:cNvPr>
            <p:cNvSpPr/>
            <p:nvPr/>
          </p:nvSpPr>
          <p:spPr>
            <a:xfrm>
              <a:off x="4097390" y="3472937"/>
              <a:ext cx="322657" cy="310873"/>
            </a:xfrm>
            <a:prstGeom prst="rect">
              <a:avLst/>
            </a:prstGeom>
            <a:solidFill>
              <a:schemeClr val="accent1"/>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49" name="Rectangle 48">
              <a:extLst>
                <a:ext uri="{FF2B5EF4-FFF2-40B4-BE49-F238E27FC236}">
                  <a16:creationId xmlns:a16="http://schemas.microsoft.com/office/drawing/2014/main" id="{8EE1D814-7870-99FD-E194-365FF8452024}"/>
                </a:ext>
              </a:extLst>
            </p:cNvPr>
            <p:cNvSpPr/>
            <p:nvPr/>
          </p:nvSpPr>
          <p:spPr>
            <a:xfrm>
              <a:off x="5277752" y="3695103"/>
              <a:ext cx="322657" cy="88708"/>
            </a:xfrm>
            <a:prstGeom prst="rect">
              <a:avLst/>
            </a:prstGeom>
            <a:solidFill>
              <a:schemeClr val="accent1"/>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cxnSp>
          <p:nvCxnSpPr>
            <p:cNvPr id="50" name="Straight Connector 49">
              <a:extLst>
                <a:ext uri="{FF2B5EF4-FFF2-40B4-BE49-F238E27FC236}">
                  <a16:creationId xmlns:a16="http://schemas.microsoft.com/office/drawing/2014/main" id="{465C7273-87CE-BFF4-1EBD-EB0DF7A6704F}"/>
                </a:ext>
              </a:extLst>
            </p:cNvPr>
            <p:cNvCxnSpPr>
              <a:cxnSpLocks/>
            </p:cNvCxnSpPr>
            <p:nvPr/>
          </p:nvCxnSpPr>
          <p:spPr>
            <a:xfrm flipH="1">
              <a:off x="3451108" y="3783887"/>
              <a:ext cx="2292955" cy="0"/>
            </a:xfrm>
            <a:prstGeom prst="line">
              <a:avLst/>
            </a:prstGeom>
            <a:noFill/>
            <a:ln w="12700" cap="flat" cmpd="sng" algn="ctr">
              <a:solidFill>
                <a:srgbClr val="575771"/>
              </a:solidFill>
              <a:prstDash val="solid"/>
              <a:miter lim="800000"/>
            </a:ln>
            <a:effectLst/>
          </p:spPr>
        </p:cxnSp>
        <p:sp>
          <p:nvSpPr>
            <p:cNvPr id="51" name="Rectangle 50">
              <a:extLst>
                <a:ext uri="{FF2B5EF4-FFF2-40B4-BE49-F238E27FC236}">
                  <a16:creationId xmlns:a16="http://schemas.microsoft.com/office/drawing/2014/main" id="{CD4BB672-9FE6-BFBD-686C-DDF27F583D11}"/>
                </a:ext>
              </a:extLst>
            </p:cNvPr>
            <p:cNvSpPr/>
            <p:nvPr/>
          </p:nvSpPr>
          <p:spPr>
            <a:xfrm>
              <a:off x="4188354" y="2496725"/>
              <a:ext cx="36000" cy="36000"/>
            </a:xfrm>
            <a:prstGeom prst="rect">
              <a:avLst/>
            </a:prstGeom>
            <a:solidFill>
              <a:schemeClr val="accent1"/>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52" name="Rectangle 51">
              <a:extLst>
                <a:ext uri="{FF2B5EF4-FFF2-40B4-BE49-F238E27FC236}">
                  <a16:creationId xmlns:a16="http://schemas.microsoft.com/office/drawing/2014/main" id="{CD9541CB-D110-29F2-35D7-00CBA7165A03}"/>
                </a:ext>
              </a:extLst>
            </p:cNvPr>
            <p:cNvSpPr/>
            <p:nvPr/>
          </p:nvSpPr>
          <p:spPr>
            <a:xfrm>
              <a:off x="4188354" y="2409481"/>
              <a:ext cx="36000" cy="36000"/>
            </a:xfrm>
            <a:prstGeom prst="rect">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53" name="TextBox 52">
              <a:extLst>
                <a:ext uri="{FF2B5EF4-FFF2-40B4-BE49-F238E27FC236}">
                  <a16:creationId xmlns:a16="http://schemas.microsoft.com/office/drawing/2014/main" id="{90086570-18F2-6A4D-891E-5D56441BAABD}"/>
                </a:ext>
              </a:extLst>
            </p:cNvPr>
            <p:cNvSpPr txBox="1"/>
            <p:nvPr/>
          </p:nvSpPr>
          <p:spPr>
            <a:xfrm>
              <a:off x="4747337" y="2773581"/>
              <a:ext cx="1118335" cy="392271"/>
            </a:xfrm>
            <a:prstGeom prst="rect">
              <a:avLst/>
            </a:prstGeom>
            <a:noFill/>
          </p:spPr>
          <p:txBody>
            <a:bodyPr wrap="none" rtlCol="0">
              <a:spAutoFit/>
            </a:bodyPr>
            <a:lstStyle/>
            <a:p>
              <a:pPr algn="ctr" defTabSz="1219170">
                <a:defRPr/>
              </a:pPr>
              <a:r>
                <a:rPr lang="en-GB" sz="933" kern="0" dirty="0">
                  <a:solidFill>
                    <a:prstClr val="black"/>
                  </a:solidFill>
                  <a:latin typeface="Arial"/>
                </a:rPr>
                <a:t>Estimated rate ratio</a:t>
              </a:r>
              <a:br>
                <a:rPr lang="en-GB" sz="933" kern="0" dirty="0">
                  <a:solidFill>
                    <a:prstClr val="black"/>
                  </a:solidFill>
                  <a:latin typeface="Arial"/>
                </a:rPr>
              </a:br>
              <a:r>
                <a:rPr lang="en-GB" sz="933" kern="0" dirty="0">
                  <a:solidFill>
                    <a:prstClr val="black"/>
                  </a:solidFill>
                  <a:latin typeface="Arial"/>
                </a:rPr>
                <a:t>between treatments was</a:t>
              </a:r>
              <a:br>
                <a:rPr lang="en-GB" sz="933" kern="0" dirty="0">
                  <a:solidFill>
                    <a:prstClr val="black"/>
                  </a:solidFill>
                  <a:latin typeface="Arial"/>
                </a:rPr>
              </a:br>
              <a:r>
                <a:rPr lang="en-GB" sz="933" kern="0" dirty="0">
                  <a:solidFill>
                    <a:prstClr val="black"/>
                  </a:solidFill>
                  <a:latin typeface="Arial"/>
                </a:rPr>
                <a:t>4.32 (p&lt;0.0001)</a:t>
              </a:r>
            </a:p>
          </p:txBody>
        </p:sp>
      </p:grpSp>
      <p:sp>
        <p:nvSpPr>
          <p:cNvPr id="54" name="Rectangle 53">
            <a:extLst>
              <a:ext uri="{FF2B5EF4-FFF2-40B4-BE49-F238E27FC236}">
                <a16:creationId xmlns:a16="http://schemas.microsoft.com/office/drawing/2014/main" id="{0E73FEBF-5466-67ED-A824-42702C1858AF}"/>
              </a:ext>
            </a:extLst>
          </p:cNvPr>
          <p:cNvSpPr/>
          <p:nvPr/>
        </p:nvSpPr>
        <p:spPr>
          <a:xfrm>
            <a:off x="4437411" y="2304267"/>
            <a:ext cx="3773203" cy="543867"/>
          </a:xfrm>
          <a:prstGeom prst="rect">
            <a:avLst/>
          </a:prstGeom>
        </p:spPr>
        <p:txBody>
          <a:bodyPr wrap="square">
            <a:spAutoFit/>
          </a:bodyPr>
          <a:lstStyle/>
          <a:p>
            <a:pPr algn="ctr" defTabSz="609585">
              <a:spcAft>
                <a:spcPts val="800"/>
              </a:spcAft>
              <a:defRPr/>
            </a:pPr>
            <a:r>
              <a:rPr lang="en-GB" sz="1467" b="1" dirty="0">
                <a:solidFill>
                  <a:prstClr val="black"/>
                </a:solidFill>
                <a:latin typeface="Verdana"/>
              </a:rPr>
              <a:t>Hypoglycemia events per</a:t>
            </a:r>
            <a:br>
              <a:rPr lang="en-GB" sz="1467" b="1" dirty="0">
                <a:solidFill>
                  <a:prstClr val="black"/>
                </a:solidFill>
                <a:latin typeface="Verdana"/>
              </a:rPr>
            </a:br>
            <a:r>
              <a:rPr lang="en-GB" sz="1467" b="1" dirty="0">
                <a:solidFill>
                  <a:prstClr val="black"/>
                </a:solidFill>
                <a:latin typeface="Verdana"/>
              </a:rPr>
              <a:t>patient-year</a:t>
            </a:r>
          </a:p>
        </p:txBody>
      </p:sp>
      <p:cxnSp>
        <p:nvCxnSpPr>
          <p:cNvPr id="55" name="Straight Connector 54">
            <a:extLst>
              <a:ext uri="{FF2B5EF4-FFF2-40B4-BE49-F238E27FC236}">
                <a16:creationId xmlns:a16="http://schemas.microsoft.com/office/drawing/2014/main" id="{C2A3B779-3DE6-AF0B-CE82-4EE44B99D463}"/>
              </a:ext>
            </a:extLst>
          </p:cNvPr>
          <p:cNvCxnSpPr/>
          <p:nvPr/>
        </p:nvCxnSpPr>
        <p:spPr>
          <a:xfrm>
            <a:off x="784851" y="3010343"/>
            <a:ext cx="0" cy="1701800"/>
          </a:xfrm>
          <a:prstGeom prst="line">
            <a:avLst/>
          </a:prstGeom>
          <a:noFill/>
          <a:ln w="12700" cap="flat" cmpd="sng" algn="ctr">
            <a:solidFill>
              <a:srgbClr val="575771"/>
            </a:solidFill>
            <a:prstDash val="solid"/>
            <a:miter lim="800000"/>
          </a:ln>
          <a:effectLst/>
        </p:spPr>
      </p:cxnSp>
      <p:cxnSp>
        <p:nvCxnSpPr>
          <p:cNvPr id="56" name="Straight Connector 55">
            <a:extLst>
              <a:ext uri="{FF2B5EF4-FFF2-40B4-BE49-F238E27FC236}">
                <a16:creationId xmlns:a16="http://schemas.microsoft.com/office/drawing/2014/main" id="{07DE7C01-53F9-023A-F3D6-A4BC2E012C9D}"/>
              </a:ext>
            </a:extLst>
          </p:cNvPr>
          <p:cNvCxnSpPr>
            <a:cxnSpLocks/>
          </p:cNvCxnSpPr>
          <p:nvPr/>
        </p:nvCxnSpPr>
        <p:spPr>
          <a:xfrm flipH="1">
            <a:off x="784851" y="4712143"/>
            <a:ext cx="2254251" cy="0"/>
          </a:xfrm>
          <a:prstGeom prst="line">
            <a:avLst/>
          </a:prstGeom>
          <a:noFill/>
          <a:ln w="12700" cap="flat" cmpd="sng" algn="ctr">
            <a:solidFill>
              <a:srgbClr val="575771"/>
            </a:solidFill>
            <a:prstDash val="solid"/>
            <a:miter lim="800000"/>
          </a:ln>
          <a:effectLst/>
        </p:spPr>
      </p:cxnSp>
      <p:cxnSp>
        <p:nvCxnSpPr>
          <p:cNvPr id="57" name="Straight Connector 56">
            <a:extLst>
              <a:ext uri="{FF2B5EF4-FFF2-40B4-BE49-F238E27FC236}">
                <a16:creationId xmlns:a16="http://schemas.microsoft.com/office/drawing/2014/main" id="{42BDF378-FF3C-2F08-9DB4-CCBE94E1293D}"/>
              </a:ext>
            </a:extLst>
          </p:cNvPr>
          <p:cNvCxnSpPr>
            <a:cxnSpLocks/>
          </p:cNvCxnSpPr>
          <p:nvPr/>
        </p:nvCxnSpPr>
        <p:spPr>
          <a:xfrm flipH="1">
            <a:off x="727702" y="3092893"/>
            <a:ext cx="57149" cy="0"/>
          </a:xfrm>
          <a:prstGeom prst="line">
            <a:avLst/>
          </a:prstGeom>
          <a:noFill/>
          <a:ln w="12700" cap="flat" cmpd="sng" algn="ctr">
            <a:solidFill>
              <a:srgbClr val="575771"/>
            </a:solidFill>
            <a:prstDash val="solid"/>
            <a:miter lim="800000"/>
          </a:ln>
          <a:effectLst/>
        </p:spPr>
      </p:cxnSp>
      <p:cxnSp>
        <p:nvCxnSpPr>
          <p:cNvPr id="58" name="Straight Connector 57">
            <a:extLst>
              <a:ext uri="{FF2B5EF4-FFF2-40B4-BE49-F238E27FC236}">
                <a16:creationId xmlns:a16="http://schemas.microsoft.com/office/drawing/2014/main" id="{65623031-1001-3591-3DF6-8B2C15284556}"/>
              </a:ext>
            </a:extLst>
          </p:cNvPr>
          <p:cNvCxnSpPr>
            <a:cxnSpLocks/>
          </p:cNvCxnSpPr>
          <p:nvPr/>
        </p:nvCxnSpPr>
        <p:spPr>
          <a:xfrm flipH="1">
            <a:off x="727702" y="3369119"/>
            <a:ext cx="57149" cy="0"/>
          </a:xfrm>
          <a:prstGeom prst="line">
            <a:avLst/>
          </a:prstGeom>
          <a:noFill/>
          <a:ln w="12700" cap="flat" cmpd="sng" algn="ctr">
            <a:solidFill>
              <a:srgbClr val="575771"/>
            </a:solidFill>
            <a:prstDash val="solid"/>
            <a:miter lim="800000"/>
          </a:ln>
          <a:effectLst/>
        </p:spPr>
      </p:cxnSp>
      <p:cxnSp>
        <p:nvCxnSpPr>
          <p:cNvPr id="59" name="Straight Connector 58">
            <a:extLst>
              <a:ext uri="{FF2B5EF4-FFF2-40B4-BE49-F238E27FC236}">
                <a16:creationId xmlns:a16="http://schemas.microsoft.com/office/drawing/2014/main" id="{7E0A61F1-18AD-4740-0E09-04FD9123531D}"/>
              </a:ext>
            </a:extLst>
          </p:cNvPr>
          <p:cNvCxnSpPr>
            <a:cxnSpLocks/>
          </p:cNvCxnSpPr>
          <p:nvPr/>
        </p:nvCxnSpPr>
        <p:spPr>
          <a:xfrm flipH="1">
            <a:off x="727702" y="3635819"/>
            <a:ext cx="57149" cy="0"/>
          </a:xfrm>
          <a:prstGeom prst="line">
            <a:avLst/>
          </a:prstGeom>
          <a:noFill/>
          <a:ln w="12700" cap="flat" cmpd="sng" algn="ctr">
            <a:solidFill>
              <a:srgbClr val="575771"/>
            </a:solidFill>
            <a:prstDash val="solid"/>
            <a:miter lim="800000"/>
          </a:ln>
          <a:effectLst/>
        </p:spPr>
      </p:cxnSp>
      <p:cxnSp>
        <p:nvCxnSpPr>
          <p:cNvPr id="60" name="Straight Connector 59">
            <a:extLst>
              <a:ext uri="{FF2B5EF4-FFF2-40B4-BE49-F238E27FC236}">
                <a16:creationId xmlns:a16="http://schemas.microsoft.com/office/drawing/2014/main" id="{4719115B-A050-357C-2203-02FFE947EF05}"/>
              </a:ext>
            </a:extLst>
          </p:cNvPr>
          <p:cNvCxnSpPr>
            <a:cxnSpLocks/>
          </p:cNvCxnSpPr>
          <p:nvPr/>
        </p:nvCxnSpPr>
        <p:spPr>
          <a:xfrm flipH="1">
            <a:off x="727702" y="3906083"/>
            <a:ext cx="57149" cy="0"/>
          </a:xfrm>
          <a:prstGeom prst="line">
            <a:avLst/>
          </a:prstGeom>
          <a:noFill/>
          <a:ln w="12700" cap="flat" cmpd="sng" algn="ctr">
            <a:solidFill>
              <a:srgbClr val="575771"/>
            </a:solidFill>
            <a:prstDash val="solid"/>
            <a:miter lim="800000"/>
          </a:ln>
          <a:effectLst/>
        </p:spPr>
      </p:cxnSp>
      <p:cxnSp>
        <p:nvCxnSpPr>
          <p:cNvPr id="61" name="Straight Connector 60">
            <a:extLst>
              <a:ext uri="{FF2B5EF4-FFF2-40B4-BE49-F238E27FC236}">
                <a16:creationId xmlns:a16="http://schemas.microsoft.com/office/drawing/2014/main" id="{AA4D26DB-57DB-DB6F-E479-1B22B6671430}"/>
              </a:ext>
            </a:extLst>
          </p:cNvPr>
          <p:cNvCxnSpPr>
            <a:cxnSpLocks/>
          </p:cNvCxnSpPr>
          <p:nvPr/>
        </p:nvCxnSpPr>
        <p:spPr>
          <a:xfrm flipH="1">
            <a:off x="727702" y="4175957"/>
            <a:ext cx="57149" cy="0"/>
          </a:xfrm>
          <a:prstGeom prst="line">
            <a:avLst/>
          </a:prstGeom>
          <a:noFill/>
          <a:ln w="12700" cap="flat" cmpd="sng" algn="ctr">
            <a:solidFill>
              <a:srgbClr val="575771"/>
            </a:solidFill>
            <a:prstDash val="solid"/>
            <a:miter lim="800000"/>
          </a:ln>
          <a:effectLst/>
        </p:spPr>
      </p:cxnSp>
      <p:cxnSp>
        <p:nvCxnSpPr>
          <p:cNvPr id="62" name="Straight Connector 61">
            <a:extLst>
              <a:ext uri="{FF2B5EF4-FFF2-40B4-BE49-F238E27FC236}">
                <a16:creationId xmlns:a16="http://schemas.microsoft.com/office/drawing/2014/main" id="{DAFA6F9C-B072-C530-F6BC-7B0E535E492F}"/>
              </a:ext>
            </a:extLst>
          </p:cNvPr>
          <p:cNvCxnSpPr>
            <a:cxnSpLocks/>
          </p:cNvCxnSpPr>
          <p:nvPr/>
        </p:nvCxnSpPr>
        <p:spPr>
          <a:xfrm flipH="1">
            <a:off x="727702" y="4445833"/>
            <a:ext cx="57149" cy="0"/>
          </a:xfrm>
          <a:prstGeom prst="line">
            <a:avLst/>
          </a:prstGeom>
          <a:noFill/>
          <a:ln w="12700" cap="flat" cmpd="sng" algn="ctr">
            <a:solidFill>
              <a:srgbClr val="575771"/>
            </a:solidFill>
            <a:prstDash val="solid"/>
            <a:miter lim="800000"/>
          </a:ln>
          <a:effectLst/>
        </p:spPr>
      </p:cxnSp>
      <p:cxnSp>
        <p:nvCxnSpPr>
          <p:cNvPr id="63" name="Straight Connector 62">
            <a:extLst>
              <a:ext uri="{FF2B5EF4-FFF2-40B4-BE49-F238E27FC236}">
                <a16:creationId xmlns:a16="http://schemas.microsoft.com/office/drawing/2014/main" id="{30BEE181-A535-8B99-CAE2-95042ED88629}"/>
              </a:ext>
            </a:extLst>
          </p:cNvPr>
          <p:cNvCxnSpPr>
            <a:cxnSpLocks/>
          </p:cNvCxnSpPr>
          <p:nvPr/>
        </p:nvCxnSpPr>
        <p:spPr>
          <a:xfrm rot="5400000" flipH="1">
            <a:off x="803902" y="4740717"/>
            <a:ext cx="57149" cy="0"/>
          </a:xfrm>
          <a:prstGeom prst="line">
            <a:avLst/>
          </a:prstGeom>
          <a:noFill/>
          <a:ln w="12700" cap="flat" cmpd="sng" algn="ctr">
            <a:solidFill>
              <a:srgbClr val="575771"/>
            </a:solidFill>
            <a:prstDash val="solid"/>
            <a:miter lim="800000"/>
          </a:ln>
          <a:effectLst/>
        </p:spPr>
      </p:cxnSp>
      <p:cxnSp>
        <p:nvCxnSpPr>
          <p:cNvPr id="64" name="Straight Connector 63">
            <a:extLst>
              <a:ext uri="{FF2B5EF4-FFF2-40B4-BE49-F238E27FC236}">
                <a16:creationId xmlns:a16="http://schemas.microsoft.com/office/drawing/2014/main" id="{FB37F07F-8F9D-8B53-9942-74855E6A47D3}"/>
              </a:ext>
            </a:extLst>
          </p:cNvPr>
          <p:cNvCxnSpPr>
            <a:cxnSpLocks/>
          </p:cNvCxnSpPr>
          <p:nvPr/>
        </p:nvCxnSpPr>
        <p:spPr>
          <a:xfrm rot="5400000" flipH="1">
            <a:off x="946778" y="4740717"/>
            <a:ext cx="57149" cy="0"/>
          </a:xfrm>
          <a:prstGeom prst="line">
            <a:avLst/>
          </a:prstGeom>
          <a:noFill/>
          <a:ln w="12700" cap="flat" cmpd="sng" algn="ctr">
            <a:solidFill>
              <a:srgbClr val="575771"/>
            </a:solidFill>
            <a:prstDash val="solid"/>
            <a:miter lim="800000"/>
          </a:ln>
          <a:effectLst/>
        </p:spPr>
      </p:cxnSp>
      <p:cxnSp>
        <p:nvCxnSpPr>
          <p:cNvPr id="65" name="Straight Connector 64">
            <a:extLst>
              <a:ext uri="{FF2B5EF4-FFF2-40B4-BE49-F238E27FC236}">
                <a16:creationId xmlns:a16="http://schemas.microsoft.com/office/drawing/2014/main" id="{560A0C83-830C-7E19-65FB-27AC6E171988}"/>
              </a:ext>
            </a:extLst>
          </p:cNvPr>
          <p:cNvCxnSpPr>
            <a:cxnSpLocks/>
          </p:cNvCxnSpPr>
          <p:nvPr/>
        </p:nvCxnSpPr>
        <p:spPr>
          <a:xfrm rot="5400000" flipH="1">
            <a:off x="1096002" y="4740717"/>
            <a:ext cx="57149" cy="0"/>
          </a:xfrm>
          <a:prstGeom prst="line">
            <a:avLst/>
          </a:prstGeom>
          <a:noFill/>
          <a:ln w="12700" cap="flat" cmpd="sng" algn="ctr">
            <a:solidFill>
              <a:srgbClr val="575771"/>
            </a:solidFill>
            <a:prstDash val="solid"/>
            <a:miter lim="800000"/>
          </a:ln>
          <a:effectLst/>
        </p:spPr>
      </p:cxnSp>
      <p:cxnSp>
        <p:nvCxnSpPr>
          <p:cNvPr id="66" name="Straight Connector 65">
            <a:extLst>
              <a:ext uri="{FF2B5EF4-FFF2-40B4-BE49-F238E27FC236}">
                <a16:creationId xmlns:a16="http://schemas.microsoft.com/office/drawing/2014/main" id="{8424344C-148A-C7DA-C93A-2E86D7B07610}"/>
              </a:ext>
            </a:extLst>
          </p:cNvPr>
          <p:cNvCxnSpPr>
            <a:cxnSpLocks/>
          </p:cNvCxnSpPr>
          <p:nvPr/>
        </p:nvCxnSpPr>
        <p:spPr>
          <a:xfrm rot="5400000" flipH="1">
            <a:off x="1242052" y="4740717"/>
            <a:ext cx="57149" cy="0"/>
          </a:xfrm>
          <a:prstGeom prst="line">
            <a:avLst/>
          </a:prstGeom>
          <a:noFill/>
          <a:ln w="12700" cap="flat" cmpd="sng" algn="ctr">
            <a:solidFill>
              <a:srgbClr val="575771"/>
            </a:solidFill>
            <a:prstDash val="solid"/>
            <a:miter lim="800000"/>
          </a:ln>
          <a:effectLst/>
        </p:spPr>
      </p:cxnSp>
      <p:cxnSp>
        <p:nvCxnSpPr>
          <p:cNvPr id="67" name="Straight Connector 66">
            <a:extLst>
              <a:ext uri="{FF2B5EF4-FFF2-40B4-BE49-F238E27FC236}">
                <a16:creationId xmlns:a16="http://schemas.microsoft.com/office/drawing/2014/main" id="{A0CCA888-424E-F77C-347C-C4FC2484764C}"/>
              </a:ext>
            </a:extLst>
          </p:cNvPr>
          <p:cNvCxnSpPr>
            <a:cxnSpLocks/>
          </p:cNvCxnSpPr>
          <p:nvPr/>
        </p:nvCxnSpPr>
        <p:spPr>
          <a:xfrm rot="5400000" flipH="1">
            <a:off x="1391276" y="4740717"/>
            <a:ext cx="57149" cy="0"/>
          </a:xfrm>
          <a:prstGeom prst="line">
            <a:avLst/>
          </a:prstGeom>
          <a:noFill/>
          <a:ln w="12700" cap="flat" cmpd="sng" algn="ctr">
            <a:solidFill>
              <a:srgbClr val="575771"/>
            </a:solidFill>
            <a:prstDash val="solid"/>
            <a:miter lim="800000"/>
          </a:ln>
          <a:effectLst/>
        </p:spPr>
      </p:cxnSp>
      <p:cxnSp>
        <p:nvCxnSpPr>
          <p:cNvPr id="68" name="Straight Connector 67">
            <a:extLst>
              <a:ext uri="{FF2B5EF4-FFF2-40B4-BE49-F238E27FC236}">
                <a16:creationId xmlns:a16="http://schemas.microsoft.com/office/drawing/2014/main" id="{877F6E9B-2994-386F-985E-5858EA43D6E5}"/>
              </a:ext>
            </a:extLst>
          </p:cNvPr>
          <p:cNvCxnSpPr>
            <a:cxnSpLocks/>
          </p:cNvCxnSpPr>
          <p:nvPr/>
        </p:nvCxnSpPr>
        <p:spPr>
          <a:xfrm rot="5400000" flipH="1">
            <a:off x="1686552" y="4740717"/>
            <a:ext cx="57149" cy="0"/>
          </a:xfrm>
          <a:prstGeom prst="line">
            <a:avLst/>
          </a:prstGeom>
          <a:noFill/>
          <a:ln w="12700" cap="flat" cmpd="sng" algn="ctr">
            <a:solidFill>
              <a:srgbClr val="575771"/>
            </a:solidFill>
            <a:prstDash val="solid"/>
            <a:miter lim="800000"/>
          </a:ln>
          <a:effectLst/>
        </p:spPr>
      </p:cxnSp>
      <p:cxnSp>
        <p:nvCxnSpPr>
          <p:cNvPr id="69" name="Straight Connector 68">
            <a:extLst>
              <a:ext uri="{FF2B5EF4-FFF2-40B4-BE49-F238E27FC236}">
                <a16:creationId xmlns:a16="http://schemas.microsoft.com/office/drawing/2014/main" id="{12CEEFAC-7D87-9D2C-D0EF-2AF419679654}"/>
              </a:ext>
            </a:extLst>
          </p:cNvPr>
          <p:cNvCxnSpPr>
            <a:cxnSpLocks/>
          </p:cNvCxnSpPr>
          <p:nvPr/>
        </p:nvCxnSpPr>
        <p:spPr>
          <a:xfrm rot="5400000" flipH="1">
            <a:off x="2124702" y="4740717"/>
            <a:ext cx="57149" cy="0"/>
          </a:xfrm>
          <a:prstGeom prst="line">
            <a:avLst/>
          </a:prstGeom>
          <a:noFill/>
          <a:ln w="12700" cap="flat" cmpd="sng" algn="ctr">
            <a:solidFill>
              <a:srgbClr val="575771"/>
            </a:solidFill>
            <a:prstDash val="solid"/>
            <a:miter lim="800000"/>
          </a:ln>
          <a:effectLst/>
        </p:spPr>
      </p:cxnSp>
      <p:cxnSp>
        <p:nvCxnSpPr>
          <p:cNvPr id="70" name="Straight Connector 69">
            <a:extLst>
              <a:ext uri="{FF2B5EF4-FFF2-40B4-BE49-F238E27FC236}">
                <a16:creationId xmlns:a16="http://schemas.microsoft.com/office/drawing/2014/main" id="{4A74CDCE-E6DD-26C7-D7E9-F9E41C66073D}"/>
              </a:ext>
            </a:extLst>
          </p:cNvPr>
          <p:cNvCxnSpPr>
            <a:cxnSpLocks/>
          </p:cNvCxnSpPr>
          <p:nvPr/>
        </p:nvCxnSpPr>
        <p:spPr>
          <a:xfrm rot="5400000" flipH="1">
            <a:off x="2273927" y="4740717"/>
            <a:ext cx="57149" cy="0"/>
          </a:xfrm>
          <a:prstGeom prst="line">
            <a:avLst/>
          </a:prstGeom>
          <a:noFill/>
          <a:ln w="12700" cap="flat" cmpd="sng" algn="ctr">
            <a:solidFill>
              <a:srgbClr val="575771"/>
            </a:solidFill>
            <a:prstDash val="solid"/>
            <a:miter lim="800000"/>
          </a:ln>
          <a:effectLst/>
        </p:spPr>
      </p:cxnSp>
      <p:cxnSp>
        <p:nvCxnSpPr>
          <p:cNvPr id="71" name="Straight Connector 70">
            <a:extLst>
              <a:ext uri="{FF2B5EF4-FFF2-40B4-BE49-F238E27FC236}">
                <a16:creationId xmlns:a16="http://schemas.microsoft.com/office/drawing/2014/main" id="{BD88518E-3FC8-1BC3-ADED-0BE801F8C9E4}"/>
              </a:ext>
            </a:extLst>
          </p:cNvPr>
          <p:cNvCxnSpPr>
            <a:cxnSpLocks/>
          </p:cNvCxnSpPr>
          <p:nvPr/>
        </p:nvCxnSpPr>
        <p:spPr>
          <a:xfrm rot="5400000" flipH="1">
            <a:off x="2569202" y="4740717"/>
            <a:ext cx="57149" cy="0"/>
          </a:xfrm>
          <a:prstGeom prst="line">
            <a:avLst/>
          </a:prstGeom>
          <a:noFill/>
          <a:ln w="12700" cap="flat" cmpd="sng" algn="ctr">
            <a:solidFill>
              <a:srgbClr val="575771"/>
            </a:solidFill>
            <a:prstDash val="solid"/>
            <a:miter lim="800000"/>
          </a:ln>
          <a:effectLst/>
        </p:spPr>
      </p:cxnSp>
      <p:cxnSp>
        <p:nvCxnSpPr>
          <p:cNvPr id="72" name="Straight Connector 71">
            <a:extLst>
              <a:ext uri="{FF2B5EF4-FFF2-40B4-BE49-F238E27FC236}">
                <a16:creationId xmlns:a16="http://schemas.microsoft.com/office/drawing/2014/main" id="{27279038-CAAD-CE04-EBAF-CCAF99AF7E60}"/>
              </a:ext>
            </a:extLst>
          </p:cNvPr>
          <p:cNvCxnSpPr>
            <a:cxnSpLocks/>
          </p:cNvCxnSpPr>
          <p:nvPr/>
        </p:nvCxnSpPr>
        <p:spPr>
          <a:xfrm rot="5400000" flipH="1">
            <a:off x="2718427" y="4740717"/>
            <a:ext cx="57149" cy="0"/>
          </a:xfrm>
          <a:prstGeom prst="line">
            <a:avLst/>
          </a:prstGeom>
          <a:noFill/>
          <a:ln w="12700" cap="flat" cmpd="sng" algn="ctr">
            <a:solidFill>
              <a:srgbClr val="575771"/>
            </a:solidFill>
            <a:prstDash val="solid"/>
            <a:miter lim="800000"/>
          </a:ln>
          <a:effectLst/>
        </p:spPr>
      </p:cxnSp>
      <p:cxnSp>
        <p:nvCxnSpPr>
          <p:cNvPr id="73" name="Straight Connector 72">
            <a:extLst>
              <a:ext uri="{FF2B5EF4-FFF2-40B4-BE49-F238E27FC236}">
                <a16:creationId xmlns:a16="http://schemas.microsoft.com/office/drawing/2014/main" id="{9E7EAF99-9C96-0B14-68ED-5A330635D1D0}"/>
              </a:ext>
            </a:extLst>
          </p:cNvPr>
          <p:cNvCxnSpPr>
            <a:cxnSpLocks/>
          </p:cNvCxnSpPr>
          <p:nvPr/>
        </p:nvCxnSpPr>
        <p:spPr>
          <a:xfrm rot="5400000" flipH="1">
            <a:off x="3010527" y="4733309"/>
            <a:ext cx="57149" cy="0"/>
          </a:xfrm>
          <a:prstGeom prst="line">
            <a:avLst/>
          </a:prstGeom>
          <a:noFill/>
          <a:ln w="12700" cap="flat" cmpd="sng" algn="ctr">
            <a:solidFill>
              <a:srgbClr val="575771"/>
            </a:solidFill>
            <a:prstDash val="solid"/>
            <a:miter lim="800000"/>
          </a:ln>
          <a:effectLst/>
        </p:spPr>
      </p:cxnSp>
      <p:sp>
        <p:nvSpPr>
          <p:cNvPr id="74" name="TextBox 73">
            <a:extLst>
              <a:ext uri="{FF2B5EF4-FFF2-40B4-BE49-F238E27FC236}">
                <a16:creationId xmlns:a16="http://schemas.microsoft.com/office/drawing/2014/main" id="{05AF6742-2927-145C-04F3-7831CEBB6941}"/>
              </a:ext>
            </a:extLst>
          </p:cNvPr>
          <p:cNvSpPr txBox="1"/>
          <p:nvPr/>
        </p:nvSpPr>
        <p:spPr>
          <a:xfrm>
            <a:off x="516240" y="2970221"/>
            <a:ext cx="328936" cy="215444"/>
          </a:xfrm>
          <a:prstGeom prst="rect">
            <a:avLst/>
          </a:prstGeom>
          <a:noFill/>
        </p:spPr>
        <p:txBody>
          <a:bodyPr wrap="none" rtlCol="0">
            <a:spAutoFit/>
          </a:bodyPr>
          <a:lstStyle/>
          <a:p>
            <a:pPr algn="r" defTabSz="1219170">
              <a:defRPr/>
            </a:pPr>
            <a:r>
              <a:rPr lang="en-GB" sz="800" dirty="0">
                <a:solidFill>
                  <a:prstClr val="black"/>
                </a:solidFill>
                <a:latin typeface="Arial"/>
              </a:rPr>
              <a:t>0.0</a:t>
            </a:r>
          </a:p>
        </p:txBody>
      </p:sp>
      <p:sp>
        <p:nvSpPr>
          <p:cNvPr id="75" name="TextBox 74">
            <a:extLst>
              <a:ext uri="{FF2B5EF4-FFF2-40B4-BE49-F238E27FC236}">
                <a16:creationId xmlns:a16="http://schemas.microsoft.com/office/drawing/2014/main" id="{73449A69-73D9-4F1A-1046-22AB8EB2E1D1}"/>
              </a:ext>
            </a:extLst>
          </p:cNvPr>
          <p:cNvSpPr txBox="1"/>
          <p:nvPr/>
        </p:nvSpPr>
        <p:spPr>
          <a:xfrm>
            <a:off x="482576" y="3248113"/>
            <a:ext cx="362600" cy="215444"/>
          </a:xfrm>
          <a:prstGeom prst="rect">
            <a:avLst/>
          </a:prstGeom>
          <a:noFill/>
        </p:spPr>
        <p:txBody>
          <a:bodyPr wrap="none" rtlCol="0">
            <a:spAutoFit/>
          </a:bodyPr>
          <a:lstStyle/>
          <a:p>
            <a:pPr algn="r" defTabSz="1219170">
              <a:defRPr/>
            </a:pPr>
            <a:r>
              <a:rPr lang="en-GB" sz="800" dirty="0">
                <a:solidFill>
                  <a:prstClr val="black"/>
                </a:solidFill>
                <a:latin typeface="Arial"/>
              </a:rPr>
              <a:t>-0.2</a:t>
            </a:r>
          </a:p>
        </p:txBody>
      </p:sp>
      <p:sp>
        <p:nvSpPr>
          <p:cNvPr id="76" name="TextBox 75">
            <a:extLst>
              <a:ext uri="{FF2B5EF4-FFF2-40B4-BE49-F238E27FC236}">
                <a16:creationId xmlns:a16="http://schemas.microsoft.com/office/drawing/2014/main" id="{C0DFE0D5-6890-2260-A5D0-21E23D591717}"/>
              </a:ext>
            </a:extLst>
          </p:cNvPr>
          <p:cNvSpPr txBox="1"/>
          <p:nvPr/>
        </p:nvSpPr>
        <p:spPr>
          <a:xfrm>
            <a:off x="482576" y="3514581"/>
            <a:ext cx="362600" cy="215444"/>
          </a:xfrm>
          <a:prstGeom prst="rect">
            <a:avLst/>
          </a:prstGeom>
          <a:noFill/>
        </p:spPr>
        <p:txBody>
          <a:bodyPr wrap="none" rtlCol="0">
            <a:spAutoFit/>
          </a:bodyPr>
          <a:lstStyle/>
          <a:p>
            <a:pPr algn="r" defTabSz="1219170">
              <a:defRPr/>
            </a:pPr>
            <a:r>
              <a:rPr lang="en-GB" sz="800" dirty="0">
                <a:solidFill>
                  <a:prstClr val="black"/>
                </a:solidFill>
                <a:latin typeface="Arial"/>
              </a:rPr>
              <a:t>-0.4</a:t>
            </a:r>
          </a:p>
        </p:txBody>
      </p:sp>
      <p:sp>
        <p:nvSpPr>
          <p:cNvPr id="77" name="TextBox 76">
            <a:extLst>
              <a:ext uri="{FF2B5EF4-FFF2-40B4-BE49-F238E27FC236}">
                <a16:creationId xmlns:a16="http://schemas.microsoft.com/office/drawing/2014/main" id="{8759C4FD-EF88-8633-F5C6-CF601F251D2E}"/>
              </a:ext>
            </a:extLst>
          </p:cNvPr>
          <p:cNvSpPr txBox="1"/>
          <p:nvPr/>
        </p:nvSpPr>
        <p:spPr>
          <a:xfrm>
            <a:off x="482576" y="3780052"/>
            <a:ext cx="362600" cy="215444"/>
          </a:xfrm>
          <a:prstGeom prst="rect">
            <a:avLst/>
          </a:prstGeom>
          <a:noFill/>
        </p:spPr>
        <p:txBody>
          <a:bodyPr wrap="none" rtlCol="0">
            <a:spAutoFit/>
          </a:bodyPr>
          <a:lstStyle/>
          <a:p>
            <a:pPr algn="r" defTabSz="1219170">
              <a:defRPr/>
            </a:pPr>
            <a:r>
              <a:rPr lang="en-GB" sz="800" dirty="0">
                <a:solidFill>
                  <a:prstClr val="black"/>
                </a:solidFill>
                <a:latin typeface="Arial"/>
              </a:rPr>
              <a:t>-0.6</a:t>
            </a:r>
          </a:p>
        </p:txBody>
      </p:sp>
      <p:sp>
        <p:nvSpPr>
          <p:cNvPr id="78" name="TextBox 77">
            <a:extLst>
              <a:ext uri="{FF2B5EF4-FFF2-40B4-BE49-F238E27FC236}">
                <a16:creationId xmlns:a16="http://schemas.microsoft.com/office/drawing/2014/main" id="{63950B06-649F-0BBE-C8B7-8D247DA06230}"/>
              </a:ext>
            </a:extLst>
          </p:cNvPr>
          <p:cNvSpPr txBox="1"/>
          <p:nvPr/>
        </p:nvSpPr>
        <p:spPr>
          <a:xfrm>
            <a:off x="482576" y="4056415"/>
            <a:ext cx="362600" cy="215444"/>
          </a:xfrm>
          <a:prstGeom prst="rect">
            <a:avLst/>
          </a:prstGeom>
          <a:noFill/>
        </p:spPr>
        <p:txBody>
          <a:bodyPr wrap="none" rtlCol="0">
            <a:spAutoFit/>
          </a:bodyPr>
          <a:lstStyle/>
          <a:p>
            <a:pPr algn="r" defTabSz="1219170">
              <a:defRPr/>
            </a:pPr>
            <a:r>
              <a:rPr lang="en-GB" sz="800" dirty="0">
                <a:solidFill>
                  <a:prstClr val="black"/>
                </a:solidFill>
                <a:latin typeface="Arial"/>
              </a:rPr>
              <a:t>-0.8</a:t>
            </a:r>
          </a:p>
        </p:txBody>
      </p:sp>
      <p:sp>
        <p:nvSpPr>
          <p:cNvPr id="79" name="TextBox 78">
            <a:extLst>
              <a:ext uri="{FF2B5EF4-FFF2-40B4-BE49-F238E27FC236}">
                <a16:creationId xmlns:a16="http://schemas.microsoft.com/office/drawing/2014/main" id="{4C992C4C-9648-C775-A9D7-4ADA96C02415}"/>
              </a:ext>
            </a:extLst>
          </p:cNvPr>
          <p:cNvSpPr txBox="1"/>
          <p:nvPr/>
        </p:nvSpPr>
        <p:spPr>
          <a:xfrm>
            <a:off x="482576" y="4329405"/>
            <a:ext cx="362600" cy="215444"/>
          </a:xfrm>
          <a:prstGeom prst="rect">
            <a:avLst/>
          </a:prstGeom>
          <a:noFill/>
        </p:spPr>
        <p:txBody>
          <a:bodyPr wrap="none" rtlCol="0">
            <a:spAutoFit/>
          </a:bodyPr>
          <a:lstStyle/>
          <a:p>
            <a:pPr algn="r" defTabSz="1219170">
              <a:defRPr/>
            </a:pPr>
            <a:r>
              <a:rPr lang="en-GB" sz="800" dirty="0">
                <a:solidFill>
                  <a:prstClr val="black"/>
                </a:solidFill>
                <a:latin typeface="Arial"/>
              </a:rPr>
              <a:t>-1.0</a:t>
            </a:r>
          </a:p>
        </p:txBody>
      </p:sp>
      <p:sp>
        <p:nvSpPr>
          <p:cNvPr id="80" name="TextBox 79">
            <a:extLst>
              <a:ext uri="{FF2B5EF4-FFF2-40B4-BE49-F238E27FC236}">
                <a16:creationId xmlns:a16="http://schemas.microsoft.com/office/drawing/2014/main" id="{2F1EA326-DDA2-E7CC-53AD-0B5C250CBEF1}"/>
              </a:ext>
            </a:extLst>
          </p:cNvPr>
          <p:cNvSpPr txBox="1"/>
          <p:nvPr/>
        </p:nvSpPr>
        <p:spPr>
          <a:xfrm>
            <a:off x="711833" y="4708937"/>
            <a:ext cx="242374" cy="215444"/>
          </a:xfrm>
          <a:prstGeom prst="rect">
            <a:avLst/>
          </a:prstGeom>
          <a:noFill/>
        </p:spPr>
        <p:txBody>
          <a:bodyPr wrap="none" rtlCol="0">
            <a:spAutoFit/>
          </a:bodyPr>
          <a:lstStyle/>
          <a:p>
            <a:pPr algn="ctr" defTabSz="1219170">
              <a:defRPr/>
            </a:pPr>
            <a:r>
              <a:rPr lang="en-GB" sz="800" dirty="0">
                <a:solidFill>
                  <a:prstClr val="black"/>
                </a:solidFill>
                <a:latin typeface="Arial"/>
              </a:rPr>
              <a:t>0</a:t>
            </a:r>
          </a:p>
        </p:txBody>
      </p:sp>
      <p:sp>
        <p:nvSpPr>
          <p:cNvPr id="81" name="TextBox 80">
            <a:extLst>
              <a:ext uri="{FF2B5EF4-FFF2-40B4-BE49-F238E27FC236}">
                <a16:creationId xmlns:a16="http://schemas.microsoft.com/office/drawing/2014/main" id="{2136ED4F-77A3-D1F1-BED6-28C581DA615C}"/>
              </a:ext>
            </a:extLst>
          </p:cNvPr>
          <p:cNvSpPr txBox="1"/>
          <p:nvPr/>
        </p:nvSpPr>
        <p:spPr>
          <a:xfrm>
            <a:off x="851426" y="4708937"/>
            <a:ext cx="242374" cy="215444"/>
          </a:xfrm>
          <a:prstGeom prst="rect">
            <a:avLst/>
          </a:prstGeom>
          <a:noFill/>
        </p:spPr>
        <p:txBody>
          <a:bodyPr wrap="none" rtlCol="0">
            <a:spAutoFit/>
          </a:bodyPr>
          <a:lstStyle/>
          <a:p>
            <a:pPr algn="ctr" defTabSz="1219170">
              <a:defRPr/>
            </a:pPr>
            <a:r>
              <a:rPr lang="en-GB" sz="800" dirty="0">
                <a:solidFill>
                  <a:prstClr val="black"/>
                </a:solidFill>
                <a:latin typeface="Arial"/>
              </a:rPr>
              <a:t>2</a:t>
            </a:r>
          </a:p>
        </p:txBody>
      </p:sp>
      <p:sp>
        <p:nvSpPr>
          <p:cNvPr id="82" name="TextBox 81">
            <a:extLst>
              <a:ext uri="{FF2B5EF4-FFF2-40B4-BE49-F238E27FC236}">
                <a16:creationId xmlns:a16="http://schemas.microsoft.com/office/drawing/2014/main" id="{A4856B2D-23FB-A9AB-0E76-DC1034B1E627}"/>
              </a:ext>
            </a:extLst>
          </p:cNvPr>
          <p:cNvSpPr txBox="1"/>
          <p:nvPr/>
        </p:nvSpPr>
        <p:spPr>
          <a:xfrm>
            <a:off x="1006670" y="4708937"/>
            <a:ext cx="242374" cy="215444"/>
          </a:xfrm>
          <a:prstGeom prst="rect">
            <a:avLst/>
          </a:prstGeom>
          <a:noFill/>
        </p:spPr>
        <p:txBody>
          <a:bodyPr wrap="none" rtlCol="0">
            <a:spAutoFit/>
          </a:bodyPr>
          <a:lstStyle/>
          <a:p>
            <a:pPr algn="ctr" defTabSz="1219170">
              <a:defRPr/>
            </a:pPr>
            <a:r>
              <a:rPr lang="en-GB" sz="800" dirty="0">
                <a:solidFill>
                  <a:prstClr val="black"/>
                </a:solidFill>
                <a:latin typeface="Arial"/>
              </a:rPr>
              <a:t>4</a:t>
            </a:r>
          </a:p>
        </p:txBody>
      </p:sp>
      <p:sp>
        <p:nvSpPr>
          <p:cNvPr id="83" name="TextBox 82">
            <a:extLst>
              <a:ext uri="{FF2B5EF4-FFF2-40B4-BE49-F238E27FC236}">
                <a16:creationId xmlns:a16="http://schemas.microsoft.com/office/drawing/2014/main" id="{479DD9C8-DA13-0F2F-4772-CB3C7125A049}"/>
              </a:ext>
            </a:extLst>
          </p:cNvPr>
          <p:cNvSpPr txBox="1"/>
          <p:nvPr/>
        </p:nvSpPr>
        <p:spPr>
          <a:xfrm>
            <a:off x="1153157" y="4708937"/>
            <a:ext cx="242374" cy="215444"/>
          </a:xfrm>
          <a:prstGeom prst="rect">
            <a:avLst/>
          </a:prstGeom>
          <a:noFill/>
        </p:spPr>
        <p:txBody>
          <a:bodyPr wrap="none" rtlCol="0">
            <a:spAutoFit/>
          </a:bodyPr>
          <a:lstStyle/>
          <a:p>
            <a:pPr algn="ctr" defTabSz="1219170">
              <a:defRPr/>
            </a:pPr>
            <a:r>
              <a:rPr lang="en-GB" sz="800" dirty="0">
                <a:solidFill>
                  <a:prstClr val="black"/>
                </a:solidFill>
                <a:latin typeface="Arial"/>
              </a:rPr>
              <a:t>6</a:t>
            </a:r>
          </a:p>
        </p:txBody>
      </p:sp>
      <p:sp>
        <p:nvSpPr>
          <p:cNvPr id="84" name="TextBox 83">
            <a:extLst>
              <a:ext uri="{FF2B5EF4-FFF2-40B4-BE49-F238E27FC236}">
                <a16:creationId xmlns:a16="http://schemas.microsoft.com/office/drawing/2014/main" id="{375154D5-4646-9ABD-311A-2C5030701EF2}"/>
              </a:ext>
            </a:extLst>
          </p:cNvPr>
          <p:cNvSpPr txBox="1"/>
          <p:nvPr/>
        </p:nvSpPr>
        <p:spPr>
          <a:xfrm>
            <a:off x="1292750" y="4708937"/>
            <a:ext cx="242374" cy="215444"/>
          </a:xfrm>
          <a:prstGeom prst="rect">
            <a:avLst/>
          </a:prstGeom>
          <a:noFill/>
        </p:spPr>
        <p:txBody>
          <a:bodyPr wrap="none" rtlCol="0">
            <a:spAutoFit/>
          </a:bodyPr>
          <a:lstStyle/>
          <a:p>
            <a:pPr algn="ctr" defTabSz="1219170">
              <a:defRPr/>
            </a:pPr>
            <a:r>
              <a:rPr lang="en-GB" sz="800" dirty="0">
                <a:solidFill>
                  <a:prstClr val="black"/>
                </a:solidFill>
                <a:latin typeface="Arial"/>
              </a:rPr>
              <a:t>8</a:t>
            </a:r>
          </a:p>
        </p:txBody>
      </p:sp>
      <p:sp>
        <p:nvSpPr>
          <p:cNvPr id="85" name="TextBox 84">
            <a:extLst>
              <a:ext uri="{FF2B5EF4-FFF2-40B4-BE49-F238E27FC236}">
                <a16:creationId xmlns:a16="http://schemas.microsoft.com/office/drawing/2014/main" id="{F526C5AF-80C0-43E2-2837-A64BC5964622}"/>
              </a:ext>
            </a:extLst>
          </p:cNvPr>
          <p:cNvSpPr txBox="1"/>
          <p:nvPr/>
        </p:nvSpPr>
        <p:spPr>
          <a:xfrm>
            <a:off x="1560901" y="4708937"/>
            <a:ext cx="300082" cy="215444"/>
          </a:xfrm>
          <a:prstGeom prst="rect">
            <a:avLst/>
          </a:prstGeom>
          <a:noFill/>
        </p:spPr>
        <p:txBody>
          <a:bodyPr wrap="none" rtlCol="0">
            <a:spAutoFit/>
          </a:bodyPr>
          <a:lstStyle/>
          <a:p>
            <a:pPr algn="ctr" defTabSz="1219170">
              <a:defRPr/>
            </a:pPr>
            <a:r>
              <a:rPr lang="en-GB" sz="800" dirty="0">
                <a:solidFill>
                  <a:prstClr val="black"/>
                </a:solidFill>
                <a:latin typeface="Arial"/>
              </a:rPr>
              <a:t>12</a:t>
            </a:r>
          </a:p>
        </p:txBody>
      </p:sp>
      <p:sp>
        <p:nvSpPr>
          <p:cNvPr id="86" name="TextBox 85">
            <a:extLst>
              <a:ext uri="{FF2B5EF4-FFF2-40B4-BE49-F238E27FC236}">
                <a16:creationId xmlns:a16="http://schemas.microsoft.com/office/drawing/2014/main" id="{35A4813F-1F8D-380B-B005-B2E4D03293DB}"/>
              </a:ext>
            </a:extLst>
          </p:cNvPr>
          <p:cNvSpPr txBox="1"/>
          <p:nvPr/>
        </p:nvSpPr>
        <p:spPr>
          <a:xfrm>
            <a:off x="1998693" y="4708937"/>
            <a:ext cx="300082" cy="215444"/>
          </a:xfrm>
          <a:prstGeom prst="rect">
            <a:avLst/>
          </a:prstGeom>
          <a:noFill/>
        </p:spPr>
        <p:txBody>
          <a:bodyPr wrap="none" rtlCol="0">
            <a:spAutoFit/>
          </a:bodyPr>
          <a:lstStyle/>
          <a:p>
            <a:pPr algn="ctr" defTabSz="1219170">
              <a:defRPr/>
            </a:pPr>
            <a:r>
              <a:rPr lang="en-GB" sz="800" dirty="0">
                <a:solidFill>
                  <a:prstClr val="black"/>
                </a:solidFill>
                <a:latin typeface="Arial"/>
              </a:rPr>
              <a:t>18</a:t>
            </a:r>
          </a:p>
        </p:txBody>
      </p:sp>
      <p:sp>
        <p:nvSpPr>
          <p:cNvPr id="87" name="TextBox 86">
            <a:extLst>
              <a:ext uri="{FF2B5EF4-FFF2-40B4-BE49-F238E27FC236}">
                <a16:creationId xmlns:a16="http://schemas.microsoft.com/office/drawing/2014/main" id="{D0C21AC7-B646-5A47-5666-9897DA82B373}"/>
              </a:ext>
            </a:extLst>
          </p:cNvPr>
          <p:cNvSpPr txBox="1"/>
          <p:nvPr/>
        </p:nvSpPr>
        <p:spPr>
          <a:xfrm>
            <a:off x="2152460" y="4708937"/>
            <a:ext cx="300082" cy="215444"/>
          </a:xfrm>
          <a:prstGeom prst="rect">
            <a:avLst/>
          </a:prstGeom>
          <a:noFill/>
        </p:spPr>
        <p:txBody>
          <a:bodyPr wrap="none" rtlCol="0">
            <a:spAutoFit/>
          </a:bodyPr>
          <a:lstStyle/>
          <a:p>
            <a:pPr algn="ctr" defTabSz="1219170">
              <a:defRPr/>
            </a:pPr>
            <a:r>
              <a:rPr lang="en-GB" sz="800" dirty="0">
                <a:solidFill>
                  <a:prstClr val="black"/>
                </a:solidFill>
                <a:latin typeface="Arial"/>
              </a:rPr>
              <a:t>20</a:t>
            </a:r>
          </a:p>
        </p:txBody>
      </p:sp>
      <p:sp>
        <p:nvSpPr>
          <p:cNvPr id="88" name="TextBox 87">
            <a:extLst>
              <a:ext uri="{FF2B5EF4-FFF2-40B4-BE49-F238E27FC236}">
                <a16:creationId xmlns:a16="http://schemas.microsoft.com/office/drawing/2014/main" id="{39B7003B-475A-88A5-6DB4-E686367045A2}"/>
              </a:ext>
            </a:extLst>
          </p:cNvPr>
          <p:cNvSpPr txBox="1"/>
          <p:nvPr/>
        </p:nvSpPr>
        <p:spPr>
          <a:xfrm>
            <a:off x="2459997" y="4708937"/>
            <a:ext cx="300082" cy="215444"/>
          </a:xfrm>
          <a:prstGeom prst="rect">
            <a:avLst/>
          </a:prstGeom>
          <a:noFill/>
        </p:spPr>
        <p:txBody>
          <a:bodyPr wrap="none" rtlCol="0">
            <a:spAutoFit/>
          </a:bodyPr>
          <a:lstStyle/>
          <a:p>
            <a:pPr algn="ctr" defTabSz="1219170">
              <a:defRPr/>
            </a:pPr>
            <a:r>
              <a:rPr lang="en-GB" sz="800" dirty="0">
                <a:solidFill>
                  <a:prstClr val="black"/>
                </a:solidFill>
                <a:latin typeface="Arial"/>
              </a:rPr>
              <a:t>24</a:t>
            </a:r>
          </a:p>
        </p:txBody>
      </p:sp>
      <p:sp>
        <p:nvSpPr>
          <p:cNvPr id="89" name="TextBox 88">
            <a:extLst>
              <a:ext uri="{FF2B5EF4-FFF2-40B4-BE49-F238E27FC236}">
                <a16:creationId xmlns:a16="http://schemas.microsoft.com/office/drawing/2014/main" id="{5D9632DC-0F43-1374-DD01-C82DC9A828A2}"/>
              </a:ext>
            </a:extLst>
          </p:cNvPr>
          <p:cNvSpPr txBox="1"/>
          <p:nvPr/>
        </p:nvSpPr>
        <p:spPr>
          <a:xfrm>
            <a:off x="2600241" y="4708937"/>
            <a:ext cx="300082" cy="215444"/>
          </a:xfrm>
          <a:prstGeom prst="rect">
            <a:avLst/>
          </a:prstGeom>
          <a:noFill/>
        </p:spPr>
        <p:txBody>
          <a:bodyPr wrap="none" rtlCol="0">
            <a:spAutoFit/>
          </a:bodyPr>
          <a:lstStyle/>
          <a:p>
            <a:pPr algn="ctr" defTabSz="1219170">
              <a:defRPr/>
            </a:pPr>
            <a:r>
              <a:rPr lang="en-GB" sz="800" dirty="0">
                <a:solidFill>
                  <a:prstClr val="black"/>
                </a:solidFill>
                <a:latin typeface="Arial"/>
              </a:rPr>
              <a:t>26</a:t>
            </a:r>
          </a:p>
        </p:txBody>
      </p:sp>
      <p:sp>
        <p:nvSpPr>
          <p:cNvPr id="90" name="TextBox 89">
            <a:extLst>
              <a:ext uri="{FF2B5EF4-FFF2-40B4-BE49-F238E27FC236}">
                <a16:creationId xmlns:a16="http://schemas.microsoft.com/office/drawing/2014/main" id="{428B32A1-E112-D513-C0CA-CA70ADE1CE0D}"/>
              </a:ext>
            </a:extLst>
          </p:cNvPr>
          <p:cNvSpPr txBox="1"/>
          <p:nvPr/>
        </p:nvSpPr>
        <p:spPr>
          <a:xfrm>
            <a:off x="2888992" y="4708937"/>
            <a:ext cx="300082" cy="215444"/>
          </a:xfrm>
          <a:prstGeom prst="rect">
            <a:avLst/>
          </a:prstGeom>
          <a:noFill/>
        </p:spPr>
        <p:txBody>
          <a:bodyPr wrap="none" rtlCol="0">
            <a:spAutoFit/>
          </a:bodyPr>
          <a:lstStyle/>
          <a:p>
            <a:pPr algn="ctr" defTabSz="1219170">
              <a:defRPr/>
            </a:pPr>
            <a:r>
              <a:rPr lang="en-GB" sz="800" dirty="0">
                <a:solidFill>
                  <a:prstClr val="black"/>
                </a:solidFill>
                <a:latin typeface="Arial"/>
              </a:rPr>
              <a:t>30</a:t>
            </a:r>
          </a:p>
        </p:txBody>
      </p:sp>
      <p:sp>
        <p:nvSpPr>
          <p:cNvPr id="91" name="TextBox 90">
            <a:extLst>
              <a:ext uri="{FF2B5EF4-FFF2-40B4-BE49-F238E27FC236}">
                <a16:creationId xmlns:a16="http://schemas.microsoft.com/office/drawing/2014/main" id="{C07E6930-FC5C-A1EB-ECA0-1A38F91D3E36}"/>
              </a:ext>
            </a:extLst>
          </p:cNvPr>
          <p:cNvSpPr txBox="1"/>
          <p:nvPr/>
        </p:nvSpPr>
        <p:spPr>
          <a:xfrm>
            <a:off x="1542023" y="4889132"/>
            <a:ext cx="832279" cy="215444"/>
          </a:xfrm>
          <a:prstGeom prst="rect">
            <a:avLst/>
          </a:prstGeom>
          <a:noFill/>
        </p:spPr>
        <p:txBody>
          <a:bodyPr wrap="none" rtlCol="0">
            <a:spAutoFit/>
          </a:bodyPr>
          <a:lstStyle/>
          <a:p>
            <a:pPr algn="ctr" defTabSz="1219170">
              <a:defRPr/>
            </a:pPr>
            <a:r>
              <a:rPr lang="en-GB" sz="800" b="1" dirty="0">
                <a:solidFill>
                  <a:prstClr val="black"/>
                </a:solidFill>
                <a:latin typeface="Arial"/>
              </a:rPr>
              <a:t>Time (weeks)</a:t>
            </a:r>
          </a:p>
        </p:txBody>
      </p:sp>
      <p:sp>
        <p:nvSpPr>
          <p:cNvPr id="92" name="TextBox 91">
            <a:extLst>
              <a:ext uri="{FF2B5EF4-FFF2-40B4-BE49-F238E27FC236}">
                <a16:creationId xmlns:a16="http://schemas.microsoft.com/office/drawing/2014/main" id="{F6844E26-4664-BD16-17F6-0F0DE35CB9A8}"/>
              </a:ext>
            </a:extLst>
          </p:cNvPr>
          <p:cNvSpPr txBox="1"/>
          <p:nvPr/>
        </p:nvSpPr>
        <p:spPr>
          <a:xfrm rot="16200000">
            <a:off x="-724269" y="3744724"/>
            <a:ext cx="2307042" cy="256545"/>
          </a:xfrm>
          <a:prstGeom prst="rect">
            <a:avLst/>
          </a:prstGeom>
          <a:noFill/>
        </p:spPr>
        <p:txBody>
          <a:bodyPr wrap="none" rtlCol="0">
            <a:spAutoFit/>
          </a:bodyPr>
          <a:lstStyle/>
          <a:p>
            <a:pPr algn="ctr" defTabSz="1219170">
              <a:defRPr/>
            </a:pPr>
            <a:r>
              <a:rPr lang="en-GB" sz="1067" b="1" dirty="0">
                <a:solidFill>
                  <a:prstClr val="black"/>
                </a:solidFill>
                <a:latin typeface="Arial"/>
              </a:rPr>
              <a:t>HbA1c change from baseline (%)</a:t>
            </a:r>
          </a:p>
        </p:txBody>
      </p:sp>
      <p:sp>
        <p:nvSpPr>
          <p:cNvPr id="93" name="TextBox 92">
            <a:extLst>
              <a:ext uri="{FF2B5EF4-FFF2-40B4-BE49-F238E27FC236}">
                <a16:creationId xmlns:a16="http://schemas.microsoft.com/office/drawing/2014/main" id="{2FE34DF6-7F24-0951-3AD7-046DA6C2DFFF}"/>
              </a:ext>
            </a:extLst>
          </p:cNvPr>
          <p:cNvSpPr txBox="1"/>
          <p:nvPr/>
        </p:nvSpPr>
        <p:spPr>
          <a:xfrm>
            <a:off x="742830" y="2902259"/>
            <a:ext cx="386644" cy="215444"/>
          </a:xfrm>
          <a:prstGeom prst="rect">
            <a:avLst/>
          </a:prstGeom>
          <a:noFill/>
        </p:spPr>
        <p:txBody>
          <a:bodyPr wrap="none" rtlCol="0">
            <a:spAutoFit/>
          </a:bodyPr>
          <a:lstStyle/>
          <a:p>
            <a:pPr algn="ctr" defTabSz="1219170">
              <a:defRPr/>
            </a:pPr>
            <a:r>
              <a:rPr lang="en-GB" sz="800" dirty="0">
                <a:solidFill>
                  <a:prstClr val="black"/>
                </a:solidFill>
                <a:latin typeface="Arial"/>
              </a:rPr>
              <a:t>7.90</a:t>
            </a:r>
          </a:p>
        </p:txBody>
      </p:sp>
      <p:sp>
        <p:nvSpPr>
          <p:cNvPr id="94" name="TextBox 93">
            <a:extLst>
              <a:ext uri="{FF2B5EF4-FFF2-40B4-BE49-F238E27FC236}">
                <a16:creationId xmlns:a16="http://schemas.microsoft.com/office/drawing/2014/main" id="{F4AD3241-5E2B-3892-07B4-2D4D93D5E528}"/>
              </a:ext>
            </a:extLst>
          </p:cNvPr>
          <p:cNvSpPr txBox="1"/>
          <p:nvPr/>
        </p:nvSpPr>
        <p:spPr>
          <a:xfrm>
            <a:off x="742828" y="3417379"/>
            <a:ext cx="386644" cy="215444"/>
          </a:xfrm>
          <a:prstGeom prst="rect">
            <a:avLst/>
          </a:prstGeom>
          <a:noFill/>
        </p:spPr>
        <p:txBody>
          <a:bodyPr wrap="none" rtlCol="0">
            <a:spAutoFit/>
          </a:bodyPr>
          <a:lstStyle/>
          <a:p>
            <a:pPr algn="ctr" defTabSz="1219170">
              <a:defRPr/>
            </a:pPr>
            <a:r>
              <a:rPr lang="en-GB" sz="800" dirty="0">
                <a:solidFill>
                  <a:prstClr val="black"/>
                </a:solidFill>
                <a:latin typeface="Arial"/>
              </a:rPr>
              <a:t>7.92</a:t>
            </a:r>
          </a:p>
        </p:txBody>
      </p:sp>
      <p:sp>
        <p:nvSpPr>
          <p:cNvPr id="95" name="TextBox 94">
            <a:extLst>
              <a:ext uri="{FF2B5EF4-FFF2-40B4-BE49-F238E27FC236}">
                <a16:creationId xmlns:a16="http://schemas.microsoft.com/office/drawing/2014/main" id="{6730B531-669D-D098-BCA8-D1A3B3C9A1FE}"/>
              </a:ext>
            </a:extLst>
          </p:cNvPr>
          <p:cNvSpPr txBox="1"/>
          <p:nvPr/>
        </p:nvSpPr>
        <p:spPr>
          <a:xfrm>
            <a:off x="2567124" y="3899731"/>
            <a:ext cx="386644" cy="215444"/>
          </a:xfrm>
          <a:prstGeom prst="rect">
            <a:avLst/>
          </a:prstGeom>
          <a:noFill/>
        </p:spPr>
        <p:txBody>
          <a:bodyPr wrap="none" rtlCol="0">
            <a:spAutoFit/>
          </a:bodyPr>
          <a:lstStyle/>
          <a:p>
            <a:pPr algn="ctr" defTabSz="1219170">
              <a:defRPr/>
            </a:pPr>
            <a:r>
              <a:rPr lang="en-GB" sz="800" dirty="0">
                <a:solidFill>
                  <a:prstClr val="black"/>
                </a:solidFill>
                <a:latin typeface="Arial"/>
              </a:rPr>
              <a:t>7.16</a:t>
            </a:r>
          </a:p>
        </p:txBody>
      </p:sp>
      <p:sp>
        <p:nvSpPr>
          <p:cNvPr id="96" name="TextBox 95">
            <a:extLst>
              <a:ext uri="{FF2B5EF4-FFF2-40B4-BE49-F238E27FC236}">
                <a16:creationId xmlns:a16="http://schemas.microsoft.com/office/drawing/2014/main" id="{77925A71-7705-5AA2-3973-26ABC286F5EC}"/>
              </a:ext>
            </a:extLst>
          </p:cNvPr>
          <p:cNvSpPr txBox="1"/>
          <p:nvPr/>
        </p:nvSpPr>
        <p:spPr>
          <a:xfrm>
            <a:off x="2408698" y="4266399"/>
            <a:ext cx="386644" cy="215444"/>
          </a:xfrm>
          <a:prstGeom prst="rect">
            <a:avLst/>
          </a:prstGeom>
          <a:noFill/>
        </p:spPr>
        <p:txBody>
          <a:bodyPr wrap="none" rtlCol="0">
            <a:spAutoFit/>
          </a:bodyPr>
          <a:lstStyle/>
          <a:p>
            <a:pPr algn="ctr" defTabSz="1219170">
              <a:defRPr/>
            </a:pPr>
            <a:r>
              <a:rPr lang="en-GB" sz="800" dirty="0">
                <a:solidFill>
                  <a:prstClr val="black"/>
                </a:solidFill>
                <a:latin typeface="Arial"/>
              </a:rPr>
              <a:t>6.89</a:t>
            </a:r>
          </a:p>
        </p:txBody>
      </p:sp>
      <p:sp>
        <p:nvSpPr>
          <p:cNvPr id="97" name="TextBox 96">
            <a:extLst>
              <a:ext uri="{FF2B5EF4-FFF2-40B4-BE49-F238E27FC236}">
                <a16:creationId xmlns:a16="http://schemas.microsoft.com/office/drawing/2014/main" id="{2C55CEB9-ADBC-7EC3-3C99-4537108A29AF}"/>
              </a:ext>
            </a:extLst>
          </p:cNvPr>
          <p:cNvSpPr txBox="1"/>
          <p:nvPr/>
        </p:nvSpPr>
        <p:spPr>
          <a:xfrm>
            <a:off x="2386163" y="3029196"/>
            <a:ext cx="1043876" cy="338554"/>
          </a:xfrm>
          <a:prstGeom prst="rect">
            <a:avLst/>
          </a:prstGeom>
          <a:noFill/>
        </p:spPr>
        <p:txBody>
          <a:bodyPr wrap="none" rtlCol="0">
            <a:spAutoFit/>
          </a:bodyPr>
          <a:lstStyle/>
          <a:p>
            <a:pPr defTabSz="1219170">
              <a:defRPr/>
            </a:pPr>
            <a:r>
              <a:rPr lang="en-GB" sz="800" dirty="0">
                <a:solidFill>
                  <a:prstClr val="black"/>
                </a:solidFill>
                <a:latin typeface="Arial"/>
              </a:rPr>
              <a:t>iGlarLixi</a:t>
            </a:r>
          </a:p>
          <a:p>
            <a:pPr defTabSz="1219170">
              <a:defRPr/>
            </a:pPr>
            <a:r>
              <a:rPr lang="en-GB" sz="800" dirty="0">
                <a:solidFill>
                  <a:prstClr val="black"/>
                </a:solidFill>
                <a:latin typeface="Arial"/>
              </a:rPr>
              <a:t>Basal-bolus insulin</a:t>
            </a:r>
          </a:p>
        </p:txBody>
      </p:sp>
      <p:sp>
        <p:nvSpPr>
          <p:cNvPr id="98" name="TextBox 97">
            <a:extLst>
              <a:ext uri="{FF2B5EF4-FFF2-40B4-BE49-F238E27FC236}">
                <a16:creationId xmlns:a16="http://schemas.microsoft.com/office/drawing/2014/main" id="{B8B8FFE0-D222-6668-F34F-BB58ECAD5DE8}"/>
              </a:ext>
            </a:extLst>
          </p:cNvPr>
          <p:cNvSpPr txBox="1"/>
          <p:nvPr/>
        </p:nvSpPr>
        <p:spPr>
          <a:xfrm>
            <a:off x="2964459" y="3882171"/>
            <a:ext cx="1058303" cy="297646"/>
          </a:xfrm>
          <a:prstGeom prst="rect">
            <a:avLst/>
          </a:prstGeom>
          <a:noFill/>
        </p:spPr>
        <p:txBody>
          <a:bodyPr wrap="none" rtlCol="0">
            <a:spAutoFit/>
          </a:bodyPr>
          <a:lstStyle/>
          <a:p>
            <a:pPr defTabSz="1219170">
              <a:defRPr/>
            </a:pPr>
            <a:r>
              <a:rPr lang="en-GB" sz="667" dirty="0">
                <a:solidFill>
                  <a:prstClr val="black"/>
                </a:solidFill>
                <a:latin typeface="Arial"/>
              </a:rPr>
              <a:t>LS mean change (SE):</a:t>
            </a:r>
          </a:p>
          <a:p>
            <a:pPr defTabSz="1219170">
              <a:defRPr/>
            </a:pPr>
            <a:r>
              <a:rPr lang="en-GB" sz="667" dirty="0">
                <a:solidFill>
                  <a:prstClr val="black"/>
                </a:solidFill>
                <a:latin typeface="Arial"/>
              </a:rPr>
              <a:t>-0.74 (0.07)</a:t>
            </a:r>
          </a:p>
        </p:txBody>
      </p:sp>
      <p:sp>
        <p:nvSpPr>
          <p:cNvPr id="99" name="TextBox 98">
            <a:extLst>
              <a:ext uri="{FF2B5EF4-FFF2-40B4-BE49-F238E27FC236}">
                <a16:creationId xmlns:a16="http://schemas.microsoft.com/office/drawing/2014/main" id="{0B0E67F1-8074-A994-48B5-95FD1DBD1F9F}"/>
              </a:ext>
            </a:extLst>
          </p:cNvPr>
          <p:cNvSpPr txBox="1"/>
          <p:nvPr/>
        </p:nvSpPr>
        <p:spPr>
          <a:xfrm>
            <a:off x="2971985" y="4150744"/>
            <a:ext cx="1417376" cy="297646"/>
          </a:xfrm>
          <a:prstGeom prst="rect">
            <a:avLst/>
          </a:prstGeom>
          <a:noFill/>
        </p:spPr>
        <p:txBody>
          <a:bodyPr wrap="none" rtlCol="0">
            <a:spAutoFit/>
          </a:bodyPr>
          <a:lstStyle/>
          <a:p>
            <a:pPr defTabSz="1219170">
              <a:defRPr/>
            </a:pPr>
            <a:r>
              <a:rPr lang="en-GB" sz="667" dirty="0">
                <a:solidFill>
                  <a:prstClr val="black"/>
                </a:solidFill>
                <a:latin typeface="Arial"/>
              </a:rPr>
              <a:t>LS mean difference (95% CI):</a:t>
            </a:r>
          </a:p>
          <a:p>
            <a:pPr defTabSz="1219170">
              <a:defRPr/>
            </a:pPr>
            <a:r>
              <a:rPr lang="en-GB" sz="667" dirty="0">
                <a:solidFill>
                  <a:prstClr val="black"/>
                </a:solidFill>
                <a:latin typeface="Arial"/>
              </a:rPr>
              <a:t>-0.28 (-0.43 to -0.13), p=0.0002)</a:t>
            </a:r>
          </a:p>
        </p:txBody>
      </p:sp>
      <p:sp>
        <p:nvSpPr>
          <p:cNvPr id="100" name="TextBox 99">
            <a:extLst>
              <a:ext uri="{FF2B5EF4-FFF2-40B4-BE49-F238E27FC236}">
                <a16:creationId xmlns:a16="http://schemas.microsoft.com/office/drawing/2014/main" id="{68D67AC7-F692-3F4C-E4BA-06D06F2F8C56}"/>
              </a:ext>
            </a:extLst>
          </p:cNvPr>
          <p:cNvSpPr txBox="1"/>
          <p:nvPr/>
        </p:nvSpPr>
        <p:spPr>
          <a:xfrm>
            <a:off x="2986953" y="4424530"/>
            <a:ext cx="1058303" cy="297646"/>
          </a:xfrm>
          <a:prstGeom prst="rect">
            <a:avLst/>
          </a:prstGeom>
          <a:noFill/>
        </p:spPr>
        <p:txBody>
          <a:bodyPr wrap="none" rtlCol="0">
            <a:spAutoFit/>
          </a:bodyPr>
          <a:lstStyle/>
          <a:p>
            <a:pPr defTabSz="1219170">
              <a:defRPr/>
            </a:pPr>
            <a:r>
              <a:rPr lang="en-GB" sz="667" dirty="0">
                <a:solidFill>
                  <a:srgbClr val="7A00E6"/>
                </a:solidFill>
                <a:latin typeface="Arial"/>
              </a:rPr>
              <a:t>LS mean change (SE):</a:t>
            </a:r>
          </a:p>
          <a:p>
            <a:pPr defTabSz="1219170">
              <a:defRPr/>
            </a:pPr>
            <a:r>
              <a:rPr lang="en-GB" sz="667" dirty="0">
                <a:solidFill>
                  <a:srgbClr val="7A00E6"/>
                </a:solidFill>
                <a:latin typeface="Arial"/>
              </a:rPr>
              <a:t>-1.02 (0.07)</a:t>
            </a:r>
          </a:p>
        </p:txBody>
      </p:sp>
      <p:sp>
        <p:nvSpPr>
          <p:cNvPr id="101" name="Oval 100">
            <a:extLst>
              <a:ext uri="{FF2B5EF4-FFF2-40B4-BE49-F238E27FC236}">
                <a16:creationId xmlns:a16="http://schemas.microsoft.com/office/drawing/2014/main" id="{5257B7DC-95AE-862D-430E-7E000EC74EAF}"/>
              </a:ext>
            </a:extLst>
          </p:cNvPr>
          <p:cNvSpPr/>
          <p:nvPr/>
        </p:nvSpPr>
        <p:spPr>
          <a:xfrm>
            <a:off x="2405446" y="3244975"/>
            <a:ext cx="60959" cy="60959"/>
          </a:xfrm>
          <a:prstGeom prst="ellipse">
            <a:avLst/>
          </a:prstGeom>
          <a:solidFill>
            <a:schemeClr val="accent1"/>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02" name="Oval 101">
            <a:extLst>
              <a:ext uri="{FF2B5EF4-FFF2-40B4-BE49-F238E27FC236}">
                <a16:creationId xmlns:a16="http://schemas.microsoft.com/office/drawing/2014/main" id="{7461F4F1-5C78-9F3F-8EDA-EDE4F93BBF00}"/>
              </a:ext>
            </a:extLst>
          </p:cNvPr>
          <p:cNvSpPr/>
          <p:nvPr/>
        </p:nvSpPr>
        <p:spPr>
          <a:xfrm>
            <a:off x="2403539" y="3128462"/>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03" name="Oval 102">
            <a:extLst>
              <a:ext uri="{FF2B5EF4-FFF2-40B4-BE49-F238E27FC236}">
                <a16:creationId xmlns:a16="http://schemas.microsoft.com/office/drawing/2014/main" id="{393C71B9-CE49-A683-3925-19916F8B402B}"/>
              </a:ext>
            </a:extLst>
          </p:cNvPr>
          <p:cNvSpPr/>
          <p:nvPr/>
        </p:nvSpPr>
        <p:spPr>
          <a:xfrm>
            <a:off x="811351" y="3072010"/>
            <a:ext cx="60959" cy="60959"/>
          </a:xfrm>
          <a:prstGeom prst="ellipse">
            <a:avLst/>
          </a:prstGeom>
          <a:solidFill>
            <a:srgbClr val="FF9E00">
              <a:lumMod val="75000"/>
            </a:srgbClr>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04" name="Oval 103">
            <a:extLst>
              <a:ext uri="{FF2B5EF4-FFF2-40B4-BE49-F238E27FC236}">
                <a16:creationId xmlns:a16="http://schemas.microsoft.com/office/drawing/2014/main" id="{9F2865A1-11A7-4A21-773E-7A155BCF8B57}"/>
              </a:ext>
            </a:extLst>
          </p:cNvPr>
          <p:cNvSpPr/>
          <p:nvPr/>
        </p:nvSpPr>
        <p:spPr>
          <a:xfrm>
            <a:off x="1386241" y="3995457"/>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05" name="Oval 104">
            <a:extLst>
              <a:ext uri="{FF2B5EF4-FFF2-40B4-BE49-F238E27FC236}">
                <a16:creationId xmlns:a16="http://schemas.microsoft.com/office/drawing/2014/main" id="{D5017E5F-4968-002F-E11A-631263B5CC73}"/>
              </a:ext>
            </a:extLst>
          </p:cNvPr>
          <p:cNvSpPr/>
          <p:nvPr/>
        </p:nvSpPr>
        <p:spPr>
          <a:xfrm>
            <a:off x="1682871" y="4287491"/>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06" name="Oval 105">
            <a:extLst>
              <a:ext uri="{FF2B5EF4-FFF2-40B4-BE49-F238E27FC236}">
                <a16:creationId xmlns:a16="http://schemas.microsoft.com/office/drawing/2014/main" id="{56D61F08-BFB5-E3B2-D63E-CCAB084AA77C}"/>
              </a:ext>
            </a:extLst>
          </p:cNvPr>
          <p:cNvSpPr/>
          <p:nvPr/>
        </p:nvSpPr>
        <p:spPr>
          <a:xfrm>
            <a:off x="2569463" y="4528077"/>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07" name="Oval 106">
            <a:extLst>
              <a:ext uri="{FF2B5EF4-FFF2-40B4-BE49-F238E27FC236}">
                <a16:creationId xmlns:a16="http://schemas.microsoft.com/office/drawing/2014/main" id="{5E7C07E9-385D-D0C5-46F7-C7D8DB267F4A}"/>
              </a:ext>
            </a:extLst>
          </p:cNvPr>
          <p:cNvSpPr/>
          <p:nvPr/>
        </p:nvSpPr>
        <p:spPr>
          <a:xfrm>
            <a:off x="3008234" y="4554973"/>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08" name="Oval 107">
            <a:extLst>
              <a:ext uri="{FF2B5EF4-FFF2-40B4-BE49-F238E27FC236}">
                <a16:creationId xmlns:a16="http://schemas.microsoft.com/office/drawing/2014/main" id="{8BBF4AB2-3C88-3C65-7267-D7C3EA7C2085}"/>
              </a:ext>
            </a:extLst>
          </p:cNvPr>
          <p:cNvSpPr/>
          <p:nvPr/>
        </p:nvSpPr>
        <p:spPr>
          <a:xfrm>
            <a:off x="2716290" y="4137422"/>
            <a:ext cx="60959" cy="60959"/>
          </a:xfrm>
          <a:prstGeom prst="ellipse">
            <a:avLst/>
          </a:prstGeom>
          <a:solidFill>
            <a:schemeClr val="accent1"/>
          </a:solidFill>
          <a:ln w="1270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09" name="Oval 108">
            <a:extLst>
              <a:ext uri="{FF2B5EF4-FFF2-40B4-BE49-F238E27FC236}">
                <a16:creationId xmlns:a16="http://schemas.microsoft.com/office/drawing/2014/main" id="{2144AF29-3756-02CA-88EC-6E5ADBA42C61}"/>
              </a:ext>
            </a:extLst>
          </p:cNvPr>
          <p:cNvSpPr/>
          <p:nvPr/>
        </p:nvSpPr>
        <p:spPr>
          <a:xfrm>
            <a:off x="2268567" y="4066623"/>
            <a:ext cx="60959" cy="60959"/>
          </a:xfrm>
          <a:prstGeom prst="ellipse">
            <a:avLst/>
          </a:prstGeom>
          <a:solidFill>
            <a:schemeClr val="accent1"/>
          </a:solidFill>
          <a:ln w="1270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10" name="Oval 109">
            <a:extLst>
              <a:ext uri="{FF2B5EF4-FFF2-40B4-BE49-F238E27FC236}">
                <a16:creationId xmlns:a16="http://schemas.microsoft.com/office/drawing/2014/main" id="{43C916A4-F1DE-CAA7-6FE1-1597722C670B}"/>
              </a:ext>
            </a:extLst>
          </p:cNvPr>
          <p:cNvSpPr/>
          <p:nvPr/>
        </p:nvSpPr>
        <p:spPr>
          <a:xfrm>
            <a:off x="1682871" y="3964977"/>
            <a:ext cx="60959" cy="60959"/>
          </a:xfrm>
          <a:prstGeom prst="ellipse">
            <a:avLst/>
          </a:prstGeom>
          <a:solidFill>
            <a:schemeClr val="accent1"/>
          </a:solidFill>
          <a:ln w="1270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11" name="Freeform: Shape 110">
            <a:extLst>
              <a:ext uri="{FF2B5EF4-FFF2-40B4-BE49-F238E27FC236}">
                <a16:creationId xmlns:a16="http://schemas.microsoft.com/office/drawing/2014/main" id="{D4EA2C6C-482E-4E98-432E-5CCE4576071E}"/>
              </a:ext>
            </a:extLst>
          </p:cNvPr>
          <p:cNvSpPr/>
          <p:nvPr/>
        </p:nvSpPr>
        <p:spPr>
          <a:xfrm>
            <a:off x="845176" y="3099243"/>
            <a:ext cx="1898651" cy="1063624"/>
          </a:xfrm>
          <a:custGeom>
            <a:avLst/>
            <a:gdLst>
              <a:gd name="connsiteX0" fmla="*/ 0 w 1423988"/>
              <a:gd name="connsiteY0" fmla="*/ 0 h 797718"/>
              <a:gd name="connsiteX1" fmla="*/ 652463 w 1423988"/>
              <a:gd name="connsiteY1" fmla="*/ 673893 h 797718"/>
              <a:gd name="connsiteX2" fmla="*/ 1090613 w 1423988"/>
              <a:gd name="connsiteY2" fmla="*/ 747712 h 797718"/>
              <a:gd name="connsiteX3" fmla="*/ 1423988 w 1423988"/>
              <a:gd name="connsiteY3" fmla="*/ 797718 h 797718"/>
            </a:gdLst>
            <a:ahLst/>
            <a:cxnLst>
              <a:cxn ang="0">
                <a:pos x="connsiteX0" y="connsiteY0"/>
              </a:cxn>
              <a:cxn ang="0">
                <a:pos x="connsiteX1" y="connsiteY1"/>
              </a:cxn>
              <a:cxn ang="0">
                <a:pos x="connsiteX2" y="connsiteY2"/>
              </a:cxn>
              <a:cxn ang="0">
                <a:pos x="connsiteX3" y="connsiteY3"/>
              </a:cxn>
            </a:cxnLst>
            <a:rect l="l" t="t" r="r" b="b"/>
            <a:pathLst>
              <a:path w="1423988" h="797718">
                <a:moveTo>
                  <a:pt x="0" y="0"/>
                </a:moveTo>
                <a:lnTo>
                  <a:pt x="652463" y="673893"/>
                </a:lnTo>
                <a:lnTo>
                  <a:pt x="1090613" y="747712"/>
                </a:lnTo>
                <a:lnTo>
                  <a:pt x="1423988" y="797718"/>
                </a:lnTo>
              </a:path>
            </a:pathLst>
          </a:custGeom>
          <a:noFill/>
          <a:ln w="1905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12" name="Freeform: Shape 111">
            <a:extLst>
              <a:ext uri="{FF2B5EF4-FFF2-40B4-BE49-F238E27FC236}">
                <a16:creationId xmlns:a16="http://schemas.microsoft.com/office/drawing/2014/main" id="{5E75ED01-AF9F-0A31-4DF2-A107DDF78340}"/>
              </a:ext>
            </a:extLst>
          </p:cNvPr>
          <p:cNvSpPr/>
          <p:nvPr/>
        </p:nvSpPr>
        <p:spPr>
          <a:xfrm>
            <a:off x="842001" y="3096067"/>
            <a:ext cx="2200275" cy="1492251"/>
          </a:xfrm>
          <a:custGeom>
            <a:avLst/>
            <a:gdLst>
              <a:gd name="connsiteX0" fmla="*/ 0 w 1650206"/>
              <a:gd name="connsiteY0" fmla="*/ 0 h 1119188"/>
              <a:gd name="connsiteX1" fmla="*/ 433387 w 1650206"/>
              <a:gd name="connsiteY1" fmla="*/ 697707 h 1119188"/>
              <a:gd name="connsiteX2" fmla="*/ 657225 w 1650206"/>
              <a:gd name="connsiteY2" fmla="*/ 914400 h 1119188"/>
              <a:gd name="connsiteX3" fmla="*/ 1316831 w 1650206"/>
              <a:gd name="connsiteY3" fmla="*/ 1095375 h 1119188"/>
              <a:gd name="connsiteX4" fmla="*/ 1650206 w 1650206"/>
              <a:gd name="connsiteY4" fmla="*/ 1119188 h 111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206" h="1119188">
                <a:moveTo>
                  <a:pt x="0" y="0"/>
                </a:moveTo>
                <a:lnTo>
                  <a:pt x="433387" y="697707"/>
                </a:lnTo>
                <a:lnTo>
                  <a:pt x="657225" y="914400"/>
                </a:lnTo>
                <a:lnTo>
                  <a:pt x="1316831" y="1095375"/>
                </a:lnTo>
                <a:lnTo>
                  <a:pt x="1650206" y="1119188"/>
                </a:lnTo>
              </a:path>
            </a:pathLst>
          </a:custGeom>
          <a:noFill/>
          <a:ln w="19050" cap="flat" cmpd="sng" algn="ctr">
            <a:solidFill>
              <a:schemeClr val="accent2"/>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grpSp>
        <p:nvGrpSpPr>
          <p:cNvPr id="113" name="Group 112">
            <a:extLst>
              <a:ext uri="{FF2B5EF4-FFF2-40B4-BE49-F238E27FC236}">
                <a16:creationId xmlns:a16="http://schemas.microsoft.com/office/drawing/2014/main" id="{26B64A41-D5E2-8CDC-7F0C-95E2A42C6278}"/>
              </a:ext>
            </a:extLst>
          </p:cNvPr>
          <p:cNvGrpSpPr/>
          <p:nvPr/>
        </p:nvGrpSpPr>
        <p:grpSpPr>
          <a:xfrm>
            <a:off x="3008233" y="4485755"/>
            <a:ext cx="50887" cy="192000"/>
            <a:chOff x="1683477" y="2645570"/>
            <a:chExt cx="38165" cy="97631"/>
          </a:xfrm>
          <a:solidFill>
            <a:schemeClr val="accent2"/>
          </a:solidFill>
        </p:grpSpPr>
        <p:cxnSp>
          <p:nvCxnSpPr>
            <p:cNvPr id="114" name="Straight Connector 113">
              <a:extLst>
                <a:ext uri="{FF2B5EF4-FFF2-40B4-BE49-F238E27FC236}">
                  <a16:creationId xmlns:a16="http://schemas.microsoft.com/office/drawing/2014/main" id="{F0F9C28E-04A9-494C-C4F3-5B42E0EC35C0}"/>
                </a:ext>
              </a:extLst>
            </p:cNvPr>
            <p:cNvCxnSpPr>
              <a:cxnSpLocks/>
            </p:cNvCxnSpPr>
            <p:nvPr/>
          </p:nvCxnSpPr>
          <p:spPr>
            <a:xfrm flipV="1">
              <a:off x="1702382" y="2645570"/>
              <a:ext cx="0" cy="93912"/>
            </a:xfrm>
            <a:prstGeom prst="line">
              <a:avLst/>
            </a:prstGeom>
            <a:grpFill/>
            <a:ln w="12700" cap="flat" cmpd="sng" algn="ctr">
              <a:solidFill>
                <a:schemeClr val="accent2"/>
              </a:solidFill>
              <a:prstDash val="solid"/>
              <a:miter lim="800000"/>
            </a:ln>
            <a:effectLst/>
          </p:spPr>
        </p:cxnSp>
        <p:cxnSp>
          <p:nvCxnSpPr>
            <p:cNvPr id="115" name="Straight Connector 114">
              <a:extLst>
                <a:ext uri="{FF2B5EF4-FFF2-40B4-BE49-F238E27FC236}">
                  <a16:creationId xmlns:a16="http://schemas.microsoft.com/office/drawing/2014/main" id="{EDFF235C-FF7E-7536-C1E7-0CF4FA90392B}"/>
                </a:ext>
              </a:extLst>
            </p:cNvPr>
            <p:cNvCxnSpPr>
              <a:cxnSpLocks/>
            </p:cNvCxnSpPr>
            <p:nvPr/>
          </p:nvCxnSpPr>
          <p:spPr>
            <a:xfrm>
              <a:off x="1683477" y="2645570"/>
              <a:ext cx="35786" cy="0"/>
            </a:xfrm>
            <a:prstGeom prst="line">
              <a:avLst/>
            </a:prstGeom>
            <a:grpFill/>
            <a:ln w="12700" cap="flat" cmpd="sng" algn="ctr">
              <a:solidFill>
                <a:schemeClr val="accent2"/>
              </a:solidFill>
              <a:prstDash val="solid"/>
              <a:miter lim="800000"/>
            </a:ln>
            <a:effectLst/>
          </p:spPr>
        </p:cxnSp>
        <p:cxnSp>
          <p:nvCxnSpPr>
            <p:cNvPr id="116" name="Straight Connector 115">
              <a:extLst>
                <a:ext uri="{FF2B5EF4-FFF2-40B4-BE49-F238E27FC236}">
                  <a16:creationId xmlns:a16="http://schemas.microsoft.com/office/drawing/2014/main" id="{C36EC512-196E-6E0D-98B3-AFC0EE913CE5}"/>
                </a:ext>
              </a:extLst>
            </p:cNvPr>
            <p:cNvCxnSpPr>
              <a:cxnSpLocks/>
            </p:cNvCxnSpPr>
            <p:nvPr/>
          </p:nvCxnSpPr>
          <p:spPr>
            <a:xfrm>
              <a:off x="1685856" y="2743201"/>
              <a:ext cx="35786" cy="0"/>
            </a:xfrm>
            <a:prstGeom prst="line">
              <a:avLst/>
            </a:prstGeom>
            <a:grpFill/>
            <a:ln w="12700" cap="flat" cmpd="sng" algn="ctr">
              <a:solidFill>
                <a:schemeClr val="accent2"/>
              </a:solidFill>
              <a:prstDash val="solid"/>
              <a:miter lim="800000"/>
            </a:ln>
            <a:effectLst/>
          </p:spPr>
        </p:cxnSp>
      </p:grpSp>
      <p:grpSp>
        <p:nvGrpSpPr>
          <p:cNvPr id="117" name="Group 116">
            <a:extLst>
              <a:ext uri="{FF2B5EF4-FFF2-40B4-BE49-F238E27FC236}">
                <a16:creationId xmlns:a16="http://schemas.microsoft.com/office/drawing/2014/main" id="{D3303C3E-0134-41A1-0BC6-E0001E54C5E3}"/>
              </a:ext>
            </a:extLst>
          </p:cNvPr>
          <p:cNvGrpSpPr/>
          <p:nvPr/>
        </p:nvGrpSpPr>
        <p:grpSpPr>
          <a:xfrm>
            <a:off x="2569462" y="4477383"/>
            <a:ext cx="50887" cy="168000"/>
            <a:chOff x="1683477" y="2645570"/>
            <a:chExt cx="38165" cy="97631"/>
          </a:xfrm>
          <a:solidFill>
            <a:schemeClr val="accent2"/>
          </a:solidFill>
        </p:grpSpPr>
        <p:cxnSp>
          <p:nvCxnSpPr>
            <p:cNvPr id="118" name="Straight Connector 117">
              <a:extLst>
                <a:ext uri="{FF2B5EF4-FFF2-40B4-BE49-F238E27FC236}">
                  <a16:creationId xmlns:a16="http://schemas.microsoft.com/office/drawing/2014/main" id="{769BD75A-1679-017E-B292-A5987F536D80}"/>
                </a:ext>
              </a:extLst>
            </p:cNvPr>
            <p:cNvCxnSpPr>
              <a:cxnSpLocks/>
            </p:cNvCxnSpPr>
            <p:nvPr/>
          </p:nvCxnSpPr>
          <p:spPr>
            <a:xfrm flipV="1">
              <a:off x="1702382" y="2645570"/>
              <a:ext cx="0" cy="93912"/>
            </a:xfrm>
            <a:prstGeom prst="line">
              <a:avLst/>
            </a:prstGeom>
            <a:grpFill/>
            <a:ln w="12700" cap="flat" cmpd="sng" algn="ctr">
              <a:solidFill>
                <a:schemeClr val="accent2"/>
              </a:solidFill>
              <a:prstDash val="solid"/>
              <a:miter lim="800000"/>
            </a:ln>
            <a:effectLst/>
          </p:spPr>
        </p:cxnSp>
        <p:cxnSp>
          <p:nvCxnSpPr>
            <p:cNvPr id="119" name="Straight Connector 118">
              <a:extLst>
                <a:ext uri="{FF2B5EF4-FFF2-40B4-BE49-F238E27FC236}">
                  <a16:creationId xmlns:a16="http://schemas.microsoft.com/office/drawing/2014/main" id="{8F47F913-94F2-78B7-7108-FC0F982D84CB}"/>
                </a:ext>
              </a:extLst>
            </p:cNvPr>
            <p:cNvCxnSpPr>
              <a:cxnSpLocks/>
            </p:cNvCxnSpPr>
            <p:nvPr/>
          </p:nvCxnSpPr>
          <p:spPr>
            <a:xfrm>
              <a:off x="1683477" y="2645570"/>
              <a:ext cx="35786" cy="0"/>
            </a:xfrm>
            <a:prstGeom prst="line">
              <a:avLst/>
            </a:prstGeom>
            <a:grpFill/>
            <a:ln w="12700" cap="flat" cmpd="sng" algn="ctr">
              <a:solidFill>
                <a:schemeClr val="accent2"/>
              </a:solidFill>
              <a:prstDash val="solid"/>
              <a:miter lim="800000"/>
            </a:ln>
            <a:effectLst/>
          </p:spPr>
        </p:cxnSp>
        <p:cxnSp>
          <p:nvCxnSpPr>
            <p:cNvPr id="120" name="Straight Connector 119">
              <a:extLst>
                <a:ext uri="{FF2B5EF4-FFF2-40B4-BE49-F238E27FC236}">
                  <a16:creationId xmlns:a16="http://schemas.microsoft.com/office/drawing/2014/main" id="{768DFE83-24E4-5547-4B90-157E5A6014E2}"/>
                </a:ext>
              </a:extLst>
            </p:cNvPr>
            <p:cNvCxnSpPr>
              <a:cxnSpLocks/>
            </p:cNvCxnSpPr>
            <p:nvPr/>
          </p:nvCxnSpPr>
          <p:spPr>
            <a:xfrm>
              <a:off x="1685856" y="2743201"/>
              <a:ext cx="35786" cy="0"/>
            </a:xfrm>
            <a:prstGeom prst="line">
              <a:avLst/>
            </a:prstGeom>
            <a:grpFill/>
            <a:ln w="12700" cap="flat" cmpd="sng" algn="ctr">
              <a:solidFill>
                <a:schemeClr val="accent2"/>
              </a:solidFill>
              <a:prstDash val="solid"/>
              <a:miter lim="800000"/>
            </a:ln>
            <a:effectLst/>
          </p:spPr>
        </p:cxnSp>
      </p:grpSp>
      <p:grpSp>
        <p:nvGrpSpPr>
          <p:cNvPr id="121" name="Group 120">
            <a:extLst>
              <a:ext uri="{FF2B5EF4-FFF2-40B4-BE49-F238E27FC236}">
                <a16:creationId xmlns:a16="http://schemas.microsoft.com/office/drawing/2014/main" id="{5855A768-50CE-A564-7FB4-D9202D4BC2C1}"/>
              </a:ext>
            </a:extLst>
          </p:cNvPr>
          <p:cNvGrpSpPr/>
          <p:nvPr/>
        </p:nvGrpSpPr>
        <p:grpSpPr>
          <a:xfrm>
            <a:off x="1689307" y="4251755"/>
            <a:ext cx="50887" cy="144000"/>
            <a:chOff x="1683477" y="2645570"/>
            <a:chExt cx="38165" cy="97631"/>
          </a:xfrm>
          <a:solidFill>
            <a:schemeClr val="accent2"/>
          </a:solidFill>
        </p:grpSpPr>
        <p:cxnSp>
          <p:nvCxnSpPr>
            <p:cNvPr id="122" name="Straight Connector 121">
              <a:extLst>
                <a:ext uri="{FF2B5EF4-FFF2-40B4-BE49-F238E27FC236}">
                  <a16:creationId xmlns:a16="http://schemas.microsoft.com/office/drawing/2014/main" id="{8B3867C9-CD91-656C-85C1-FC2C3850C29B}"/>
                </a:ext>
              </a:extLst>
            </p:cNvPr>
            <p:cNvCxnSpPr>
              <a:cxnSpLocks/>
            </p:cNvCxnSpPr>
            <p:nvPr/>
          </p:nvCxnSpPr>
          <p:spPr>
            <a:xfrm flipV="1">
              <a:off x="1702382" y="2645570"/>
              <a:ext cx="0" cy="93912"/>
            </a:xfrm>
            <a:prstGeom prst="line">
              <a:avLst/>
            </a:prstGeom>
            <a:grpFill/>
            <a:ln w="12700" cap="flat" cmpd="sng" algn="ctr">
              <a:solidFill>
                <a:schemeClr val="accent2"/>
              </a:solidFill>
              <a:prstDash val="solid"/>
              <a:miter lim="800000"/>
            </a:ln>
            <a:effectLst/>
          </p:spPr>
        </p:cxnSp>
        <p:cxnSp>
          <p:nvCxnSpPr>
            <p:cNvPr id="123" name="Straight Connector 122">
              <a:extLst>
                <a:ext uri="{FF2B5EF4-FFF2-40B4-BE49-F238E27FC236}">
                  <a16:creationId xmlns:a16="http://schemas.microsoft.com/office/drawing/2014/main" id="{C13A4708-C685-497B-C9D4-2EB67160FFB6}"/>
                </a:ext>
              </a:extLst>
            </p:cNvPr>
            <p:cNvCxnSpPr>
              <a:cxnSpLocks/>
            </p:cNvCxnSpPr>
            <p:nvPr/>
          </p:nvCxnSpPr>
          <p:spPr>
            <a:xfrm>
              <a:off x="1683477" y="2645570"/>
              <a:ext cx="35786" cy="0"/>
            </a:xfrm>
            <a:prstGeom prst="line">
              <a:avLst/>
            </a:prstGeom>
            <a:grpFill/>
            <a:ln w="12700" cap="flat" cmpd="sng" algn="ctr">
              <a:solidFill>
                <a:schemeClr val="accent2"/>
              </a:solidFill>
              <a:prstDash val="solid"/>
              <a:miter lim="800000"/>
            </a:ln>
            <a:effectLst/>
          </p:spPr>
        </p:cxnSp>
        <p:cxnSp>
          <p:nvCxnSpPr>
            <p:cNvPr id="124" name="Straight Connector 123">
              <a:extLst>
                <a:ext uri="{FF2B5EF4-FFF2-40B4-BE49-F238E27FC236}">
                  <a16:creationId xmlns:a16="http://schemas.microsoft.com/office/drawing/2014/main" id="{E5273CEB-25B0-3008-7DAE-1063B119F14D}"/>
                </a:ext>
              </a:extLst>
            </p:cNvPr>
            <p:cNvCxnSpPr>
              <a:cxnSpLocks/>
            </p:cNvCxnSpPr>
            <p:nvPr/>
          </p:nvCxnSpPr>
          <p:spPr>
            <a:xfrm>
              <a:off x="1685856" y="2743201"/>
              <a:ext cx="35786" cy="0"/>
            </a:xfrm>
            <a:prstGeom prst="line">
              <a:avLst/>
            </a:prstGeom>
            <a:grpFill/>
            <a:ln w="12700" cap="flat" cmpd="sng" algn="ctr">
              <a:solidFill>
                <a:schemeClr val="accent2"/>
              </a:solidFill>
              <a:prstDash val="solid"/>
              <a:miter lim="800000"/>
            </a:ln>
            <a:effectLst/>
          </p:spPr>
        </p:cxnSp>
      </p:grpSp>
      <p:grpSp>
        <p:nvGrpSpPr>
          <p:cNvPr id="125" name="Group 124">
            <a:extLst>
              <a:ext uri="{FF2B5EF4-FFF2-40B4-BE49-F238E27FC236}">
                <a16:creationId xmlns:a16="http://schemas.microsoft.com/office/drawing/2014/main" id="{5E68FEAC-1E92-4FE9-0417-B46EFED9A806}"/>
              </a:ext>
            </a:extLst>
          </p:cNvPr>
          <p:cNvGrpSpPr/>
          <p:nvPr/>
        </p:nvGrpSpPr>
        <p:grpSpPr>
          <a:xfrm>
            <a:off x="1394407" y="3956253"/>
            <a:ext cx="50887" cy="144000"/>
            <a:chOff x="1683477" y="2645570"/>
            <a:chExt cx="38165" cy="97631"/>
          </a:xfrm>
          <a:solidFill>
            <a:schemeClr val="accent2"/>
          </a:solidFill>
        </p:grpSpPr>
        <p:cxnSp>
          <p:nvCxnSpPr>
            <p:cNvPr id="126" name="Straight Connector 125">
              <a:extLst>
                <a:ext uri="{FF2B5EF4-FFF2-40B4-BE49-F238E27FC236}">
                  <a16:creationId xmlns:a16="http://schemas.microsoft.com/office/drawing/2014/main" id="{BF4D0B96-C154-F7A6-A8B8-E4BC73D945C3}"/>
                </a:ext>
              </a:extLst>
            </p:cNvPr>
            <p:cNvCxnSpPr>
              <a:cxnSpLocks/>
            </p:cNvCxnSpPr>
            <p:nvPr/>
          </p:nvCxnSpPr>
          <p:spPr>
            <a:xfrm flipV="1">
              <a:off x="1702382" y="2645570"/>
              <a:ext cx="0" cy="93912"/>
            </a:xfrm>
            <a:prstGeom prst="line">
              <a:avLst/>
            </a:prstGeom>
            <a:grpFill/>
            <a:ln w="12700" cap="flat" cmpd="sng" algn="ctr">
              <a:solidFill>
                <a:schemeClr val="accent2"/>
              </a:solidFill>
              <a:prstDash val="solid"/>
              <a:miter lim="800000"/>
            </a:ln>
            <a:effectLst/>
          </p:spPr>
        </p:cxnSp>
        <p:cxnSp>
          <p:nvCxnSpPr>
            <p:cNvPr id="127" name="Straight Connector 126">
              <a:extLst>
                <a:ext uri="{FF2B5EF4-FFF2-40B4-BE49-F238E27FC236}">
                  <a16:creationId xmlns:a16="http://schemas.microsoft.com/office/drawing/2014/main" id="{A12CE79D-5EF7-4C8A-BCD8-B579C35DA6A1}"/>
                </a:ext>
              </a:extLst>
            </p:cNvPr>
            <p:cNvCxnSpPr>
              <a:cxnSpLocks/>
            </p:cNvCxnSpPr>
            <p:nvPr/>
          </p:nvCxnSpPr>
          <p:spPr>
            <a:xfrm>
              <a:off x="1683477" y="2645570"/>
              <a:ext cx="35786" cy="0"/>
            </a:xfrm>
            <a:prstGeom prst="line">
              <a:avLst/>
            </a:prstGeom>
            <a:grpFill/>
            <a:ln w="12700" cap="flat" cmpd="sng" algn="ctr">
              <a:solidFill>
                <a:schemeClr val="accent2"/>
              </a:solidFill>
              <a:prstDash val="solid"/>
              <a:miter lim="800000"/>
            </a:ln>
            <a:effectLst/>
          </p:spPr>
        </p:cxnSp>
        <p:cxnSp>
          <p:nvCxnSpPr>
            <p:cNvPr id="128" name="Straight Connector 127">
              <a:extLst>
                <a:ext uri="{FF2B5EF4-FFF2-40B4-BE49-F238E27FC236}">
                  <a16:creationId xmlns:a16="http://schemas.microsoft.com/office/drawing/2014/main" id="{CC163B27-9A5C-EF2F-73D1-04D443C1FDF3}"/>
                </a:ext>
              </a:extLst>
            </p:cNvPr>
            <p:cNvCxnSpPr>
              <a:cxnSpLocks/>
            </p:cNvCxnSpPr>
            <p:nvPr/>
          </p:nvCxnSpPr>
          <p:spPr>
            <a:xfrm>
              <a:off x="1685856" y="2743201"/>
              <a:ext cx="35786" cy="0"/>
            </a:xfrm>
            <a:prstGeom prst="line">
              <a:avLst/>
            </a:prstGeom>
            <a:grpFill/>
            <a:ln w="12700" cap="flat" cmpd="sng" algn="ctr">
              <a:solidFill>
                <a:schemeClr val="accent2"/>
              </a:solidFill>
              <a:prstDash val="solid"/>
              <a:miter lim="800000"/>
            </a:ln>
            <a:effectLst/>
          </p:spPr>
        </p:cxnSp>
      </p:grpSp>
      <p:grpSp>
        <p:nvGrpSpPr>
          <p:cNvPr id="129" name="Group 128">
            <a:extLst>
              <a:ext uri="{FF2B5EF4-FFF2-40B4-BE49-F238E27FC236}">
                <a16:creationId xmlns:a16="http://schemas.microsoft.com/office/drawing/2014/main" id="{A49EC3F3-F0F2-1011-67D8-02A2E3B03FB4}"/>
              </a:ext>
            </a:extLst>
          </p:cNvPr>
          <p:cNvGrpSpPr/>
          <p:nvPr/>
        </p:nvGrpSpPr>
        <p:grpSpPr>
          <a:xfrm>
            <a:off x="2718383" y="4086823"/>
            <a:ext cx="50887" cy="168000"/>
            <a:chOff x="1683477" y="2645570"/>
            <a:chExt cx="38165" cy="97631"/>
          </a:xfrm>
          <a:solidFill>
            <a:srgbClr val="00A590"/>
          </a:solidFill>
        </p:grpSpPr>
        <p:cxnSp>
          <p:nvCxnSpPr>
            <p:cNvPr id="130" name="Straight Connector 129">
              <a:extLst>
                <a:ext uri="{FF2B5EF4-FFF2-40B4-BE49-F238E27FC236}">
                  <a16:creationId xmlns:a16="http://schemas.microsoft.com/office/drawing/2014/main" id="{064B2F7F-8A44-40EA-8781-AE90670BC2E1}"/>
                </a:ext>
              </a:extLst>
            </p:cNvPr>
            <p:cNvCxnSpPr>
              <a:cxnSpLocks/>
            </p:cNvCxnSpPr>
            <p:nvPr/>
          </p:nvCxnSpPr>
          <p:spPr>
            <a:xfrm flipV="1">
              <a:off x="1702382" y="2645570"/>
              <a:ext cx="0" cy="93912"/>
            </a:xfrm>
            <a:prstGeom prst="line">
              <a:avLst/>
            </a:prstGeom>
            <a:grpFill/>
            <a:ln w="12700" cap="flat" cmpd="sng" algn="ctr">
              <a:solidFill>
                <a:schemeClr val="accent1"/>
              </a:solidFill>
              <a:prstDash val="solid"/>
              <a:miter lim="800000"/>
            </a:ln>
            <a:effectLst/>
          </p:spPr>
        </p:cxnSp>
        <p:cxnSp>
          <p:nvCxnSpPr>
            <p:cNvPr id="131" name="Straight Connector 130">
              <a:extLst>
                <a:ext uri="{FF2B5EF4-FFF2-40B4-BE49-F238E27FC236}">
                  <a16:creationId xmlns:a16="http://schemas.microsoft.com/office/drawing/2014/main" id="{552D2B27-D016-6BBE-1D6D-317B00B253A4}"/>
                </a:ext>
              </a:extLst>
            </p:cNvPr>
            <p:cNvCxnSpPr>
              <a:cxnSpLocks/>
            </p:cNvCxnSpPr>
            <p:nvPr/>
          </p:nvCxnSpPr>
          <p:spPr>
            <a:xfrm>
              <a:off x="1683477" y="2645570"/>
              <a:ext cx="35786" cy="0"/>
            </a:xfrm>
            <a:prstGeom prst="line">
              <a:avLst/>
            </a:prstGeom>
            <a:grpFill/>
            <a:ln w="12700" cap="flat" cmpd="sng" algn="ctr">
              <a:solidFill>
                <a:schemeClr val="accent1"/>
              </a:solidFill>
              <a:prstDash val="solid"/>
              <a:miter lim="800000"/>
            </a:ln>
            <a:effectLst/>
          </p:spPr>
        </p:cxnSp>
        <p:cxnSp>
          <p:nvCxnSpPr>
            <p:cNvPr id="132" name="Straight Connector 131">
              <a:extLst>
                <a:ext uri="{FF2B5EF4-FFF2-40B4-BE49-F238E27FC236}">
                  <a16:creationId xmlns:a16="http://schemas.microsoft.com/office/drawing/2014/main" id="{7F78AAF2-17CD-D3E9-9219-C06B5EA5EC32}"/>
                </a:ext>
              </a:extLst>
            </p:cNvPr>
            <p:cNvCxnSpPr>
              <a:cxnSpLocks/>
            </p:cNvCxnSpPr>
            <p:nvPr/>
          </p:nvCxnSpPr>
          <p:spPr>
            <a:xfrm>
              <a:off x="1685856" y="2743201"/>
              <a:ext cx="35786" cy="0"/>
            </a:xfrm>
            <a:prstGeom prst="line">
              <a:avLst/>
            </a:prstGeom>
            <a:grpFill/>
            <a:ln w="12700" cap="flat" cmpd="sng" algn="ctr">
              <a:solidFill>
                <a:schemeClr val="accent1"/>
              </a:solidFill>
              <a:prstDash val="solid"/>
              <a:miter lim="800000"/>
            </a:ln>
            <a:effectLst/>
          </p:spPr>
        </p:cxnSp>
      </p:grpSp>
      <p:sp>
        <p:nvSpPr>
          <p:cNvPr id="133" name="Oval 132">
            <a:extLst>
              <a:ext uri="{FF2B5EF4-FFF2-40B4-BE49-F238E27FC236}">
                <a16:creationId xmlns:a16="http://schemas.microsoft.com/office/drawing/2014/main" id="{79B43A50-41EF-1C6C-C0DA-BEA2ABAC35AF}"/>
              </a:ext>
            </a:extLst>
          </p:cNvPr>
          <p:cNvSpPr/>
          <p:nvPr/>
        </p:nvSpPr>
        <p:spPr>
          <a:xfrm>
            <a:off x="808787" y="3072043"/>
            <a:ext cx="60959" cy="60959"/>
          </a:xfrm>
          <a:prstGeom prst="ellipse">
            <a:avLst/>
          </a:prstGeom>
          <a:solidFill>
            <a:schemeClr val="accent1"/>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34" name="TextBox 133">
            <a:extLst>
              <a:ext uri="{FF2B5EF4-FFF2-40B4-BE49-F238E27FC236}">
                <a16:creationId xmlns:a16="http://schemas.microsoft.com/office/drawing/2014/main" id="{E2EBAD79-9EF5-6D21-0365-FABE407740A1}"/>
              </a:ext>
            </a:extLst>
          </p:cNvPr>
          <p:cNvSpPr txBox="1"/>
          <p:nvPr/>
        </p:nvSpPr>
        <p:spPr>
          <a:xfrm>
            <a:off x="1374234" y="2283100"/>
            <a:ext cx="2095445" cy="338554"/>
          </a:xfrm>
          <a:prstGeom prst="rect">
            <a:avLst/>
          </a:prstGeom>
          <a:noFill/>
        </p:spPr>
        <p:txBody>
          <a:bodyPr wrap="none" rtlCol="0">
            <a:spAutoFit/>
          </a:bodyPr>
          <a:lstStyle/>
          <a:p>
            <a:pPr algn="ctr" defTabSz="609585">
              <a:defRPr/>
            </a:pPr>
            <a:r>
              <a:rPr lang="en-US" sz="1600" b="1" dirty="0">
                <a:solidFill>
                  <a:prstClr val="black"/>
                </a:solidFill>
                <a:latin typeface="Verdana"/>
                <a:cs typeface="Arial"/>
              </a:rPr>
              <a:t>HbA1c reduction</a:t>
            </a:r>
          </a:p>
        </p:txBody>
      </p:sp>
      <p:cxnSp>
        <p:nvCxnSpPr>
          <p:cNvPr id="135" name="Straight Connector 134">
            <a:extLst>
              <a:ext uri="{FF2B5EF4-FFF2-40B4-BE49-F238E27FC236}">
                <a16:creationId xmlns:a16="http://schemas.microsoft.com/office/drawing/2014/main" id="{63DB2E4D-892D-136B-D135-E98032F7633F}"/>
              </a:ext>
            </a:extLst>
          </p:cNvPr>
          <p:cNvCxnSpPr/>
          <p:nvPr/>
        </p:nvCxnSpPr>
        <p:spPr>
          <a:xfrm>
            <a:off x="8545864" y="2949731"/>
            <a:ext cx="0" cy="2005492"/>
          </a:xfrm>
          <a:prstGeom prst="line">
            <a:avLst/>
          </a:prstGeom>
          <a:noFill/>
          <a:ln w="12700" cap="flat" cmpd="sng" algn="ctr">
            <a:solidFill>
              <a:srgbClr val="575771"/>
            </a:solidFill>
            <a:prstDash val="solid"/>
            <a:miter lim="800000"/>
          </a:ln>
          <a:effectLst/>
        </p:spPr>
      </p:cxnSp>
      <p:cxnSp>
        <p:nvCxnSpPr>
          <p:cNvPr id="136" name="Straight Connector 135">
            <a:extLst>
              <a:ext uri="{FF2B5EF4-FFF2-40B4-BE49-F238E27FC236}">
                <a16:creationId xmlns:a16="http://schemas.microsoft.com/office/drawing/2014/main" id="{9783BE53-BD16-7E00-61E3-E73037A10BCB}"/>
              </a:ext>
            </a:extLst>
          </p:cNvPr>
          <p:cNvCxnSpPr>
            <a:cxnSpLocks/>
          </p:cNvCxnSpPr>
          <p:nvPr/>
        </p:nvCxnSpPr>
        <p:spPr>
          <a:xfrm flipH="1">
            <a:off x="8495620" y="3948263"/>
            <a:ext cx="2418105" cy="0"/>
          </a:xfrm>
          <a:prstGeom prst="line">
            <a:avLst/>
          </a:prstGeom>
          <a:noFill/>
          <a:ln w="12700" cap="flat" cmpd="sng" algn="ctr">
            <a:solidFill>
              <a:srgbClr val="575771"/>
            </a:solidFill>
            <a:prstDash val="solid"/>
            <a:miter lim="800000"/>
          </a:ln>
          <a:effectLst/>
        </p:spPr>
      </p:cxnSp>
      <p:cxnSp>
        <p:nvCxnSpPr>
          <p:cNvPr id="137" name="Straight Connector 136">
            <a:extLst>
              <a:ext uri="{FF2B5EF4-FFF2-40B4-BE49-F238E27FC236}">
                <a16:creationId xmlns:a16="http://schemas.microsoft.com/office/drawing/2014/main" id="{D75D68CD-1376-F028-F3CE-8ED3F8124B7F}"/>
              </a:ext>
            </a:extLst>
          </p:cNvPr>
          <p:cNvCxnSpPr>
            <a:cxnSpLocks/>
          </p:cNvCxnSpPr>
          <p:nvPr/>
        </p:nvCxnSpPr>
        <p:spPr>
          <a:xfrm>
            <a:off x="8596664" y="3947833"/>
            <a:ext cx="0" cy="42583"/>
          </a:xfrm>
          <a:prstGeom prst="line">
            <a:avLst/>
          </a:prstGeom>
          <a:noFill/>
          <a:ln w="12700" cap="flat" cmpd="sng" algn="ctr">
            <a:solidFill>
              <a:srgbClr val="00A590"/>
            </a:solidFill>
            <a:prstDash val="solid"/>
            <a:miter lim="800000"/>
          </a:ln>
          <a:effectLst/>
        </p:spPr>
      </p:cxnSp>
      <p:cxnSp>
        <p:nvCxnSpPr>
          <p:cNvPr id="138" name="Straight Connector 137">
            <a:extLst>
              <a:ext uri="{FF2B5EF4-FFF2-40B4-BE49-F238E27FC236}">
                <a16:creationId xmlns:a16="http://schemas.microsoft.com/office/drawing/2014/main" id="{7639068A-C179-D6D4-8498-22FFA440088E}"/>
              </a:ext>
            </a:extLst>
          </p:cNvPr>
          <p:cNvCxnSpPr>
            <a:cxnSpLocks/>
          </p:cNvCxnSpPr>
          <p:nvPr/>
        </p:nvCxnSpPr>
        <p:spPr>
          <a:xfrm>
            <a:off x="8749060" y="3947833"/>
            <a:ext cx="0" cy="42583"/>
          </a:xfrm>
          <a:prstGeom prst="line">
            <a:avLst/>
          </a:prstGeom>
          <a:noFill/>
          <a:ln w="12700" cap="flat" cmpd="sng" algn="ctr">
            <a:solidFill>
              <a:srgbClr val="575771"/>
            </a:solidFill>
            <a:prstDash val="solid"/>
            <a:miter lim="800000"/>
          </a:ln>
          <a:effectLst/>
        </p:spPr>
      </p:cxnSp>
      <p:cxnSp>
        <p:nvCxnSpPr>
          <p:cNvPr id="139" name="Straight Connector 138">
            <a:extLst>
              <a:ext uri="{FF2B5EF4-FFF2-40B4-BE49-F238E27FC236}">
                <a16:creationId xmlns:a16="http://schemas.microsoft.com/office/drawing/2014/main" id="{23D06AD0-63CB-D135-8291-E6040A63C2B8}"/>
              </a:ext>
            </a:extLst>
          </p:cNvPr>
          <p:cNvCxnSpPr>
            <a:cxnSpLocks/>
          </p:cNvCxnSpPr>
          <p:nvPr/>
        </p:nvCxnSpPr>
        <p:spPr>
          <a:xfrm>
            <a:off x="8901460" y="3947833"/>
            <a:ext cx="0" cy="42583"/>
          </a:xfrm>
          <a:prstGeom prst="line">
            <a:avLst/>
          </a:prstGeom>
          <a:noFill/>
          <a:ln w="12700" cap="flat" cmpd="sng" algn="ctr">
            <a:solidFill>
              <a:srgbClr val="575771"/>
            </a:solidFill>
            <a:prstDash val="solid"/>
            <a:miter lim="800000"/>
          </a:ln>
          <a:effectLst/>
        </p:spPr>
      </p:cxnSp>
      <p:cxnSp>
        <p:nvCxnSpPr>
          <p:cNvPr id="140" name="Straight Connector 139">
            <a:extLst>
              <a:ext uri="{FF2B5EF4-FFF2-40B4-BE49-F238E27FC236}">
                <a16:creationId xmlns:a16="http://schemas.microsoft.com/office/drawing/2014/main" id="{40C26F92-FDBB-99B1-521A-86AE7AA59166}"/>
              </a:ext>
            </a:extLst>
          </p:cNvPr>
          <p:cNvCxnSpPr>
            <a:cxnSpLocks/>
          </p:cNvCxnSpPr>
          <p:nvPr/>
        </p:nvCxnSpPr>
        <p:spPr>
          <a:xfrm>
            <a:off x="9057032" y="3947833"/>
            <a:ext cx="0" cy="42583"/>
          </a:xfrm>
          <a:prstGeom prst="line">
            <a:avLst/>
          </a:prstGeom>
          <a:noFill/>
          <a:ln w="12700" cap="flat" cmpd="sng" algn="ctr">
            <a:solidFill>
              <a:srgbClr val="575771"/>
            </a:solidFill>
            <a:prstDash val="solid"/>
            <a:miter lim="800000"/>
          </a:ln>
          <a:effectLst/>
        </p:spPr>
      </p:cxnSp>
      <p:cxnSp>
        <p:nvCxnSpPr>
          <p:cNvPr id="141" name="Straight Connector 140">
            <a:extLst>
              <a:ext uri="{FF2B5EF4-FFF2-40B4-BE49-F238E27FC236}">
                <a16:creationId xmlns:a16="http://schemas.microsoft.com/office/drawing/2014/main" id="{F110A438-837E-81CE-7DAB-9E336F7FE00C}"/>
              </a:ext>
            </a:extLst>
          </p:cNvPr>
          <p:cNvCxnSpPr>
            <a:cxnSpLocks/>
          </p:cNvCxnSpPr>
          <p:nvPr/>
        </p:nvCxnSpPr>
        <p:spPr>
          <a:xfrm>
            <a:off x="9212604" y="3947833"/>
            <a:ext cx="0" cy="42583"/>
          </a:xfrm>
          <a:prstGeom prst="line">
            <a:avLst/>
          </a:prstGeom>
          <a:noFill/>
          <a:ln w="12700" cap="flat" cmpd="sng" algn="ctr">
            <a:solidFill>
              <a:srgbClr val="575771"/>
            </a:solidFill>
            <a:prstDash val="solid"/>
            <a:miter lim="800000"/>
          </a:ln>
          <a:effectLst/>
        </p:spPr>
      </p:cxnSp>
      <p:cxnSp>
        <p:nvCxnSpPr>
          <p:cNvPr id="142" name="Straight Connector 141">
            <a:extLst>
              <a:ext uri="{FF2B5EF4-FFF2-40B4-BE49-F238E27FC236}">
                <a16:creationId xmlns:a16="http://schemas.microsoft.com/office/drawing/2014/main" id="{F789BB0F-1FB3-7021-AEC2-6D7C3ACEBF68}"/>
              </a:ext>
            </a:extLst>
          </p:cNvPr>
          <p:cNvCxnSpPr>
            <a:cxnSpLocks/>
          </p:cNvCxnSpPr>
          <p:nvPr/>
        </p:nvCxnSpPr>
        <p:spPr>
          <a:xfrm>
            <a:off x="9520580" y="3947833"/>
            <a:ext cx="0" cy="42583"/>
          </a:xfrm>
          <a:prstGeom prst="line">
            <a:avLst/>
          </a:prstGeom>
          <a:noFill/>
          <a:ln w="12700" cap="flat" cmpd="sng" algn="ctr">
            <a:solidFill>
              <a:srgbClr val="575771"/>
            </a:solidFill>
            <a:prstDash val="solid"/>
            <a:miter lim="800000"/>
          </a:ln>
          <a:effectLst/>
        </p:spPr>
      </p:cxnSp>
      <p:cxnSp>
        <p:nvCxnSpPr>
          <p:cNvPr id="143" name="Straight Connector 142">
            <a:extLst>
              <a:ext uri="{FF2B5EF4-FFF2-40B4-BE49-F238E27FC236}">
                <a16:creationId xmlns:a16="http://schemas.microsoft.com/office/drawing/2014/main" id="{22A4BE84-5F33-F0CB-681D-9F6DC40C847B}"/>
              </a:ext>
            </a:extLst>
          </p:cNvPr>
          <p:cNvCxnSpPr>
            <a:cxnSpLocks/>
          </p:cNvCxnSpPr>
          <p:nvPr/>
        </p:nvCxnSpPr>
        <p:spPr>
          <a:xfrm>
            <a:off x="9980957" y="3947833"/>
            <a:ext cx="0" cy="42583"/>
          </a:xfrm>
          <a:prstGeom prst="line">
            <a:avLst/>
          </a:prstGeom>
          <a:noFill/>
          <a:ln w="12700" cap="flat" cmpd="sng" algn="ctr">
            <a:solidFill>
              <a:srgbClr val="575771"/>
            </a:solidFill>
            <a:prstDash val="solid"/>
            <a:miter lim="800000"/>
          </a:ln>
          <a:effectLst/>
        </p:spPr>
      </p:cxnSp>
      <p:cxnSp>
        <p:nvCxnSpPr>
          <p:cNvPr id="144" name="Straight Connector 143">
            <a:extLst>
              <a:ext uri="{FF2B5EF4-FFF2-40B4-BE49-F238E27FC236}">
                <a16:creationId xmlns:a16="http://schemas.microsoft.com/office/drawing/2014/main" id="{0D15575E-7D2E-2861-8AD4-286CD89A7F32}"/>
              </a:ext>
            </a:extLst>
          </p:cNvPr>
          <p:cNvCxnSpPr>
            <a:cxnSpLocks/>
          </p:cNvCxnSpPr>
          <p:nvPr/>
        </p:nvCxnSpPr>
        <p:spPr>
          <a:xfrm>
            <a:off x="10136531" y="3947833"/>
            <a:ext cx="0" cy="42583"/>
          </a:xfrm>
          <a:prstGeom prst="line">
            <a:avLst/>
          </a:prstGeom>
          <a:noFill/>
          <a:ln w="12700" cap="flat" cmpd="sng" algn="ctr">
            <a:solidFill>
              <a:srgbClr val="575771"/>
            </a:solidFill>
            <a:prstDash val="solid"/>
            <a:miter lim="800000"/>
          </a:ln>
          <a:effectLst/>
        </p:spPr>
      </p:cxnSp>
      <p:cxnSp>
        <p:nvCxnSpPr>
          <p:cNvPr id="145" name="Straight Connector 144">
            <a:extLst>
              <a:ext uri="{FF2B5EF4-FFF2-40B4-BE49-F238E27FC236}">
                <a16:creationId xmlns:a16="http://schemas.microsoft.com/office/drawing/2014/main" id="{EF87987D-996A-2A08-1B87-8DF7234F9CA2}"/>
              </a:ext>
            </a:extLst>
          </p:cNvPr>
          <p:cNvCxnSpPr>
            <a:cxnSpLocks/>
          </p:cNvCxnSpPr>
          <p:nvPr/>
        </p:nvCxnSpPr>
        <p:spPr>
          <a:xfrm>
            <a:off x="10447683" y="3947833"/>
            <a:ext cx="0" cy="42583"/>
          </a:xfrm>
          <a:prstGeom prst="line">
            <a:avLst/>
          </a:prstGeom>
          <a:noFill/>
          <a:ln w="12700" cap="flat" cmpd="sng" algn="ctr">
            <a:solidFill>
              <a:srgbClr val="575771"/>
            </a:solidFill>
            <a:prstDash val="solid"/>
            <a:miter lim="800000"/>
          </a:ln>
          <a:effectLst/>
        </p:spPr>
      </p:cxnSp>
      <p:cxnSp>
        <p:nvCxnSpPr>
          <p:cNvPr id="146" name="Straight Connector 145">
            <a:extLst>
              <a:ext uri="{FF2B5EF4-FFF2-40B4-BE49-F238E27FC236}">
                <a16:creationId xmlns:a16="http://schemas.microsoft.com/office/drawing/2014/main" id="{8154007D-FA6B-C2E6-B7EA-1A5D0679DEF9}"/>
              </a:ext>
            </a:extLst>
          </p:cNvPr>
          <p:cNvCxnSpPr>
            <a:cxnSpLocks/>
          </p:cNvCxnSpPr>
          <p:nvPr/>
        </p:nvCxnSpPr>
        <p:spPr>
          <a:xfrm>
            <a:off x="10603255" y="3947833"/>
            <a:ext cx="0" cy="42583"/>
          </a:xfrm>
          <a:prstGeom prst="line">
            <a:avLst/>
          </a:prstGeom>
          <a:noFill/>
          <a:ln w="12700" cap="flat" cmpd="sng" algn="ctr">
            <a:solidFill>
              <a:srgbClr val="575771"/>
            </a:solidFill>
            <a:prstDash val="solid"/>
            <a:miter lim="800000"/>
          </a:ln>
          <a:effectLst/>
        </p:spPr>
      </p:cxnSp>
      <p:cxnSp>
        <p:nvCxnSpPr>
          <p:cNvPr id="147" name="Straight Connector 146">
            <a:extLst>
              <a:ext uri="{FF2B5EF4-FFF2-40B4-BE49-F238E27FC236}">
                <a16:creationId xmlns:a16="http://schemas.microsoft.com/office/drawing/2014/main" id="{9C5D8B66-E82C-22F5-9C84-209B238E504E}"/>
              </a:ext>
            </a:extLst>
          </p:cNvPr>
          <p:cNvCxnSpPr>
            <a:cxnSpLocks/>
          </p:cNvCxnSpPr>
          <p:nvPr/>
        </p:nvCxnSpPr>
        <p:spPr>
          <a:xfrm>
            <a:off x="10908055" y="3947833"/>
            <a:ext cx="0" cy="42583"/>
          </a:xfrm>
          <a:prstGeom prst="line">
            <a:avLst/>
          </a:prstGeom>
          <a:noFill/>
          <a:ln w="12700" cap="flat" cmpd="sng" algn="ctr">
            <a:solidFill>
              <a:srgbClr val="575771"/>
            </a:solidFill>
            <a:prstDash val="solid"/>
            <a:miter lim="800000"/>
          </a:ln>
          <a:effectLst/>
        </p:spPr>
      </p:cxnSp>
      <p:cxnSp>
        <p:nvCxnSpPr>
          <p:cNvPr id="148" name="Straight Connector 147">
            <a:extLst>
              <a:ext uri="{FF2B5EF4-FFF2-40B4-BE49-F238E27FC236}">
                <a16:creationId xmlns:a16="http://schemas.microsoft.com/office/drawing/2014/main" id="{B471DBEB-1E7B-EF82-211F-2990C62DB0E5}"/>
              </a:ext>
            </a:extLst>
          </p:cNvPr>
          <p:cNvCxnSpPr>
            <a:cxnSpLocks/>
          </p:cNvCxnSpPr>
          <p:nvPr/>
        </p:nvCxnSpPr>
        <p:spPr>
          <a:xfrm rot="5400000">
            <a:off x="8523616" y="3023893"/>
            <a:ext cx="0" cy="42583"/>
          </a:xfrm>
          <a:prstGeom prst="line">
            <a:avLst/>
          </a:prstGeom>
          <a:noFill/>
          <a:ln w="12700" cap="flat" cmpd="sng" algn="ctr">
            <a:solidFill>
              <a:srgbClr val="00A590"/>
            </a:solidFill>
            <a:prstDash val="solid"/>
            <a:miter lim="800000"/>
          </a:ln>
          <a:effectLst/>
        </p:spPr>
      </p:cxnSp>
      <p:cxnSp>
        <p:nvCxnSpPr>
          <p:cNvPr id="149" name="Straight Connector 148">
            <a:extLst>
              <a:ext uri="{FF2B5EF4-FFF2-40B4-BE49-F238E27FC236}">
                <a16:creationId xmlns:a16="http://schemas.microsoft.com/office/drawing/2014/main" id="{4431B4FE-D0D7-8693-D974-9125E3B241F0}"/>
              </a:ext>
            </a:extLst>
          </p:cNvPr>
          <p:cNvCxnSpPr>
            <a:cxnSpLocks/>
          </p:cNvCxnSpPr>
          <p:nvPr/>
        </p:nvCxnSpPr>
        <p:spPr>
          <a:xfrm rot="5400000">
            <a:off x="8523616" y="3468391"/>
            <a:ext cx="0" cy="42583"/>
          </a:xfrm>
          <a:prstGeom prst="line">
            <a:avLst/>
          </a:prstGeom>
          <a:noFill/>
          <a:ln w="12700" cap="flat" cmpd="sng" algn="ctr">
            <a:solidFill>
              <a:srgbClr val="00A590"/>
            </a:solidFill>
            <a:prstDash val="solid"/>
            <a:miter lim="800000"/>
          </a:ln>
          <a:effectLst/>
        </p:spPr>
      </p:cxnSp>
      <p:cxnSp>
        <p:nvCxnSpPr>
          <p:cNvPr id="150" name="Straight Connector 149">
            <a:extLst>
              <a:ext uri="{FF2B5EF4-FFF2-40B4-BE49-F238E27FC236}">
                <a16:creationId xmlns:a16="http://schemas.microsoft.com/office/drawing/2014/main" id="{22253463-16A0-7F9D-C421-B6CF75307838}"/>
              </a:ext>
            </a:extLst>
          </p:cNvPr>
          <p:cNvCxnSpPr>
            <a:cxnSpLocks/>
          </p:cNvCxnSpPr>
          <p:nvPr/>
        </p:nvCxnSpPr>
        <p:spPr>
          <a:xfrm rot="5400000">
            <a:off x="8520437" y="4376451"/>
            <a:ext cx="0" cy="42583"/>
          </a:xfrm>
          <a:prstGeom prst="line">
            <a:avLst/>
          </a:prstGeom>
          <a:noFill/>
          <a:ln w="12700" cap="flat" cmpd="sng" algn="ctr">
            <a:solidFill>
              <a:srgbClr val="102155"/>
            </a:solidFill>
            <a:prstDash val="solid"/>
            <a:miter lim="800000"/>
          </a:ln>
          <a:effectLst/>
        </p:spPr>
      </p:cxnSp>
      <p:cxnSp>
        <p:nvCxnSpPr>
          <p:cNvPr id="151" name="Straight Connector 150">
            <a:extLst>
              <a:ext uri="{FF2B5EF4-FFF2-40B4-BE49-F238E27FC236}">
                <a16:creationId xmlns:a16="http://schemas.microsoft.com/office/drawing/2014/main" id="{FC1202FE-388B-6563-10D2-D5E6FC8730E4}"/>
              </a:ext>
            </a:extLst>
          </p:cNvPr>
          <p:cNvCxnSpPr>
            <a:cxnSpLocks/>
          </p:cNvCxnSpPr>
          <p:nvPr/>
        </p:nvCxnSpPr>
        <p:spPr>
          <a:xfrm rot="5400000">
            <a:off x="8520436" y="4833654"/>
            <a:ext cx="0" cy="42583"/>
          </a:xfrm>
          <a:prstGeom prst="line">
            <a:avLst/>
          </a:prstGeom>
          <a:noFill/>
          <a:ln w="12700" cap="flat" cmpd="sng" algn="ctr">
            <a:solidFill>
              <a:srgbClr val="102155"/>
            </a:solidFill>
            <a:prstDash val="solid"/>
            <a:miter lim="800000"/>
          </a:ln>
          <a:effectLst/>
        </p:spPr>
      </p:cxnSp>
      <p:grpSp>
        <p:nvGrpSpPr>
          <p:cNvPr id="152" name="Group 151">
            <a:extLst>
              <a:ext uri="{FF2B5EF4-FFF2-40B4-BE49-F238E27FC236}">
                <a16:creationId xmlns:a16="http://schemas.microsoft.com/office/drawing/2014/main" id="{D8EA07FD-CF37-78FF-7D36-BC6C3E1497E5}"/>
              </a:ext>
            </a:extLst>
          </p:cNvPr>
          <p:cNvGrpSpPr/>
          <p:nvPr/>
        </p:nvGrpSpPr>
        <p:grpSpPr>
          <a:xfrm>
            <a:off x="10579253" y="3030207"/>
            <a:ext cx="48000" cy="384000"/>
            <a:chOff x="6423426" y="3603856"/>
            <a:chExt cx="31938" cy="138870"/>
          </a:xfrm>
          <a:solidFill>
            <a:srgbClr val="00A590"/>
          </a:solidFill>
        </p:grpSpPr>
        <p:cxnSp>
          <p:nvCxnSpPr>
            <p:cNvPr id="153" name="Straight Connector 152">
              <a:extLst>
                <a:ext uri="{FF2B5EF4-FFF2-40B4-BE49-F238E27FC236}">
                  <a16:creationId xmlns:a16="http://schemas.microsoft.com/office/drawing/2014/main" id="{99F1F3B9-C188-C54C-8499-2EE17DD70D65}"/>
                </a:ext>
              </a:extLst>
            </p:cNvPr>
            <p:cNvCxnSpPr>
              <a:cxnSpLocks/>
            </p:cNvCxnSpPr>
            <p:nvPr/>
          </p:nvCxnSpPr>
          <p:spPr>
            <a:xfrm rot="5400000">
              <a:off x="6439396" y="3587887"/>
              <a:ext cx="0" cy="31937"/>
            </a:xfrm>
            <a:prstGeom prst="line">
              <a:avLst/>
            </a:prstGeom>
            <a:grpFill/>
            <a:ln w="12700" cap="flat" cmpd="sng" algn="ctr">
              <a:solidFill>
                <a:schemeClr val="accent1"/>
              </a:solidFill>
              <a:prstDash val="solid"/>
              <a:miter lim="800000"/>
            </a:ln>
            <a:effectLst/>
          </p:spPr>
        </p:cxnSp>
        <p:cxnSp>
          <p:nvCxnSpPr>
            <p:cNvPr id="154" name="Straight Connector 153">
              <a:extLst>
                <a:ext uri="{FF2B5EF4-FFF2-40B4-BE49-F238E27FC236}">
                  <a16:creationId xmlns:a16="http://schemas.microsoft.com/office/drawing/2014/main" id="{B24E74A3-7DD9-30FB-576B-E19365B23FB0}"/>
                </a:ext>
              </a:extLst>
            </p:cNvPr>
            <p:cNvCxnSpPr>
              <a:cxnSpLocks/>
            </p:cNvCxnSpPr>
            <p:nvPr/>
          </p:nvCxnSpPr>
          <p:spPr>
            <a:xfrm rot="5400000">
              <a:off x="6439395" y="3723533"/>
              <a:ext cx="0" cy="31937"/>
            </a:xfrm>
            <a:prstGeom prst="line">
              <a:avLst/>
            </a:prstGeom>
            <a:grpFill/>
            <a:ln w="12700" cap="flat" cmpd="sng" algn="ctr">
              <a:solidFill>
                <a:schemeClr val="accent1"/>
              </a:solidFill>
              <a:prstDash val="solid"/>
              <a:miter lim="800000"/>
            </a:ln>
            <a:effectLst/>
          </p:spPr>
        </p:cxnSp>
        <p:cxnSp>
          <p:nvCxnSpPr>
            <p:cNvPr id="155" name="Straight Connector 154">
              <a:extLst>
                <a:ext uri="{FF2B5EF4-FFF2-40B4-BE49-F238E27FC236}">
                  <a16:creationId xmlns:a16="http://schemas.microsoft.com/office/drawing/2014/main" id="{5A4A25B7-D9DF-EAED-1A4B-FC215F61BE7F}"/>
                </a:ext>
              </a:extLst>
            </p:cNvPr>
            <p:cNvCxnSpPr>
              <a:cxnSpLocks/>
            </p:cNvCxnSpPr>
            <p:nvPr/>
          </p:nvCxnSpPr>
          <p:spPr>
            <a:xfrm rot="5400000" flipH="1">
              <a:off x="6370937" y="3674268"/>
              <a:ext cx="136917" cy="0"/>
            </a:xfrm>
            <a:prstGeom prst="line">
              <a:avLst/>
            </a:prstGeom>
            <a:grpFill/>
            <a:ln w="12700" cap="flat" cmpd="sng" algn="ctr">
              <a:solidFill>
                <a:schemeClr val="accent1"/>
              </a:solidFill>
              <a:prstDash val="solid"/>
              <a:miter lim="800000"/>
            </a:ln>
            <a:effectLst/>
          </p:spPr>
        </p:cxnSp>
      </p:grpSp>
      <p:sp>
        <p:nvSpPr>
          <p:cNvPr id="156" name="TextBox 155">
            <a:extLst>
              <a:ext uri="{FF2B5EF4-FFF2-40B4-BE49-F238E27FC236}">
                <a16:creationId xmlns:a16="http://schemas.microsoft.com/office/drawing/2014/main" id="{DE976FF3-D5CC-1081-C52D-8045DE32DD4C}"/>
              </a:ext>
            </a:extLst>
          </p:cNvPr>
          <p:cNvSpPr txBox="1"/>
          <p:nvPr/>
        </p:nvSpPr>
        <p:spPr>
          <a:xfrm>
            <a:off x="8231690" y="2897523"/>
            <a:ext cx="373820" cy="256545"/>
          </a:xfrm>
          <a:prstGeom prst="rect">
            <a:avLst/>
          </a:prstGeom>
          <a:noFill/>
        </p:spPr>
        <p:txBody>
          <a:bodyPr wrap="none" rtlCol="0">
            <a:spAutoFit/>
          </a:bodyPr>
          <a:lstStyle/>
          <a:p>
            <a:pPr algn="r" defTabSz="1219170">
              <a:defRPr/>
            </a:pPr>
            <a:r>
              <a:rPr lang="en-GB" sz="1067" dirty="0">
                <a:solidFill>
                  <a:prstClr val="black"/>
                </a:solidFill>
                <a:latin typeface="Arial"/>
              </a:rPr>
              <a:t>1.0</a:t>
            </a:r>
          </a:p>
        </p:txBody>
      </p:sp>
      <p:sp>
        <p:nvSpPr>
          <p:cNvPr id="157" name="TextBox 156">
            <a:extLst>
              <a:ext uri="{FF2B5EF4-FFF2-40B4-BE49-F238E27FC236}">
                <a16:creationId xmlns:a16="http://schemas.microsoft.com/office/drawing/2014/main" id="{AE30F7E5-996A-42B9-8FF2-73AF9FBBD864}"/>
              </a:ext>
            </a:extLst>
          </p:cNvPr>
          <p:cNvSpPr txBox="1"/>
          <p:nvPr/>
        </p:nvSpPr>
        <p:spPr>
          <a:xfrm>
            <a:off x="8231690" y="3353962"/>
            <a:ext cx="373820" cy="256545"/>
          </a:xfrm>
          <a:prstGeom prst="rect">
            <a:avLst/>
          </a:prstGeom>
          <a:noFill/>
        </p:spPr>
        <p:txBody>
          <a:bodyPr wrap="none" rtlCol="0">
            <a:spAutoFit/>
          </a:bodyPr>
          <a:lstStyle/>
          <a:p>
            <a:pPr algn="r" defTabSz="1219170">
              <a:defRPr/>
            </a:pPr>
            <a:r>
              <a:rPr lang="en-GB" sz="1067" dirty="0">
                <a:solidFill>
                  <a:prstClr val="black"/>
                </a:solidFill>
                <a:latin typeface="Arial"/>
              </a:rPr>
              <a:t>0.5</a:t>
            </a:r>
          </a:p>
        </p:txBody>
      </p:sp>
      <p:sp>
        <p:nvSpPr>
          <p:cNvPr id="158" name="TextBox 157">
            <a:extLst>
              <a:ext uri="{FF2B5EF4-FFF2-40B4-BE49-F238E27FC236}">
                <a16:creationId xmlns:a16="http://schemas.microsoft.com/office/drawing/2014/main" id="{0A264C9B-6DB6-20D1-BAAA-D0E98AAD9D71}"/>
              </a:ext>
            </a:extLst>
          </p:cNvPr>
          <p:cNvSpPr txBox="1"/>
          <p:nvPr/>
        </p:nvSpPr>
        <p:spPr>
          <a:xfrm>
            <a:off x="8231690" y="3800137"/>
            <a:ext cx="373820" cy="256545"/>
          </a:xfrm>
          <a:prstGeom prst="rect">
            <a:avLst/>
          </a:prstGeom>
          <a:noFill/>
        </p:spPr>
        <p:txBody>
          <a:bodyPr wrap="none" rtlCol="0">
            <a:spAutoFit/>
          </a:bodyPr>
          <a:lstStyle/>
          <a:p>
            <a:pPr algn="r" defTabSz="1219170">
              <a:defRPr/>
            </a:pPr>
            <a:r>
              <a:rPr lang="en-GB" sz="1067" dirty="0">
                <a:solidFill>
                  <a:prstClr val="black"/>
                </a:solidFill>
                <a:latin typeface="Arial"/>
              </a:rPr>
              <a:t>0.0</a:t>
            </a:r>
          </a:p>
        </p:txBody>
      </p:sp>
      <p:sp>
        <p:nvSpPr>
          <p:cNvPr id="159" name="TextBox 158">
            <a:extLst>
              <a:ext uri="{FF2B5EF4-FFF2-40B4-BE49-F238E27FC236}">
                <a16:creationId xmlns:a16="http://schemas.microsoft.com/office/drawing/2014/main" id="{EE13BC1B-90E8-DD20-843E-9508778496A1}"/>
              </a:ext>
            </a:extLst>
          </p:cNvPr>
          <p:cNvSpPr txBox="1"/>
          <p:nvPr/>
        </p:nvSpPr>
        <p:spPr>
          <a:xfrm>
            <a:off x="8186806" y="4257338"/>
            <a:ext cx="418704" cy="256545"/>
          </a:xfrm>
          <a:prstGeom prst="rect">
            <a:avLst/>
          </a:prstGeom>
          <a:noFill/>
        </p:spPr>
        <p:txBody>
          <a:bodyPr wrap="none" rtlCol="0">
            <a:spAutoFit/>
          </a:bodyPr>
          <a:lstStyle/>
          <a:p>
            <a:pPr algn="r" defTabSz="1219170">
              <a:defRPr/>
            </a:pPr>
            <a:r>
              <a:rPr lang="en-GB" sz="1067" dirty="0">
                <a:solidFill>
                  <a:prstClr val="black"/>
                </a:solidFill>
                <a:latin typeface="Arial"/>
              </a:rPr>
              <a:t>-0.5</a:t>
            </a:r>
          </a:p>
        </p:txBody>
      </p:sp>
      <p:sp>
        <p:nvSpPr>
          <p:cNvPr id="160" name="TextBox 159">
            <a:extLst>
              <a:ext uri="{FF2B5EF4-FFF2-40B4-BE49-F238E27FC236}">
                <a16:creationId xmlns:a16="http://schemas.microsoft.com/office/drawing/2014/main" id="{A5077C73-9E1D-AFB6-3C0D-1BCF53C3DC5B}"/>
              </a:ext>
            </a:extLst>
          </p:cNvPr>
          <p:cNvSpPr txBox="1"/>
          <p:nvPr/>
        </p:nvSpPr>
        <p:spPr>
          <a:xfrm>
            <a:off x="8186806" y="4698111"/>
            <a:ext cx="418704" cy="256545"/>
          </a:xfrm>
          <a:prstGeom prst="rect">
            <a:avLst/>
          </a:prstGeom>
          <a:noFill/>
        </p:spPr>
        <p:txBody>
          <a:bodyPr wrap="none" rtlCol="0">
            <a:spAutoFit/>
          </a:bodyPr>
          <a:lstStyle/>
          <a:p>
            <a:pPr algn="r" defTabSz="1219170">
              <a:defRPr/>
            </a:pPr>
            <a:r>
              <a:rPr lang="en-GB" sz="1067" dirty="0">
                <a:solidFill>
                  <a:prstClr val="black"/>
                </a:solidFill>
                <a:latin typeface="Arial"/>
              </a:rPr>
              <a:t>-1.0</a:t>
            </a:r>
          </a:p>
        </p:txBody>
      </p:sp>
      <p:sp>
        <p:nvSpPr>
          <p:cNvPr id="161" name="TextBox 160">
            <a:extLst>
              <a:ext uri="{FF2B5EF4-FFF2-40B4-BE49-F238E27FC236}">
                <a16:creationId xmlns:a16="http://schemas.microsoft.com/office/drawing/2014/main" id="{E29E8DEC-518A-D3B6-739A-7A70936F7F81}"/>
              </a:ext>
            </a:extLst>
          </p:cNvPr>
          <p:cNvSpPr txBox="1"/>
          <p:nvPr/>
        </p:nvSpPr>
        <p:spPr>
          <a:xfrm>
            <a:off x="8473602" y="3924724"/>
            <a:ext cx="251992" cy="235898"/>
          </a:xfrm>
          <a:prstGeom prst="rect">
            <a:avLst/>
          </a:prstGeom>
          <a:noFill/>
        </p:spPr>
        <p:txBody>
          <a:bodyPr wrap="none" rtlCol="0">
            <a:spAutoFit/>
          </a:bodyPr>
          <a:lstStyle/>
          <a:p>
            <a:pPr algn="ctr" defTabSz="1219170">
              <a:defRPr/>
            </a:pPr>
            <a:r>
              <a:rPr lang="en-GB" sz="933" dirty="0">
                <a:solidFill>
                  <a:prstClr val="black"/>
                </a:solidFill>
                <a:latin typeface="Arial"/>
              </a:rPr>
              <a:t>0</a:t>
            </a:r>
          </a:p>
        </p:txBody>
      </p:sp>
      <p:sp>
        <p:nvSpPr>
          <p:cNvPr id="162" name="TextBox 161">
            <a:extLst>
              <a:ext uri="{FF2B5EF4-FFF2-40B4-BE49-F238E27FC236}">
                <a16:creationId xmlns:a16="http://schemas.microsoft.com/office/drawing/2014/main" id="{604CE300-CF24-02BE-B06D-4370095C7AA5}"/>
              </a:ext>
            </a:extLst>
          </p:cNvPr>
          <p:cNvSpPr txBox="1"/>
          <p:nvPr/>
        </p:nvSpPr>
        <p:spPr>
          <a:xfrm>
            <a:off x="8622985" y="3924724"/>
            <a:ext cx="251992" cy="235898"/>
          </a:xfrm>
          <a:prstGeom prst="rect">
            <a:avLst/>
          </a:prstGeom>
          <a:noFill/>
        </p:spPr>
        <p:txBody>
          <a:bodyPr wrap="none" rtlCol="0">
            <a:spAutoFit/>
          </a:bodyPr>
          <a:lstStyle/>
          <a:p>
            <a:pPr algn="ctr" defTabSz="1219170">
              <a:defRPr/>
            </a:pPr>
            <a:r>
              <a:rPr lang="en-GB" sz="933" dirty="0">
                <a:solidFill>
                  <a:prstClr val="black"/>
                </a:solidFill>
                <a:latin typeface="Arial"/>
              </a:rPr>
              <a:t>2</a:t>
            </a:r>
          </a:p>
        </p:txBody>
      </p:sp>
      <p:sp>
        <p:nvSpPr>
          <p:cNvPr id="163" name="TextBox 162">
            <a:extLst>
              <a:ext uri="{FF2B5EF4-FFF2-40B4-BE49-F238E27FC236}">
                <a16:creationId xmlns:a16="http://schemas.microsoft.com/office/drawing/2014/main" id="{9815026F-CA28-020B-3E7D-EA807F0E0847}"/>
              </a:ext>
            </a:extLst>
          </p:cNvPr>
          <p:cNvSpPr txBox="1"/>
          <p:nvPr/>
        </p:nvSpPr>
        <p:spPr>
          <a:xfrm>
            <a:off x="8780441" y="3924724"/>
            <a:ext cx="251992" cy="235898"/>
          </a:xfrm>
          <a:prstGeom prst="rect">
            <a:avLst/>
          </a:prstGeom>
          <a:noFill/>
        </p:spPr>
        <p:txBody>
          <a:bodyPr wrap="none" rtlCol="0">
            <a:spAutoFit/>
          </a:bodyPr>
          <a:lstStyle/>
          <a:p>
            <a:pPr algn="ctr" defTabSz="1219170">
              <a:defRPr/>
            </a:pPr>
            <a:r>
              <a:rPr lang="en-GB" sz="933" dirty="0">
                <a:solidFill>
                  <a:prstClr val="black"/>
                </a:solidFill>
                <a:latin typeface="Arial"/>
              </a:rPr>
              <a:t>4</a:t>
            </a:r>
          </a:p>
        </p:txBody>
      </p:sp>
      <p:sp>
        <p:nvSpPr>
          <p:cNvPr id="164" name="TextBox 163">
            <a:extLst>
              <a:ext uri="{FF2B5EF4-FFF2-40B4-BE49-F238E27FC236}">
                <a16:creationId xmlns:a16="http://schemas.microsoft.com/office/drawing/2014/main" id="{2A7858AA-812B-F926-0D9E-3E671A7C9C4F}"/>
              </a:ext>
            </a:extLst>
          </p:cNvPr>
          <p:cNvSpPr txBox="1"/>
          <p:nvPr/>
        </p:nvSpPr>
        <p:spPr>
          <a:xfrm>
            <a:off x="8927784" y="3924724"/>
            <a:ext cx="251992" cy="235898"/>
          </a:xfrm>
          <a:prstGeom prst="rect">
            <a:avLst/>
          </a:prstGeom>
          <a:noFill/>
        </p:spPr>
        <p:txBody>
          <a:bodyPr wrap="none" rtlCol="0">
            <a:spAutoFit/>
          </a:bodyPr>
          <a:lstStyle/>
          <a:p>
            <a:pPr algn="ctr" defTabSz="1219170">
              <a:defRPr/>
            </a:pPr>
            <a:r>
              <a:rPr lang="en-GB" sz="933" dirty="0">
                <a:solidFill>
                  <a:prstClr val="black"/>
                </a:solidFill>
                <a:latin typeface="Arial"/>
              </a:rPr>
              <a:t>6</a:t>
            </a:r>
          </a:p>
        </p:txBody>
      </p:sp>
      <p:sp>
        <p:nvSpPr>
          <p:cNvPr id="165" name="TextBox 164">
            <a:extLst>
              <a:ext uri="{FF2B5EF4-FFF2-40B4-BE49-F238E27FC236}">
                <a16:creationId xmlns:a16="http://schemas.microsoft.com/office/drawing/2014/main" id="{43A60862-8CF1-2142-1DCA-D49F907EF2B4}"/>
              </a:ext>
            </a:extLst>
          </p:cNvPr>
          <p:cNvSpPr txBox="1"/>
          <p:nvPr/>
        </p:nvSpPr>
        <p:spPr>
          <a:xfrm>
            <a:off x="9091518" y="3924724"/>
            <a:ext cx="251992" cy="235898"/>
          </a:xfrm>
          <a:prstGeom prst="rect">
            <a:avLst/>
          </a:prstGeom>
          <a:noFill/>
        </p:spPr>
        <p:txBody>
          <a:bodyPr wrap="none" rtlCol="0">
            <a:spAutoFit/>
          </a:bodyPr>
          <a:lstStyle/>
          <a:p>
            <a:pPr algn="ctr" defTabSz="1219170">
              <a:defRPr/>
            </a:pPr>
            <a:r>
              <a:rPr lang="en-GB" sz="933" dirty="0">
                <a:solidFill>
                  <a:prstClr val="black"/>
                </a:solidFill>
                <a:latin typeface="Arial"/>
              </a:rPr>
              <a:t>8</a:t>
            </a:r>
          </a:p>
        </p:txBody>
      </p:sp>
      <p:sp>
        <p:nvSpPr>
          <p:cNvPr id="166" name="TextBox 165">
            <a:extLst>
              <a:ext uri="{FF2B5EF4-FFF2-40B4-BE49-F238E27FC236}">
                <a16:creationId xmlns:a16="http://schemas.microsoft.com/office/drawing/2014/main" id="{758A2D35-B3A9-FF96-FFD2-9193721F0F29}"/>
              </a:ext>
            </a:extLst>
          </p:cNvPr>
          <p:cNvSpPr txBox="1"/>
          <p:nvPr/>
        </p:nvSpPr>
        <p:spPr>
          <a:xfrm>
            <a:off x="9371150" y="3924724"/>
            <a:ext cx="319318" cy="235898"/>
          </a:xfrm>
          <a:prstGeom prst="rect">
            <a:avLst/>
          </a:prstGeom>
          <a:noFill/>
        </p:spPr>
        <p:txBody>
          <a:bodyPr wrap="none" rtlCol="0">
            <a:spAutoFit/>
          </a:bodyPr>
          <a:lstStyle/>
          <a:p>
            <a:pPr algn="ctr" defTabSz="1219170">
              <a:defRPr/>
            </a:pPr>
            <a:r>
              <a:rPr lang="en-GB" sz="933" dirty="0">
                <a:solidFill>
                  <a:prstClr val="black"/>
                </a:solidFill>
                <a:latin typeface="Arial"/>
              </a:rPr>
              <a:t>12</a:t>
            </a:r>
          </a:p>
        </p:txBody>
      </p:sp>
      <p:sp>
        <p:nvSpPr>
          <p:cNvPr id="167" name="TextBox 166">
            <a:extLst>
              <a:ext uri="{FF2B5EF4-FFF2-40B4-BE49-F238E27FC236}">
                <a16:creationId xmlns:a16="http://schemas.microsoft.com/office/drawing/2014/main" id="{6555797D-C0EB-57A3-63DB-AE2E164EE46B}"/>
              </a:ext>
            </a:extLst>
          </p:cNvPr>
          <p:cNvSpPr txBox="1"/>
          <p:nvPr/>
        </p:nvSpPr>
        <p:spPr>
          <a:xfrm>
            <a:off x="9810811" y="3924724"/>
            <a:ext cx="319318" cy="235898"/>
          </a:xfrm>
          <a:prstGeom prst="rect">
            <a:avLst/>
          </a:prstGeom>
          <a:noFill/>
        </p:spPr>
        <p:txBody>
          <a:bodyPr wrap="none" rtlCol="0">
            <a:spAutoFit/>
          </a:bodyPr>
          <a:lstStyle/>
          <a:p>
            <a:pPr algn="ctr" defTabSz="1219170">
              <a:defRPr/>
            </a:pPr>
            <a:r>
              <a:rPr lang="en-GB" sz="933" dirty="0">
                <a:solidFill>
                  <a:prstClr val="black"/>
                </a:solidFill>
                <a:latin typeface="Arial"/>
              </a:rPr>
              <a:t>18</a:t>
            </a:r>
          </a:p>
        </p:txBody>
      </p:sp>
      <p:sp>
        <p:nvSpPr>
          <p:cNvPr id="168" name="TextBox 167">
            <a:extLst>
              <a:ext uri="{FF2B5EF4-FFF2-40B4-BE49-F238E27FC236}">
                <a16:creationId xmlns:a16="http://schemas.microsoft.com/office/drawing/2014/main" id="{3CB8E442-F5DB-EB08-BEB4-742FEFA86801}"/>
              </a:ext>
            </a:extLst>
          </p:cNvPr>
          <p:cNvSpPr txBox="1"/>
          <p:nvPr/>
        </p:nvSpPr>
        <p:spPr>
          <a:xfrm>
            <a:off x="9979519" y="3924724"/>
            <a:ext cx="319318" cy="235898"/>
          </a:xfrm>
          <a:prstGeom prst="rect">
            <a:avLst/>
          </a:prstGeom>
          <a:noFill/>
        </p:spPr>
        <p:txBody>
          <a:bodyPr wrap="none" rtlCol="0">
            <a:spAutoFit/>
          </a:bodyPr>
          <a:lstStyle/>
          <a:p>
            <a:pPr algn="ctr" defTabSz="1219170">
              <a:defRPr/>
            </a:pPr>
            <a:r>
              <a:rPr lang="en-GB" sz="933" dirty="0">
                <a:solidFill>
                  <a:prstClr val="black"/>
                </a:solidFill>
                <a:latin typeface="Arial"/>
              </a:rPr>
              <a:t>20</a:t>
            </a:r>
          </a:p>
        </p:txBody>
      </p:sp>
      <p:sp>
        <p:nvSpPr>
          <p:cNvPr id="169" name="TextBox 168">
            <a:extLst>
              <a:ext uri="{FF2B5EF4-FFF2-40B4-BE49-F238E27FC236}">
                <a16:creationId xmlns:a16="http://schemas.microsoft.com/office/drawing/2014/main" id="{C2A403DF-8EEC-4098-08F8-D4373360CAC4}"/>
              </a:ext>
            </a:extLst>
          </p:cNvPr>
          <p:cNvSpPr txBox="1"/>
          <p:nvPr/>
        </p:nvSpPr>
        <p:spPr>
          <a:xfrm>
            <a:off x="10283651" y="3924724"/>
            <a:ext cx="319318" cy="235898"/>
          </a:xfrm>
          <a:prstGeom prst="rect">
            <a:avLst/>
          </a:prstGeom>
          <a:noFill/>
        </p:spPr>
        <p:txBody>
          <a:bodyPr wrap="none" rtlCol="0">
            <a:spAutoFit/>
          </a:bodyPr>
          <a:lstStyle/>
          <a:p>
            <a:pPr algn="ctr" defTabSz="1219170">
              <a:defRPr/>
            </a:pPr>
            <a:r>
              <a:rPr lang="en-GB" sz="933" dirty="0">
                <a:solidFill>
                  <a:prstClr val="black"/>
                </a:solidFill>
                <a:latin typeface="Arial"/>
              </a:rPr>
              <a:t>24</a:t>
            </a:r>
          </a:p>
        </p:txBody>
      </p:sp>
      <p:sp>
        <p:nvSpPr>
          <p:cNvPr id="170" name="TextBox 169">
            <a:extLst>
              <a:ext uri="{FF2B5EF4-FFF2-40B4-BE49-F238E27FC236}">
                <a16:creationId xmlns:a16="http://schemas.microsoft.com/office/drawing/2014/main" id="{B39788A3-1FAD-9F01-4F47-AD78186B79E5}"/>
              </a:ext>
            </a:extLst>
          </p:cNvPr>
          <p:cNvSpPr txBox="1"/>
          <p:nvPr/>
        </p:nvSpPr>
        <p:spPr>
          <a:xfrm>
            <a:off x="10441515" y="3924724"/>
            <a:ext cx="319318" cy="235898"/>
          </a:xfrm>
          <a:prstGeom prst="rect">
            <a:avLst/>
          </a:prstGeom>
          <a:noFill/>
        </p:spPr>
        <p:txBody>
          <a:bodyPr wrap="none" rtlCol="0">
            <a:spAutoFit/>
          </a:bodyPr>
          <a:lstStyle/>
          <a:p>
            <a:pPr algn="ctr" defTabSz="1219170">
              <a:defRPr/>
            </a:pPr>
            <a:r>
              <a:rPr lang="en-GB" sz="933" dirty="0">
                <a:solidFill>
                  <a:prstClr val="black"/>
                </a:solidFill>
                <a:latin typeface="Arial"/>
              </a:rPr>
              <a:t>26</a:t>
            </a:r>
          </a:p>
        </p:txBody>
      </p:sp>
      <p:sp>
        <p:nvSpPr>
          <p:cNvPr id="171" name="TextBox 170">
            <a:extLst>
              <a:ext uri="{FF2B5EF4-FFF2-40B4-BE49-F238E27FC236}">
                <a16:creationId xmlns:a16="http://schemas.microsoft.com/office/drawing/2014/main" id="{88D12918-A58E-39A1-9E6C-AD6186845E32}"/>
              </a:ext>
            </a:extLst>
          </p:cNvPr>
          <p:cNvSpPr txBox="1"/>
          <p:nvPr/>
        </p:nvSpPr>
        <p:spPr>
          <a:xfrm>
            <a:off x="10740509" y="3924724"/>
            <a:ext cx="319318" cy="235898"/>
          </a:xfrm>
          <a:prstGeom prst="rect">
            <a:avLst/>
          </a:prstGeom>
          <a:noFill/>
        </p:spPr>
        <p:txBody>
          <a:bodyPr wrap="none" rtlCol="0">
            <a:spAutoFit/>
          </a:bodyPr>
          <a:lstStyle/>
          <a:p>
            <a:pPr algn="ctr" defTabSz="1219170">
              <a:defRPr/>
            </a:pPr>
            <a:r>
              <a:rPr lang="en-GB" sz="933" dirty="0">
                <a:solidFill>
                  <a:prstClr val="black"/>
                </a:solidFill>
                <a:latin typeface="Arial"/>
              </a:rPr>
              <a:t>30</a:t>
            </a:r>
          </a:p>
        </p:txBody>
      </p:sp>
      <p:sp>
        <p:nvSpPr>
          <p:cNvPr id="172" name="TextBox 171">
            <a:extLst>
              <a:ext uri="{FF2B5EF4-FFF2-40B4-BE49-F238E27FC236}">
                <a16:creationId xmlns:a16="http://schemas.microsoft.com/office/drawing/2014/main" id="{BB438E43-76E1-9C0A-E8D6-2E344F39CC5B}"/>
              </a:ext>
            </a:extLst>
          </p:cNvPr>
          <p:cNvSpPr txBox="1"/>
          <p:nvPr/>
        </p:nvSpPr>
        <p:spPr>
          <a:xfrm>
            <a:off x="10393101" y="2815257"/>
            <a:ext cx="420307" cy="235898"/>
          </a:xfrm>
          <a:prstGeom prst="rect">
            <a:avLst/>
          </a:prstGeom>
          <a:noFill/>
        </p:spPr>
        <p:txBody>
          <a:bodyPr wrap="none" rtlCol="0">
            <a:spAutoFit/>
          </a:bodyPr>
          <a:lstStyle/>
          <a:p>
            <a:pPr algn="ctr" defTabSz="1219170">
              <a:defRPr/>
            </a:pPr>
            <a:r>
              <a:rPr lang="en-GB" sz="933" dirty="0">
                <a:solidFill>
                  <a:prstClr val="black"/>
                </a:solidFill>
                <a:latin typeface="Arial"/>
              </a:rPr>
              <a:t>85.3</a:t>
            </a:r>
          </a:p>
        </p:txBody>
      </p:sp>
      <p:sp>
        <p:nvSpPr>
          <p:cNvPr id="173" name="TextBox 172">
            <a:extLst>
              <a:ext uri="{FF2B5EF4-FFF2-40B4-BE49-F238E27FC236}">
                <a16:creationId xmlns:a16="http://schemas.microsoft.com/office/drawing/2014/main" id="{6A5F9EF6-39E5-4910-E867-EA590658AD0D}"/>
              </a:ext>
            </a:extLst>
          </p:cNvPr>
          <p:cNvSpPr txBox="1"/>
          <p:nvPr/>
        </p:nvSpPr>
        <p:spPr>
          <a:xfrm>
            <a:off x="10239240" y="4553981"/>
            <a:ext cx="420307" cy="235898"/>
          </a:xfrm>
          <a:prstGeom prst="rect">
            <a:avLst/>
          </a:prstGeom>
          <a:noFill/>
        </p:spPr>
        <p:txBody>
          <a:bodyPr wrap="none" rtlCol="0">
            <a:spAutoFit/>
          </a:bodyPr>
          <a:lstStyle/>
          <a:p>
            <a:pPr algn="ctr" defTabSz="1219170">
              <a:defRPr/>
            </a:pPr>
            <a:r>
              <a:rPr lang="en-GB" sz="933" dirty="0">
                <a:solidFill>
                  <a:prstClr val="black"/>
                </a:solidFill>
                <a:latin typeface="Arial"/>
              </a:rPr>
              <a:t>86.8</a:t>
            </a:r>
          </a:p>
        </p:txBody>
      </p:sp>
      <p:sp>
        <p:nvSpPr>
          <p:cNvPr id="174" name="TextBox 173">
            <a:extLst>
              <a:ext uri="{FF2B5EF4-FFF2-40B4-BE49-F238E27FC236}">
                <a16:creationId xmlns:a16="http://schemas.microsoft.com/office/drawing/2014/main" id="{297799AD-1F93-BF9C-BC90-28D66A00A1C5}"/>
              </a:ext>
            </a:extLst>
          </p:cNvPr>
          <p:cNvSpPr txBox="1"/>
          <p:nvPr/>
        </p:nvSpPr>
        <p:spPr>
          <a:xfrm>
            <a:off x="8479939" y="4313717"/>
            <a:ext cx="420307" cy="235898"/>
          </a:xfrm>
          <a:prstGeom prst="rect">
            <a:avLst/>
          </a:prstGeom>
          <a:noFill/>
        </p:spPr>
        <p:txBody>
          <a:bodyPr wrap="none" rtlCol="0">
            <a:spAutoFit/>
          </a:bodyPr>
          <a:lstStyle/>
          <a:p>
            <a:pPr algn="ctr" defTabSz="1219170">
              <a:defRPr/>
            </a:pPr>
            <a:r>
              <a:rPr lang="en-GB" sz="933" dirty="0">
                <a:solidFill>
                  <a:prstClr val="black"/>
                </a:solidFill>
                <a:latin typeface="Arial"/>
              </a:rPr>
              <a:t>87.1</a:t>
            </a:r>
          </a:p>
        </p:txBody>
      </p:sp>
      <p:sp>
        <p:nvSpPr>
          <p:cNvPr id="175" name="TextBox 174">
            <a:extLst>
              <a:ext uri="{FF2B5EF4-FFF2-40B4-BE49-F238E27FC236}">
                <a16:creationId xmlns:a16="http://schemas.microsoft.com/office/drawing/2014/main" id="{7D3BA608-7C93-5347-F24D-EDCF81C5228E}"/>
              </a:ext>
            </a:extLst>
          </p:cNvPr>
          <p:cNvSpPr txBox="1"/>
          <p:nvPr/>
        </p:nvSpPr>
        <p:spPr>
          <a:xfrm>
            <a:off x="8479939" y="3584844"/>
            <a:ext cx="420307" cy="235898"/>
          </a:xfrm>
          <a:prstGeom prst="rect">
            <a:avLst/>
          </a:prstGeom>
          <a:noFill/>
        </p:spPr>
        <p:txBody>
          <a:bodyPr wrap="none" rtlCol="0">
            <a:spAutoFit/>
          </a:bodyPr>
          <a:lstStyle/>
          <a:p>
            <a:pPr algn="ctr" defTabSz="1219170">
              <a:defRPr/>
            </a:pPr>
            <a:r>
              <a:rPr lang="en-GB" sz="933" dirty="0">
                <a:solidFill>
                  <a:prstClr val="black"/>
                </a:solidFill>
                <a:latin typeface="Arial"/>
              </a:rPr>
              <a:t>84.7</a:t>
            </a:r>
          </a:p>
        </p:txBody>
      </p:sp>
      <p:sp>
        <p:nvSpPr>
          <p:cNvPr id="176" name="TextBox 175">
            <a:extLst>
              <a:ext uri="{FF2B5EF4-FFF2-40B4-BE49-F238E27FC236}">
                <a16:creationId xmlns:a16="http://schemas.microsoft.com/office/drawing/2014/main" id="{9D253EAA-2312-BB0E-9B1C-138853035B08}"/>
              </a:ext>
            </a:extLst>
          </p:cNvPr>
          <p:cNvSpPr txBox="1"/>
          <p:nvPr/>
        </p:nvSpPr>
        <p:spPr>
          <a:xfrm rot="16200000">
            <a:off x="6942278" y="3850772"/>
            <a:ext cx="2366352" cy="256545"/>
          </a:xfrm>
          <a:prstGeom prst="rect">
            <a:avLst/>
          </a:prstGeom>
          <a:noFill/>
        </p:spPr>
        <p:txBody>
          <a:bodyPr wrap="none" rtlCol="0">
            <a:spAutoFit/>
          </a:bodyPr>
          <a:lstStyle/>
          <a:p>
            <a:pPr algn="ctr" defTabSz="1219170">
              <a:defRPr/>
            </a:pPr>
            <a:r>
              <a:rPr lang="en-GB" sz="1067" b="1" dirty="0">
                <a:solidFill>
                  <a:prstClr val="black"/>
                </a:solidFill>
                <a:latin typeface="Arial"/>
              </a:rPr>
              <a:t>Weight change from baseline (kg)</a:t>
            </a:r>
          </a:p>
        </p:txBody>
      </p:sp>
      <p:sp>
        <p:nvSpPr>
          <p:cNvPr id="177" name="Oval 176">
            <a:extLst>
              <a:ext uri="{FF2B5EF4-FFF2-40B4-BE49-F238E27FC236}">
                <a16:creationId xmlns:a16="http://schemas.microsoft.com/office/drawing/2014/main" id="{C28DF501-D396-454C-F5CB-300EC4568EE8}"/>
              </a:ext>
            </a:extLst>
          </p:cNvPr>
          <p:cNvSpPr/>
          <p:nvPr/>
        </p:nvSpPr>
        <p:spPr>
          <a:xfrm>
            <a:off x="10883245" y="4325743"/>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78" name="Oval 177">
            <a:extLst>
              <a:ext uri="{FF2B5EF4-FFF2-40B4-BE49-F238E27FC236}">
                <a16:creationId xmlns:a16="http://schemas.microsoft.com/office/drawing/2014/main" id="{F12FF5B3-8AFA-ED96-DC8E-21915D537440}"/>
              </a:ext>
            </a:extLst>
          </p:cNvPr>
          <p:cNvSpPr/>
          <p:nvPr/>
        </p:nvSpPr>
        <p:spPr>
          <a:xfrm>
            <a:off x="10412831" y="4352766"/>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79" name="Oval 178">
            <a:extLst>
              <a:ext uri="{FF2B5EF4-FFF2-40B4-BE49-F238E27FC236}">
                <a16:creationId xmlns:a16="http://schemas.microsoft.com/office/drawing/2014/main" id="{557BD28F-EAD3-A7D5-01C9-2E26245B3179}"/>
              </a:ext>
            </a:extLst>
          </p:cNvPr>
          <p:cNvSpPr/>
          <p:nvPr/>
        </p:nvSpPr>
        <p:spPr>
          <a:xfrm>
            <a:off x="9950478" y="4432026"/>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80" name="Oval 179">
            <a:extLst>
              <a:ext uri="{FF2B5EF4-FFF2-40B4-BE49-F238E27FC236}">
                <a16:creationId xmlns:a16="http://schemas.microsoft.com/office/drawing/2014/main" id="{786C76B4-53AB-76B9-BD99-CB31EBE863A7}"/>
              </a:ext>
            </a:extLst>
          </p:cNvPr>
          <p:cNvSpPr/>
          <p:nvPr/>
        </p:nvSpPr>
        <p:spPr>
          <a:xfrm>
            <a:off x="9490101" y="4718322"/>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81" name="Oval 180">
            <a:extLst>
              <a:ext uri="{FF2B5EF4-FFF2-40B4-BE49-F238E27FC236}">
                <a16:creationId xmlns:a16="http://schemas.microsoft.com/office/drawing/2014/main" id="{99835D2A-2080-4595-E34E-F041FE1BDB42}"/>
              </a:ext>
            </a:extLst>
          </p:cNvPr>
          <p:cNvSpPr/>
          <p:nvPr/>
        </p:nvSpPr>
        <p:spPr>
          <a:xfrm>
            <a:off x="9182567" y="4584653"/>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82" name="Oval 181">
            <a:extLst>
              <a:ext uri="{FF2B5EF4-FFF2-40B4-BE49-F238E27FC236}">
                <a16:creationId xmlns:a16="http://schemas.microsoft.com/office/drawing/2014/main" id="{A12711A2-BCA2-7107-DEA2-2B32F2CE78B0}"/>
              </a:ext>
            </a:extLst>
          </p:cNvPr>
          <p:cNvSpPr/>
          <p:nvPr/>
        </p:nvSpPr>
        <p:spPr>
          <a:xfrm>
            <a:off x="8874741" y="4483638"/>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83" name="Oval 182">
            <a:extLst>
              <a:ext uri="{FF2B5EF4-FFF2-40B4-BE49-F238E27FC236}">
                <a16:creationId xmlns:a16="http://schemas.microsoft.com/office/drawing/2014/main" id="{2E09A54D-CE1F-74BA-4DF2-1124D4C3F95B}"/>
              </a:ext>
            </a:extLst>
          </p:cNvPr>
          <p:cNvSpPr/>
          <p:nvPr/>
        </p:nvSpPr>
        <p:spPr>
          <a:xfrm>
            <a:off x="8573167" y="3918195"/>
            <a:ext cx="60959" cy="60959"/>
          </a:xfrm>
          <a:prstGeom prst="ellipse">
            <a:avLst/>
          </a:prstGeom>
          <a:solidFill>
            <a:srgbClr val="FF9E00"/>
          </a:solidFill>
          <a:ln w="12700" cap="flat" cmpd="sng" algn="ctr">
            <a:solidFill>
              <a:srgbClr val="00A590"/>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84" name="Oval 183">
            <a:extLst>
              <a:ext uri="{FF2B5EF4-FFF2-40B4-BE49-F238E27FC236}">
                <a16:creationId xmlns:a16="http://schemas.microsoft.com/office/drawing/2014/main" id="{1F0891BC-8CF8-511F-B76F-1D7E3919104E}"/>
              </a:ext>
            </a:extLst>
          </p:cNvPr>
          <p:cNvSpPr/>
          <p:nvPr/>
        </p:nvSpPr>
        <p:spPr>
          <a:xfrm>
            <a:off x="8719530" y="3889163"/>
            <a:ext cx="60959" cy="60959"/>
          </a:xfrm>
          <a:prstGeom prst="ellipse">
            <a:avLst/>
          </a:prstGeom>
          <a:solidFill>
            <a:schemeClr val="accent1"/>
          </a:solidFill>
          <a:ln w="1270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85" name="Oval 184">
            <a:extLst>
              <a:ext uri="{FF2B5EF4-FFF2-40B4-BE49-F238E27FC236}">
                <a16:creationId xmlns:a16="http://schemas.microsoft.com/office/drawing/2014/main" id="{EF2A938F-462F-E163-4F19-DB004F62AA8C}"/>
              </a:ext>
            </a:extLst>
          </p:cNvPr>
          <p:cNvSpPr/>
          <p:nvPr/>
        </p:nvSpPr>
        <p:spPr>
          <a:xfrm>
            <a:off x="9030162" y="3695733"/>
            <a:ext cx="60959" cy="60959"/>
          </a:xfrm>
          <a:prstGeom prst="ellipse">
            <a:avLst/>
          </a:prstGeom>
          <a:solidFill>
            <a:schemeClr val="accent1"/>
          </a:solidFill>
          <a:ln w="1270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86" name="Oval 185">
            <a:extLst>
              <a:ext uri="{FF2B5EF4-FFF2-40B4-BE49-F238E27FC236}">
                <a16:creationId xmlns:a16="http://schemas.microsoft.com/office/drawing/2014/main" id="{15614144-B6DD-B85B-DEC5-B2ED76E77835}"/>
              </a:ext>
            </a:extLst>
          </p:cNvPr>
          <p:cNvSpPr/>
          <p:nvPr/>
        </p:nvSpPr>
        <p:spPr>
          <a:xfrm>
            <a:off x="9186879" y="3742695"/>
            <a:ext cx="60959" cy="60959"/>
          </a:xfrm>
          <a:prstGeom prst="ellipse">
            <a:avLst/>
          </a:prstGeom>
          <a:solidFill>
            <a:schemeClr val="accent1"/>
          </a:solidFill>
          <a:ln w="1270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87" name="Oval 186">
            <a:extLst>
              <a:ext uri="{FF2B5EF4-FFF2-40B4-BE49-F238E27FC236}">
                <a16:creationId xmlns:a16="http://schemas.microsoft.com/office/drawing/2014/main" id="{CFB05A4B-07B1-1D44-208E-A1899D6E7169}"/>
              </a:ext>
            </a:extLst>
          </p:cNvPr>
          <p:cNvSpPr/>
          <p:nvPr/>
        </p:nvSpPr>
        <p:spPr>
          <a:xfrm>
            <a:off x="9488718" y="3426674"/>
            <a:ext cx="60959" cy="60959"/>
          </a:xfrm>
          <a:prstGeom prst="ellipse">
            <a:avLst/>
          </a:prstGeom>
          <a:solidFill>
            <a:schemeClr val="accent1"/>
          </a:solidFill>
          <a:ln w="1270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88" name="Oval 187">
            <a:extLst>
              <a:ext uri="{FF2B5EF4-FFF2-40B4-BE49-F238E27FC236}">
                <a16:creationId xmlns:a16="http://schemas.microsoft.com/office/drawing/2014/main" id="{0E7AC75F-3F07-043A-241B-AB24F977C6D3}"/>
              </a:ext>
            </a:extLst>
          </p:cNvPr>
          <p:cNvSpPr/>
          <p:nvPr/>
        </p:nvSpPr>
        <p:spPr>
          <a:xfrm>
            <a:off x="10106051" y="3154515"/>
            <a:ext cx="60959" cy="60959"/>
          </a:xfrm>
          <a:prstGeom prst="ellipse">
            <a:avLst/>
          </a:prstGeom>
          <a:solidFill>
            <a:schemeClr val="accent1"/>
          </a:solidFill>
          <a:ln w="1270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189" name="Oval 188">
            <a:extLst>
              <a:ext uri="{FF2B5EF4-FFF2-40B4-BE49-F238E27FC236}">
                <a16:creationId xmlns:a16="http://schemas.microsoft.com/office/drawing/2014/main" id="{B3CA012D-7F31-2D71-B5B4-5628BE29CB9E}"/>
              </a:ext>
            </a:extLst>
          </p:cNvPr>
          <p:cNvSpPr/>
          <p:nvPr/>
        </p:nvSpPr>
        <p:spPr>
          <a:xfrm>
            <a:off x="10572775" y="3166665"/>
            <a:ext cx="60959" cy="60959"/>
          </a:xfrm>
          <a:prstGeom prst="ellipse">
            <a:avLst/>
          </a:prstGeom>
          <a:solidFill>
            <a:schemeClr val="accent1"/>
          </a:solidFill>
          <a:ln w="1270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grpSp>
        <p:nvGrpSpPr>
          <p:cNvPr id="190" name="Group 189">
            <a:extLst>
              <a:ext uri="{FF2B5EF4-FFF2-40B4-BE49-F238E27FC236}">
                <a16:creationId xmlns:a16="http://schemas.microsoft.com/office/drawing/2014/main" id="{13208399-B728-CDBC-498E-81CFC9FAA53B}"/>
              </a:ext>
            </a:extLst>
          </p:cNvPr>
          <p:cNvGrpSpPr/>
          <p:nvPr/>
        </p:nvGrpSpPr>
        <p:grpSpPr>
          <a:xfrm>
            <a:off x="10114173" y="3008599"/>
            <a:ext cx="48000" cy="336000"/>
            <a:chOff x="6423426" y="3603856"/>
            <a:chExt cx="31938" cy="138870"/>
          </a:xfrm>
          <a:solidFill>
            <a:srgbClr val="00A590"/>
          </a:solidFill>
        </p:grpSpPr>
        <p:cxnSp>
          <p:nvCxnSpPr>
            <p:cNvPr id="191" name="Straight Connector 190">
              <a:extLst>
                <a:ext uri="{FF2B5EF4-FFF2-40B4-BE49-F238E27FC236}">
                  <a16:creationId xmlns:a16="http://schemas.microsoft.com/office/drawing/2014/main" id="{FBD01F91-D685-8013-FCC7-B8BA767E5688}"/>
                </a:ext>
              </a:extLst>
            </p:cNvPr>
            <p:cNvCxnSpPr>
              <a:cxnSpLocks/>
            </p:cNvCxnSpPr>
            <p:nvPr/>
          </p:nvCxnSpPr>
          <p:spPr>
            <a:xfrm rot="5400000">
              <a:off x="6439396" y="3587887"/>
              <a:ext cx="0" cy="31937"/>
            </a:xfrm>
            <a:prstGeom prst="line">
              <a:avLst/>
            </a:prstGeom>
            <a:grpFill/>
            <a:ln w="12700" cap="flat" cmpd="sng" algn="ctr">
              <a:solidFill>
                <a:schemeClr val="accent1"/>
              </a:solidFill>
              <a:prstDash val="solid"/>
              <a:miter lim="800000"/>
            </a:ln>
            <a:effectLst/>
          </p:spPr>
        </p:cxnSp>
        <p:cxnSp>
          <p:nvCxnSpPr>
            <p:cNvPr id="192" name="Straight Connector 191">
              <a:extLst>
                <a:ext uri="{FF2B5EF4-FFF2-40B4-BE49-F238E27FC236}">
                  <a16:creationId xmlns:a16="http://schemas.microsoft.com/office/drawing/2014/main" id="{2E6495CE-BC75-71EC-7B0F-BE16B1275E2C}"/>
                </a:ext>
              </a:extLst>
            </p:cNvPr>
            <p:cNvCxnSpPr>
              <a:cxnSpLocks/>
            </p:cNvCxnSpPr>
            <p:nvPr/>
          </p:nvCxnSpPr>
          <p:spPr>
            <a:xfrm rot="5400000">
              <a:off x="6439395" y="3723533"/>
              <a:ext cx="0" cy="31937"/>
            </a:xfrm>
            <a:prstGeom prst="line">
              <a:avLst/>
            </a:prstGeom>
            <a:grpFill/>
            <a:ln w="12700" cap="flat" cmpd="sng" algn="ctr">
              <a:solidFill>
                <a:schemeClr val="accent1"/>
              </a:solidFill>
              <a:prstDash val="solid"/>
              <a:miter lim="800000"/>
            </a:ln>
            <a:effectLst/>
          </p:spPr>
        </p:cxnSp>
        <p:cxnSp>
          <p:nvCxnSpPr>
            <p:cNvPr id="193" name="Straight Connector 192">
              <a:extLst>
                <a:ext uri="{FF2B5EF4-FFF2-40B4-BE49-F238E27FC236}">
                  <a16:creationId xmlns:a16="http://schemas.microsoft.com/office/drawing/2014/main" id="{E5F8A40B-7920-43C5-DDB3-9D0E876611A5}"/>
                </a:ext>
              </a:extLst>
            </p:cNvPr>
            <p:cNvCxnSpPr>
              <a:cxnSpLocks/>
            </p:cNvCxnSpPr>
            <p:nvPr/>
          </p:nvCxnSpPr>
          <p:spPr>
            <a:xfrm rot="5400000" flipH="1">
              <a:off x="6370937" y="3674268"/>
              <a:ext cx="136917" cy="0"/>
            </a:xfrm>
            <a:prstGeom prst="line">
              <a:avLst/>
            </a:prstGeom>
            <a:grpFill/>
            <a:ln w="12700" cap="flat" cmpd="sng" algn="ctr">
              <a:solidFill>
                <a:schemeClr val="accent1"/>
              </a:solidFill>
              <a:prstDash val="solid"/>
              <a:miter lim="800000"/>
            </a:ln>
            <a:effectLst/>
          </p:spPr>
        </p:cxnSp>
      </p:grpSp>
      <p:grpSp>
        <p:nvGrpSpPr>
          <p:cNvPr id="194" name="Group 193">
            <a:extLst>
              <a:ext uri="{FF2B5EF4-FFF2-40B4-BE49-F238E27FC236}">
                <a16:creationId xmlns:a16="http://schemas.microsoft.com/office/drawing/2014/main" id="{D8F22D59-26B7-B4C3-68B9-DA10E923ADE4}"/>
              </a:ext>
            </a:extLst>
          </p:cNvPr>
          <p:cNvGrpSpPr/>
          <p:nvPr/>
        </p:nvGrpSpPr>
        <p:grpSpPr>
          <a:xfrm>
            <a:off x="9495201" y="3316413"/>
            <a:ext cx="48000" cy="288000"/>
            <a:chOff x="6423426" y="3603856"/>
            <a:chExt cx="31938" cy="138870"/>
          </a:xfrm>
          <a:solidFill>
            <a:srgbClr val="00A590"/>
          </a:solidFill>
        </p:grpSpPr>
        <p:cxnSp>
          <p:nvCxnSpPr>
            <p:cNvPr id="195" name="Straight Connector 194">
              <a:extLst>
                <a:ext uri="{FF2B5EF4-FFF2-40B4-BE49-F238E27FC236}">
                  <a16:creationId xmlns:a16="http://schemas.microsoft.com/office/drawing/2014/main" id="{9DECBA23-BDE0-9EA1-1133-BD5965892FF0}"/>
                </a:ext>
              </a:extLst>
            </p:cNvPr>
            <p:cNvCxnSpPr>
              <a:cxnSpLocks/>
            </p:cNvCxnSpPr>
            <p:nvPr/>
          </p:nvCxnSpPr>
          <p:spPr>
            <a:xfrm rot="5400000">
              <a:off x="6439396" y="3587887"/>
              <a:ext cx="0" cy="31937"/>
            </a:xfrm>
            <a:prstGeom prst="line">
              <a:avLst/>
            </a:prstGeom>
            <a:grpFill/>
            <a:ln w="12700" cap="flat" cmpd="sng" algn="ctr">
              <a:solidFill>
                <a:schemeClr val="accent1"/>
              </a:solidFill>
              <a:prstDash val="solid"/>
              <a:miter lim="800000"/>
            </a:ln>
            <a:effectLst/>
          </p:spPr>
        </p:cxnSp>
        <p:cxnSp>
          <p:nvCxnSpPr>
            <p:cNvPr id="196" name="Straight Connector 195">
              <a:extLst>
                <a:ext uri="{FF2B5EF4-FFF2-40B4-BE49-F238E27FC236}">
                  <a16:creationId xmlns:a16="http://schemas.microsoft.com/office/drawing/2014/main" id="{2D733090-CCA4-DEE7-4BE6-E144FB01C4E4}"/>
                </a:ext>
              </a:extLst>
            </p:cNvPr>
            <p:cNvCxnSpPr>
              <a:cxnSpLocks/>
            </p:cNvCxnSpPr>
            <p:nvPr/>
          </p:nvCxnSpPr>
          <p:spPr>
            <a:xfrm rot="5400000">
              <a:off x="6439395" y="3723533"/>
              <a:ext cx="0" cy="31937"/>
            </a:xfrm>
            <a:prstGeom prst="line">
              <a:avLst/>
            </a:prstGeom>
            <a:grpFill/>
            <a:ln w="12700" cap="flat" cmpd="sng" algn="ctr">
              <a:solidFill>
                <a:schemeClr val="accent1"/>
              </a:solidFill>
              <a:prstDash val="solid"/>
              <a:miter lim="800000"/>
            </a:ln>
            <a:effectLst/>
          </p:spPr>
        </p:cxnSp>
        <p:cxnSp>
          <p:nvCxnSpPr>
            <p:cNvPr id="197" name="Straight Connector 196">
              <a:extLst>
                <a:ext uri="{FF2B5EF4-FFF2-40B4-BE49-F238E27FC236}">
                  <a16:creationId xmlns:a16="http://schemas.microsoft.com/office/drawing/2014/main" id="{53F00DBF-F125-9D79-57FA-51DBFB3DF8E5}"/>
                </a:ext>
              </a:extLst>
            </p:cNvPr>
            <p:cNvCxnSpPr>
              <a:cxnSpLocks/>
            </p:cNvCxnSpPr>
            <p:nvPr/>
          </p:nvCxnSpPr>
          <p:spPr>
            <a:xfrm rot="5400000" flipH="1">
              <a:off x="6370937" y="3674268"/>
              <a:ext cx="136917" cy="0"/>
            </a:xfrm>
            <a:prstGeom prst="line">
              <a:avLst/>
            </a:prstGeom>
            <a:grpFill/>
            <a:ln w="12700" cap="flat" cmpd="sng" algn="ctr">
              <a:solidFill>
                <a:schemeClr val="accent1"/>
              </a:solidFill>
              <a:prstDash val="solid"/>
              <a:miter lim="800000"/>
            </a:ln>
            <a:effectLst/>
          </p:spPr>
        </p:cxnSp>
      </p:grpSp>
      <p:grpSp>
        <p:nvGrpSpPr>
          <p:cNvPr id="198" name="Group 197">
            <a:extLst>
              <a:ext uri="{FF2B5EF4-FFF2-40B4-BE49-F238E27FC236}">
                <a16:creationId xmlns:a16="http://schemas.microsoft.com/office/drawing/2014/main" id="{1AE59A91-0472-5C68-390D-AF5F893F6DB0}"/>
              </a:ext>
            </a:extLst>
          </p:cNvPr>
          <p:cNvGrpSpPr/>
          <p:nvPr/>
        </p:nvGrpSpPr>
        <p:grpSpPr>
          <a:xfrm>
            <a:off x="9188041" y="3662667"/>
            <a:ext cx="48000" cy="192000"/>
            <a:chOff x="6423426" y="3603856"/>
            <a:chExt cx="31938" cy="138870"/>
          </a:xfrm>
          <a:solidFill>
            <a:schemeClr val="accent1"/>
          </a:solidFill>
        </p:grpSpPr>
        <p:cxnSp>
          <p:nvCxnSpPr>
            <p:cNvPr id="199" name="Straight Connector 198">
              <a:extLst>
                <a:ext uri="{FF2B5EF4-FFF2-40B4-BE49-F238E27FC236}">
                  <a16:creationId xmlns:a16="http://schemas.microsoft.com/office/drawing/2014/main" id="{D3730F17-F92E-6A17-D16A-2EE9B795D6F9}"/>
                </a:ext>
              </a:extLst>
            </p:cNvPr>
            <p:cNvCxnSpPr>
              <a:cxnSpLocks/>
            </p:cNvCxnSpPr>
            <p:nvPr/>
          </p:nvCxnSpPr>
          <p:spPr>
            <a:xfrm rot="5400000">
              <a:off x="6439396" y="3587887"/>
              <a:ext cx="0" cy="31937"/>
            </a:xfrm>
            <a:prstGeom prst="line">
              <a:avLst/>
            </a:prstGeom>
            <a:grpFill/>
            <a:ln w="12700" cap="flat" cmpd="sng" algn="ctr">
              <a:solidFill>
                <a:schemeClr val="accent1"/>
              </a:solidFill>
              <a:prstDash val="solid"/>
              <a:miter lim="800000"/>
            </a:ln>
            <a:effectLst/>
          </p:spPr>
        </p:cxnSp>
        <p:cxnSp>
          <p:nvCxnSpPr>
            <p:cNvPr id="200" name="Straight Connector 199">
              <a:extLst>
                <a:ext uri="{FF2B5EF4-FFF2-40B4-BE49-F238E27FC236}">
                  <a16:creationId xmlns:a16="http://schemas.microsoft.com/office/drawing/2014/main" id="{D8E8F425-819F-2CA4-EB8E-307906724361}"/>
                </a:ext>
              </a:extLst>
            </p:cNvPr>
            <p:cNvCxnSpPr>
              <a:cxnSpLocks/>
            </p:cNvCxnSpPr>
            <p:nvPr/>
          </p:nvCxnSpPr>
          <p:spPr>
            <a:xfrm rot="5400000">
              <a:off x="6439395" y="3723533"/>
              <a:ext cx="0" cy="31937"/>
            </a:xfrm>
            <a:prstGeom prst="line">
              <a:avLst/>
            </a:prstGeom>
            <a:grpFill/>
            <a:ln w="12700" cap="flat" cmpd="sng" algn="ctr">
              <a:solidFill>
                <a:schemeClr val="accent1"/>
              </a:solidFill>
              <a:prstDash val="solid"/>
              <a:miter lim="800000"/>
            </a:ln>
            <a:effectLst/>
          </p:spPr>
        </p:cxnSp>
        <p:cxnSp>
          <p:nvCxnSpPr>
            <p:cNvPr id="201" name="Straight Connector 200">
              <a:extLst>
                <a:ext uri="{FF2B5EF4-FFF2-40B4-BE49-F238E27FC236}">
                  <a16:creationId xmlns:a16="http://schemas.microsoft.com/office/drawing/2014/main" id="{1FA405F0-3636-8850-D413-F71B03D6F6E8}"/>
                </a:ext>
              </a:extLst>
            </p:cNvPr>
            <p:cNvCxnSpPr>
              <a:cxnSpLocks/>
            </p:cNvCxnSpPr>
            <p:nvPr/>
          </p:nvCxnSpPr>
          <p:spPr>
            <a:xfrm rot="5400000" flipH="1">
              <a:off x="6370937" y="3674268"/>
              <a:ext cx="136917" cy="0"/>
            </a:xfrm>
            <a:prstGeom prst="line">
              <a:avLst/>
            </a:prstGeom>
            <a:grpFill/>
            <a:ln w="12700" cap="flat" cmpd="sng" algn="ctr">
              <a:solidFill>
                <a:schemeClr val="accent1"/>
              </a:solidFill>
              <a:prstDash val="solid"/>
              <a:miter lim="800000"/>
            </a:ln>
            <a:effectLst/>
          </p:spPr>
        </p:cxnSp>
      </p:grpSp>
      <p:grpSp>
        <p:nvGrpSpPr>
          <p:cNvPr id="202" name="Group 201">
            <a:extLst>
              <a:ext uri="{FF2B5EF4-FFF2-40B4-BE49-F238E27FC236}">
                <a16:creationId xmlns:a16="http://schemas.microsoft.com/office/drawing/2014/main" id="{96B0B4AC-F197-BC50-7E52-F60CE4E8E1A1}"/>
              </a:ext>
            </a:extLst>
          </p:cNvPr>
          <p:cNvGrpSpPr/>
          <p:nvPr/>
        </p:nvGrpSpPr>
        <p:grpSpPr>
          <a:xfrm>
            <a:off x="9039333" y="3634763"/>
            <a:ext cx="48000" cy="192000"/>
            <a:chOff x="6423426" y="3603856"/>
            <a:chExt cx="31938" cy="138870"/>
          </a:xfrm>
          <a:solidFill>
            <a:schemeClr val="accent1"/>
          </a:solidFill>
        </p:grpSpPr>
        <p:cxnSp>
          <p:nvCxnSpPr>
            <p:cNvPr id="203" name="Straight Connector 202">
              <a:extLst>
                <a:ext uri="{FF2B5EF4-FFF2-40B4-BE49-F238E27FC236}">
                  <a16:creationId xmlns:a16="http://schemas.microsoft.com/office/drawing/2014/main" id="{1ADEA570-8E1B-8142-2996-676D897BF944}"/>
                </a:ext>
              </a:extLst>
            </p:cNvPr>
            <p:cNvCxnSpPr>
              <a:cxnSpLocks/>
            </p:cNvCxnSpPr>
            <p:nvPr/>
          </p:nvCxnSpPr>
          <p:spPr>
            <a:xfrm rot="5400000">
              <a:off x="6439396" y="3587887"/>
              <a:ext cx="0" cy="31937"/>
            </a:xfrm>
            <a:prstGeom prst="line">
              <a:avLst/>
            </a:prstGeom>
            <a:grpFill/>
            <a:ln w="12700" cap="flat" cmpd="sng" algn="ctr">
              <a:solidFill>
                <a:schemeClr val="accent1"/>
              </a:solidFill>
              <a:prstDash val="solid"/>
              <a:miter lim="800000"/>
            </a:ln>
            <a:effectLst/>
          </p:spPr>
        </p:cxnSp>
        <p:cxnSp>
          <p:nvCxnSpPr>
            <p:cNvPr id="204" name="Straight Connector 203">
              <a:extLst>
                <a:ext uri="{FF2B5EF4-FFF2-40B4-BE49-F238E27FC236}">
                  <a16:creationId xmlns:a16="http://schemas.microsoft.com/office/drawing/2014/main" id="{A5A1E81F-38F7-C9DC-FDD8-FFF89826B362}"/>
                </a:ext>
              </a:extLst>
            </p:cNvPr>
            <p:cNvCxnSpPr>
              <a:cxnSpLocks/>
            </p:cNvCxnSpPr>
            <p:nvPr/>
          </p:nvCxnSpPr>
          <p:spPr>
            <a:xfrm rot="5400000">
              <a:off x="6439395" y="3723533"/>
              <a:ext cx="0" cy="31937"/>
            </a:xfrm>
            <a:prstGeom prst="line">
              <a:avLst/>
            </a:prstGeom>
            <a:grpFill/>
            <a:ln w="12700" cap="flat" cmpd="sng" algn="ctr">
              <a:solidFill>
                <a:schemeClr val="accent1"/>
              </a:solidFill>
              <a:prstDash val="solid"/>
              <a:miter lim="800000"/>
            </a:ln>
            <a:effectLst/>
          </p:spPr>
        </p:cxnSp>
        <p:cxnSp>
          <p:nvCxnSpPr>
            <p:cNvPr id="205" name="Straight Connector 204">
              <a:extLst>
                <a:ext uri="{FF2B5EF4-FFF2-40B4-BE49-F238E27FC236}">
                  <a16:creationId xmlns:a16="http://schemas.microsoft.com/office/drawing/2014/main" id="{6C3EF31C-0737-1F52-1B45-24F452AACF3C}"/>
                </a:ext>
              </a:extLst>
            </p:cNvPr>
            <p:cNvCxnSpPr>
              <a:cxnSpLocks/>
            </p:cNvCxnSpPr>
            <p:nvPr/>
          </p:nvCxnSpPr>
          <p:spPr>
            <a:xfrm rot="5400000" flipH="1">
              <a:off x="6370937" y="3674268"/>
              <a:ext cx="136917" cy="0"/>
            </a:xfrm>
            <a:prstGeom prst="line">
              <a:avLst/>
            </a:prstGeom>
            <a:grpFill/>
            <a:ln w="12700" cap="flat" cmpd="sng" algn="ctr">
              <a:solidFill>
                <a:schemeClr val="accent1"/>
              </a:solidFill>
              <a:prstDash val="solid"/>
              <a:miter lim="800000"/>
            </a:ln>
            <a:effectLst/>
          </p:spPr>
        </p:cxnSp>
      </p:grpSp>
      <p:grpSp>
        <p:nvGrpSpPr>
          <p:cNvPr id="206" name="Group 205">
            <a:extLst>
              <a:ext uri="{FF2B5EF4-FFF2-40B4-BE49-F238E27FC236}">
                <a16:creationId xmlns:a16="http://schemas.microsoft.com/office/drawing/2014/main" id="{8EBE007B-1562-62D7-3222-E4090DDEBBA1}"/>
              </a:ext>
            </a:extLst>
          </p:cNvPr>
          <p:cNvGrpSpPr/>
          <p:nvPr/>
        </p:nvGrpSpPr>
        <p:grpSpPr>
          <a:xfrm>
            <a:off x="8724309" y="3850208"/>
            <a:ext cx="48000" cy="144000"/>
            <a:chOff x="6423426" y="3603856"/>
            <a:chExt cx="31938" cy="138870"/>
          </a:xfrm>
        </p:grpSpPr>
        <p:cxnSp>
          <p:nvCxnSpPr>
            <p:cNvPr id="207" name="Straight Connector 206">
              <a:extLst>
                <a:ext uri="{FF2B5EF4-FFF2-40B4-BE49-F238E27FC236}">
                  <a16:creationId xmlns:a16="http://schemas.microsoft.com/office/drawing/2014/main" id="{C5FC48DE-C6C2-34D8-019C-2DF4876C2A7E}"/>
                </a:ext>
              </a:extLst>
            </p:cNvPr>
            <p:cNvCxnSpPr>
              <a:cxnSpLocks/>
            </p:cNvCxnSpPr>
            <p:nvPr/>
          </p:nvCxnSpPr>
          <p:spPr>
            <a:xfrm rot="5400000">
              <a:off x="6439396" y="3587887"/>
              <a:ext cx="0" cy="31937"/>
            </a:xfrm>
            <a:prstGeom prst="line">
              <a:avLst/>
            </a:prstGeom>
            <a:noFill/>
            <a:ln w="12700" cap="flat" cmpd="sng" algn="ctr">
              <a:solidFill>
                <a:schemeClr val="accent1"/>
              </a:solidFill>
              <a:prstDash val="solid"/>
              <a:miter lim="800000"/>
            </a:ln>
            <a:effectLst/>
          </p:spPr>
        </p:cxnSp>
        <p:cxnSp>
          <p:nvCxnSpPr>
            <p:cNvPr id="208" name="Straight Connector 207">
              <a:extLst>
                <a:ext uri="{FF2B5EF4-FFF2-40B4-BE49-F238E27FC236}">
                  <a16:creationId xmlns:a16="http://schemas.microsoft.com/office/drawing/2014/main" id="{B75744CC-76A5-3ABB-1416-928DD5802936}"/>
                </a:ext>
              </a:extLst>
            </p:cNvPr>
            <p:cNvCxnSpPr>
              <a:cxnSpLocks/>
            </p:cNvCxnSpPr>
            <p:nvPr/>
          </p:nvCxnSpPr>
          <p:spPr>
            <a:xfrm rot="5400000">
              <a:off x="6439395" y="3723533"/>
              <a:ext cx="0" cy="31937"/>
            </a:xfrm>
            <a:prstGeom prst="line">
              <a:avLst/>
            </a:prstGeom>
            <a:noFill/>
            <a:ln w="12700" cap="flat" cmpd="sng" algn="ctr">
              <a:solidFill>
                <a:schemeClr val="accent1"/>
              </a:solidFill>
              <a:prstDash val="solid"/>
              <a:miter lim="800000"/>
            </a:ln>
            <a:effectLst/>
          </p:spPr>
        </p:cxnSp>
        <p:cxnSp>
          <p:nvCxnSpPr>
            <p:cNvPr id="209" name="Straight Connector 208">
              <a:extLst>
                <a:ext uri="{FF2B5EF4-FFF2-40B4-BE49-F238E27FC236}">
                  <a16:creationId xmlns:a16="http://schemas.microsoft.com/office/drawing/2014/main" id="{2BD9F809-24D0-C47C-9EEE-03459C547D0D}"/>
                </a:ext>
              </a:extLst>
            </p:cNvPr>
            <p:cNvCxnSpPr>
              <a:cxnSpLocks/>
            </p:cNvCxnSpPr>
            <p:nvPr/>
          </p:nvCxnSpPr>
          <p:spPr>
            <a:xfrm rot="5400000" flipH="1">
              <a:off x="6370937" y="3674268"/>
              <a:ext cx="136917" cy="0"/>
            </a:xfrm>
            <a:prstGeom prst="line">
              <a:avLst/>
            </a:prstGeom>
            <a:noFill/>
            <a:ln w="12700" cap="flat" cmpd="sng" algn="ctr">
              <a:solidFill>
                <a:schemeClr val="accent1"/>
              </a:solidFill>
              <a:prstDash val="solid"/>
              <a:miter lim="800000"/>
            </a:ln>
            <a:effectLst/>
          </p:spPr>
        </p:cxnSp>
      </p:grpSp>
      <p:grpSp>
        <p:nvGrpSpPr>
          <p:cNvPr id="210" name="Group 209">
            <a:extLst>
              <a:ext uri="{FF2B5EF4-FFF2-40B4-BE49-F238E27FC236}">
                <a16:creationId xmlns:a16="http://schemas.microsoft.com/office/drawing/2014/main" id="{7059C12E-1521-EDCF-B935-FC455BD72F56}"/>
              </a:ext>
            </a:extLst>
          </p:cNvPr>
          <p:cNvGrpSpPr/>
          <p:nvPr/>
        </p:nvGrpSpPr>
        <p:grpSpPr>
          <a:xfrm>
            <a:off x="8884923" y="4420449"/>
            <a:ext cx="48000" cy="168000"/>
            <a:chOff x="6423426" y="3603856"/>
            <a:chExt cx="31938" cy="138870"/>
          </a:xfrm>
          <a:solidFill>
            <a:srgbClr val="BCBC1C"/>
          </a:solidFill>
        </p:grpSpPr>
        <p:cxnSp>
          <p:nvCxnSpPr>
            <p:cNvPr id="211" name="Straight Connector 210">
              <a:extLst>
                <a:ext uri="{FF2B5EF4-FFF2-40B4-BE49-F238E27FC236}">
                  <a16:creationId xmlns:a16="http://schemas.microsoft.com/office/drawing/2014/main" id="{42D067B0-2BEF-9674-2E25-65DBC8402A88}"/>
                </a:ext>
              </a:extLst>
            </p:cNvPr>
            <p:cNvCxnSpPr>
              <a:cxnSpLocks/>
            </p:cNvCxnSpPr>
            <p:nvPr/>
          </p:nvCxnSpPr>
          <p:spPr>
            <a:xfrm rot="5400000">
              <a:off x="6439396" y="3587887"/>
              <a:ext cx="0" cy="31937"/>
            </a:xfrm>
            <a:prstGeom prst="line">
              <a:avLst/>
            </a:prstGeom>
            <a:grpFill/>
            <a:ln w="12700" cap="flat" cmpd="sng" algn="ctr">
              <a:solidFill>
                <a:schemeClr val="accent2"/>
              </a:solidFill>
              <a:prstDash val="solid"/>
              <a:miter lim="800000"/>
            </a:ln>
            <a:effectLst/>
          </p:spPr>
        </p:cxnSp>
        <p:cxnSp>
          <p:nvCxnSpPr>
            <p:cNvPr id="212" name="Straight Connector 211">
              <a:extLst>
                <a:ext uri="{FF2B5EF4-FFF2-40B4-BE49-F238E27FC236}">
                  <a16:creationId xmlns:a16="http://schemas.microsoft.com/office/drawing/2014/main" id="{6DE427A5-7A99-3636-8186-40EE4E66B43B}"/>
                </a:ext>
              </a:extLst>
            </p:cNvPr>
            <p:cNvCxnSpPr>
              <a:cxnSpLocks/>
            </p:cNvCxnSpPr>
            <p:nvPr/>
          </p:nvCxnSpPr>
          <p:spPr>
            <a:xfrm rot="5400000">
              <a:off x="6439395" y="3723533"/>
              <a:ext cx="0" cy="31937"/>
            </a:xfrm>
            <a:prstGeom prst="line">
              <a:avLst/>
            </a:prstGeom>
            <a:grpFill/>
            <a:ln w="12700" cap="flat" cmpd="sng" algn="ctr">
              <a:solidFill>
                <a:schemeClr val="accent2"/>
              </a:solidFill>
              <a:prstDash val="solid"/>
              <a:miter lim="800000"/>
            </a:ln>
            <a:effectLst/>
          </p:spPr>
        </p:cxnSp>
        <p:cxnSp>
          <p:nvCxnSpPr>
            <p:cNvPr id="213" name="Straight Connector 212">
              <a:extLst>
                <a:ext uri="{FF2B5EF4-FFF2-40B4-BE49-F238E27FC236}">
                  <a16:creationId xmlns:a16="http://schemas.microsoft.com/office/drawing/2014/main" id="{3C718756-0602-4EF2-6FBA-2F0F19E3B16A}"/>
                </a:ext>
              </a:extLst>
            </p:cNvPr>
            <p:cNvCxnSpPr>
              <a:cxnSpLocks/>
            </p:cNvCxnSpPr>
            <p:nvPr/>
          </p:nvCxnSpPr>
          <p:spPr>
            <a:xfrm rot="5400000" flipH="1">
              <a:off x="6370937" y="3674268"/>
              <a:ext cx="136917" cy="0"/>
            </a:xfrm>
            <a:prstGeom prst="line">
              <a:avLst/>
            </a:prstGeom>
            <a:grpFill/>
            <a:ln w="12700" cap="flat" cmpd="sng" algn="ctr">
              <a:solidFill>
                <a:schemeClr val="accent2"/>
              </a:solidFill>
              <a:prstDash val="solid"/>
              <a:miter lim="800000"/>
            </a:ln>
            <a:effectLst/>
          </p:spPr>
        </p:cxnSp>
      </p:grpSp>
      <p:grpSp>
        <p:nvGrpSpPr>
          <p:cNvPr id="214" name="Group 213">
            <a:extLst>
              <a:ext uri="{FF2B5EF4-FFF2-40B4-BE49-F238E27FC236}">
                <a16:creationId xmlns:a16="http://schemas.microsoft.com/office/drawing/2014/main" id="{DE9FB3DC-FECB-FFD2-6012-9DBA714A5EBB}"/>
              </a:ext>
            </a:extLst>
          </p:cNvPr>
          <p:cNvGrpSpPr/>
          <p:nvPr/>
        </p:nvGrpSpPr>
        <p:grpSpPr>
          <a:xfrm>
            <a:off x="9188909" y="4486799"/>
            <a:ext cx="48000" cy="240000"/>
            <a:chOff x="6423426" y="3603856"/>
            <a:chExt cx="31938" cy="138870"/>
          </a:xfrm>
          <a:solidFill>
            <a:schemeClr val="accent2"/>
          </a:solidFill>
        </p:grpSpPr>
        <p:cxnSp>
          <p:nvCxnSpPr>
            <p:cNvPr id="215" name="Straight Connector 214">
              <a:extLst>
                <a:ext uri="{FF2B5EF4-FFF2-40B4-BE49-F238E27FC236}">
                  <a16:creationId xmlns:a16="http://schemas.microsoft.com/office/drawing/2014/main" id="{D086EE0A-C902-04DD-D600-606546CF0CBE}"/>
                </a:ext>
              </a:extLst>
            </p:cNvPr>
            <p:cNvCxnSpPr>
              <a:cxnSpLocks/>
            </p:cNvCxnSpPr>
            <p:nvPr/>
          </p:nvCxnSpPr>
          <p:spPr>
            <a:xfrm rot="5400000">
              <a:off x="6439396" y="3587887"/>
              <a:ext cx="0" cy="31937"/>
            </a:xfrm>
            <a:prstGeom prst="line">
              <a:avLst/>
            </a:prstGeom>
            <a:grpFill/>
            <a:ln w="12700" cap="flat" cmpd="sng" algn="ctr">
              <a:solidFill>
                <a:schemeClr val="accent2"/>
              </a:solidFill>
              <a:prstDash val="solid"/>
              <a:miter lim="800000"/>
            </a:ln>
            <a:effectLst/>
          </p:spPr>
        </p:cxnSp>
        <p:cxnSp>
          <p:nvCxnSpPr>
            <p:cNvPr id="216" name="Straight Connector 215">
              <a:extLst>
                <a:ext uri="{FF2B5EF4-FFF2-40B4-BE49-F238E27FC236}">
                  <a16:creationId xmlns:a16="http://schemas.microsoft.com/office/drawing/2014/main" id="{04BE802B-F934-D3C1-EFFA-2F5F0079C313}"/>
                </a:ext>
              </a:extLst>
            </p:cNvPr>
            <p:cNvCxnSpPr>
              <a:cxnSpLocks/>
            </p:cNvCxnSpPr>
            <p:nvPr/>
          </p:nvCxnSpPr>
          <p:spPr>
            <a:xfrm rot="5400000">
              <a:off x="6439395" y="3723533"/>
              <a:ext cx="0" cy="31937"/>
            </a:xfrm>
            <a:prstGeom prst="line">
              <a:avLst/>
            </a:prstGeom>
            <a:grpFill/>
            <a:ln w="12700" cap="flat" cmpd="sng" algn="ctr">
              <a:solidFill>
                <a:schemeClr val="accent2"/>
              </a:solidFill>
              <a:prstDash val="solid"/>
              <a:miter lim="800000"/>
            </a:ln>
            <a:effectLst/>
          </p:spPr>
        </p:cxnSp>
        <p:cxnSp>
          <p:nvCxnSpPr>
            <p:cNvPr id="217" name="Straight Connector 216">
              <a:extLst>
                <a:ext uri="{FF2B5EF4-FFF2-40B4-BE49-F238E27FC236}">
                  <a16:creationId xmlns:a16="http://schemas.microsoft.com/office/drawing/2014/main" id="{13577F8A-4281-1843-CF25-08513FB21E20}"/>
                </a:ext>
              </a:extLst>
            </p:cNvPr>
            <p:cNvCxnSpPr>
              <a:cxnSpLocks/>
            </p:cNvCxnSpPr>
            <p:nvPr/>
          </p:nvCxnSpPr>
          <p:spPr>
            <a:xfrm rot="5400000" flipH="1">
              <a:off x="6370937" y="3674268"/>
              <a:ext cx="136917" cy="0"/>
            </a:xfrm>
            <a:prstGeom prst="line">
              <a:avLst/>
            </a:prstGeom>
            <a:grpFill/>
            <a:ln w="12700" cap="flat" cmpd="sng" algn="ctr">
              <a:solidFill>
                <a:schemeClr val="accent2"/>
              </a:solidFill>
              <a:prstDash val="solid"/>
              <a:miter lim="800000"/>
            </a:ln>
            <a:effectLst/>
          </p:spPr>
        </p:cxnSp>
      </p:grpSp>
      <p:grpSp>
        <p:nvGrpSpPr>
          <p:cNvPr id="218" name="Group 217">
            <a:extLst>
              <a:ext uri="{FF2B5EF4-FFF2-40B4-BE49-F238E27FC236}">
                <a16:creationId xmlns:a16="http://schemas.microsoft.com/office/drawing/2014/main" id="{83FE537E-9276-139E-F7A7-CC1D5B83814C}"/>
              </a:ext>
            </a:extLst>
          </p:cNvPr>
          <p:cNvGrpSpPr/>
          <p:nvPr/>
        </p:nvGrpSpPr>
        <p:grpSpPr>
          <a:xfrm>
            <a:off x="9494280" y="4597603"/>
            <a:ext cx="48000" cy="288000"/>
            <a:chOff x="6423426" y="3603856"/>
            <a:chExt cx="31938" cy="138870"/>
          </a:xfrm>
        </p:grpSpPr>
        <p:cxnSp>
          <p:nvCxnSpPr>
            <p:cNvPr id="219" name="Straight Connector 218">
              <a:extLst>
                <a:ext uri="{FF2B5EF4-FFF2-40B4-BE49-F238E27FC236}">
                  <a16:creationId xmlns:a16="http://schemas.microsoft.com/office/drawing/2014/main" id="{67FD7A26-BC5E-DE68-1EA4-BA682D96590A}"/>
                </a:ext>
              </a:extLst>
            </p:cNvPr>
            <p:cNvCxnSpPr>
              <a:cxnSpLocks/>
            </p:cNvCxnSpPr>
            <p:nvPr/>
          </p:nvCxnSpPr>
          <p:spPr>
            <a:xfrm rot="5400000">
              <a:off x="6439396" y="3587887"/>
              <a:ext cx="0" cy="31937"/>
            </a:xfrm>
            <a:prstGeom prst="line">
              <a:avLst/>
            </a:prstGeom>
            <a:noFill/>
            <a:ln w="12700" cap="flat" cmpd="sng" algn="ctr">
              <a:solidFill>
                <a:schemeClr val="accent2"/>
              </a:solidFill>
              <a:prstDash val="solid"/>
              <a:miter lim="800000"/>
            </a:ln>
            <a:effectLst/>
          </p:spPr>
        </p:cxnSp>
        <p:cxnSp>
          <p:nvCxnSpPr>
            <p:cNvPr id="220" name="Straight Connector 219">
              <a:extLst>
                <a:ext uri="{FF2B5EF4-FFF2-40B4-BE49-F238E27FC236}">
                  <a16:creationId xmlns:a16="http://schemas.microsoft.com/office/drawing/2014/main" id="{2A4E3266-E145-57CB-A69C-FA8B6982443B}"/>
                </a:ext>
              </a:extLst>
            </p:cNvPr>
            <p:cNvCxnSpPr>
              <a:cxnSpLocks/>
            </p:cNvCxnSpPr>
            <p:nvPr/>
          </p:nvCxnSpPr>
          <p:spPr>
            <a:xfrm rot="5400000">
              <a:off x="6439395" y="3723533"/>
              <a:ext cx="0" cy="31937"/>
            </a:xfrm>
            <a:prstGeom prst="line">
              <a:avLst/>
            </a:prstGeom>
            <a:noFill/>
            <a:ln w="12700" cap="flat" cmpd="sng" algn="ctr">
              <a:solidFill>
                <a:schemeClr val="accent2"/>
              </a:solidFill>
              <a:prstDash val="solid"/>
              <a:miter lim="800000"/>
            </a:ln>
            <a:effectLst/>
          </p:spPr>
        </p:cxnSp>
        <p:cxnSp>
          <p:nvCxnSpPr>
            <p:cNvPr id="221" name="Straight Connector 220">
              <a:extLst>
                <a:ext uri="{FF2B5EF4-FFF2-40B4-BE49-F238E27FC236}">
                  <a16:creationId xmlns:a16="http://schemas.microsoft.com/office/drawing/2014/main" id="{5E41095B-7AAD-7A5D-0370-5646C26CA58F}"/>
                </a:ext>
              </a:extLst>
            </p:cNvPr>
            <p:cNvCxnSpPr>
              <a:cxnSpLocks/>
            </p:cNvCxnSpPr>
            <p:nvPr/>
          </p:nvCxnSpPr>
          <p:spPr>
            <a:xfrm rot="5400000" flipH="1">
              <a:off x="6370937" y="3674268"/>
              <a:ext cx="136917" cy="0"/>
            </a:xfrm>
            <a:prstGeom prst="line">
              <a:avLst/>
            </a:prstGeom>
            <a:noFill/>
            <a:ln w="12700" cap="flat" cmpd="sng" algn="ctr">
              <a:solidFill>
                <a:schemeClr val="accent2"/>
              </a:solidFill>
              <a:prstDash val="solid"/>
              <a:miter lim="800000"/>
            </a:ln>
            <a:effectLst/>
          </p:spPr>
        </p:cxnSp>
      </p:grpSp>
      <p:grpSp>
        <p:nvGrpSpPr>
          <p:cNvPr id="222" name="Group 221">
            <a:extLst>
              <a:ext uri="{FF2B5EF4-FFF2-40B4-BE49-F238E27FC236}">
                <a16:creationId xmlns:a16="http://schemas.microsoft.com/office/drawing/2014/main" id="{8F6E047F-80F6-5553-CF98-17D2ED1A1DA4}"/>
              </a:ext>
            </a:extLst>
          </p:cNvPr>
          <p:cNvGrpSpPr/>
          <p:nvPr/>
        </p:nvGrpSpPr>
        <p:grpSpPr>
          <a:xfrm>
            <a:off x="9957181" y="4276448"/>
            <a:ext cx="48000" cy="384000"/>
            <a:chOff x="6423426" y="3603856"/>
            <a:chExt cx="31938" cy="138870"/>
          </a:xfrm>
        </p:grpSpPr>
        <p:cxnSp>
          <p:nvCxnSpPr>
            <p:cNvPr id="223" name="Straight Connector 222">
              <a:extLst>
                <a:ext uri="{FF2B5EF4-FFF2-40B4-BE49-F238E27FC236}">
                  <a16:creationId xmlns:a16="http://schemas.microsoft.com/office/drawing/2014/main" id="{80012980-F456-7609-AD13-28D2330AEE8D}"/>
                </a:ext>
              </a:extLst>
            </p:cNvPr>
            <p:cNvCxnSpPr>
              <a:cxnSpLocks/>
            </p:cNvCxnSpPr>
            <p:nvPr/>
          </p:nvCxnSpPr>
          <p:spPr>
            <a:xfrm rot="5400000">
              <a:off x="6439396" y="3587887"/>
              <a:ext cx="0" cy="31937"/>
            </a:xfrm>
            <a:prstGeom prst="line">
              <a:avLst/>
            </a:prstGeom>
            <a:noFill/>
            <a:ln w="12700" cap="flat" cmpd="sng" algn="ctr">
              <a:solidFill>
                <a:schemeClr val="accent2"/>
              </a:solidFill>
              <a:prstDash val="solid"/>
              <a:miter lim="800000"/>
            </a:ln>
            <a:effectLst/>
          </p:spPr>
        </p:cxnSp>
        <p:cxnSp>
          <p:nvCxnSpPr>
            <p:cNvPr id="224" name="Straight Connector 223">
              <a:extLst>
                <a:ext uri="{FF2B5EF4-FFF2-40B4-BE49-F238E27FC236}">
                  <a16:creationId xmlns:a16="http://schemas.microsoft.com/office/drawing/2014/main" id="{D1A42EAC-3726-4EE5-A2B7-15E1AB872C83}"/>
                </a:ext>
              </a:extLst>
            </p:cNvPr>
            <p:cNvCxnSpPr>
              <a:cxnSpLocks/>
            </p:cNvCxnSpPr>
            <p:nvPr/>
          </p:nvCxnSpPr>
          <p:spPr>
            <a:xfrm rot="5400000">
              <a:off x="6439395" y="3723533"/>
              <a:ext cx="0" cy="31937"/>
            </a:xfrm>
            <a:prstGeom prst="line">
              <a:avLst/>
            </a:prstGeom>
            <a:noFill/>
            <a:ln w="12700" cap="flat" cmpd="sng" algn="ctr">
              <a:solidFill>
                <a:schemeClr val="accent2"/>
              </a:solidFill>
              <a:prstDash val="solid"/>
              <a:miter lim="800000"/>
            </a:ln>
            <a:effectLst/>
          </p:spPr>
        </p:cxnSp>
        <p:cxnSp>
          <p:nvCxnSpPr>
            <p:cNvPr id="225" name="Straight Connector 224">
              <a:extLst>
                <a:ext uri="{FF2B5EF4-FFF2-40B4-BE49-F238E27FC236}">
                  <a16:creationId xmlns:a16="http://schemas.microsoft.com/office/drawing/2014/main" id="{E5431A68-6044-2DCF-8E7E-96F16FFAAF2C}"/>
                </a:ext>
              </a:extLst>
            </p:cNvPr>
            <p:cNvCxnSpPr>
              <a:cxnSpLocks/>
            </p:cNvCxnSpPr>
            <p:nvPr/>
          </p:nvCxnSpPr>
          <p:spPr>
            <a:xfrm rot="5400000" flipH="1">
              <a:off x="6370937" y="3674268"/>
              <a:ext cx="136917" cy="0"/>
            </a:xfrm>
            <a:prstGeom prst="line">
              <a:avLst/>
            </a:prstGeom>
            <a:noFill/>
            <a:ln w="12700" cap="flat" cmpd="sng" algn="ctr">
              <a:solidFill>
                <a:schemeClr val="accent2"/>
              </a:solidFill>
              <a:prstDash val="solid"/>
              <a:miter lim="800000"/>
            </a:ln>
            <a:effectLst/>
          </p:spPr>
        </p:cxnSp>
      </p:grpSp>
      <p:grpSp>
        <p:nvGrpSpPr>
          <p:cNvPr id="226" name="Group 225">
            <a:extLst>
              <a:ext uri="{FF2B5EF4-FFF2-40B4-BE49-F238E27FC236}">
                <a16:creationId xmlns:a16="http://schemas.microsoft.com/office/drawing/2014/main" id="{FD579A6C-DD2C-D1A9-4AFD-3ADCDB265396}"/>
              </a:ext>
            </a:extLst>
          </p:cNvPr>
          <p:cNvGrpSpPr/>
          <p:nvPr/>
        </p:nvGrpSpPr>
        <p:grpSpPr>
          <a:xfrm>
            <a:off x="10422651" y="4165295"/>
            <a:ext cx="48000" cy="432000"/>
            <a:chOff x="6423426" y="3603856"/>
            <a:chExt cx="31938" cy="138870"/>
          </a:xfrm>
          <a:solidFill>
            <a:schemeClr val="accent2"/>
          </a:solidFill>
        </p:grpSpPr>
        <p:cxnSp>
          <p:nvCxnSpPr>
            <p:cNvPr id="227" name="Straight Connector 226">
              <a:extLst>
                <a:ext uri="{FF2B5EF4-FFF2-40B4-BE49-F238E27FC236}">
                  <a16:creationId xmlns:a16="http://schemas.microsoft.com/office/drawing/2014/main" id="{386B4D01-0F08-C071-DFB0-A9C5DC0435CA}"/>
                </a:ext>
              </a:extLst>
            </p:cNvPr>
            <p:cNvCxnSpPr>
              <a:cxnSpLocks/>
            </p:cNvCxnSpPr>
            <p:nvPr/>
          </p:nvCxnSpPr>
          <p:spPr>
            <a:xfrm rot="5400000">
              <a:off x="6439396" y="3587887"/>
              <a:ext cx="0" cy="31937"/>
            </a:xfrm>
            <a:prstGeom prst="line">
              <a:avLst/>
            </a:prstGeom>
            <a:grpFill/>
            <a:ln w="12700" cap="flat" cmpd="sng" algn="ctr">
              <a:solidFill>
                <a:schemeClr val="accent2"/>
              </a:solidFill>
              <a:prstDash val="solid"/>
              <a:miter lim="800000"/>
            </a:ln>
            <a:effectLst/>
          </p:spPr>
        </p:cxnSp>
        <p:cxnSp>
          <p:nvCxnSpPr>
            <p:cNvPr id="228" name="Straight Connector 227">
              <a:extLst>
                <a:ext uri="{FF2B5EF4-FFF2-40B4-BE49-F238E27FC236}">
                  <a16:creationId xmlns:a16="http://schemas.microsoft.com/office/drawing/2014/main" id="{3A119BAA-A90C-93E0-BB23-B8C286C87E22}"/>
                </a:ext>
              </a:extLst>
            </p:cNvPr>
            <p:cNvCxnSpPr>
              <a:cxnSpLocks/>
            </p:cNvCxnSpPr>
            <p:nvPr/>
          </p:nvCxnSpPr>
          <p:spPr>
            <a:xfrm rot="5400000">
              <a:off x="6439395" y="3723533"/>
              <a:ext cx="0" cy="31937"/>
            </a:xfrm>
            <a:prstGeom prst="line">
              <a:avLst/>
            </a:prstGeom>
            <a:grpFill/>
            <a:ln w="12700" cap="flat" cmpd="sng" algn="ctr">
              <a:solidFill>
                <a:schemeClr val="accent2"/>
              </a:solidFill>
              <a:prstDash val="solid"/>
              <a:miter lim="800000"/>
            </a:ln>
            <a:effectLst/>
          </p:spPr>
        </p:cxnSp>
        <p:cxnSp>
          <p:nvCxnSpPr>
            <p:cNvPr id="229" name="Straight Connector 228">
              <a:extLst>
                <a:ext uri="{FF2B5EF4-FFF2-40B4-BE49-F238E27FC236}">
                  <a16:creationId xmlns:a16="http://schemas.microsoft.com/office/drawing/2014/main" id="{CA77B93F-F297-AE52-CCA0-378E19566AB6}"/>
                </a:ext>
              </a:extLst>
            </p:cNvPr>
            <p:cNvCxnSpPr>
              <a:cxnSpLocks/>
            </p:cNvCxnSpPr>
            <p:nvPr/>
          </p:nvCxnSpPr>
          <p:spPr>
            <a:xfrm rot="5400000" flipH="1">
              <a:off x="6370937" y="3674268"/>
              <a:ext cx="136917" cy="0"/>
            </a:xfrm>
            <a:prstGeom prst="line">
              <a:avLst/>
            </a:prstGeom>
            <a:grpFill/>
            <a:ln w="12700" cap="flat" cmpd="sng" algn="ctr">
              <a:solidFill>
                <a:schemeClr val="accent2"/>
              </a:solidFill>
              <a:prstDash val="solid"/>
              <a:miter lim="800000"/>
            </a:ln>
            <a:effectLst/>
          </p:spPr>
        </p:cxnSp>
      </p:grpSp>
      <p:grpSp>
        <p:nvGrpSpPr>
          <p:cNvPr id="230" name="Group 229">
            <a:extLst>
              <a:ext uri="{FF2B5EF4-FFF2-40B4-BE49-F238E27FC236}">
                <a16:creationId xmlns:a16="http://schemas.microsoft.com/office/drawing/2014/main" id="{E52F2F41-E45B-73E9-4CB0-22622EA5D435}"/>
              </a:ext>
            </a:extLst>
          </p:cNvPr>
          <p:cNvGrpSpPr/>
          <p:nvPr/>
        </p:nvGrpSpPr>
        <p:grpSpPr>
          <a:xfrm>
            <a:off x="10889723" y="4132449"/>
            <a:ext cx="48000" cy="456000"/>
            <a:chOff x="6423426" y="3603856"/>
            <a:chExt cx="31938" cy="138870"/>
          </a:xfrm>
        </p:grpSpPr>
        <p:cxnSp>
          <p:nvCxnSpPr>
            <p:cNvPr id="231" name="Straight Connector 230">
              <a:extLst>
                <a:ext uri="{FF2B5EF4-FFF2-40B4-BE49-F238E27FC236}">
                  <a16:creationId xmlns:a16="http://schemas.microsoft.com/office/drawing/2014/main" id="{A4486DCB-FB6B-4F0C-00D0-8A76075A1AD4}"/>
                </a:ext>
              </a:extLst>
            </p:cNvPr>
            <p:cNvCxnSpPr>
              <a:cxnSpLocks/>
            </p:cNvCxnSpPr>
            <p:nvPr/>
          </p:nvCxnSpPr>
          <p:spPr>
            <a:xfrm rot="5400000">
              <a:off x="6439396" y="3587887"/>
              <a:ext cx="0" cy="31937"/>
            </a:xfrm>
            <a:prstGeom prst="line">
              <a:avLst/>
            </a:prstGeom>
            <a:noFill/>
            <a:ln w="12700" cap="flat" cmpd="sng" algn="ctr">
              <a:solidFill>
                <a:schemeClr val="accent2"/>
              </a:solidFill>
              <a:prstDash val="solid"/>
              <a:miter lim="800000"/>
            </a:ln>
            <a:effectLst/>
          </p:spPr>
        </p:cxnSp>
        <p:cxnSp>
          <p:nvCxnSpPr>
            <p:cNvPr id="232" name="Straight Connector 231">
              <a:extLst>
                <a:ext uri="{FF2B5EF4-FFF2-40B4-BE49-F238E27FC236}">
                  <a16:creationId xmlns:a16="http://schemas.microsoft.com/office/drawing/2014/main" id="{26AB6685-9041-28CE-AF33-08996D337BE1}"/>
                </a:ext>
              </a:extLst>
            </p:cNvPr>
            <p:cNvCxnSpPr>
              <a:cxnSpLocks/>
            </p:cNvCxnSpPr>
            <p:nvPr/>
          </p:nvCxnSpPr>
          <p:spPr>
            <a:xfrm rot="5400000">
              <a:off x="6439395" y="3723533"/>
              <a:ext cx="0" cy="31937"/>
            </a:xfrm>
            <a:prstGeom prst="line">
              <a:avLst/>
            </a:prstGeom>
            <a:noFill/>
            <a:ln w="12700" cap="flat" cmpd="sng" algn="ctr">
              <a:solidFill>
                <a:schemeClr val="accent2"/>
              </a:solidFill>
              <a:prstDash val="solid"/>
              <a:miter lim="800000"/>
            </a:ln>
            <a:effectLst/>
          </p:spPr>
        </p:cxnSp>
        <p:cxnSp>
          <p:nvCxnSpPr>
            <p:cNvPr id="233" name="Straight Connector 232">
              <a:extLst>
                <a:ext uri="{FF2B5EF4-FFF2-40B4-BE49-F238E27FC236}">
                  <a16:creationId xmlns:a16="http://schemas.microsoft.com/office/drawing/2014/main" id="{CB94FBC9-2844-8A92-3622-BFD14687CA86}"/>
                </a:ext>
              </a:extLst>
            </p:cNvPr>
            <p:cNvCxnSpPr>
              <a:cxnSpLocks/>
            </p:cNvCxnSpPr>
            <p:nvPr/>
          </p:nvCxnSpPr>
          <p:spPr>
            <a:xfrm rot="5400000" flipH="1">
              <a:off x="6370937" y="3674268"/>
              <a:ext cx="136917" cy="0"/>
            </a:xfrm>
            <a:prstGeom prst="line">
              <a:avLst/>
            </a:prstGeom>
            <a:noFill/>
            <a:ln w="12700" cap="flat" cmpd="sng" algn="ctr">
              <a:solidFill>
                <a:schemeClr val="accent2"/>
              </a:solidFill>
              <a:prstDash val="solid"/>
              <a:miter lim="800000"/>
            </a:ln>
            <a:effectLst/>
          </p:spPr>
        </p:cxnSp>
      </p:grpSp>
      <p:sp>
        <p:nvSpPr>
          <p:cNvPr id="234" name="Freeform: Shape 233">
            <a:extLst>
              <a:ext uri="{FF2B5EF4-FFF2-40B4-BE49-F238E27FC236}">
                <a16:creationId xmlns:a16="http://schemas.microsoft.com/office/drawing/2014/main" id="{A168D701-2CF6-5E46-4DA0-FE85E641F7D7}"/>
              </a:ext>
            </a:extLst>
          </p:cNvPr>
          <p:cNvSpPr/>
          <p:nvPr/>
        </p:nvSpPr>
        <p:spPr>
          <a:xfrm>
            <a:off x="8605501" y="3183527"/>
            <a:ext cx="2009775" cy="765175"/>
          </a:xfrm>
          <a:custGeom>
            <a:avLst/>
            <a:gdLst>
              <a:gd name="connsiteX0" fmla="*/ 0 w 1507331"/>
              <a:gd name="connsiteY0" fmla="*/ 573881 h 573881"/>
              <a:gd name="connsiteX1" fmla="*/ 104775 w 1507331"/>
              <a:gd name="connsiteY1" fmla="*/ 552450 h 573881"/>
              <a:gd name="connsiteX2" fmla="*/ 340518 w 1507331"/>
              <a:gd name="connsiteY2" fmla="*/ 402431 h 573881"/>
              <a:gd name="connsiteX3" fmla="*/ 457200 w 1507331"/>
              <a:gd name="connsiteY3" fmla="*/ 440531 h 573881"/>
              <a:gd name="connsiteX4" fmla="*/ 681037 w 1507331"/>
              <a:gd name="connsiteY4" fmla="*/ 207169 h 573881"/>
              <a:gd name="connsiteX5" fmla="*/ 1150143 w 1507331"/>
              <a:gd name="connsiteY5" fmla="*/ 0 h 573881"/>
              <a:gd name="connsiteX6" fmla="*/ 1507331 w 1507331"/>
              <a:gd name="connsiteY6" fmla="*/ 4762 h 57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573881">
                <a:moveTo>
                  <a:pt x="0" y="573881"/>
                </a:moveTo>
                <a:lnTo>
                  <a:pt x="104775" y="552450"/>
                </a:lnTo>
                <a:lnTo>
                  <a:pt x="340518" y="402431"/>
                </a:lnTo>
                <a:lnTo>
                  <a:pt x="457200" y="440531"/>
                </a:lnTo>
                <a:lnTo>
                  <a:pt x="681037" y="207169"/>
                </a:lnTo>
                <a:lnTo>
                  <a:pt x="1150143" y="0"/>
                </a:lnTo>
                <a:lnTo>
                  <a:pt x="1507331" y="4762"/>
                </a:lnTo>
              </a:path>
            </a:pathLst>
          </a:custGeom>
          <a:noFill/>
          <a:ln w="1905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235" name="Freeform: Shape 234">
            <a:extLst>
              <a:ext uri="{FF2B5EF4-FFF2-40B4-BE49-F238E27FC236}">
                <a16:creationId xmlns:a16="http://schemas.microsoft.com/office/drawing/2014/main" id="{78016921-F6D4-D4EE-D426-B7AD6F20AD52}"/>
              </a:ext>
            </a:extLst>
          </p:cNvPr>
          <p:cNvSpPr/>
          <p:nvPr/>
        </p:nvSpPr>
        <p:spPr>
          <a:xfrm>
            <a:off x="8602324" y="3951876"/>
            <a:ext cx="2314576" cy="796925"/>
          </a:xfrm>
          <a:custGeom>
            <a:avLst/>
            <a:gdLst>
              <a:gd name="connsiteX0" fmla="*/ 0 w 1735932"/>
              <a:gd name="connsiteY0" fmla="*/ 0 h 597694"/>
              <a:gd name="connsiteX1" fmla="*/ 223838 w 1735932"/>
              <a:gd name="connsiteY1" fmla="*/ 431007 h 597694"/>
              <a:gd name="connsiteX2" fmla="*/ 459582 w 1735932"/>
              <a:gd name="connsiteY2" fmla="*/ 492919 h 597694"/>
              <a:gd name="connsiteX3" fmla="*/ 688182 w 1735932"/>
              <a:gd name="connsiteY3" fmla="*/ 597694 h 597694"/>
              <a:gd name="connsiteX4" fmla="*/ 1035844 w 1735932"/>
              <a:gd name="connsiteY4" fmla="*/ 381000 h 597694"/>
              <a:gd name="connsiteX5" fmla="*/ 1378744 w 1735932"/>
              <a:gd name="connsiteY5" fmla="*/ 319088 h 597694"/>
              <a:gd name="connsiteX6" fmla="*/ 1735932 w 1735932"/>
              <a:gd name="connsiteY6" fmla="*/ 300038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932" h="597694">
                <a:moveTo>
                  <a:pt x="0" y="0"/>
                </a:moveTo>
                <a:lnTo>
                  <a:pt x="223838" y="431007"/>
                </a:lnTo>
                <a:lnTo>
                  <a:pt x="459582" y="492919"/>
                </a:lnTo>
                <a:lnTo>
                  <a:pt x="688182" y="597694"/>
                </a:lnTo>
                <a:lnTo>
                  <a:pt x="1035844" y="381000"/>
                </a:lnTo>
                <a:lnTo>
                  <a:pt x="1378744" y="319088"/>
                </a:lnTo>
                <a:lnTo>
                  <a:pt x="1735932" y="300038"/>
                </a:lnTo>
              </a:path>
            </a:pathLst>
          </a:custGeom>
          <a:noFill/>
          <a:ln w="19050" cap="flat" cmpd="sng" algn="ctr">
            <a:solidFill>
              <a:schemeClr val="accent2"/>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236" name="TextBox 235">
            <a:extLst>
              <a:ext uri="{FF2B5EF4-FFF2-40B4-BE49-F238E27FC236}">
                <a16:creationId xmlns:a16="http://schemas.microsoft.com/office/drawing/2014/main" id="{68EFE37A-835E-DA1D-4C2C-2333C32BBCEC}"/>
              </a:ext>
            </a:extLst>
          </p:cNvPr>
          <p:cNvSpPr txBox="1"/>
          <p:nvPr/>
        </p:nvSpPr>
        <p:spPr>
          <a:xfrm>
            <a:off x="10991600" y="4619120"/>
            <a:ext cx="1043876" cy="338554"/>
          </a:xfrm>
          <a:prstGeom prst="rect">
            <a:avLst/>
          </a:prstGeom>
          <a:noFill/>
        </p:spPr>
        <p:txBody>
          <a:bodyPr wrap="none" rtlCol="0">
            <a:spAutoFit/>
          </a:bodyPr>
          <a:lstStyle/>
          <a:p>
            <a:pPr defTabSz="1219170">
              <a:defRPr/>
            </a:pPr>
            <a:r>
              <a:rPr lang="en-GB" sz="800" dirty="0">
                <a:solidFill>
                  <a:prstClr val="black"/>
                </a:solidFill>
                <a:latin typeface="Arial"/>
              </a:rPr>
              <a:t>iGlarLixi</a:t>
            </a:r>
          </a:p>
          <a:p>
            <a:pPr defTabSz="1219170">
              <a:defRPr/>
            </a:pPr>
            <a:r>
              <a:rPr lang="en-GB" sz="800" dirty="0">
                <a:solidFill>
                  <a:prstClr val="black"/>
                </a:solidFill>
                <a:latin typeface="Arial"/>
              </a:rPr>
              <a:t>Basal-bolus insulin</a:t>
            </a:r>
          </a:p>
        </p:txBody>
      </p:sp>
      <p:sp>
        <p:nvSpPr>
          <p:cNvPr id="237" name="TextBox 236">
            <a:extLst>
              <a:ext uri="{FF2B5EF4-FFF2-40B4-BE49-F238E27FC236}">
                <a16:creationId xmlns:a16="http://schemas.microsoft.com/office/drawing/2014/main" id="{243A6D94-2092-9CF5-713D-DA7445692501}"/>
              </a:ext>
            </a:extLst>
          </p:cNvPr>
          <p:cNvSpPr txBox="1"/>
          <p:nvPr/>
        </p:nvSpPr>
        <p:spPr>
          <a:xfrm>
            <a:off x="10592121" y="3040987"/>
            <a:ext cx="1058303" cy="297646"/>
          </a:xfrm>
          <a:prstGeom prst="rect">
            <a:avLst/>
          </a:prstGeom>
          <a:noFill/>
        </p:spPr>
        <p:txBody>
          <a:bodyPr wrap="none" rtlCol="0">
            <a:spAutoFit/>
          </a:bodyPr>
          <a:lstStyle/>
          <a:p>
            <a:pPr defTabSz="1219170">
              <a:defRPr/>
            </a:pPr>
            <a:r>
              <a:rPr lang="en-GB" sz="667" dirty="0">
                <a:solidFill>
                  <a:prstClr val="black"/>
                </a:solidFill>
                <a:latin typeface="Arial"/>
              </a:rPr>
              <a:t>LS mean change (SE):</a:t>
            </a:r>
          </a:p>
          <a:p>
            <a:pPr defTabSz="1219170">
              <a:defRPr/>
            </a:pPr>
            <a:r>
              <a:rPr lang="en-GB" sz="667" dirty="0">
                <a:solidFill>
                  <a:prstClr val="black"/>
                </a:solidFill>
                <a:latin typeface="Arial"/>
              </a:rPr>
              <a:t>0.70 (0.24)</a:t>
            </a:r>
          </a:p>
        </p:txBody>
      </p:sp>
      <p:sp>
        <p:nvSpPr>
          <p:cNvPr id="238" name="TextBox 237">
            <a:extLst>
              <a:ext uri="{FF2B5EF4-FFF2-40B4-BE49-F238E27FC236}">
                <a16:creationId xmlns:a16="http://schemas.microsoft.com/office/drawing/2014/main" id="{EC50277F-21C4-B82F-8BB0-16A8B8ED4BB1}"/>
              </a:ext>
            </a:extLst>
          </p:cNvPr>
          <p:cNvSpPr txBox="1"/>
          <p:nvPr/>
        </p:nvSpPr>
        <p:spPr>
          <a:xfrm>
            <a:off x="10571629" y="3435128"/>
            <a:ext cx="1417376" cy="297646"/>
          </a:xfrm>
          <a:prstGeom prst="rect">
            <a:avLst/>
          </a:prstGeom>
          <a:noFill/>
        </p:spPr>
        <p:txBody>
          <a:bodyPr wrap="none" rtlCol="0">
            <a:spAutoFit/>
          </a:bodyPr>
          <a:lstStyle/>
          <a:p>
            <a:pPr defTabSz="1219170">
              <a:defRPr/>
            </a:pPr>
            <a:r>
              <a:rPr lang="en-GB" sz="667" dirty="0">
                <a:solidFill>
                  <a:prstClr val="black"/>
                </a:solidFill>
                <a:latin typeface="Arial"/>
              </a:rPr>
              <a:t>LS mean difference (95% CI):</a:t>
            </a:r>
          </a:p>
          <a:p>
            <a:pPr defTabSz="1219170">
              <a:defRPr/>
            </a:pPr>
            <a:r>
              <a:rPr lang="en-GB" sz="667" dirty="0">
                <a:solidFill>
                  <a:prstClr val="black"/>
                </a:solidFill>
                <a:latin typeface="Arial"/>
              </a:rPr>
              <a:t>-1.32 (-1.91 to -0.72), p&lt;0.0001)</a:t>
            </a:r>
          </a:p>
        </p:txBody>
      </p:sp>
      <p:sp>
        <p:nvSpPr>
          <p:cNvPr id="239" name="TextBox 238">
            <a:extLst>
              <a:ext uri="{FF2B5EF4-FFF2-40B4-BE49-F238E27FC236}">
                <a16:creationId xmlns:a16="http://schemas.microsoft.com/office/drawing/2014/main" id="{9FA409D1-CB1A-F764-6776-496A3FF3587D}"/>
              </a:ext>
            </a:extLst>
          </p:cNvPr>
          <p:cNvSpPr txBox="1"/>
          <p:nvPr/>
        </p:nvSpPr>
        <p:spPr>
          <a:xfrm>
            <a:off x="10911831" y="4229264"/>
            <a:ext cx="1058303" cy="297646"/>
          </a:xfrm>
          <a:prstGeom prst="rect">
            <a:avLst/>
          </a:prstGeom>
          <a:noFill/>
        </p:spPr>
        <p:txBody>
          <a:bodyPr wrap="none" rtlCol="0">
            <a:spAutoFit/>
          </a:bodyPr>
          <a:lstStyle/>
          <a:p>
            <a:pPr defTabSz="1219170">
              <a:defRPr/>
            </a:pPr>
            <a:r>
              <a:rPr lang="en-GB" sz="667" dirty="0">
                <a:solidFill>
                  <a:srgbClr val="7A00E6"/>
                </a:solidFill>
                <a:latin typeface="Arial"/>
              </a:rPr>
              <a:t>LS mean change (SE):</a:t>
            </a:r>
          </a:p>
          <a:p>
            <a:pPr defTabSz="1219170">
              <a:defRPr/>
            </a:pPr>
            <a:r>
              <a:rPr lang="en-GB" sz="667" dirty="0">
                <a:solidFill>
                  <a:srgbClr val="7A00E6"/>
                </a:solidFill>
                <a:latin typeface="Arial"/>
              </a:rPr>
              <a:t>-0.62 (0.24)</a:t>
            </a:r>
          </a:p>
        </p:txBody>
      </p:sp>
      <p:sp>
        <p:nvSpPr>
          <p:cNvPr id="240" name="Oval 239">
            <a:extLst>
              <a:ext uri="{FF2B5EF4-FFF2-40B4-BE49-F238E27FC236}">
                <a16:creationId xmlns:a16="http://schemas.microsoft.com/office/drawing/2014/main" id="{3978EC4A-4683-CCBF-A186-FBEF49F8ECA0}"/>
              </a:ext>
            </a:extLst>
          </p:cNvPr>
          <p:cNvSpPr/>
          <p:nvPr/>
        </p:nvSpPr>
        <p:spPr>
          <a:xfrm>
            <a:off x="11010883" y="4834899"/>
            <a:ext cx="60959" cy="60959"/>
          </a:xfrm>
          <a:prstGeom prst="ellipse">
            <a:avLst/>
          </a:prstGeom>
          <a:solidFill>
            <a:schemeClr val="accent1"/>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241" name="Oval 240">
            <a:extLst>
              <a:ext uri="{FF2B5EF4-FFF2-40B4-BE49-F238E27FC236}">
                <a16:creationId xmlns:a16="http://schemas.microsoft.com/office/drawing/2014/main" id="{F523B598-B4D6-DDF8-2AC7-BB270F437D20}"/>
              </a:ext>
            </a:extLst>
          </p:cNvPr>
          <p:cNvSpPr/>
          <p:nvPr/>
        </p:nvSpPr>
        <p:spPr>
          <a:xfrm>
            <a:off x="11008977" y="4718386"/>
            <a:ext cx="60959" cy="60959"/>
          </a:xfrm>
          <a:prstGeom prst="ellipse">
            <a:avLst/>
          </a:prstGeom>
          <a:solidFill>
            <a:schemeClr val="accent2"/>
          </a:solidFill>
          <a:ln w="12700" cap="flat" cmpd="sng" algn="ctr">
            <a:no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242" name="TextBox 241">
            <a:extLst>
              <a:ext uri="{FF2B5EF4-FFF2-40B4-BE49-F238E27FC236}">
                <a16:creationId xmlns:a16="http://schemas.microsoft.com/office/drawing/2014/main" id="{3E8361A8-C062-E1B4-E104-65CDBFC7090D}"/>
              </a:ext>
            </a:extLst>
          </p:cNvPr>
          <p:cNvSpPr txBox="1"/>
          <p:nvPr/>
        </p:nvSpPr>
        <p:spPr>
          <a:xfrm>
            <a:off x="9391954" y="4932661"/>
            <a:ext cx="832279" cy="215444"/>
          </a:xfrm>
          <a:prstGeom prst="rect">
            <a:avLst/>
          </a:prstGeom>
          <a:noFill/>
        </p:spPr>
        <p:txBody>
          <a:bodyPr wrap="none" rtlCol="0">
            <a:spAutoFit/>
          </a:bodyPr>
          <a:lstStyle/>
          <a:p>
            <a:pPr algn="ctr" defTabSz="1219170">
              <a:defRPr/>
            </a:pPr>
            <a:r>
              <a:rPr lang="en-GB" sz="800" b="1" dirty="0">
                <a:solidFill>
                  <a:prstClr val="black"/>
                </a:solidFill>
                <a:latin typeface="Arial"/>
              </a:rPr>
              <a:t>Time (weeks)</a:t>
            </a:r>
          </a:p>
        </p:txBody>
      </p:sp>
      <p:sp>
        <p:nvSpPr>
          <p:cNvPr id="243" name="Rectangle 242">
            <a:extLst>
              <a:ext uri="{FF2B5EF4-FFF2-40B4-BE49-F238E27FC236}">
                <a16:creationId xmlns:a16="http://schemas.microsoft.com/office/drawing/2014/main" id="{B81310F4-8F90-65A5-154F-86A5FBBEA0A1}"/>
              </a:ext>
            </a:extLst>
          </p:cNvPr>
          <p:cNvSpPr/>
          <p:nvPr/>
        </p:nvSpPr>
        <p:spPr>
          <a:xfrm>
            <a:off x="7991237" y="2320982"/>
            <a:ext cx="3731399" cy="318100"/>
          </a:xfrm>
          <a:prstGeom prst="rect">
            <a:avLst/>
          </a:prstGeom>
        </p:spPr>
        <p:txBody>
          <a:bodyPr wrap="square">
            <a:spAutoFit/>
          </a:bodyPr>
          <a:lstStyle/>
          <a:p>
            <a:pPr algn="ctr" defTabSz="609585">
              <a:spcAft>
                <a:spcPts val="800"/>
              </a:spcAft>
              <a:defRPr/>
            </a:pPr>
            <a:r>
              <a:rPr lang="en-GB" sz="1467" b="1" dirty="0">
                <a:solidFill>
                  <a:prstClr val="black"/>
                </a:solidFill>
                <a:latin typeface="Verdana"/>
              </a:rPr>
              <a:t>Weight change</a:t>
            </a:r>
          </a:p>
        </p:txBody>
      </p:sp>
      <p:sp>
        <p:nvSpPr>
          <p:cNvPr id="244" name="Oval 243">
            <a:extLst>
              <a:ext uri="{FF2B5EF4-FFF2-40B4-BE49-F238E27FC236}">
                <a16:creationId xmlns:a16="http://schemas.microsoft.com/office/drawing/2014/main" id="{73BCFE6F-DFE4-8DBB-8369-0D4F02833ED5}"/>
              </a:ext>
            </a:extLst>
          </p:cNvPr>
          <p:cNvSpPr/>
          <p:nvPr/>
        </p:nvSpPr>
        <p:spPr>
          <a:xfrm>
            <a:off x="8572813" y="3918087"/>
            <a:ext cx="60959" cy="60959"/>
          </a:xfrm>
          <a:prstGeom prst="ellipse">
            <a:avLst/>
          </a:prstGeom>
          <a:solidFill>
            <a:schemeClr val="accent1"/>
          </a:solidFill>
          <a:ln w="12700" cap="flat" cmpd="sng" algn="ctr">
            <a:solidFill>
              <a:schemeClr val="accent1"/>
            </a:solidFill>
            <a:prstDash val="solid"/>
            <a:miter lim="800000"/>
          </a:ln>
          <a:effectLst/>
        </p:spPr>
        <p:txBody>
          <a:bodyPr rtlCol="0" anchor="ctr"/>
          <a:lstStyle/>
          <a:p>
            <a:pPr algn="ctr" defTabSz="1219170">
              <a:defRPr/>
            </a:pPr>
            <a:endParaRPr lang="en-GB" sz="2400" kern="0" dirty="0">
              <a:solidFill>
                <a:prstClr val="black"/>
              </a:solidFill>
              <a:latin typeface="Arial"/>
            </a:endParaRPr>
          </a:p>
        </p:txBody>
      </p:sp>
      <p:sp>
        <p:nvSpPr>
          <p:cNvPr id="245" name="TextBox 244">
            <a:extLst>
              <a:ext uri="{FF2B5EF4-FFF2-40B4-BE49-F238E27FC236}">
                <a16:creationId xmlns:a16="http://schemas.microsoft.com/office/drawing/2014/main" id="{99AC4319-3BF9-D691-894E-441159985479}"/>
              </a:ext>
            </a:extLst>
          </p:cNvPr>
          <p:cNvSpPr txBox="1"/>
          <p:nvPr/>
        </p:nvSpPr>
        <p:spPr>
          <a:xfrm>
            <a:off x="6677603" y="4720227"/>
            <a:ext cx="449162" cy="256545"/>
          </a:xfrm>
          <a:prstGeom prst="rect">
            <a:avLst/>
          </a:prstGeom>
          <a:noFill/>
        </p:spPr>
        <p:txBody>
          <a:bodyPr wrap="none" rtlCol="0">
            <a:spAutoFit/>
          </a:bodyPr>
          <a:lstStyle/>
          <a:p>
            <a:pPr algn="ctr" defTabSz="1219170">
              <a:defRPr/>
            </a:pPr>
            <a:r>
              <a:rPr lang="en-GB" sz="1067" kern="0" dirty="0">
                <a:solidFill>
                  <a:prstClr val="black"/>
                </a:solidFill>
                <a:latin typeface="Arial"/>
              </a:rPr>
              <a:t>0.13</a:t>
            </a:r>
          </a:p>
        </p:txBody>
      </p:sp>
    </p:spTree>
    <p:extLst>
      <p:ext uri="{BB962C8B-B14F-4D97-AF65-F5344CB8AC3E}">
        <p14:creationId xmlns:p14="http://schemas.microsoft.com/office/powerpoint/2010/main" val="2900341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032B4D-9FB0-0097-A518-386F40905666}"/>
              </a:ext>
            </a:extLst>
          </p:cNvPr>
          <p:cNvGraphicFramePr>
            <a:graphicFrameLocks noGrp="1"/>
          </p:cNvGraphicFramePr>
          <p:nvPr>
            <p:extLst>
              <p:ext uri="{D42A27DB-BD31-4B8C-83A1-F6EECF244321}">
                <p14:modId xmlns:p14="http://schemas.microsoft.com/office/powerpoint/2010/main" val="3596531825"/>
              </p:ext>
            </p:extLst>
          </p:nvPr>
        </p:nvGraphicFramePr>
        <p:xfrm>
          <a:off x="1801580" y="1010630"/>
          <a:ext cx="8366943" cy="4329775"/>
        </p:xfrm>
        <a:graphic>
          <a:graphicData uri="http://schemas.openxmlformats.org/drawingml/2006/table">
            <a:tbl>
              <a:tblPr firstRow="1" bandRow="1">
                <a:tableStyleId>{5C22544A-7EE6-4342-B048-85BDC9FD1C3A}</a:tableStyleId>
              </a:tblPr>
              <a:tblGrid>
                <a:gridCol w="8366943">
                  <a:extLst>
                    <a:ext uri="{9D8B030D-6E8A-4147-A177-3AD203B41FA5}">
                      <a16:colId xmlns:a16="http://schemas.microsoft.com/office/drawing/2014/main" val="1741762310"/>
                    </a:ext>
                  </a:extLst>
                </a:gridCol>
              </a:tblGrid>
              <a:tr h="517420">
                <a:tc>
                  <a:txBody>
                    <a:bodyPr/>
                    <a:lstStyle/>
                    <a:p>
                      <a:r>
                        <a:rPr lang="en-ZA" sz="2400" dirty="0">
                          <a:solidFill>
                            <a:srgbClr val="002060"/>
                          </a:solidFill>
                        </a:rPr>
                        <a:t>Back to the patient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8054102"/>
                  </a:ext>
                </a:extLst>
              </a:tr>
              <a:tr h="490035">
                <a:tc>
                  <a:txBody>
                    <a:bodyPr/>
                    <a:lstStyle/>
                    <a:p>
                      <a:pPr marL="342900" indent="-342900">
                        <a:buFont typeface="Wingdings" panose="05000000000000000000" pitchFamily="2" charset="2"/>
                        <a:buChar char="§"/>
                      </a:pPr>
                      <a:r>
                        <a:rPr lang="en-US" sz="2000" dirty="0"/>
                        <a:t>Offered the options of </a:t>
                      </a:r>
                    </a:p>
                    <a:p>
                      <a:pPr marL="800100" lvl="1" indent="-342900">
                        <a:buFont typeface="Wingdings" panose="05000000000000000000" pitchFamily="2" charset="2"/>
                        <a:buChar char="§"/>
                      </a:pPr>
                      <a:r>
                        <a:rPr lang="en-US" sz="2000" dirty="0"/>
                        <a:t>re-initiating basal-bolus-bolus regimen</a:t>
                      </a:r>
                    </a:p>
                    <a:p>
                      <a:pPr marL="800100" lvl="1" indent="-342900">
                        <a:buFont typeface="Wingdings" panose="05000000000000000000" pitchFamily="2" charset="2"/>
                        <a:buChar char="§"/>
                      </a:pPr>
                      <a:r>
                        <a:rPr lang="en-US" sz="2000" dirty="0"/>
                        <a:t>trial of a fixed ratio combination (insulin glargine/</a:t>
                      </a:r>
                      <a:r>
                        <a:rPr lang="en-US" sz="2000" dirty="0" err="1"/>
                        <a:t>lixisenatide</a:t>
                      </a:r>
                      <a:r>
                        <a:rPr lang="en-US" sz="2000" dirty="0"/>
                        <a:t>)</a:t>
                      </a:r>
                    </a:p>
                    <a:p>
                      <a:pPr marL="800100" lvl="1" indent="-342900">
                        <a:buFont typeface="Wingdings" panose="05000000000000000000" pitchFamily="2" charset="2"/>
                        <a:buChar char="§"/>
                      </a:pPr>
                      <a:r>
                        <a:rPr lang="en-US" sz="2000" dirty="0"/>
                        <a:t>bariatric surgery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5527739"/>
                  </a:ext>
                </a:extLst>
              </a:tr>
              <a:tr h="490035">
                <a:tc>
                  <a:txBody>
                    <a:bodyPr/>
                    <a:lstStyle/>
                    <a:p>
                      <a:pPr marL="457200" indent="-457200" algn="l">
                        <a:buFont typeface="Wingdings" panose="05000000000000000000" pitchFamily="2" charset="2"/>
                        <a:buChar char="§"/>
                      </a:pPr>
                      <a:r>
                        <a:rPr lang="en-US" sz="2000" b="0" dirty="0"/>
                        <a:t>Unwilling to revert to multiple daily injections</a:t>
                      </a:r>
                    </a:p>
                    <a:p>
                      <a:pPr marL="457200" indent="-457200" algn="l">
                        <a:buFont typeface="Wingdings" panose="05000000000000000000" pitchFamily="2" charset="2"/>
                        <a:buChar char="§"/>
                      </a:pPr>
                      <a:r>
                        <a:rPr lang="en-ZA" sz="2000" b="0" dirty="0"/>
                        <a:t>Bariatric surgery- cost implications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8331301"/>
                  </a:ext>
                </a:extLst>
              </a:tr>
              <a:tr h="490035">
                <a:tc>
                  <a:txBody>
                    <a:bodyPr/>
                    <a:lstStyle/>
                    <a:p>
                      <a:pPr marL="457200" indent="-457200" algn="l">
                        <a:buFont typeface="Wingdings" panose="05000000000000000000" pitchFamily="2" charset="2"/>
                        <a:buChar char="§"/>
                      </a:pPr>
                      <a:r>
                        <a:rPr lang="en-US" sz="2000" b="0" dirty="0"/>
                        <a:t> Elected to use FRC and dose-titrate </a:t>
                      </a:r>
                      <a:endParaRPr lang="en-ZA" sz="20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465272"/>
                  </a:ext>
                </a:extLst>
              </a:tr>
              <a:tr h="490035">
                <a:tc>
                  <a:txBody>
                    <a:bodyPr/>
                    <a:lstStyle/>
                    <a:p>
                      <a:pPr marL="457200" indent="-457200" algn="l">
                        <a:buFont typeface="Wingdings" panose="05000000000000000000" pitchFamily="2" charset="2"/>
                        <a:buChar char="§"/>
                      </a:pPr>
                      <a:r>
                        <a:rPr lang="en-US" sz="2000" b="0" dirty="0"/>
                        <a:t>In 6 months</a:t>
                      </a:r>
                    </a:p>
                    <a:p>
                      <a:pPr marL="914400" lvl="1" indent="-457200" algn="l">
                        <a:buFont typeface="Wingdings" panose="05000000000000000000" pitchFamily="2" charset="2"/>
                        <a:buChar char="§"/>
                      </a:pPr>
                      <a:r>
                        <a:rPr lang="en-US" sz="2000" b="0" dirty="0"/>
                        <a:t>Improved compliance</a:t>
                      </a:r>
                    </a:p>
                    <a:p>
                      <a:pPr marL="914400" lvl="1" indent="-457200" algn="l">
                        <a:buFont typeface="Wingdings" panose="05000000000000000000" pitchFamily="2" charset="2"/>
                        <a:buChar char="§"/>
                      </a:pPr>
                      <a:r>
                        <a:rPr lang="en-US" sz="2000" b="0" dirty="0"/>
                        <a:t>Reduction in HbA1c to 6.9%</a:t>
                      </a:r>
                    </a:p>
                    <a:p>
                      <a:pPr marL="914400" lvl="1" indent="-457200" algn="l">
                        <a:buFont typeface="Wingdings" panose="05000000000000000000" pitchFamily="2" charset="2"/>
                        <a:buChar char="§"/>
                      </a:pPr>
                      <a:r>
                        <a:rPr lang="en-US" sz="2000" b="0" dirty="0"/>
                        <a:t>7 kg weight loss</a:t>
                      </a:r>
                      <a:endParaRPr lang="en-ZA" sz="20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96272"/>
                  </a:ext>
                </a:extLst>
              </a:tr>
            </a:tbl>
          </a:graphicData>
        </a:graphic>
      </p:graphicFrame>
    </p:spTree>
    <p:extLst>
      <p:ext uri="{BB962C8B-B14F-4D97-AF65-F5344CB8AC3E}">
        <p14:creationId xmlns:p14="http://schemas.microsoft.com/office/powerpoint/2010/main" val="2346229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1991C66-C940-D3E0-B01A-39253FC149A8}"/>
              </a:ext>
            </a:extLst>
          </p:cNvPr>
          <p:cNvSpPr txBox="1">
            <a:spLocks/>
          </p:cNvSpPr>
          <p:nvPr/>
        </p:nvSpPr>
        <p:spPr>
          <a:xfrm>
            <a:off x="334029" y="213308"/>
            <a:ext cx="11523537" cy="436361"/>
          </a:xfrm>
          <a:prstGeom prst="rect">
            <a:avLst/>
          </a:prstGeom>
        </p:spPr>
        <p:txBody>
          <a:bodyPr vert="horz" lIns="91440" tIns="45720" rIns="91440" bIns="45720" rtlCol="0" anchor="b">
            <a:noAutofit/>
          </a:bodyPr>
          <a:lstStyle>
            <a:lvl1pPr marL="0" indent="0" algn="l" defTabSz="685800" rtl="0" eaLnBrk="1" latinLnBrk="0" hangingPunct="1">
              <a:lnSpc>
                <a:spcPct val="85000"/>
              </a:lnSpc>
              <a:spcBef>
                <a:spcPct val="0"/>
              </a:spcBef>
              <a:buNone/>
              <a:defRPr sz="2800" b="0" kern="1200" spc="-38" baseline="0">
                <a:solidFill>
                  <a:schemeClr val="accent1"/>
                </a:solidFill>
                <a:latin typeface="+mj-lt"/>
                <a:ea typeface="+mj-ea"/>
                <a:cs typeface="+mj-cs"/>
              </a:defRPr>
            </a:lvl1pPr>
          </a:lstStyle>
          <a:p>
            <a:pPr marL="0" marR="0" lvl="0" indent="0" algn="l" defTabSz="685800" rtl="0" eaLnBrk="1" fontAlgn="auto" latinLnBrk="0" hangingPunct="1">
              <a:lnSpc>
                <a:spcPct val="85000"/>
              </a:lnSpc>
              <a:spcBef>
                <a:spcPct val="0"/>
              </a:spcBef>
              <a:spcAft>
                <a:spcPts val="0"/>
              </a:spcAft>
              <a:buClrTx/>
              <a:buSzTx/>
              <a:buFontTx/>
              <a:buNone/>
              <a:tabLst/>
              <a:defRPr/>
            </a:pPr>
            <a:r>
              <a:rPr kumimoji="0" lang="en-GB" sz="2800" b="0" i="0" u="none" strike="noStrike" kern="1200" cap="none" spc="-38" normalizeH="0" baseline="0" noProof="0" dirty="0">
                <a:ln>
                  <a:noFill/>
                </a:ln>
                <a:solidFill>
                  <a:schemeClr val="tx1"/>
                </a:solidFill>
                <a:effectLst/>
                <a:uLnTx/>
                <a:uFillTx/>
                <a:latin typeface="Verdana" panose="020B0604030504040204" pitchFamily="34" charset="0"/>
                <a:ea typeface="Verdana" panose="020B0604030504040204" pitchFamily="34" charset="0"/>
              </a:rPr>
              <a:t>Conclusions</a:t>
            </a:r>
          </a:p>
        </p:txBody>
      </p:sp>
      <p:sp>
        <p:nvSpPr>
          <p:cNvPr id="4" name="Text Placeholder 7">
            <a:extLst>
              <a:ext uri="{FF2B5EF4-FFF2-40B4-BE49-F238E27FC236}">
                <a16:creationId xmlns:a16="http://schemas.microsoft.com/office/drawing/2014/main" id="{1E2B1104-5900-5DCE-E0DB-913F92DE05BC}"/>
              </a:ext>
            </a:extLst>
          </p:cNvPr>
          <p:cNvSpPr txBox="1">
            <a:spLocks/>
          </p:cNvSpPr>
          <p:nvPr/>
        </p:nvSpPr>
        <p:spPr>
          <a:xfrm>
            <a:off x="365692" y="6231325"/>
            <a:ext cx="11523537" cy="381000"/>
          </a:xfrm>
          <a:prstGeom prst="rect">
            <a:avLst/>
          </a:prstGeom>
        </p:spPr>
        <p:txBody>
          <a:bodyPr vert="horz" lIns="0" tIns="45720" rIns="0" bIns="45720" rtlCol="0" anchor="b">
            <a:noAutofit/>
          </a:bodyPr>
          <a:lstStyle>
            <a:lvl1pPr marL="0" indent="0" algn="l" defTabSz="685800" rtl="0" eaLnBrk="1" latinLnBrk="0" hangingPunct="1">
              <a:lnSpc>
                <a:spcPct val="90000"/>
              </a:lnSpc>
              <a:spcBef>
                <a:spcPts val="900"/>
              </a:spcBef>
              <a:spcAft>
                <a:spcPts val="0"/>
              </a:spcAft>
              <a:buClr>
                <a:schemeClr val="accent1"/>
              </a:buClr>
              <a:buSzPct val="100000"/>
              <a:buFont typeface="Calibri" panose="020F0502020204030204" pitchFamily="34" charset="0"/>
              <a:buNone/>
              <a:defRPr sz="10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marR="0" lvl="0" indent="0" algn="l" defTabSz="685800" rtl="0" eaLnBrk="1" fontAlgn="auto" latinLnBrk="0" hangingPunct="1">
              <a:lnSpc>
                <a:spcPct val="90000"/>
              </a:lnSpc>
              <a:spcBef>
                <a:spcPts val="900"/>
              </a:spcBef>
              <a:spcAft>
                <a:spcPts val="0"/>
              </a:spcAft>
              <a:buClr>
                <a:srgbClr val="596169"/>
              </a:buClr>
              <a:buSzPct val="100000"/>
              <a:buFont typeface="Calibri" panose="020F0502020204030204" pitchFamily="34" charset="0"/>
              <a:buNone/>
              <a:tabLst/>
              <a:defRPr/>
            </a:pPr>
            <a:endParaRPr kumimoji="0" lang="da-DK"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900"/>
              </a:spcBef>
              <a:spcAft>
                <a:spcPts val="0"/>
              </a:spcAft>
              <a:buClr>
                <a:srgbClr val="596169"/>
              </a:buClr>
              <a:buSzPct val="100000"/>
              <a:buFont typeface="Calibri" panose="020F0502020204030204" pitchFamily="34" charset="0"/>
              <a:buNone/>
              <a:tabLst/>
              <a:defRPr/>
            </a:pPr>
            <a:endParaRPr kumimoji="0" lang="da-DK"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900"/>
              </a:spcBef>
              <a:spcAft>
                <a:spcPts val="0"/>
              </a:spcAft>
              <a:buClr>
                <a:srgbClr val="596169"/>
              </a:buClr>
              <a:buSzPct val="100000"/>
              <a:buFont typeface="Calibri" panose="020F0502020204030204" pitchFamily="34" charset="0"/>
              <a:buNone/>
              <a:tabLst/>
              <a:defRPr/>
            </a:pPr>
            <a:endParaRPr kumimoji="0" lang="da-DK"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900"/>
              </a:spcBef>
              <a:spcAft>
                <a:spcPts val="0"/>
              </a:spcAft>
              <a:buClr>
                <a:srgbClr val="596169"/>
              </a:buClr>
              <a:buSzPct val="100000"/>
              <a:buFont typeface="Calibri" panose="020F0502020204030204" pitchFamily="34" charset="0"/>
              <a:buNone/>
              <a:tabLst/>
              <a:defRPr/>
            </a:pPr>
            <a:endParaRPr kumimoji="0" lang="da-DK"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900"/>
              </a:spcBef>
              <a:spcAft>
                <a:spcPts val="0"/>
              </a:spcAft>
              <a:buClr>
                <a:srgbClr val="596169"/>
              </a:buClr>
              <a:buSzPct val="100000"/>
              <a:buFont typeface="Calibri" panose="020F0502020204030204" pitchFamily="34" charset="0"/>
              <a:buNone/>
              <a:tabLst/>
              <a:defRPr/>
            </a:pPr>
            <a:r>
              <a:rPr kumimoji="0" lang="da-DK"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                                                                                                                                                                                                                                                                                                                                                                    </a:t>
            </a:r>
          </a:p>
          <a:p>
            <a:pPr marL="0" marR="0" lvl="0" indent="0" algn="l" defTabSz="685800" rtl="0" eaLnBrk="1" fontAlgn="auto" latinLnBrk="0" hangingPunct="1">
              <a:lnSpc>
                <a:spcPct val="90000"/>
              </a:lnSpc>
              <a:spcBef>
                <a:spcPts val="900"/>
              </a:spcBef>
              <a:spcAft>
                <a:spcPts val="0"/>
              </a:spcAft>
              <a:buClr>
                <a:srgbClr val="596169"/>
              </a:buClr>
              <a:buSzPct val="100000"/>
              <a:buFont typeface="Calibri" panose="020F0502020204030204" pitchFamily="34" charset="0"/>
              <a:buNone/>
              <a:tabLst/>
              <a:defRPr/>
            </a:pPr>
            <a:r>
              <a:rPr kumimoji="0" lang="da-DK"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                                                                                                                                                                                                                                                                                                                                 </a:t>
            </a:r>
            <a:endParaRPr kumimoji="0" lang="da-DK"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Calibri" panose="020F0502020204030204" pitchFamily="34" charset="0"/>
              <a:cs typeface="+mn-cs"/>
            </a:endParaRPr>
          </a:p>
          <a:p>
            <a:pPr marL="0" marR="0" lvl="0" indent="0" algn="l" defTabSz="685800" rtl="0" eaLnBrk="1" fontAlgn="auto" latinLnBrk="0" hangingPunct="1">
              <a:lnSpc>
                <a:spcPct val="90000"/>
              </a:lnSpc>
              <a:spcBef>
                <a:spcPts val="900"/>
              </a:spcBef>
              <a:spcAft>
                <a:spcPts val="0"/>
              </a:spcAft>
              <a:buClr>
                <a:srgbClr val="1CADE4"/>
              </a:buClr>
              <a:buSzPct val="100000"/>
              <a:buFont typeface="Calibri" panose="020F0502020204030204" pitchFamily="34" charset="0"/>
              <a:buNone/>
              <a:tabLst/>
              <a:defRPr/>
            </a:pPr>
            <a:r>
              <a:rPr kumimoji="0" lang="en-GB"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BI, basal insulin; Gla-300, insulin glargine 300 U/mL; HCP, healthcare practitioner; </a:t>
            </a:r>
            <a:r>
              <a:rPr kumimoji="0" lang="en-GB" b="0" i="0" u="none" strike="noStrike" kern="1200" cap="none" spc="0" normalizeH="0" baseline="0" noProof="0" dirty="0" err="1">
                <a:ln>
                  <a:noFill/>
                </a:ln>
                <a:solidFill>
                  <a:sysClr val="windowText" lastClr="000000">
                    <a:lumMod val="75000"/>
                    <a:lumOff val="25000"/>
                  </a:sysClr>
                </a:solidFill>
                <a:effectLst/>
                <a:uLnTx/>
                <a:uFillTx/>
                <a:latin typeface="Calibri" panose="020F0502020204030204"/>
                <a:ea typeface="+mn-ea"/>
                <a:cs typeface="+mn-cs"/>
              </a:rPr>
              <a:t>IDeg</a:t>
            </a:r>
            <a:r>
              <a:rPr kumimoji="0" lang="en-GB"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 insulin </a:t>
            </a:r>
            <a:r>
              <a:rPr kumimoji="0" lang="en-GB" b="0" i="0" u="none" strike="noStrike" kern="1200" cap="none" spc="0" normalizeH="0" baseline="0" noProof="0" dirty="0" err="1">
                <a:ln>
                  <a:noFill/>
                </a:ln>
                <a:solidFill>
                  <a:sysClr val="windowText" lastClr="000000">
                    <a:lumMod val="75000"/>
                    <a:lumOff val="25000"/>
                  </a:sysClr>
                </a:solidFill>
                <a:effectLst/>
                <a:uLnTx/>
                <a:uFillTx/>
                <a:latin typeface="Calibri" panose="020F0502020204030204"/>
                <a:ea typeface="+mn-ea"/>
                <a:cs typeface="+mn-cs"/>
              </a:rPr>
              <a:t>degludec</a:t>
            </a:r>
            <a:r>
              <a:rPr kumimoji="0" lang="en-GB"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 T2D, type 2 diabetes </a:t>
            </a:r>
            <a:br>
              <a:rPr kumimoji="0" lang="en-GB"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br>
            <a:r>
              <a:rPr kumimoji="0" lang="da-DK"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Harris SB, Parente EB, Karalliedde J. </a:t>
            </a:r>
            <a:r>
              <a:rPr kumimoji="0" lang="da-DK" b="0" i="1"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Diabetes Ther</a:t>
            </a:r>
            <a:r>
              <a:rPr kumimoji="0" lang="da-DK"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 </a:t>
            </a:r>
            <a:r>
              <a:rPr kumimoji="0" lang="en-IN"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2022. [</a:t>
            </a:r>
            <a:r>
              <a:rPr kumimoji="0" lang="en-IN" b="0" i="0" u="none" strike="noStrike" kern="1200" cap="none" spc="0" normalizeH="0" baseline="0" noProof="0" dirty="0" err="1">
                <a:ln>
                  <a:noFill/>
                </a:ln>
                <a:solidFill>
                  <a:sysClr val="windowText" lastClr="000000">
                    <a:lumMod val="75000"/>
                    <a:lumOff val="25000"/>
                  </a:sysClr>
                </a:solidFill>
                <a:effectLst/>
                <a:uLnTx/>
                <a:uFillTx/>
                <a:latin typeface="Calibri" panose="020F0502020204030204"/>
                <a:ea typeface="+mn-ea"/>
                <a:cs typeface="+mn-cs"/>
              </a:rPr>
              <a:t>Epub</a:t>
            </a:r>
            <a:r>
              <a:rPr kumimoji="0" lang="en-IN"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 ahead of print]</a:t>
            </a:r>
          </a:p>
        </p:txBody>
      </p:sp>
      <p:sp>
        <p:nvSpPr>
          <p:cNvPr id="5" name="Rectangle: Rounded Corners 4">
            <a:extLst>
              <a:ext uri="{FF2B5EF4-FFF2-40B4-BE49-F238E27FC236}">
                <a16:creationId xmlns:a16="http://schemas.microsoft.com/office/drawing/2014/main" id="{4210950F-0A6B-5A8F-05CC-1B08ECAEE0E7}"/>
              </a:ext>
            </a:extLst>
          </p:cNvPr>
          <p:cNvSpPr/>
          <p:nvPr/>
        </p:nvSpPr>
        <p:spPr>
          <a:xfrm>
            <a:off x="4291006" y="1063909"/>
            <a:ext cx="3600000" cy="3960000"/>
          </a:xfrm>
          <a:prstGeom prst="roundRect">
            <a:avLst>
              <a:gd name="adj" fmla="val 2043"/>
            </a:avLst>
          </a:prstGeom>
          <a:solidFill>
            <a:srgbClr val="D9E0E6">
              <a:lumMod val="40000"/>
              <a:lumOff val="60000"/>
            </a:srgbClr>
          </a:solidFill>
          <a:ln w="6350" cap="flat" cmpd="sng" algn="ctr">
            <a:noFill/>
            <a:prstDash val="solid"/>
          </a:ln>
          <a:effectLst>
            <a:outerShdw blurRad="127000" algn="ctr" rotWithShape="0">
              <a:sysClr val="windowText" lastClr="000000">
                <a:lumMod val="50000"/>
                <a:alpha val="15000"/>
              </a:sysClr>
            </a:outerShdw>
          </a:effectLst>
        </p:spPr>
        <p:txBody>
          <a:bodyPr lIns="180000" tIns="1368000" rIns="180000" bIns="91440" rtlCol="0" anchor="t"/>
          <a:lstStyle/>
          <a:p>
            <a:pPr marL="0" marR="0" lvl="0" indent="0" algn="ctr" defTabSz="609585" eaLnBrk="1" fontAlgn="auto" latinLnBrk="0" hangingPunct="1">
              <a:lnSpc>
                <a:spcPct val="11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596169"/>
                </a:solidFill>
                <a:effectLst/>
                <a:uLnTx/>
                <a:uFillTx/>
                <a:latin typeface="Arial"/>
                <a:ea typeface="+mn-ea"/>
                <a:cs typeface="+mn-cs"/>
              </a:rPr>
              <a:t>Second-generation BI</a:t>
            </a:r>
            <a:br>
              <a:rPr kumimoji="0" lang="en-GB" sz="1600" b="0" i="0" u="none" strike="noStrike" kern="0" cap="none" spc="0" normalizeH="0" baseline="0" noProof="0" dirty="0">
                <a:ln>
                  <a:noFill/>
                </a:ln>
                <a:solidFill>
                  <a:srgbClr val="596169"/>
                </a:solidFill>
                <a:effectLst/>
                <a:uLnTx/>
                <a:uFillTx/>
                <a:latin typeface="Arial"/>
                <a:ea typeface="+mn-ea"/>
                <a:cs typeface="+mn-cs"/>
              </a:rPr>
            </a:br>
            <a:r>
              <a:rPr kumimoji="0" lang="en-GB" sz="1600" b="0" i="0" u="none" strike="noStrike" kern="0" cap="none" spc="0" normalizeH="0" baseline="0" noProof="0" dirty="0">
                <a:ln>
                  <a:noFill/>
                </a:ln>
                <a:solidFill>
                  <a:srgbClr val="596169"/>
                </a:solidFill>
                <a:effectLst/>
                <a:uLnTx/>
                <a:uFillTx/>
                <a:latin typeface="Arial"/>
                <a:ea typeface="+mn-ea"/>
                <a:cs typeface="+mn-cs"/>
              </a:rPr>
              <a:t>analogues, such as Gla-300 and IDeg, represent a suitable</a:t>
            </a:r>
            <a:br>
              <a:rPr kumimoji="0" lang="en-GB" sz="1600" b="0" i="0" u="none" strike="noStrike" kern="0" cap="none" spc="0" normalizeH="0" baseline="0" noProof="0" dirty="0">
                <a:ln>
                  <a:noFill/>
                </a:ln>
                <a:solidFill>
                  <a:srgbClr val="596169"/>
                </a:solidFill>
                <a:effectLst/>
                <a:uLnTx/>
                <a:uFillTx/>
                <a:latin typeface="Arial"/>
                <a:ea typeface="+mn-ea"/>
                <a:cs typeface="+mn-cs"/>
              </a:rPr>
            </a:br>
            <a:r>
              <a:rPr kumimoji="0" lang="en-GB" sz="1600" b="0" i="0" u="none" strike="noStrike" kern="0" cap="none" spc="0" normalizeH="0" baseline="0" noProof="0" dirty="0">
                <a:ln>
                  <a:noFill/>
                </a:ln>
                <a:solidFill>
                  <a:srgbClr val="596169"/>
                </a:solidFill>
                <a:effectLst/>
                <a:uLnTx/>
                <a:uFillTx/>
                <a:latin typeface="Arial"/>
                <a:ea typeface="+mn-ea"/>
                <a:cs typeface="+mn-cs"/>
              </a:rPr>
              <a:t>BI option for people needing intensification of their antihyperglycaemic regimens to meet individualised glycaemic targets. U300 Glargine has been shown to be effective in T1D.</a:t>
            </a:r>
          </a:p>
        </p:txBody>
      </p:sp>
      <p:sp>
        <p:nvSpPr>
          <p:cNvPr id="6" name="Rectangle: Rounded Corners 5">
            <a:extLst>
              <a:ext uri="{FF2B5EF4-FFF2-40B4-BE49-F238E27FC236}">
                <a16:creationId xmlns:a16="http://schemas.microsoft.com/office/drawing/2014/main" id="{D0089094-283D-4BA5-DBF5-2EB23A0D98A4}"/>
              </a:ext>
            </a:extLst>
          </p:cNvPr>
          <p:cNvSpPr/>
          <p:nvPr/>
        </p:nvSpPr>
        <p:spPr>
          <a:xfrm>
            <a:off x="8257566" y="1073143"/>
            <a:ext cx="3600000" cy="3960000"/>
          </a:xfrm>
          <a:prstGeom prst="roundRect">
            <a:avLst>
              <a:gd name="adj" fmla="val 2043"/>
            </a:avLst>
          </a:prstGeom>
          <a:solidFill>
            <a:srgbClr val="2683C6">
              <a:lumMod val="20000"/>
              <a:lumOff val="80000"/>
            </a:srgbClr>
          </a:solidFill>
          <a:ln w="6350" cap="flat" cmpd="sng" algn="ctr">
            <a:noFill/>
            <a:prstDash val="solid"/>
          </a:ln>
          <a:effectLst>
            <a:outerShdw blurRad="127000" algn="ctr" rotWithShape="0">
              <a:sysClr val="windowText" lastClr="000000">
                <a:lumMod val="50000"/>
                <a:alpha val="15000"/>
              </a:sysClr>
            </a:outerShdw>
          </a:effectLst>
        </p:spPr>
        <p:txBody>
          <a:bodyPr lIns="180000" tIns="1368000" rIns="180000" bIns="91440" rtlCol="0" anchor="t"/>
          <a:lstStyle/>
          <a:p>
            <a:pPr marL="0" marR="0" lvl="0" indent="0" algn="ctr" defTabSz="609585" eaLnBrk="1" fontAlgn="auto" latinLnBrk="0" hangingPunct="1">
              <a:lnSpc>
                <a:spcPct val="110000"/>
              </a:lnSpc>
              <a:spcBef>
                <a:spcPts val="0"/>
              </a:spcBef>
              <a:spcAft>
                <a:spcPts val="0"/>
              </a:spcAft>
              <a:buClrTx/>
              <a:buSzTx/>
              <a:buFontTx/>
              <a:buNone/>
              <a:tabLst/>
              <a:defRPr/>
            </a:pPr>
            <a:r>
              <a:rPr lang="en-GB" sz="1600" kern="0" dirty="0">
                <a:solidFill>
                  <a:srgbClr val="596169"/>
                </a:solidFill>
                <a:latin typeface="Arial"/>
              </a:rPr>
              <a:t>Fixed ratio combination therapy offers a practical alternative to multiple daily injections with the added benefit of a potential weight loss and lower rates of hypoglycaemia</a:t>
            </a:r>
            <a:endParaRPr kumimoji="0" lang="en-GB" sz="1600" b="0" i="0" u="none" strike="noStrike" kern="0" cap="none" spc="0" normalizeH="0" baseline="0" noProof="0" dirty="0">
              <a:ln>
                <a:noFill/>
              </a:ln>
              <a:solidFill>
                <a:srgbClr val="596169"/>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787F4561-4065-7C2F-1778-CA035EECCE24}"/>
              </a:ext>
            </a:extLst>
          </p:cNvPr>
          <p:cNvSpPr/>
          <p:nvPr/>
        </p:nvSpPr>
        <p:spPr>
          <a:xfrm>
            <a:off x="326351" y="1073143"/>
            <a:ext cx="3600000" cy="3960000"/>
          </a:xfrm>
          <a:prstGeom prst="roundRect">
            <a:avLst>
              <a:gd name="adj" fmla="val 3130"/>
            </a:avLst>
          </a:prstGeom>
          <a:solidFill>
            <a:sysClr val="window" lastClr="FFFFFF">
              <a:lumMod val="95000"/>
            </a:sysClr>
          </a:solidFill>
          <a:ln w="6350" cap="flat" cmpd="sng" algn="ctr">
            <a:noFill/>
            <a:prstDash val="solid"/>
          </a:ln>
          <a:effectLst>
            <a:outerShdw blurRad="127000" algn="ctr" rotWithShape="0">
              <a:sysClr val="windowText" lastClr="000000">
                <a:lumMod val="50000"/>
                <a:alpha val="15000"/>
              </a:sysClr>
            </a:outerShdw>
          </a:effectLst>
        </p:spPr>
        <p:txBody>
          <a:bodyPr lIns="180000" tIns="1368000" rIns="180000" bIns="91440" rtlCol="0" anchor="t"/>
          <a:lstStyle/>
          <a:p>
            <a:pPr marL="0" marR="0" lvl="0" indent="0" algn="ctr" defTabSz="609585" eaLnBrk="1" fontAlgn="auto" latinLnBrk="0" hangingPunct="1">
              <a:lnSpc>
                <a:spcPct val="11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596169"/>
                </a:solidFill>
                <a:effectLst/>
                <a:uLnTx/>
                <a:uFillTx/>
                <a:latin typeface="Arial"/>
                <a:ea typeface="+mn-ea"/>
                <a:cs typeface="+mn-cs"/>
              </a:rPr>
              <a:t>Many people with T2D</a:t>
            </a:r>
            <a:br>
              <a:rPr kumimoji="0" lang="en-GB" sz="1600" b="0" i="0" u="none" strike="noStrike" kern="0" cap="none" spc="0" normalizeH="0" baseline="0" noProof="0" dirty="0">
                <a:ln>
                  <a:noFill/>
                </a:ln>
                <a:solidFill>
                  <a:srgbClr val="596169"/>
                </a:solidFill>
                <a:effectLst/>
                <a:uLnTx/>
                <a:uFillTx/>
                <a:latin typeface="Arial"/>
                <a:ea typeface="+mn-ea"/>
                <a:cs typeface="+mn-cs"/>
              </a:rPr>
            </a:br>
            <a:r>
              <a:rPr kumimoji="0" lang="en-GB" sz="1600" b="0" i="0" u="none" strike="noStrike" kern="0" cap="none" spc="0" normalizeH="0" baseline="0" noProof="0" dirty="0">
                <a:ln>
                  <a:noFill/>
                </a:ln>
                <a:solidFill>
                  <a:srgbClr val="596169"/>
                </a:solidFill>
                <a:effectLst/>
                <a:uLnTx/>
                <a:uFillTx/>
                <a:latin typeface="Arial"/>
                <a:ea typeface="+mn-ea"/>
                <a:cs typeface="+mn-cs"/>
              </a:rPr>
              <a:t>will eventually require a basal insulin to achieve or maintain glycaemic control</a:t>
            </a:r>
          </a:p>
        </p:txBody>
      </p:sp>
      <p:grpSp>
        <p:nvGrpSpPr>
          <p:cNvPr id="8" name="Group 7">
            <a:extLst>
              <a:ext uri="{FF2B5EF4-FFF2-40B4-BE49-F238E27FC236}">
                <a16:creationId xmlns:a16="http://schemas.microsoft.com/office/drawing/2014/main" id="{8ED09D51-7F6E-7628-EA93-ADC7EF3CFC1D}"/>
              </a:ext>
            </a:extLst>
          </p:cNvPr>
          <p:cNvGrpSpPr/>
          <p:nvPr/>
        </p:nvGrpSpPr>
        <p:grpSpPr>
          <a:xfrm>
            <a:off x="5492841" y="1335659"/>
            <a:ext cx="1066499" cy="897325"/>
            <a:chOff x="590668" y="1590607"/>
            <a:chExt cx="720779" cy="606445"/>
          </a:xfrm>
        </p:grpSpPr>
        <p:sp>
          <p:nvSpPr>
            <p:cNvPr id="9" name="Oval 8">
              <a:extLst>
                <a:ext uri="{FF2B5EF4-FFF2-40B4-BE49-F238E27FC236}">
                  <a16:creationId xmlns:a16="http://schemas.microsoft.com/office/drawing/2014/main" id="{21AED456-C99A-8814-E396-A80FAC0A612B}"/>
                </a:ext>
              </a:extLst>
            </p:cNvPr>
            <p:cNvSpPr/>
            <p:nvPr/>
          </p:nvSpPr>
          <p:spPr>
            <a:xfrm>
              <a:off x="659214" y="1590607"/>
              <a:ext cx="606445" cy="606445"/>
            </a:xfrm>
            <a:prstGeom prst="ellipse">
              <a:avLst/>
            </a:prstGeom>
            <a:solidFill>
              <a:srgbClr val="DCDEED"/>
            </a:solidFill>
            <a:ln w="6350" cap="flat" cmpd="sng" algn="ctr">
              <a:noFill/>
              <a:prstDash val="solid"/>
            </a:ln>
            <a:effectLst/>
          </p:spPr>
          <p:txBody>
            <a:bodyPr tIns="91440" bIns="9144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aphic 8">
              <a:extLst>
                <a:ext uri="{FF2B5EF4-FFF2-40B4-BE49-F238E27FC236}">
                  <a16:creationId xmlns:a16="http://schemas.microsoft.com/office/drawing/2014/main" id="{C86E34F4-5C27-4BB3-BD34-3BAB772D237F}"/>
                </a:ext>
              </a:extLst>
            </p:cNvPr>
            <p:cNvGrpSpPr/>
            <p:nvPr/>
          </p:nvGrpSpPr>
          <p:grpSpPr>
            <a:xfrm>
              <a:off x="590668" y="1670733"/>
              <a:ext cx="720779" cy="455859"/>
              <a:chOff x="590668" y="1670733"/>
              <a:chExt cx="720779" cy="455859"/>
            </a:xfrm>
          </p:grpSpPr>
          <p:grpSp>
            <p:nvGrpSpPr>
              <p:cNvPr id="11" name="Graphic 8">
                <a:extLst>
                  <a:ext uri="{FF2B5EF4-FFF2-40B4-BE49-F238E27FC236}">
                    <a16:creationId xmlns:a16="http://schemas.microsoft.com/office/drawing/2014/main" id="{EB4B1033-6317-C4CA-DCA1-318A06FD4CF8}"/>
                  </a:ext>
                </a:extLst>
              </p:cNvPr>
              <p:cNvGrpSpPr/>
              <p:nvPr/>
            </p:nvGrpSpPr>
            <p:grpSpPr>
              <a:xfrm>
                <a:off x="904557" y="1670733"/>
                <a:ext cx="406891" cy="279275"/>
                <a:chOff x="904557" y="1670733"/>
                <a:chExt cx="406891" cy="279275"/>
              </a:xfrm>
            </p:grpSpPr>
            <p:sp>
              <p:nvSpPr>
                <p:cNvPr id="14" name="Freeform: Shape 13">
                  <a:extLst>
                    <a:ext uri="{FF2B5EF4-FFF2-40B4-BE49-F238E27FC236}">
                      <a16:creationId xmlns:a16="http://schemas.microsoft.com/office/drawing/2014/main" id="{87E414D3-11E8-BAE8-8186-AA3CCE9951D9}"/>
                    </a:ext>
                  </a:extLst>
                </p:cNvPr>
                <p:cNvSpPr/>
                <p:nvPr/>
              </p:nvSpPr>
              <p:spPr>
                <a:xfrm rot="-1862601">
                  <a:off x="896860" y="1779894"/>
                  <a:ext cx="383615" cy="76693"/>
                </a:xfrm>
                <a:custGeom>
                  <a:avLst/>
                  <a:gdLst>
                    <a:gd name="connsiteX0" fmla="*/ 0 w 383615"/>
                    <a:gd name="connsiteY0" fmla="*/ 0 h 76693"/>
                    <a:gd name="connsiteX1" fmla="*/ 383616 w 383615"/>
                    <a:gd name="connsiteY1" fmla="*/ 0 h 76693"/>
                    <a:gd name="connsiteX2" fmla="*/ 383616 w 383615"/>
                    <a:gd name="connsiteY2" fmla="*/ 76693 h 76693"/>
                    <a:gd name="connsiteX3" fmla="*/ 0 w 383615"/>
                    <a:gd name="connsiteY3" fmla="*/ 76693 h 76693"/>
                  </a:gdLst>
                  <a:ahLst/>
                  <a:cxnLst>
                    <a:cxn ang="0">
                      <a:pos x="connsiteX0" y="connsiteY0"/>
                    </a:cxn>
                    <a:cxn ang="0">
                      <a:pos x="connsiteX1" y="connsiteY1"/>
                    </a:cxn>
                    <a:cxn ang="0">
                      <a:pos x="connsiteX2" y="connsiteY2"/>
                    </a:cxn>
                    <a:cxn ang="0">
                      <a:pos x="connsiteX3" y="connsiteY3"/>
                    </a:cxn>
                  </a:cxnLst>
                  <a:rect l="l" t="t" r="r" b="b"/>
                  <a:pathLst>
                    <a:path w="383615" h="76693">
                      <a:moveTo>
                        <a:pt x="0" y="0"/>
                      </a:moveTo>
                      <a:lnTo>
                        <a:pt x="383616" y="0"/>
                      </a:lnTo>
                      <a:lnTo>
                        <a:pt x="383616" y="76693"/>
                      </a:lnTo>
                      <a:lnTo>
                        <a:pt x="0" y="76693"/>
                      </a:lnTo>
                      <a:close/>
                    </a:path>
                  </a:pathLst>
                </a:custGeom>
                <a:solidFill>
                  <a:srgbClr val="FFFFFF"/>
                </a:solidFill>
                <a:ln w="11080" cap="rnd">
                  <a:solidFill>
                    <a:srgbClr val="595A5C"/>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nvGrpSpPr>
                <p:cNvPr id="15" name="Graphic 8">
                  <a:extLst>
                    <a:ext uri="{FF2B5EF4-FFF2-40B4-BE49-F238E27FC236}">
                      <a16:creationId xmlns:a16="http://schemas.microsoft.com/office/drawing/2014/main" id="{6F308044-32A1-EEE3-48BC-1FF4078F70A0}"/>
                    </a:ext>
                  </a:extLst>
                </p:cNvPr>
                <p:cNvGrpSpPr/>
                <p:nvPr/>
              </p:nvGrpSpPr>
              <p:grpSpPr>
                <a:xfrm>
                  <a:off x="1149748" y="1707396"/>
                  <a:ext cx="90190" cy="72945"/>
                  <a:chOff x="1149748" y="1707396"/>
                  <a:chExt cx="90190" cy="72945"/>
                </a:xfrm>
                <a:noFill/>
              </p:grpSpPr>
              <p:sp>
                <p:nvSpPr>
                  <p:cNvPr id="21" name="Freeform: Shape 20">
                    <a:extLst>
                      <a:ext uri="{FF2B5EF4-FFF2-40B4-BE49-F238E27FC236}">
                        <a16:creationId xmlns:a16="http://schemas.microsoft.com/office/drawing/2014/main" id="{E2336024-B397-4DC2-EE09-4C52CA5E66A7}"/>
                      </a:ext>
                    </a:extLst>
                  </p:cNvPr>
                  <p:cNvSpPr/>
                  <p:nvPr/>
                </p:nvSpPr>
                <p:spPr>
                  <a:xfrm>
                    <a:off x="1149748" y="1707396"/>
                    <a:ext cx="90190" cy="72945"/>
                  </a:xfrm>
                  <a:custGeom>
                    <a:avLst/>
                    <a:gdLst>
                      <a:gd name="connsiteX0" fmla="*/ 78873 w 90190"/>
                      <a:gd name="connsiteY0" fmla="*/ 0 h 72945"/>
                      <a:gd name="connsiteX1" fmla="*/ 56238 w 90190"/>
                      <a:gd name="connsiteY1" fmla="*/ 12211 h 72945"/>
                      <a:gd name="connsiteX2" fmla="*/ 842 w 90190"/>
                      <a:gd name="connsiteY2" fmla="*/ 69246 h 72945"/>
                      <a:gd name="connsiteX3" fmla="*/ 77235 w 90190"/>
                      <a:gd name="connsiteY3" fmla="*/ 47057 h 72945"/>
                      <a:gd name="connsiteX4" fmla="*/ 90191 w 90190"/>
                      <a:gd name="connsiteY4" fmla="*/ 38718 h 72945"/>
                      <a:gd name="connsiteX5" fmla="*/ 78873 w 90190"/>
                      <a:gd name="connsiteY5" fmla="*/ 0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90" h="72945">
                        <a:moveTo>
                          <a:pt x="78873" y="0"/>
                        </a:moveTo>
                        <a:cubicBezTo>
                          <a:pt x="71576" y="3574"/>
                          <a:pt x="63982" y="7446"/>
                          <a:pt x="56238" y="12211"/>
                        </a:cubicBezTo>
                        <a:cubicBezTo>
                          <a:pt x="19903" y="34102"/>
                          <a:pt x="-4966" y="59715"/>
                          <a:pt x="842" y="69246"/>
                        </a:cubicBezTo>
                        <a:cubicBezTo>
                          <a:pt x="6649" y="78925"/>
                          <a:pt x="40751" y="68948"/>
                          <a:pt x="77235" y="47057"/>
                        </a:cubicBezTo>
                        <a:cubicBezTo>
                          <a:pt x="81703" y="44377"/>
                          <a:pt x="86021" y="41547"/>
                          <a:pt x="90191" y="38718"/>
                        </a:cubicBezTo>
                        <a:lnTo>
                          <a:pt x="78873" y="0"/>
                        </a:lnTo>
                        <a:close/>
                      </a:path>
                    </a:pathLst>
                  </a:custGeom>
                  <a:noFill/>
                  <a:ln w="7387" cap="rnd">
                    <a:solidFill>
                      <a:srgbClr val="595A5C"/>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2" name="Freeform: Shape 21">
                    <a:extLst>
                      <a:ext uri="{FF2B5EF4-FFF2-40B4-BE49-F238E27FC236}">
                        <a16:creationId xmlns:a16="http://schemas.microsoft.com/office/drawing/2014/main" id="{69C9FCB3-2425-30B6-1F06-0F459577821C}"/>
                      </a:ext>
                    </a:extLst>
                  </p:cNvPr>
                  <p:cNvSpPr/>
                  <p:nvPr/>
                </p:nvSpPr>
                <p:spPr>
                  <a:xfrm>
                    <a:off x="1199583" y="1724372"/>
                    <a:ext cx="11317" cy="38717"/>
                  </a:xfrm>
                  <a:custGeom>
                    <a:avLst/>
                    <a:gdLst>
                      <a:gd name="connsiteX0" fmla="*/ 11318 w 11317"/>
                      <a:gd name="connsiteY0" fmla="*/ 38718 h 38717"/>
                      <a:gd name="connsiteX1" fmla="*/ 0 w 11317"/>
                      <a:gd name="connsiteY1" fmla="*/ 0 h 38717"/>
                    </a:gdLst>
                    <a:ahLst/>
                    <a:cxnLst>
                      <a:cxn ang="0">
                        <a:pos x="connsiteX0" y="connsiteY0"/>
                      </a:cxn>
                      <a:cxn ang="0">
                        <a:pos x="connsiteX1" y="connsiteY1"/>
                      </a:cxn>
                    </a:cxnLst>
                    <a:rect l="l" t="t" r="r" b="b"/>
                    <a:pathLst>
                      <a:path w="11317" h="38717">
                        <a:moveTo>
                          <a:pt x="11318" y="38718"/>
                        </a:moveTo>
                        <a:lnTo>
                          <a:pt x="0" y="0"/>
                        </a:lnTo>
                      </a:path>
                    </a:pathLst>
                  </a:custGeom>
                  <a:ln w="7387" cap="rnd">
                    <a:solidFill>
                      <a:srgbClr val="595A5C"/>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16" name="Graphic 8">
                  <a:extLst>
                    <a:ext uri="{FF2B5EF4-FFF2-40B4-BE49-F238E27FC236}">
                      <a16:creationId xmlns:a16="http://schemas.microsoft.com/office/drawing/2014/main" id="{39E90444-58E2-C6FB-8708-4A985B1E1432}"/>
                    </a:ext>
                  </a:extLst>
                </p:cNvPr>
                <p:cNvGrpSpPr/>
                <p:nvPr/>
              </p:nvGrpSpPr>
              <p:grpSpPr>
                <a:xfrm>
                  <a:off x="924872" y="1670733"/>
                  <a:ext cx="386575" cy="271704"/>
                  <a:chOff x="924872" y="1670733"/>
                  <a:chExt cx="386575" cy="271704"/>
                </a:xfrm>
              </p:grpSpPr>
              <p:sp>
                <p:nvSpPr>
                  <p:cNvPr id="17" name="Freeform: Shape 16">
                    <a:extLst>
                      <a:ext uri="{FF2B5EF4-FFF2-40B4-BE49-F238E27FC236}">
                        <a16:creationId xmlns:a16="http://schemas.microsoft.com/office/drawing/2014/main" id="{5E429BE6-2BC0-AE49-5CBD-69694BD4C1ED}"/>
                      </a:ext>
                    </a:extLst>
                  </p:cNvPr>
                  <p:cNvSpPr/>
                  <p:nvPr/>
                </p:nvSpPr>
                <p:spPr>
                  <a:xfrm rot="-1862601">
                    <a:off x="923642" y="1823533"/>
                    <a:ext cx="239164" cy="61652"/>
                  </a:xfrm>
                  <a:custGeom>
                    <a:avLst/>
                    <a:gdLst>
                      <a:gd name="connsiteX0" fmla="*/ 0 w 239164"/>
                      <a:gd name="connsiteY0" fmla="*/ 0 h 61652"/>
                      <a:gd name="connsiteX1" fmla="*/ 239164 w 239164"/>
                      <a:gd name="connsiteY1" fmla="*/ 0 h 61652"/>
                      <a:gd name="connsiteX2" fmla="*/ 239164 w 239164"/>
                      <a:gd name="connsiteY2" fmla="*/ 61653 h 61652"/>
                      <a:gd name="connsiteX3" fmla="*/ 0 w 239164"/>
                      <a:gd name="connsiteY3" fmla="*/ 61653 h 61652"/>
                    </a:gdLst>
                    <a:ahLst/>
                    <a:cxnLst>
                      <a:cxn ang="0">
                        <a:pos x="connsiteX0" y="connsiteY0"/>
                      </a:cxn>
                      <a:cxn ang="0">
                        <a:pos x="connsiteX1" y="connsiteY1"/>
                      </a:cxn>
                      <a:cxn ang="0">
                        <a:pos x="connsiteX2" y="connsiteY2"/>
                      </a:cxn>
                      <a:cxn ang="0">
                        <a:pos x="connsiteX3" y="connsiteY3"/>
                      </a:cxn>
                    </a:cxnLst>
                    <a:rect l="l" t="t" r="r" b="b"/>
                    <a:pathLst>
                      <a:path w="239164" h="61652">
                        <a:moveTo>
                          <a:pt x="0" y="0"/>
                        </a:moveTo>
                        <a:lnTo>
                          <a:pt x="239164" y="0"/>
                        </a:lnTo>
                        <a:lnTo>
                          <a:pt x="239164" y="61653"/>
                        </a:lnTo>
                        <a:lnTo>
                          <a:pt x="0" y="61653"/>
                        </a:lnTo>
                        <a:close/>
                      </a:path>
                    </a:pathLst>
                  </a:custGeom>
                  <a:noFill/>
                  <a:ln w="7387" cap="rnd">
                    <a:solidFill>
                      <a:srgbClr val="595A5C"/>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nvGrpSpPr>
                  <p:cNvPr id="18" name="Graphic 8">
                    <a:extLst>
                      <a:ext uri="{FF2B5EF4-FFF2-40B4-BE49-F238E27FC236}">
                        <a16:creationId xmlns:a16="http://schemas.microsoft.com/office/drawing/2014/main" id="{B940C26A-5D4B-E495-F898-25B4097A4922}"/>
                      </a:ext>
                    </a:extLst>
                  </p:cNvPr>
                  <p:cNvGrpSpPr/>
                  <p:nvPr/>
                </p:nvGrpSpPr>
                <p:grpSpPr>
                  <a:xfrm>
                    <a:off x="1235025" y="1670733"/>
                    <a:ext cx="76423" cy="78358"/>
                    <a:chOff x="1235025" y="1670733"/>
                    <a:chExt cx="76423" cy="78358"/>
                  </a:xfrm>
                  <a:solidFill>
                    <a:srgbClr val="FFFFFF"/>
                  </a:solidFill>
                </p:grpSpPr>
                <p:sp>
                  <p:nvSpPr>
                    <p:cNvPr id="19" name="Freeform: Shape 18">
                      <a:extLst>
                        <a:ext uri="{FF2B5EF4-FFF2-40B4-BE49-F238E27FC236}">
                          <a16:creationId xmlns:a16="http://schemas.microsoft.com/office/drawing/2014/main" id="{4F0366EF-AD71-C09A-821F-6B7602B05FA4}"/>
                        </a:ext>
                      </a:extLst>
                    </p:cNvPr>
                    <p:cNvSpPr/>
                    <p:nvPr/>
                  </p:nvSpPr>
                  <p:spPr>
                    <a:xfrm>
                      <a:off x="1272849" y="1670733"/>
                      <a:ext cx="38598" cy="52596"/>
                    </a:xfrm>
                    <a:custGeom>
                      <a:avLst/>
                      <a:gdLst>
                        <a:gd name="connsiteX0" fmla="*/ 30081 w 38598"/>
                        <a:gd name="connsiteY0" fmla="*/ 52597 h 52596"/>
                        <a:gd name="connsiteX1" fmla="*/ 36038 w 38598"/>
                        <a:gd name="connsiteY1" fmla="*/ 28472 h 52596"/>
                        <a:gd name="connsiteX2" fmla="*/ 24124 w 38598"/>
                        <a:gd name="connsiteY2" fmla="*/ 8518 h 52596"/>
                        <a:gd name="connsiteX3" fmla="*/ 0 w 38598"/>
                        <a:gd name="connsiteY3" fmla="*/ 2561 h 52596"/>
                      </a:gdLst>
                      <a:ahLst/>
                      <a:cxnLst>
                        <a:cxn ang="0">
                          <a:pos x="connsiteX0" y="connsiteY0"/>
                        </a:cxn>
                        <a:cxn ang="0">
                          <a:pos x="connsiteX1" y="connsiteY1"/>
                        </a:cxn>
                        <a:cxn ang="0">
                          <a:pos x="connsiteX2" y="connsiteY2"/>
                        </a:cxn>
                        <a:cxn ang="0">
                          <a:pos x="connsiteX3" y="connsiteY3"/>
                        </a:cxn>
                      </a:cxnLst>
                      <a:rect l="l" t="t" r="r" b="b"/>
                      <a:pathLst>
                        <a:path w="38598" h="52596">
                          <a:moveTo>
                            <a:pt x="30081" y="52597"/>
                          </a:moveTo>
                          <a:cubicBezTo>
                            <a:pt x="38420" y="47533"/>
                            <a:pt x="41101" y="36812"/>
                            <a:pt x="36038" y="28472"/>
                          </a:cubicBezTo>
                          <a:lnTo>
                            <a:pt x="24124" y="8518"/>
                          </a:lnTo>
                          <a:cubicBezTo>
                            <a:pt x="19061" y="178"/>
                            <a:pt x="8339" y="-2502"/>
                            <a:pt x="0" y="2561"/>
                          </a:cubicBezTo>
                        </a:path>
                      </a:pathLst>
                    </a:custGeom>
                    <a:solidFill>
                      <a:srgbClr val="FFFFFF"/>
                    </a:solidFill>
                    <a:ln w="7387" cap="flat">
                      <a:solidFill>
                        <a:srgbClr val="595A5C"/>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55C84025-31FA-F91F-D249-85A7C2447298}"/>
                        </a:ext>
                      </a:extLst>
                    </p:cNvPr>
                    <p:cNvSpPr/>
                    <p:nvPr/>
                  </p:nvSpPr>
                  <p:spPr>
                    <a:xfrm>
                      <a:off x="1235025" y="1673288"/>
                      <a:ext cx="66374" cy="75804"/>
                    </a:xfrm>
                    <a:custGeom>
                      <a:avLst/>
                      <a:gdLst>
                        <a:gd name="connsiteX0" fmla="*/ 60162 w 66374"/>
                        <a:gd name="connsiteY0" fmla="*/ 61061 h 75804"/>
                        <a:gd name="connsiteX1" fmla="*/ 35740 w 66374"/>
                        <a:gd name="connsiteY1" fmla="*/ 75804 h 75804"/>
                        <a:gd name="connsiteX2" fmla="*/ 0 w 66374"/>
                        <a:gd name="connsiteY2" fmla="*/ 16536 h 75804"/>
                        <a:gd name="connsiteX3" fmla="*/ 24422 w 66374"/>
                        <a:gd name="connsiteY3" fmla="*/ 1793 h 75804"/>
                        <a:gd name="connsiteX4" fmla="*/ 41845 w 66374"/>
                        <a:gd name="connsiteY4" fmla="*/ 6112 h 75804"/>
                        <a:gd name="connsiteX5" fmla="*/ 64480 w 66374"/>
                        <a:gd name="connsiteY5" fmla="*/ 43787 h 75804"/>
                        <a:gd name="connsiteX6" fmla="*/ 60162 w 66374"/>
                        <a:gd name="connsiteY6" fmla="*/ 61061 h 7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74" h="75804">
                          <a:moveTo>
                            <a:pt x="60162" y="61061"/>
                          </a:moveTo>
                          <a:lnTo>
                            <a:pt x="35740" y="75804"/>
                          </a:lnTo>
                          <a:lnTo>
                            <a:pt x="0" y="16536"/>
                          </a:lnTo>
                          <a:lnTo>
                            <a:pt x="24422" y="1793"/>
                          </a:lnTo>
                          <a:cubicBezTo>
                            <a:pt x="30379" y="-1781"/>
                            <a:pt x="38122" y="155"/>
                            <a:pt x="41845" y="6112"/>
                          </a:cubicBezTo>
                          <a:lnTo>
                            <a:pt x="64480" y="43787"/>
                          </a:lnTo>
                          <a:cubicBezTo>
                            <a:pt x="68203" y="49595"/>
                            <a:pt x="66267" y="57339"/>
                            <a:pt x="60162" y="61061"/>
                          </a:cubicBezTo>
                          <a:close/>
                        </a:path>
                      </a:pathLst>
                    </a:custGeom>
                    <a:solidFill>
                      <a:srgbClr val="FFFFFF"/>
                    </a:solidFill>
                    <a:ln w="7387" cap="rnd">
                      <a:solidFill>
                        <a:srgbClr val="595A5C"/>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sp>
            <p:nvSpPr>
              <p:cNvPr id="12" name="Freeform: Shape 11">
                <a:extLst>
                  <a:ext uri="{FF2B5EF4-FFF2-40B4-BE49-F238E27FC236}">
                    <a16:creationId xmlns:a16="http://schemas.microsoft.com/office/drawing/2014/main" id="{795F01A4-3862-5249-CB45-DC755A2959AB}"/>
                  </a:ext>
                </a:extLst>
              </p:cNvPr>
              <p:cNvSpPr/>
              <p:nvPr/>
            </p:nvSpPr>
            <p:spPr>
              <a:xfrm>
                <a:off x="594391" y="1885349"/>
                <a:ext cx="349206" cy="241242"/>
              </a:xfrm>
              <a:custGeom>
                <a:avLst/>
                <a:gdLst>
                  <a:gd name="connsiteX0" fmla="*/ 20550 w 349206"/>
                  <a:gd name="connsiteY0" fmla="*/ 241243 h 241242"/>
                  <a:gd name="connsiteX1" fmla="*/ 242881 w 349206"/>
                  <a:gd name="connsiteY1" fmla="*/ 132833 h 241242"/>
                  <a:gd name="connsiteX2" fmla="*/ 349206 w 349206"/>
                  <a:gd name="connsiteY2" fmla="*/ 63587 h 241242"/>
                  <a:gd name="connsiteX3" fmla="*/ 310935 w 349206"/>
                  <a:gd name="connsiteY3" fmla="*/ 0 h 241242"/>
                  <a:gd name="connsiteX4" fmla="*/ 199993 w 349206"/>
                  <a:gd name="connsiteY4" fmla="*/ 61502 h 241242"/>
                  <a:gd name="connsiteX5" fmla="*/ 0 w 349206"/>
                  <a:gd name="connsiteY5" fmla="*/ 207141 h 241242"/>
                  <a:gd name="connsiteX6" fmla="*/ 20550 w 349206"/>
                  <a:gd name="connsiteY6" fmla="*/ 241243 h 24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06" h="241242">
                    <a:moveTo>
                      <a:pt x="20550" y="241243"/>
                    </a:moveTo>
                    <a:cubicBezTo>
                      <a:pt x="67905" y="227841"/>
                      <a:pt x="151745" y="187633"/>
                      <a:pt x="242881" y="132833"/>
                    </a:cubicBezTo>
                    <a:cubicBezTo>
                      <a:pt x="282046" y="109304"/>
                      <a:pt x="317934" y="85775"/>
                      <a:pt x="349206" y="63587"/>
                    </a:cubicBezTo>
                    <a:lnTo>
                      <a:pt x="310935" y="0"/>
                    </a:lnTo>
                    <a:cubicBezTo>
                      <a:pt x="276834" y="17125"/>
                      <a:pt x="239158" y="37973"/>
                      <a:pt x="199993" y="61502"/>
                    </a:cubicBezTo>
                    <a:cubicBezTo>
                      <a:pt x="108708" y="116303"/>
                      <a:pt x="33953" y="171551"/>
                      <a:pt x="0" y="207141"/>
                    </a:cubicBezTo>
                    <a:lnTo>
                      <a:pt x="20550" y="241243"/>
                    </a:lnTo>
                    <a:close/>
                  </a:path>
                </a:pathLst>
              </a:custGeom>
              <a:solidFill>
                <a:srgbClr val="FFFFFF"/>
              </a:solidFill>
              <a:ln w="11080" cap="rnd">
                <a:solidFill>
                  <a:srgbClr val="595A5C"/>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3" name="Freeform: Shape 12">
                <a:extLst>
                  <a:ext uri="{FF2B5EF4-FFF2-40B4-BE49-F238E27FC236}">
                    <a16:creationId xmlns:a16="http://schemas.microsoft.com/office/drawing/2014/main" id="{B5335FB7-EBB3-180F-5143-371EB2E0A579}"/>
                  </a:ext>
                </a:extLst>
              </p:cNvPr>
              <p:cNvSpPr/>
              <p:nvPr/>
            </p:nvSpPr>
            <p:spPr>
              <a:xfrm>
                <a:off x="590668" y="1958386"/>
                <a:ext cx="262132" cy="163590"/>
              </a:xfrm>
              <a:custGeom>
                <a:avLst/>
                <a:gdLst>
                  <a:gd name="connsiteX0" fmla="*/ 117494 w 262132"/>
                  <a:gd name="connsiteY0" fmla="*/ 63370 h 163590"/>
                  <a:gd name="connsiteX1" fmla="*/ 0 w 262132"/>
                  <a:gd name="connsiteY1" fmla="*/ 151081 h 163590"/>
                  <a:gd name="connsiteX2" fmla="*/ 7595 w 262132"/>
                  <a:gd name="connsiteY2" fmla="*/ 163590 h 163590"/>
                  <a:gd name="connsiteX3" fmla="*/ 140129 w 262132"/>
                  <a:gd name="connsiteY3" fmla="*/ 100897 h 163590"/>
                  <a:gd name="connsiteX4" fmla="*/ 261644 w 262132"/>
                  <a:gd name="connsiteY4" fmla="*/ 2166 h 163590"/>
                  <a:gd name="connsiteX5" fmla="*/ 117494 w 262132"/>
                  <a:gd name="connsiteY5" fmla="*/ 63370 h 16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132" h="163590">
                    <a:moveTo>
                      <a:pt x="117494" y="63370"/>
                    </a:moveTo>
                    <a:cubicBezTo>
                      <a:pt x="59715" y="98068"/>
                      <a:pt x="13998" y="132765"/>
                      <a:pt x="0" y="151081"/>
                    </a:cubicBezTo>
                    <a:lnTo>
                      <a:pt x="7595" y="163590"/>
                    </a:lnTo>
                    <a:cubicBezTo>
                      <a:pt x="30230" y="159867"/>
                      <a:pt x="82350" y="135594"/>
                      <a:pt x="140129" y="100897"/>
                    </a:cubicBezTo>
                    <a:cubicBezTo>
                      <a:pt x="213396" y="56818"/>
                      <a:pt x="267899" y="12590"/>
                      <a:pt x="261644" y="2166"/>
                    </a:cubicBezTo>
                    <a:cubicBezTo>
                      <a:pt x="255241" y="-8109"/>
                      <a:pt x="190761" y="19142"/>
                      <a:pt x="117494" y="63370"/>
                    </a:cubicBezTo>
                    <a:close/>
                  </a:path>
                </a:pathLst>
              </a:custGeom>
              <a:solidFill>
                <a:srgbClr val="FFFFFF"/>
              </a:solidFill>
              <a:ln w="7561" cap="rnd">
                <a:solidFill>
                  <a:srgbClr val="595A5C"/>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nvGrpSpPr>
          <p:cNvPr id="23" name="Group 22">
            <a:extLst>
              <a:ext uri="{FF2B5EF4-FFF2-40B4-BE49-F238E27FC236}">
                <a16:creationId xmlns:a16="http://schemas.microsoft.com/office/drawing/2014/main" id="{C27BDA62-CC7C-E710-7F3F-985D01CA0CA5}"/>
              </a:ext>
            </a:extLst>
          </p:cNvPr>
          <p:cNvGrpSpPr/>
          <p:nvPr/>
        </p:nvGrpSpPr>
        <p:grpSpPr>
          <a:xfrm>
            <a:off x="1600198" y="1336121"/>
            <a:ext cx="896400" cy="896400"/>
            <a:chOff x="659214" y="5325078"/>
            <a:chExt cx="606445" cy="606445"/>
          </a:xfrm>
        </p:grpSpPr>
        <p:sp>
          <p:nvSpPr>
            <p:cNvPr id="24" name="Oval 23">
              <a:extLst>
                <a:ext uri="{FF2B5EF4-FFF2-40B4-BE49-F238E27FC236}">
                  <a16:creationId xmlns:a16="http://schemas.microsoft.com/office/drawing/2014/main" id="{8F2C2556-E92C-FF53-6AD4-59AC6D4F1233}"/>
                </a:ext>
              </a:extLst>
            </p:cNvPr>
            <p:cNvSpPr/>
            <p:nvPr/>
          </p:nvSpPr>
          <p:spPr>
            <a:xfrm>
              <a:off x="659214" y="5325078"/>
              <a:ext cx="606445" cy="606445"/>
            </a:xfrm>
            <a:prstGeom prst="ellipse">
              <a:avLst/>
            </a:prstGeom>
            <a:solidFill>
              <a:srgbClr val="DCDEED"/>
            </a:solidFill>
            <a:ln w="6350" cap="flat" cmpd="sng" algn="ctr">
              <a:noFill/>
              <a:prstDash val="solid"/>
            </a:ln>
            <a:effectLst/>
          </p:spPr>
          <p:txBody>
            <a:bodyPr tIns="91440" bIns="9144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1810567C-66AC-9B0C-EC46-3C0F1D6F6CE0}"/>
                </a:ext>
              </a:extLst>
            </p:cNvPr>
            <p:cNvSpPr/>
            <p:nvPr/>
          </p:nvSpPr>
          <p:spPr>
            <a:xfrm>
              <a:off x="796290" y="5520690"/>
              <a:ext cx="323850" cy="266700"/>
            </a:xfrm>
            <a:custGeom>
              <a:avLst/>
              <a:gdLst>
                <a:gd name="connsiteX0" fmla="*/ 0 w 323850"/>
                <a:gd name="connsiteY0" fmla="*/ 28575 h 266700"/>
                <a:gd name="connsiteX1" fmla="*/ 118110 w 323850"/>
                <a:gd name="connsiteY1" fmla="*/ 0 h 266700"/>
                <a:gd name="connsiteX2" fmla="*/ 167640 w 323850"/>
                <a:gd name="connsiteY2" fmla="*/ 53340 h 266700"/>
                <a:gd name="connsiteX3" fmla="*/ 262890 w 323850"/>
                <a:gd name="connsiteY3" fmla="*/ 34290 h 266700"/>
                <a:gd name="connsiteX4" fmla="*/ 314325 w 323850"/>
                <a:gd name="connsiteY4" fmla="*/ 85725 h 266700"/>
                <a:gd name="connsiteX5" fmla="*/ 323850 w 323850"/>
                <a:gd name="connsiteY5" fmla="*/ 108585 h 266700"/>
                <a:gd name="connsiteX6" fmla="*/ 318135 w 323850"/>
                <a:gd name="connsiteY6" fmla="*/ 148590 h 266700"/>
                <a:gd name="connsiteX7" fmla="*/ 177165 w 323850"/>
                <a:gd name="connsiteY7" fmla="*/ 266700 h 266700"/>
                <a:gd name="connsiteX8" fmla="*/ 95250 w 323850"/>
                <a:gd name="connsiteY8" fmla="*/ 226695 h 266700"/>
                <a:gd name="connsiteX9" fmla="*/ 26670 w 323850"/>
                <a:gd name="connsiteY9" fmla="*/ 160020 h 266700"/>
                <a:gd name="connsiteX10" fmla="*/ 0 w 323850"/>
                <a:gd name="connsiteY10" fmla="*/ 91440 h 266700"/>
                <a:gd name="connsiteX11" fmla="*/ 0 w 323850"/>
                <a:gd name="connsiteY11" fmla="*/ 285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266700">
                  <a:moveTo>
                    <a:pt x="0" y="28575"/>
                  </a:moveTo>
                  <a:lnTo>
                    <a:pt x="118110" y="0"/>
                  </a:lnTo>
                  <a:lnTo>
                    <a:pt x="167640" y="53340"/>
                  </a:lnTo>
                  <a:lnTo>
                    <a:pt x="262890" y="34290"/>
                  </a:lnTo>
                  <a:lnTo>
                    <a:pt x="314325" y="85725"/>
                  </a:lnTo>
                  <a:lnTo>
                    <a:pt x="323850" y="108585"/>
                  </a:lnTo>
                  <a:lnTo>
                    <a:pt x="318135" y="148590"/>
                  </a:lnTo>
                  <a:lnTo>
                    <a:pt x="177165" y="266700"/>
                  </a:lnTo>
                  <a:lnTo>
                    <a:pt x="95250" y="226695"/>
                  </a:lnTo>
                  <a:lnTo>
                    <a:pt x="26670" y="160020"/>
                  </a:lnTo>
                  <a:lnTo>
                    <a:pt x="0" y="91440"/>
                  </a:lnTo>
                  <a:lnTo>
                    <a:pt x="0" y="28575"/>
                  </a:lnTo>
                  <a:close/>
                </a:path>
              </a:pathLst>
            </a:custGeom>
            <a:solidFill>
              <a:sysClr val="window" lastClr="FFFFFF"/>
            </a:solidFill>
            <a:ln w="6350" cap="flat" cmpd="sng" algn="ctr">
              <a:noFill/>
              <a:prstDash val="solid"/>
            </a:ln>
            <a:effectLst/>
          </p:spPr>
          <p:txBody>
            <a:bodyPr tIns="91440" bIns="9144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4D59ADCD-5AF2-39B8-AB1A-034C3B42AF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7349" y="5382868"/>
              <a:ext cx="458819" cy="458819"/>
            </a:xfrm>
            <a:prstGeom prst="rect">
              <a:avLst/>
            </a:prstGeom>
          </p:spPr>
        </p:pic>
      </p:grpSp>
      <p:sp>
        <p:nvSpPr>
          <p:cNvPr id="27" name="Rectangle 26">
            <a:extLst>
              <a:ext uri="{FF2B5EF4-FFF2-40B4-BE49-F238E27FC236}">
                <a16:creationId xmlns:a16="http://schemas.microsoft.com/office/drawing/2014/main" id="{A89F0964-2B1C-6BA9-2253-2EAA11DDF6FB}"/>
              </a:ext>
            </a:extLst>
          </p:cNvPr>
          <p:cNvSpPr/>
          <p:nvPr/>
        </p:nvSpPr>
        <p:spPr>
          <a:xfrm>
            <a:off x="326351" y="4889143"/>
            <a:ext cx="3600000" cy="36000"/>
          </a:xfrm>
          <a:prstGeom prst="rect">
            <a:avLst/>
          </a:prstGeom>
          <a:solidFill>
            <a:sysClr val="windowText" lastClr="000000">
              <a:alpha val="10000"/>
            </a:sysClr>
          </a:solidFill>
          <a:ln w="6350" cap="flat" cmpd="sng" algn="ctr">
            <a:noFill/>
            <a:prstDash val="solid"/>
          </a:ln>
          <a:effectLst/>
        </p:spPr>
        <p:txBody>
          <a:bodyPr tIns="91440" bIns="9144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F5C7F1B-25E9-936C-F6E1-14F685CB5468}"/>
              </a:ext>
            </a:extLst>
          </p:cNvPr>
          <p:cNvSpPr/>
          <p:nvPr/>
        </p:nvSpPr>
        <p:spPr>
          <a:xfrm>
            <a:off x="4291006" y="4889143"/>
            <a:ext cx="3600000" cy="36000"/>
          </a:xfrm>
          <a:prstGeom prst="rect">
            <a:avLst/>
          </a:prstGeom>
          <a:solidFill>
            <a:sysClr val="windowText" lastClr="000000">
              <a:alpha val="10000"/>
            </a:sysClr>
          </a:solidFill>
          <a:ln w="6350" cap="flat" cmpd="sng" algn="ctr">
            <a:noFill/>
            <a:prstDash val="solid"/>
          </a:ln>
          <a:effectLst/>
        </p:spPr>
        <p:txBody>
          <a:bodyPr tIns="91440" bIns="9144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F2BA85D-DE86-9709-6ADF-1A5604AE9316}"/>
              </a:ext>
            </a:extLst>
          </p:cNvPr>
          <p:cNvSpPr/>
          <p:nvPr/>
        </p:nvSpPr>
        <p:spPr>
          <a:xfrm>
            <a:off x="8257566" y="4889143"/>
            <a:ext cx="3600000" cy="36000"/>
          </a:xfrm>
          <a:prstGeom prst="rect">
            <a:avLst/>
          </a:prstGeom>
          <a:solidFill>
            <a:sysClr val="windowText" lastClr="000000">
              <a:alpha val="10000"/>
            </a:sysClr>
          </a:solidFill>
          <a:ln w="6350" cap="flat" cmpd="sng" algn="ctr">
            <a:noFill/>
            <a:prstDash val="solid"/>
          </a:ln>
          <a:effectLst/>
        </p:spPr>
        <p:txBody>
          <a:bodyPr tIns="91440" bIns="9144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C06C380B-36DD-7ED1-1928-E8C778ADF0C0}"/>
              </a:ext>
            </a:extLst>
          </p:cNvPr>
          <p:cNvGrpSpPr/>
          <p:nvPr/>
        </p:nvGrpSpPr>
        <p:grpSpPr>
          <a:xfrm>
            <a:off x="9608903" y="1335659"/>
            <a:ext cx="897325" cy="897325"/>
            <a:chOff x="9631482" y="2073464"/>
            <a:chExt cx="897325" cy="897325"/>
          </a:xfrm>
        </p:grpSpPr>
        <p:sp>
          <p:nvSpPr>
            <p:cNvPr id="31" name="Oval 30">
              <a:extLst>
                <a:ext uri="{FF2B5EF4-FFF2-40B4-BE49-F238E27FC236}">
                  <a16:creationId xmlns:a16="http://schemas.microsoft.com/office/drawing/2014/main" id="{40458B4A-1D37-5F98-8A17-5B68C0A10112}"/>
                </a:ext>
              </a:extLst>
            </p:cNvPr>
            <p:cNvSpPr/>
            <p:nvPr/>
          </p:nvSpPr>
          <p:spPr>
            <a:xfrm>
              <a:off x="9631482" y="2073464"/>
              <a:ext cx="897325" cy="897325"/>
            </a:xfrm>
            <a:prstGeom prst="ellipse">
              <a:avLst/>
            </a:prstGeom>
            <a:solidFill>
              <a:srgbClr val="DCDEED"/>
            </a:solidFill>
            <a:ln w="6350" cap="flat" cmpd="sng" algn="ctr">
              <a:noFill/>
              <a:prstDash val="solid"/>
            </a:ln>
            <a:effectLst/>
          </p:spPr>
          <p:txBody>
            <a:bodyPr tIns="91440" bIns="9144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C660AA9F-3B5F-28A0-42A2-A6B5C968ED55}"/>
                </a:ext>
              </a:extLst>
            </p:cNvPr>
            <p:cNvGrpSpPr/>
            <p:nvPr/>
          </p:nvGrpSpPr>
          <p:grpSpPr>
            <a:xfrm>
              <a:off x="9760010" y="2282505"/>
              <a:ext cx="640267" cy="456335"/>
              <a:chOff x="9774248" y="2266413"/>
              <a:chExt cx="640267" cy="456335"/>
            </a:xfrm>
          </p:grpSpPr>
          <p:grpSp>
            <p:nvGrpSpPr>
              <p:cNvPr id="33" name="Group 32">
                <a:extLst>
                  <a:ext uri="{FF2B5EF4-FFF2-40B4-BE49-F238E27FC236}">
                    <a16:creationId xmlns:a16="http://schemas.microsoft.com/office/drawing/2014/main" id="{ECA99EB2-9D86-16F0-5BCE-602B0B7404E5}"/>
                  </a:ext>
                </a:extLst>
              </p:cNvPr>
              <p:cNvGrpSpPr/>
              <p:nvPr/>
            </p:nvGrpSpPr>
            <p:grpSpPr>
              <a:xfrm>
                <a:off x="9774248" y="2266413"/>
                <a:ext cx="315862" cy="402335"/>
                <a:chOff x="11185748" y="2177605"/>
                <a:chExt cx="339914" cy="444471"/>
              </a:xfrm>
            </p:grpSpPr>
            <p:sp>
              <p:nvSpPr>
                <p:cNvPr id="42" name="Freeform: Shape 41">
                  <a:extLst>
                    <a:ext uri="{FF2B5EF4-FFF2-40B4-BE49-F238E27FC236}">
                      <a16:creationId xmlns:a16="http://schemas.microsoft.com/office/drawing/2014/main" id="{CB18C30E-E49D-0F9F-506A-461A5D084EF7}"/>
                    </a:ext>
                  </a:extLst>
                </p:cNvPr>
                <p:cNvSpPr/>
                <p:nvPr/>
              </p:nvSpPr>
              <p:spPr>
                <a:xfrm>
                  <a:off x="11253646" y="2177605"/>
                  <a:ext cx="204235" cy="204235"/>
                </a:xfrm>
                <a:custGeom>
                  <a:avLst/>
                  <a:gdLst>
                    <a:gd name="connsiteX0" fmla="*/ 148590 w 148590"/>
                    <a:gd name="connsiteY0" fmla="*/ 74295 h 148590"/>
                    <a:gd name="connsiteX1" fmla="*/ 74295 w 148590"/>
                    <a:gd name="connsiteY1" fmla="*/ 148590 h 148590"/>
                    <a:gd name="connsiteX2" fmla="*/ 0 w 148590"/>
                    <a:gd name="connsiteY2" fmla="*/ 74295 h 148590"/>
                    <a:gd name="connsiteX3" fmla="*/ 74295 w 148590"/>
                    <a:gd name="connsiteY3" fmla="*/ 0 h 148590"/>
                    <a:gd name="connsiteX4" fmla="*/ 148590 w 148590"/>
                    <a:gd name="connsiteY4" fmla="*/ 74295 h 14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 h="148590">
                      <a:moveTo>
                        <a:pt x="148590" y="74295"/>
                      </a:moveTo>
                      <a:cubicBezTo>
                        <a:pt x="148590" y="115327"/>
                        <a:pt x="115327" y="148590"/>
                        <a:pt x="74295" y="148590"/>
                      </a:cubicBezTo>
                      <a:cubicBezTo>
                        <a:pt x="33263" y="148590"/>
                        <a:pt x="0" y="115327"/>
                        <a:pt x="0" y="74295"/>
                      </a:cubicBezTo>
                      <a:cubicBezTo>
                        <a:pt x="0" y="33263"/>
                        <a:pt x="33263" y="0"/>
                        <a:pt x="74295" y="0"/>
                      </a:cubicBezTo>
                      <a:cubicBezTo>
                        <a:pt x="115327" y="0"/>
                        <a:pt x="148590" y="33263"/>
                        <a:pt x="148590" y="74295"/>
                      </a:cubicBezTo>
                      <a:close/>
                    </a:path>
                  </a:pathLst>
                </a:custGeom>
                <a:solidFill>
                  <a:srgbClr val="FFFFFF"/>
                </a:solidFill>
                <a:ln w="12700" cap="rnd">
                  <a:solidFill>
                    <a:srgbClr val="5B5B5D"/>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3" name="Freeform: Shape 42">
                  <a:extLst>
                    <a:ext uri="{FF2B5EF4-FFF2-40B4-BE49-F238E27FC236}">
                      <a16:creationId xmlns:a16="http://schemas.microsoft.com/office/drawing/2014/main" id="{F2B04715-C5B3-FBA6-23FB-B12B2020D910}"/>
                    </a:ext>
                  </a:extLst>
                </p:cNvPr>
                <p:cNvSpPr/>
                <p:nvPr/>
              </p:nvSpPr>
              <p:spPr>
                <a:xfrm>
                  <a:off x="11185748" y="2411558"/>
                  <a:ext cx="339914" cy="210518"/>
                </a:xfrm>
                <a:custGeom>
                  <a:avLst/>
                  <a:gdLst>
                    <a:gd name="connsiteX0" fmla="*/ 245138 w 247302"/>
                    <a:gd name="connsiteY0" fmla="*/ 117634 h 153161"/>
                    <a:gd name="connsiteX1" fmla="*/ 211038 w 247302"/>
                    <a:gd name="connsiteY1" fmla="*/ 39814 h 153161"/>
                    <a:gd name="connsiteX2" fmla="*/ 150078 w 247302"/>
                    <a:gd name="connsiteY2" fmla="*/ 0 h 153161"/>
                    <a:gd name="connsiteX3" fmla="*/ 123599 w 247302"/>
                    <a:gd name="connsiteY3" fmla="*/ 0 h 153161"/>
                    <a:gd name="connsiteX4" fmla="*/ 97214 w 247302"/>
                    <a:gd name="connsiteY4" fmla="*/ 0 h 153161"/>
                    <a:gd name="connsiteX5" fmla="*/ 36254 w 247302"/>
                    <a:gd name="connsiteY5" fmla="*/ 39814 h 153161"/>
                    <a:gd name="connsiteX6" fmla="*/ 2155 w 247302"/>
                    <a:gd name="connsiteY6" fmla="*/ 117634 h 153161"/>
                    <a:gd name="connsiteX7" fmla="*/ 25396 w 247302"/>
                    <a:gd name="connsiteY7" fmla="*/ 153162 h 153161"/>
                    <a:gd name="connsiteX8" fmla="*/ 123694 w 247302"/>
                    <a:gd name="connsiteY8" fmla="*/ 153162 h 153161"/>
                    <a:gd name="connsiteX9" fmla="*/ 221992 w 247302"/>
                    <a:gd name="connsiteY9" fmla="*/ 153162 h 153161"/>
                    <a:gd name="connsiteX10" fmla="*/ 245138 w 247302"/>
                    <a:gd name="connsiteY10" fmla="*/ 117634 h 15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302" h="153161">
                      <a:moveTo>
                        <a:pt x="245138" y="117634"/>
                      </a:moveTo>
                      <a:lnTo>
                        <a:pt x="211038" y="39814"/>
                      </a:lnTo>
                      <a:cubicBezTo>
                        <a:pt x="200465" y="15621"/>
                        <a:pt x="176462" y="0"/>
                        <a:pt x="150078" y="0"/>
                      </a:cubicBezTo>
                      <a:lnTo>
                        <a:pt x="123599" y="0"/>
                      </a:lnTo>
                      <a:lnTo>
                        <a:pt x="97214" y="0"/>
                      </a:lnTo>
                      <a:cubicBezTo>
                        <a:pt x="70735" y="0"/>
                        <a:pt x="46827" y="15621"/>
                        <a:pt x="36254" y="39814"/>
                      </a:cubicBezTo>
                      <a:lnTo>
                        <a:pt x="2155" y="117634"/>
                      </a:lnTo>
                      <a:cubicBezTo>
                        <a:pt x="-5179" y="134398"/>
                        <a:pt x="7108" y="153162"/>
                        <a:pt x="25396" y="153162"/>
                      </a:cubicBezTo>
                      <a:lnTo>
                        <a:pt x="123694" y="153162"/>
                      </a:lnTo>
                      <a:lnTo>
                        <a:pt x="221992" y="153162"/>
                      </a:lnTo>
                      <a:cubicBezTo>
                        <a:pt x="240280" y="153162"/>
                        <a:pt x="252472" y="134398"/>
                        <a:pt x="245138" y="117634"/>
                      </a:cubicBezTo>
                      <a:close/>
                    </a:path>
                  </a:pathLst>
                </a:custGeom>
                <a:solidFill>
                  <a:srgbClr val="FFFFFF"/>
                </a:solidFill>
                <a:ln w="12700" cap="rnd">
                  <a:solidFill>
                    <a:srgbClr val="5B5B5D"/>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34" name="Group 33">
                <a:extLst>
                  <a:ext uri="{FF2B5EF4-FFF2-40B4-BE49-F238E27FC236}">
                    <a16:creationId xmlns:a16="http://schemas.microsoft.com/office/drawing/2014/main" id="{BFA7ED0B-3C3B-85C9-7BA5-9AA40BE4B8CA}"/>
                  </a:ext>
                </a:extLst>
              </p:cNvPr>
              <p:cNvGrpSpPr/>
              <p:nvPr/>
            </p:nvGrpSpPr>
            <p:grpSpPr>
              <a:xfrm>
                <a:off x="10098653" y="2268922"/>
                <a:ext cx="315862" cy="402335"/>
                <a:chOff x="11185748" y="2177605"/>
                <a:chExt cx="339914" cy="444471"/>
              </a:xfrm>
            </p:grpSpPr>
            <p:sp>
              <p:nvSpPr>
                <p:cNvPr id="40" name="Freeform: Shape 39">
                  <a:extLst>
                    <a:ext uri="{FF2B5EF4-FFF2-40B4-BE49-F238E27FC236}">
                      <a16:creationId xmlns:a16="http://schemas.microsoft.com/office/drawing/2014/main" id="{5CABECBB-BC99-3A89-EDB8-A3C8B799CE76}"/>
                    </a:ext>
                  </a:extLst>
                </p:cNvPr>
                <p:cNvSpPr/>
                <p:nvPr/>
              </p:nvSpPr>
              <p:spPr>
                <a:xfrm>
                  <a:off x="11253646" y="2177605"/>
                  <a:ext cx="204235" cy="204235"/>
                </a:xfrm>
                <a:custGeom>
                  <a:avLst/>
                  <a:gdLst>
                    <a:gd name="connsiteX0" fmla="*/ 148590 w 148590"/>
                    <a:gd name="connsiteY0" fmla="*/ 74295 h 148590"/>
                    <a:gd name="connsiteX1" fmla="*/ 74295 w 148590"/>
                    <a:gd name="connsiteY1" fmla="*/ 148590 h 148590"/>
                    <a:gd name="connsiteX2" fmla="*/ 0 w 148590"/>
                    <a:gd name="connsiteY2" fmla="*/ 74295 h 148590"/>
                    <a:gd name="connsiteX3" fmla="*/ 74295 w 148590"/>
                    <a:gd name="connsiteY3" fmla="*/ 0 h 148590"/>
                    <a:gd name="connsiteX4" fmla="*/ 148590 w 148590"/>
                    <a:gd name="connsiteY4" fmla="*/ 74295 h 14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 h="148590">
                      <a:moveTo>
                        <a:pt x="148590" y="74295"/>
                      </a:moveTo>
                      <a:cubicBezTo>
                        <a:pt x="148590" y="115327"/>
                        <a:pt x="115327" y="148590"/>
                        <a:pt x="74295" y="148590"/>
                      </a:cubicBezTo>
                      <a:cubicBezTo>
                        <a:pt x="33263" y="148590"/>
                        <a:pt x="0" y="115327"/>
                        <a:pt x="0" y="74295"/>
                      </a:cubicBezTo>
                      <a:cubicBezTo>
                        <a:pt x="0" y="33263"/>
                        <a:pt x="33263" y="0"/>
                        <a:pt x="74295" y="0"/>
                      </a:cubicBezTo>
                      <a:cubicBezTo>
                        <a:pt x="115327" y="0"/>
                        <a:pt x="148590" y="33263"/>
                        <a:pt x="148590" y="74295"/>
                      </a:cubicBezTo>
                      <a:close/>
                    </a:path>
                  </a:pathLst>
                </a:custGeom>
                <a:solidFill>
                  <a:srgbClr val="FFFFFF"/>
                </a:solidFill>
                <a:ln w="12700" cap="rnd">
                  <a:solidFill>
                    <a:srgbClr val="5B5B5D"/>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 name="Freeform: Shape 40">
                  <a:extLst>
                    <a:ext uri="{FF2B5EF4-FFF2-40B4-BE49-F238E27FC236}">
                      <a16:creationId xmlns:a16="http://schemas.microsoft.com/office/drawing/2014/main" id="{FEE1BC3F-2D57-3818-226D-64D578A52FF7}"/>
                    </a:ext>
                  </a:extLst>
                </p:cNvPr>
                <p:cNvSpPr/>
                <p:nvPr/>
              </p:nvSpPr>
              <p:spPr>
                <a:xfrm>
                  <a:off x="11185748" y="2411558"/>
                  <a:ext cx="339914" cy="210518"/>
                </a:xfrm>
                <a:custGeom>
                  <a:avLst/>
                  <a:gdLst>
                    <a:gd name="connsiteX0" fmla="*/ 245138 w 247302"/>
                    <a:gd name="connsiteY0" fmla="*/ 117634 h 153161"/>
                    <a:gd name="connsiteX1" fmla="*/ 211038 w 247302"/>
                    <a:gd name="connsiteY1" fmla="*/ 39814 h 153161"/>
                    <a:gd name="connsiteX2" fmla="*/ 150078 w 247302"/>
                    <a:gd name="connsiteY2" fmla="*/ 0 h 153161"/>
                    <a:gd name="connsiteX3" fmla="*/ 123599 w 247302"/>
                    <a:gd name="connsiteY3" fmla="*/ 0 h 153161"/>
                    <a:gd name="connsiteX4" fmla="*/ 97214 w 247302"/>
                    <a:gd name="connsiteY4" fmla="*/ 0 h 153161"/>
                    <a:gd name="connsiteX5" fmla="*/ 36254 w 247302"/>
                    <a:gd name="connsiteY5" fmla="*/ 39814 h 153161"/>
                    <a:gd name="connsiteX6" fmla="*/ 2155 w 247302"/>
                    <a:gd name="connsiteY6" fmla="*/ 117634 h 153161"/>
                    <a:gd name="connsiteX7" fmla="*/ 25396 w 247302"/>
                    <a:gd name="connsiteY7" fmla="*/ 153162 h 153161"/>
                    <a:gd name="connsiteX8" fmla="*/ 123694 w 247302"/>
                    <a:gd name="connsiteY8" fmla="*/ 153162 h 153161"/>
                    <a:gd name="connsiteX9" fmla="*/ 221992 w 247302"/>
                    <a:gd name="connsiteY9" fmla="*/ 153162 h 153161"/>
                    <a:gd name="connsiteX10" fmla="*/ 245138 w 247302"/>
                    <a:gd name="connsiteY10" fmla="*/ 117634 h 15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302" h="153161">
                      <a:moveTo>
                        <a:pt x="245138" y="117634"/>
                      </a:moveTo>
                      <a:lnTo>
                        <a:pt x="211038" y="39814"/>
                      </a:lnTo>
                      <a:cubicBezTo>
                        <a:pt x="200465" y="15621"/>
                        <a:pt x="176462" y="0"/>
                        <a:pt x="150078" y="0"/>
                      </a:cubicBezTo>
                      <a:lnTo>
                        <a:pt x="123599" y="0"/>
                      </a:lnTo>
                      <a:lnTo>
                        <a:pt x="97214" y="0"/>
                      </a:lnTo>
                      <a:cubicBezTo>
                        <a:pt x="70735" y="0"/>
                        <a:pt x="46827" y="15621"/>
                        <a:pt x="36254" y="39814"/>
                      </a:cubicBezTo>
                      <a:lnTo>
                        <a:pt x="2155" y="117634"/>
                      </a:lnTo>
                      <a:cubicBezTo>
                        <a:pt x="-5179" y="134398"/>
                        <a:pt x="7108" y="153162"/>
                        <a:pt x="25396" y="153162"/>
                      </a:cubicBezTo>
                      <a:lnTo>
                        <a:pt x="123694" y="153162"/>
                      </a:lnTo>
                      <a:lnTo>
                        <a:pt x="221992" y="153162"/>
                      </a:lnTo>
                      <a:cubicBezTo>
                        <a:pt x="240280" y="153162"/>
                        <a:pt x="252472" y="134398"/>
                        <a:pt x="245138" y="117634"/>
                      </a:cubicBezTo>
                      <a:close/>
                    </a:path>
                  </a:pathLst>
                </a:custGeom>
                <a:solidFill>
                  <a:srgbClr val="FFFFFF"/>
                </a:solidFill>
                <a:ln w="12700" cap="rnd">
                  <a:solidFill>
                    <a:srgbClr val="5B5B5D"/>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35" name="Group 34">
                <a:extLst>
                  <a:ext uri="{FF2B5EF4-FFF2-40B4-BE49-F238E27FC236}">
                    <a16:creationId xmlns:a16="http://schemas.microsoft.com/office/drawing/2014/main" id="{BF8D634B-9811-0710-0754-D7066ADA59D2}"/>
                  </a:ext>
                </a:extLst>
              </p:cNvPr>
              <p:cNvGrpSpPr/>
              <p:nvPr/>
            </p:nvGrpSpPr>
            <p:grpSpPr>
              <a:xfrm>
                <a:off x="9949335" y="2525871"/>
                <a:ext cx="281550" cy="196877"/>
                <a:chOff x="8877844" y="2471871"/>
                <a:chExt cx="370703" cy="227011"/>
              </a:xfrm>
            </p:grpSpPr>
            <p:sp>
              <p:nvSpPr>
                <p:cNvPr id="36" name="Speech Bubble: Rectangle with Corners Rounded 35">
                  <a:extLst>
                    <a:ext uri="{FF2B5EF4-FFF2-40B4-BE49-F238E27FC236}">
                      <a16:creationId xmlns:a16="http://schemas.microsoft.com/office/drawing/2014/main" id="{3ABD0630-61F6-B6CB-19D6-AEA20C6B0FD2}"/>
                    </a:ext>
                  </a:extLst>
                </p:cNvPr>
                <p:cNvSpPr/>
                <p:nvPr/>
              </p:nvSpPr>
              <p:spPr>
                <a:xfrm>
                  <a:off x="8877844" y="2471871"/>
                  <a:ext cx="370703" cy="227011"/>
                </a:xfrm>
                <a:prstGeom prst="wedgeRoundRectCallout">
                  <a:avLst>
                    <a:gd name="adj1" fmla="val -34166"/>
                    <a:gd name="adj2" fmla="val 68721"/>
                    <a:gd name="adj3" fmla="val 16667"/>
                  </a:avLst>
                </a:prstGeom>
                <a:solidFill>
                  <a:sysClr val="window" lastClr="FFFFFF"/>
                </a:solidFill>
                <a:ln w="12700" cap="flat" cmpd="sng" algn="ctr">
                  <a:solidFill>
                    <a:srgbClr val="5B5B5D"/>
                  </a:solidFill>
                  <a:prstDash val="solid"/>
                </a:ln>
                <a:effectLst/>
              </p:spPr>
              <p:txBody>
                <a:bodyPr tIns="91440" bIns="9144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37" name="Straight Connector 36">
                  <a:extLst>
                    <a:ext uri="{FF2B5EF4-FFF2-40B4-BE49-F238E27FC236}">
                      <a16:creationId xmlns:a16="http://schemas.microsoft.com/office/drawing/2014/main" id="{C0409CCB-E87E-B06F-07C0-2116675F2D8E}"/>
                    </a:ext>
                  </a:extLst>
                </p:cNvPr>
                <p:cNvCxnSpPr/>
                <p:nvPr/>
              </p:nvCxnSpPr>
              <p:spPr>
                <a:xfrm>
                  <a:off x="8949280" y="2552427"/>
                  <a:ext cx="227830" cy="0"/>
                </a:xfrm>
                <a:prstGeom prst="line">
                  <a:avLst/>
                </a:prstGeom>
                <a:ln w="12700" cap="rnd">
                  <a:solidFill>
                    <a:srgbClr val="5B5B5D"/>
                  </a:solidFill>
                  <a:prstDash val="solid"/>
                </a:ln>
              </p:spPr>
            </p:cxnSp>
            <p:cxnSp>
              <p:nvCxnSpPr>
                <p:cNvPr id="38" name="Straight Connector 37">
                  <a:extLst>
                    <a:ext uri="{FF2B5EF4-FFF2-40B4-BE49-F238E27FC236}">
                      <a16:creationId xmlns:a16="http://schemas.microsoft.com/office/drawing/2014/main" id="{592CC48D-D0DB-F3A0-BAC8-49EDC8504FE4}"/>
                    </a:ext>
                  </a:extLst>
                </p:cNvPr>
                <p:cNvCxnSpPr/>
                <p:nvPr/>
              </p:nvCxnSpPr>
              <p:spPr>
                <a:xfrm>
                  <a:off x="8949280" y="2582731"/>
                  <a:ext cx="227830" cy="0"/>
                </a:xfrm>
                <a:prstGeom prst="line">
                  <a:avLst/>
                </a:prstGeom>
                <a:ln w="12700" cap="rnd">
                  <a:solidFill>
                    <a:srgbClr val="5B5B5D"/>
                  </a:solidFill>
                  <a:prstDash val="solid"/>
                </a:ln>
              </p:spPr>
            </p:cxnSp>
            <p:cxnSp>
              <p:nvCxnSpPr>
                <p:cNvPr id="39" name="Straight Connector 38">
                  <a:extLst>
                    <a:ext uri="{FF2B5EF4-FFF2-40B4-BE49-F238E27FC236}">
                      <a16:creationId xmlns:a16="http://schemas.microsoft.com/office/drawing/2014/main" id="{BFB5F587-89EB-86D9-C424-027391E6033F}"/>
                    </a:ext>
                  </a:extLst>
                </p:cNvPr>
                <p:cNvCxnSpPr/>
                <p:nvPr/>
              </p:nvCxnSpPr>
              <p:spPr>
                <a:xfrm>
                  <a:off x="8949280" y="2613034"/>
                  <a:ext cx="227830" cy="0"/>
                </a:xfrm>
                <a:prstGeom prst="line">
                  <a:avLst/>
                </a:prstGeom>
                <a:ln w="12700" cap="rnd">
                  <a:solidFill>
                    <a:srgbClr val="5B5B5D"/>
                  </a:solidFill>
                  <a:prstDash val="solid"/>
                </a:ln>
              </p:spPr>
            </p:cxnSp>
          </p:grpSp>
        </p:grpSp>
      </p:grpSp>
      <p:pic>
        <p:nvPicPr>
          <p:cNvPr id="44" name="Graphic 43" descr="Clipboard with solid fill">
            <a:hlinkClick r:id="rId4" action="ppaction://hlinksldjump"/>
            <a:extLst>
              <a:ext uri="{FF2B5EF4-FFF2-40B4-BE49-F238E27FC236}">
                <a16:creationId xmlns:a16="http://schemas.microsoft.com/office/drawing/2014/main" id="{4720E10E-E122-539F-EAB2-D606AD04D46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86954" y="2226"/>
            <a:ext cx="272801" cy="272801"/>
          </a:xfrm>
          <a:prstGeom prst="rect">
            <a:avLst/>
          </a:prstGeom>
        </p:spPr>
      </p:pic>
      <p:pic>
        <p:nvPicPr>
          <p:cNvPr id="45" name="Graphic 44" descr="Cycle with people with solid fill">
            <a:hlinkClick r:id="rId7" action="ppaction://hlinksldjump"/>
            <a:extLst>
              <a:ext uri="{FF2B5EF4-FFF2-40B4-BE49-F238E27FC236}">
                <a16:creationId xmlns:a16="http://schemas.microsoft.com/office/drawing/2014/main" id="{F077A907-C211-6520-5DBD-B50A111C444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07443" y="94"/>
            <a:ext cx="281786" cy="281786"/>
          </a:xfrm>
          <a:prstGeom prst="rect">
            <a:avLst/>
          </a:prstGeom>
        </p:spPr>
      </p:pic>
      <p:pic>
        <p:nvPicPr>
          <p:cNvPr id="46" name="Graphic 45" descr="Clipboard Checked with solid fill">
            <a:hlinkClick r:id="" action="ppaction://noaction"/>
            <a:extLst>
              <a:ext uri="{FF2B5EF4-FFF2-40B4-BE49-F238E27FC236}">
                <a16:creationId xmlns:a16="http://schemas.microsoft.com/office/drawing/2014/main" id="{41EB28AC-7C7F-2E09-9C2E-5241030DD64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919199" y="-3312"/>
            <a:ext cx="272801" cy="272801"/>
          </a:xfrm>
          <a:prstGeom prst="rect">
            <a:avLst/>
          </a:prstGeom>
          <a:effectLst/>
        </p:spPr>
      </p:pic>
    </p:spTree>
    <p:extLst>
      <p:ext uri="{BB962C8B-B14F-4D97-AF65-F5344CB8AC3E}">
        <p14:creationId xmlns:p14="http://schemas.microsoft.com/office/powerpoint/2010/main" val="370331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FD03-4C55-633E-F259-13DFF06B8A04}"/>
              </a:ext>
            </a:extLst>
          </p:cNvPr>
          <p:cNvSpPr txBox="1">
            <a:spLocks/>
          </p:cNvSpPr>
          <p:nvPr/>
        </p:nvSpPr>
        <p:spPr>
          <a:xfrm>
            <a:off x="230909" y="131398"/>
            <a:ext cx="11822546" cy="589038"/>
          </a:xfrm>
          <a:prstGeom prst="rect">
            <a:avLst/>
          </a:prstGeom>
        </p:spPr>
        <p:txBody>
          <a:bodyPr/>
          <a:lst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ZA" sz="3600" dirty="0">
                <a:solidFill>
                  <a:schemeClr val="tx2"/>
                </a:solidFill>
              </a:rPr>
              <a:t>Epidemiology</a:t>
            </a:r>
          </a:p>
        </p:txBody>
      </p:sp>
      <p:pic>
        <p:nvPicPr>
          <p:cNvPr id="6" name="Picture 5">
            <a:extLst>
              <a:ext uri="{FF2B5EF4-FFF2-40B4-BE49-F238E27FC236}">
                <a16:creationId xmlns:a16="http://schemas.microsoft.com/office/drawing/2014/main" id="{D1D8BFF6-F7F8-A420-536A-DD4F5E8EDCAE}"/>
              </a:ext>
            </a:extLst>
          </p:cNvPr>
          <p:cNvPicPr>
            <a:picLocks noChangeAspect="1"/>
          </p:cNvPicPr>
          <p:nvPr/>
        </p:nvPicPr>
        <p:blipFill>
          <a:blip r:embed="rId2"/>
          <a:stretch>
            <a:fillRect/>
          </a:stretch>
        </p:blipFill>
        <p:spPr>
          <a:xfrm>
            <a:off x="448967" y="937120"/>
            <a:ext cx="10961558" cy="5736833"/>
          </a:xfrm>
          <a:prstGeom prst="rect">
            <a:avLst/>
          </a:prstGeom>
        </p:spPr>
      </p:pic>
    </p:spTree>
    <p:extLst>
      <p:ext uri="{BB962C8B-B14F-4D97-AF65-F5344CB8AC3E}">
        <p14:creationId xmlns:p14="http://schemas.microsoft.com/office/powerpoint/2010/main" val="17428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3E3EF62-9264-1FC4-A7B7-B2755240D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47775"/>
            <a:ext cx="11887200" cy="4362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54B14D-08B0-ED07-8541-D5CDB76F0004}"/>
              </a:ext>
            </a:extLst>
          </p:cNvPr>
          <p:cNvSpPr txBox="1"/>
          <p:nvPr/>
        </p:nvSpPr>
        <p:spPr>
          <a:xfrm>
            <a:off x="152400" y="6332646"/>
            <a:ext cx="9496129" cy="646331"/>
          </a:xfrm>
          <a:prstGeom prst="rect">
            <a:avLst/>
          </a:prstGeom>
          <a:noFill/>
        </p:spPr>
        <p:txBody>
          <a:bodyPr wrap="square" rtlCol="0">
            <a:spAutoFit/>
          </a:bodyPr>
          <a:lstStyle/>
          <a:p>
            <a:pPr algn="l"/>
            <a:r>
              <a:rPr lang="en-US" b="0" i="0" dirty="0">
                <a:solidFill>
                  <a:srgbClr val="282828"/>
                </a:solidFill>
                <a:effectLst/>
                <a:highlight>
                  <a:srgbClr val="F7F7F7"/>
                </a:highlight>
                <a:latin typeface="MuseoSans"/>
              </a:rPr>
              <a:t>Front. Public Health, 2023, Vol 10 - 2022 | </a:t>
            </a:r>
            <a:r>
              <a:rPr lang="en-US" b="0" i="0" u="none" strike="noStrike" dirty="0">
                <a:solidFill>
                  <a:srgbClr val="282828"/>
                </a:solidFill>
                <a:effectLst/>
                <a:highlight>
                  <a:srgbClr val="F7F7F7"/>
                </a:highlight>
                <a:latin typeface="MuseoSans"/>
                <a:hlinkClick r:id="rId3"/>
              </a:rPr>
              <a:t>https://doi.org/10.3389/fpubh.2022.1082587</a:t>
            </a:r>
            <a:endParaRPr lang="en-US" b="0" i="0" dirty="0">
              <a:solidFill>
                <a:srgbClr val="282828"/>
              </a:solidFill>
              <a:effectLst/>
              <a:highlight>
                <a:srgbClr val="F7F7F7"/>
              </a:highlight>
              <a:latin typeface="MuseoSans"/>
            </a:endParaRPr>
          </a:p>
          <a:p>
            <a:endParaRPr lang="en-ZA" dirty="0"/>
          </a:p>
        </p:txBody>
      </p:sp>
      <p:sp>
        <p:nvSpPr>
          <p:cNvPr id="3" name="Arrow: Down 2">
            <a:extLst>
              <a:ext uri="{FF2B5EF4-FFF2-40B4-BE49-F238E27FC236}">
                <a16:creationId xmlns:a16="http://schemas.microsoft.com/office/drawing/2014/main" id="{D56744C7-10D1-3B70-2415-9D5971A570D7}"/>
              </a:ext>
            </a:extLst>
          </p:cNvPr>
          <p:cNvSpPr/>
          <p:nvPr/>
        </p:nvSpPr>
        <p:spPr>
          <a:xfrm>
            <a:off x="2449002" y="2711395"/>
            <a:ext cx="286247" cy="389614"/>
          </a:xfrm>
          <a:prstGeom prst="downArrow">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Arrow: Down 3">
            <a:extLst>
              <a:ext uri="{FF2B5EF4-FFF2-40B4-BE49-F238E27FC236}">
                <a16:creationId xmlns:a16="http://schemas.microsoft.com/office/drawing/2014/main" id="{A78D98CA-81C1-AB68-BFEE-C6994B627014}"/>
              </a:ext>
            </a:extLst>
          </p:cNvPr>
          <p:cNvSpPr/>
          <p:nvPr/>
        </p:nvSpPr>
        <p:spPr>
          <a:xfrm>
            <a:off x="1186070" y="1750613"/>
            <a:ext cx="286247" cy="389614"/>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Arrow: Down 4">
            <a:extLst>
              <a:ext uri="{FF2B5EF4-FFF2-40B4-BE49-F238E27FC236}">
                <a16:creationId xmlns:a16="http://schemas.microsoft.com/office/drawing/2014/main" id="{59F98623-7D82-69AA-4B6E-8ECA2BD9BA72}"/>
              </a:ext>
            </a:extLst>
          </p:cNvPr>
          <p:cNvSpPr/>
          <p:nvPr/>
        </p:nvSpPr>
        <p:spPr>
          <a:xfrm>
            <a:off x="4900464" y="3302442"/>
            <a:ext cx="286247" cy="38961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Down 5">
            <a:extLst>
              <a:ext uri="{FF2B5EF4-FFF2-40B4-BE49-F238E27FC236}">
                <a16:creationId xmlns:a16="http://schemas.microsoft.com/office/drawing/2014/main" id="{B15EF6C8-D721-B2BF-0484-0BAD1C750473}"/>
              </a:ext>
            </a:extLst>
          </p:cNvPr>
          <p:cNvSpPr/>
          <p:nvPr/>
        </p:nvSpPr>
        <p:spPr>
          <a:xfrm>
            <a:off x="6156961" y="4002158"/>
            <a:ext cx="286247" cy="389614"/>
          </a:xfrm>
          <a:prstGeom prst="downArrow">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Down 6">
            <a:extLst>
              <a:ext uri="{FF2B5EF4-FFF2-40B4-BE49-F238E27FC236}">
                <a16:creationId xmlns:a16="http://schemas.microsoft.com/office/drawing/2014/main" id="{20393F8C-0CB4-AF75-CEF6-EFBFEDB4250E}"/>
              </a:ext>
            </a:extLst>
          </p:cNvPr>
          <p:cNvSpPr/>
          <p:nvPr/>
        </p:nvSpPr>
        <p:spPr>
          <a:xfrm>
            <a:off x="7333754" y="4089622"/>
            <a:ext cx="286247" cy="389614"/>
          </a:xfrm>
          <a:prstGeom prst="downArrow">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Down 7">
            <a:extLst>
              <a:ext uri="{FF2B5EF4-FFF2-40B4-BE49-F238E27FC236}">
                <a16:creationId xmlns:a16="http://schemas.microsoft.com/office/drawing/2014/main" id="{40853A7D-773C-5A89-41B3-C0DC08CEC6A8}"/>
              </a:ext>
            </a:extLst>
          </p:cNvPr>
          <p:cNvSpPr/>
          <p:nvPr/>
        </p:nvSpPr>
        <p:spPr>
          <a:xfrm>
            <a:off x="9807744" y="4284429"/>
            <a:ext cx="286247" cy="389614"/>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Arrow: Down 8">
            <a:extLst>
              <a:ext uri="{FF2B5EF4-FFF2-40B4-BE49-F238E27FC236}">
                <a16:creationId xmlns:a16="http://schemas.microsoft.com/office/drawing/2014/main" id="{F4884C45-0B9A-CD3C-4E55-655243996D68}"/>
              </a:ext>
            </a:extLst>
          </p:cNvPr>
          <p:cNvSpPr/>
          <p:nvPr/>
        </p:nvSpPr>
        <p:spPr>
          <a:xfrm>
            <a:off x="8601606" y="4284429"/>
            <a:ext cx="286247" cy="389614"/>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565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9EE91AB-08AD-1E17-DBA5-DE191778158D}"/>
              </a:ext>
            </a:extLst>
          </p:cNvPr>
          <p:cNvGraphicFramePr/>
          <p:nvPr>
            <p:extLst>
              <p:ext uri="{D42A27DB-BD31-4B8C-83A1-F6EECF244321}">
                <p14:modId xmlns:p14="http://schemas.microsoft.com/office/powerpoint/2010/main" val="3578128335"/>
              </p:ext>
            </p:extLst>
          </p:nvPr>
        </p:nvGraphicFramePr>
        <p:xfrm>
          <a:off x="1519536" y="719666"/>
          <a:ext cx="885382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8DE6936-D09B-BBD0-6DBB-C630DB87FE72}"/>
              </a:ext>
            </a:extLst>
          </p:cNvPr>
          <p:cNvSpPr txBox="1"/>
          <p:nvPr/>
        </p:nvSpPr>
        <p:spPr>
          <a:xfrm>
            <a:off x="1881555" y="6412077"/>
            <a:ext cx="8377812" cy="276999"/>
          </a:xfrm>
          <a:prstGeom prst="rect">
            <a:avLst/>
          </a:prstGeom>
          <a:noFill/>
        </p:spPr>
        <p:txBody>
          <a:bodyPr wrap="square">
            <a:spAutoFit/>
          </a:bodyPr>
          <a:lstStyle/>
          <a:p>
            <a:r>
              <a:rPr lang="en-US" sz="1200" dirty="0">
                <a:solidFill>
                  <a:prstClr val="black"/>
                </a:solidFill>
                <a:latin typeface="Verdana"/>
              </a:rPr>
              <a:t>The International Diabetes Federation (IDF) Diabetes Atlas (2021)</a:t>
            </a:r>
          </a:p>
        </p:txBody>
      </p:sp>
      <p:sp>
        <p:nvSpPr>
          <p:cNvPr id="7" name="Title 5">
            <a:extLst>
              <a:ext uri="{FF2B5EF4-FFF2-40B4-BE49-F238E27FC236}">
                <a16:creationId xmlns:a16="http://schemas.microsoft.com/office/drawing/2014/main" id="{9DD753F6-B821-CB15-D25E-BF2422683EA3}"/>
              </a:ext>
            </a:extLst>
          </p:cNvPr>
          <p:cNvSpPr txBox="1">
            <a:spLocks/>
          </p:cNvSpPr>
          <p:nvPr/>
        </p:nvSpPr>
        <p:spPr>
          <a:xfrm>
            <a:off x="439200" y="76592"/>
            <a:ext cx="11313600" cy="566504"/>
          </a:xfrm>
          <a:prstGeom prst="rect">
            <a:avLst/>
          </a:prstGeom>
        </p:spPr>
        <p:txBody>
          <a:bodyPr vert="horz" lIns="0" tIns="0" rIns="0" bIns="0" rtlCol="0" anchor="t">
            <a:normAutofit/>
          </a:bodyPr>
          <a:lst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933" b="0" i="0" u="none" strike="noStrike" kern="1200" cap="none" spc="0" normalizeH="0" baseline="0" noProof="0" dirty="0">
                <a:ln>
                  <a:noFill/>
                </a:ln>
                <a:solidFill>
                  <a:srgbClr val="23004C"/>
                </a:solidFill>
                <a:effectLst/>
                <a:uLnTx/>
                <a:uFillTx/>
                <a:latin typeface="Verdana" panose="020B0604030504040204" pitchFamily="34" charset="0"/>
                <a:ea typeface="Verdana" panose="020B0604030504040204" pitchFamily="34" charset="0"/>
              </a:rPr>
              <a:t>Diabetes in adults (20-79 years): South Africa (IDF 2021)</a:t>
            </a:r>
          </a:p>
        </p:txBody>
      </p:sp>
    </p:spTree>
    <p:extLst>
      <p:ext uri="{BB962C8B-B14F-4D97-AF65-F5344CB8AC3E}">
        <p14:creationId xmlns:p14="http://schemas.microsoft.com/office/powerpoint/2010/main" val="202260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42F164E-F8EE-ECFF-EE8E-453415497A7E}"/>
              </a:ext>
            </a:extLst>
          </p:cNvPr>
          <p:cNvSpPr txBox="1">
            <a:spLocks/>
          </p:cNvSpPr>
          <p:nvPr/>
        </p:nvSpPr>
        <p:spPr>
          <a:xfrm>
            <a:off x="441600" y="363166"/>
            <a:ext cx="11313600" cy="1095481"/>
          </a:xfrm>
          <a:prstGeom prst="rect">
            <a:avLst/>
          </a:prstGeom>
        </p:spPr>
        <p:txBody>
          <a:bodyPr vert="horz" lIns="0" tIns="0" rIns="0" bIns="0" rtlCol="0" anchor="t">
            <a:normAutofit/>
          </a:bodyPr>
          <a:lst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933" b="0" i="0" u="none" strike="noStrike" kern="1200" cap="none" spc="0" normalizeH="0" baseline="0" noProof="0">
                <a:ln>
                  <a:noFill/>
                </a:ln>
                <a:solidFill>
                  <a:srgbClr val="23004C"/>
                </a:solidFill>
                <a:effectLst/>
                <a:uLnTx/>
                <a:uFillTx/>
                <a:latin typeface="Verdana" panose="020B0604030504040204" pitchFamily="34" charset="0"/>
                <a:ea typeface="Verdana" panose="020B0604030504040204" pitchFamily="34" charset="0"/>
              </a:rPr>
              <a:t>Despite several treatment options, many people with T2D do not meet their glycemic goals</a:t>
            </a:r>
            <a:endParaRPr kumimoji="0" lang="en-GB" sz="2933" b="0" i="0" u="none" strike="noStrike" kern="1200" cap="none" spc="0" normalizeH="0" baseline="0" noProof="0" dirty="0">
              <a:ln>
                <a:noFill/>
              </a:ln>
              <a:solidFill>
                <a:srgbClr val="23004C"/>
              </a:solidFill>
              <a:effectLst/>
              <a:uLnTx/>
              <a:uFillTx/>
              <a:latin typeface="Verdana" panose="020B0604030504040204" pitchFamily="34" charset="0"/>
              <a:ea typeface="Verdana" panose="020B0604030504040204" pitchFamily="34" charset="0"/>
            </a:endParaRPr>
          </a:p>
        </p:txBody>
      </p:sp>
      <p:sp>
        <p:nvSpPr>
          <p:cNvPr id="3" name="Content Placeholder 7">
            <a:extLst>
              <a:ext uri="{FF2B5EF4-FFF2-40B4-BE49-F238E27FC236}">
                <a16:creationId xmlns:a16="http://schemas.microsoft.com/office/drawing/2014/main" id="{204A43C8-A2EA-7A2A-DBA3-5E1FE0A2615A}"/>
              </a:ext>
            </a:extLst>
          </p:cNvPr>
          <p:cNvSpPr txBox="1">
            <a:spLocks/>
          </p:cNvSpPr>
          <p:nvPr/>
        </p:nvSpPr>
        <p:spPr>
          <a:xfrm>
            <a:off x="431800" y="5246241"/>
            <a:ext cx="11313584" cy="900560"/>
          </a:xfrm>
          <a:prstGeom prst="rect">
            <a:avLst/>
          </a:prstGeom>
        </p:spPr>
        <p:txBody>
          <a:bodyPr vert="horz" lIns="0" tIns="0" rIns="0" bIns="0" rtlCol="0" anchor="b">
            <a:noAutofit/>
          </a:bodyPr>
          <a:lstStyle>
            <a:lvl1pPr marL="0" indent="0" algn="l" defTabSz="914377" rtl="0" eaLnBrk="1" latinLnBrk="0" hangingPunct="1">
              <a:lnSpc>
                <a:spcPct val="100000"/>
              </a:lnSpc>
              <a:spcBef>
                <a:spcPts val="0"/>
              </a:spcBef>
              <a:buFont typeface="Arial" panose="020B0604020202020204" pitchFamily="34" charset="0"/>
              <a:buNone/>
              <a:defRPr sz="933" b="0" i="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2"/>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2"/>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2"/>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333"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0" i="0" u="none" strike="noStrike" kern="1200" cap="none" spc="0" normalizeH="0" baseline="0" noProof="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rPr>
              <a:t>†According to the US CDC of individuals ≥18 years in the US (2013–2016). ‡Data from 10,590 people with T2D from the Canadian LMC Diabetes Registry.</a:t>
            </a:r>
            <a:br>
              <a:rPr kumimoji="0" lang="en-GB" sz="800" b="0" i="0" u="none" strike="noStrike" kern="1200" cap="none" spc="0" normalizeH="0" baseline="0" noProof="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rPr>
            </a:br>
            <a:r>
              <a:rPr kumimoji="0" lang="en-GB" sz="800" b="0" i="0" u="none" strike="noStrike" kern="1200" cap="none" spc="0" normalizeH="0" baseline="0" noProof="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rPr>
              <a:t>CDC, Centers for Disease Control and Prevention; LMIC, low- and middle-income countries; T2D, Type 2 diabetes; US, United States.</a:t>
            </a:r>
            <a:br>
              <a:rPr kumimoji="0" lang="en-GB" sz="800" b="0" i="0" u="none" strike="noStrike" kern="1200" cap="none" spc="0" normalizeH="0" baseline="0" noProof="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rPr>
            </a:br>
            <a:r>
              <a:rPr kumimoji="0" lang="en-GB" sz="800" b="0" i="0" u="none" strike="noStrike" kern="1200" cap="none" spc="0" normalizeH="0" baseline="0" noProof="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rPr>
              <a:t>1. Fang M, et al. N Engl J Med 2021;384;2219–28; 2. CDC. The National Diabetes Statistics Report 2020. Available at: https://www.cdc.gov/diabetes/pdfs/data/statistics/national-diabetes-statistics-report.pdf (Last accessed April 2022); 3. Aronson R, et al. J Diabetes 2016;8:76–85; 4. Pablos-Velasco P, et al. Clin Endocrinol 2014;80:47–56; 5. v.</a:t>
            </a:r>
            <a:br>
              <a:rPr kumimoji="0" lang="en-GB" sz="800" b="0" i="0" u="none" strike="noStrike" kern="1200" cap="none" spc="0" normalizeH="0" baseline="0" noProof="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rPr>
            </a:br>
            <a:r>
              <a:rPr kumimoji="0" lang="en-GB" sz="800" b="0" i="0" u="none" strike="noStrike" kern="1200" cap="none" spc="0" normalizeH="0" baseline="0" noProof="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rPr>
              <a:t>6. Ramachandran A, et al. Poster presented at EASD 2019 #873.</a:t>
            </a:r>
            <a:endParaRPr kumimoji="0" lang="en-GB" sz="800" b="0" i="0" u="none" strike="noStrike" kern="1200" cap="none" spc="0" normalizeH="0" baseline="0" noProof="0" dirty="0">
              <a:ln>
                <a:noFill/>
              </a:ln>
              <a:solidFill>
                <a:sysClr val="windowText" lastClr="000000">
                  <a:lumMod val="50000"/>
                  <a:lumOff val="50000"/>
                </a:sysClr>
              </a:solidFill>
              <a:effectLst/>
              <a:uLnTx/>
              <a:uFillTx/>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989C6CEC-166E-86DC-2A09-90F7885035E2}"/>
              </a:ext>
            </a:extLst>
          </p:cNvPr>
          <p:cNvPicPr>
            <a:picLocks noChangeAspect="1"/>
          </p:cNvPicPr>
          <p:nvPr/>
        </p:nvPicPr>
        <p:blipFill>
          <a:blip r:embed="rId3"/>
          <a:stretch>
            <a:fillRect/>
          </a:stretch>
        </p:blipFill>
        <p:spPr>
          <a:xfrm>
            <a:off x="2463218" y="2372750"/>
            <a:ext cx="5917697" cy="2780017"/>
          </a:xfrm>
          <a:prstGeom prst="rect">
            <a:avLst/>
          </a:prstGeom>
        </p:spPr>
      </p:pic>
      <p:sp>
        <p:nvSpPr>
          <p:cNvPr id="5" name="Flowchart: Process 4">
            <a:extLst>
              <a:ext uri="{FF2B5EF4-FFF2-40B4-BE49-F238E27FC236}">
                <a16:creationId xmlns:a16="http://schemas.microsoft.com/office/drawing/2014/main" id="{07C262AC-EB8F-D433-5C4F-12D421715A74}"/>
              </a:ext>
            </a:extLst>
          </p:cNvPr>
          <p:cNvSpPr/>
          <p:nvPr/>
        </p:nvSpPr>
        <p:spPr>
          <a:xfrm>
            <a:off x="1" y="2732892"/>
            <a:ext cx="2386039" cy="1387472"/>
          </a:xfrm>
          <a:prstGeom prst="flowChartProcess">
            <a:avLst/>
          </a:prstGeom>
          <a:solidFill>
            <a:srgbClr val="F4F2F6"/>
          </a:solidFill>
          <a:ln w="12700" cap="flat" cmpd="sng" algn="ctr">
            <a:noFill/>
            <a:prstDash val="solid"/>
            <a:miter lim="800000"/>
          </a:ln>
          <a:effectLst/>
        </p:spPr>
        <p:txBody>
          <a:bodyPr rtlCol="0" anchor="b" anchorCtr="0"/>
          <a:lstStyle/>
          <a:p>
            <a:pPr marL="234945" marR="0" lvl="0" indent="-234945" defTabSz="121911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In the US, </a:t>
            </a:r>
            <a:r>
              <a:rPr kumimoji="0" lang="en-US" sz="1067" b="1"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50.5% of adults with diabetes have an HbA1c </a:t>
            </a:r>
            <a:r>
              <a:rPr kumimoji="0" lang="en-GB" sz="1067" b="1"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&lt;7%</a:t>
            </a:r>
            <a:r>
              <a:rPr kumimoji="0" lang="en-GB" sz="1067" b="1" i="0" u="none" strike="noStrike" kern="0" cap="none" spc="0" normalizeH="0" baseline="30000" noProof="0" dirty="0">
                <a:ln>
                  <a:noFill/>
                </a:ln>
                <a:solidFill>
                  <a:srgbClr val="23004C"/>
                </a:solidFill>
                <a:effectLst/>
                <a:uLnTx/>
                <a:uFillTx/>
                <a:latin typeface="Verdana"/>
                <a:ea typeface="+mn-ea"/>
                <a:cs typeface="Arial" panose="020B0604020202020204" pitchFamily="34" charset="0"/>
              </a:rPr>
              <a:t>1</a:t>
            </a:r>
            <a:endParaRPr kumimoji="0" lang="en-US" sz="1067" b="1" i="0" u="none" strike="noStrike" kern="0" cap="none" spc="0" normalizeH="0" baseline="30000" noProof="0" dirty="0">
              <a:ln>
                <a:noFill/>
              </a:ln>
              <a:solidFill>
                <a:srgbClr val="23004C"/>
              </a:solidFill>
              <a:effectLst/>
              <a:uLnTx/>
              <a:uFillTx/>
              <a:latin typeface="Verdana"/>
              <a:ea typeface="+mn-ea"/>
              <a:cs typeface="Arial" panose="020B0604020202020204" pitchFamily="34" charset="0"/>
            </a:endParaRPr>
          </a:p>
          <a:p>
            <a:pPr marL="234945" marR="0" lvl="0" indent="-234945" defTabSz="121911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In </a:t>
            </a:r>
            <a:r>
              <a:rPr kumimoji="0" lang="en-US" sz="1067" b="1"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the US</a:t>
            </a:r>
            <a:r>
              <a:rPr kumimoji="0" lang="en-US" sz="1067" b="0" i="0" u="none" strike="noStrike" kern="0" cap="none" spc="0" normalizeH="0" baseline="30000" noProof="0" dirty="0">
                <a:ln>
                  <a:noFill/>
                </a:ln>
                <a:solidFill>
                  <a:srgbClr val="23004C"/>
                </a:solidFill>
                <a:effectLst/>
                <a:uLnTx/>
                <a:uFillTx/>
                <a:latin typeface="Verdana"/>
                <a:ea typeface="+mn-ea"/>
                <a:cs typeface="+mn-cs"/>
              </a:rPr>
              <a:t>†</a:t>
            </a:r>
            <a:r>
              <a:rPr kumimoji="0" lang="en-US" sz="1067" b="0" i="0" u="none" strike="noStrike" kern="0" cap="none" spc="0" normalizeH="0" baseline="30000" noProof="0" dirty="0">
                <a:ln>
                  <a:noFill/>
                </a:ln>
                <a:solidFill>
                  <a:srgbClr val="23004C"/>
                </a:solidFill>
                <a:effectLst/>
                <a:uLnTx/>
                <a:uFillTx/>
                <a:latin typeface="Verdana"/>
                <a:ea typeface="+mn-ea"/>
                <a:cs typeface="Arial" panose="020B0604020202020204" pitchFamily="34" charset="0"/>
              </a:rPr>
              <a:t>2</a:t>
            </a: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 and </a:t>
            </a:r>
            <a:r>
              <a:rPr kumimoji="0" lang="en-US" sz="1067" b="1"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Canada</a:t>
            </a: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a:t>
            </a:r>
            <a:r>
              <a:rPr kumimoji="0" lang="en-US" sz="1067" b="0" i="0" u="none" strike="noStrike" kern="0" cap="none" spc="0" normalizeH="0" baseline="30000" noProof="0" dirty="0">
                <a:ln>
                  <a:noFill/>
                </a:ln>
                <a:solidFill>
                  <a:srgbClr val="23004C"/>
                </a:solidFill>
                <a:effectLst/>
                <a:uLnTx/>
                <a:uFillTx/>
                <a:latin typeface="Verdana"/>
                <a:ea typeface="+mn-ea"/>
                <a:cs typeface="Arial" panose="020B0604020202020204" pitchFamily="34" charset="0"/>
              </a:rPr>
              <a:t>‡</a:t>
            </a:r>
            <a:r>
              <a:rPr kumimoji="0" lang="en-US" sz="1067" b="0" i="0" u="none" strike="noStrike" kern="0" cap="none" spc="0" normalizeH="0" baseline="30000" noProof="0" dirty="0">
                <a:ln>
                  <a:noFill/>
                </a:ln>
                <a:solidFill>
                  <a:srgbClr val="23004C"/>
                </a:solidFill>
                <a:effectLst/>
                <a:uLnTx/>
                <a:uFillTx/>
                <a:latin typeface="Verdana"/>
                <a:ea typeface="+mn-ea"/>
                <a:cs typeface="+mn-cs"/>
              </a:rPr>
              <a:t>3</a:t>
            </a: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 nearly 15% of adults with diabetes have an </a:t>
            </a:r>
            <a:b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b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HbA1c ≥9.0% </a:t>
            </a:r>
          </a:p>
        </p:txBody>
      </p:sp>
      <p:sp>
        <p:nvSpPr>
          <p:cNvPr id="6" name="Rectangle: Rounded Corners 5">
            <a:extLst>
              <a:ext uri="{FF2B5EF4-FFF2-40B4-BE49-F238E27FC236}">
                <a16:creationId xmlns:a16="http://schemas.microsoft.com/office/drawing/2014/main" id="{99D91CB5-0518-9CAD-461B-96F09632C275}"/>
              </a:ext>
            </a:extLst>
          </p:cNvPr>
          <p:cNvSpPr/>
          <p:nvPr/>
        </p:nvSpPr>
        <p:spPr>
          <a:xfrm rot="19928017">
            <a:off x="4729938" y="2895956"/>
            <a:ext cx="3527529" cy="1733601"/>
          </a:xfrm>
          <a:prstGeom prst="roundRect">
            <a:avLst/>
          </a:prstGeom>
          <a:solidFill>
            <a:srgbClr val="F4F2F6">
              <a:alpha val="10000"/>
            </a:srgbClr>
          </a:solidFill>
          <a:ln w="12700" cap="flat" cmpd="sng" algn="ctr">
            <a:solidFill>
              <a:srgbClr val="7A00E6"/>
            </a:solidFill>
            <a:prstDash val="solid"/>
            <a:miter lim="800000"/>
          </a:ln>
          <a:effectLst/>
        </p:spPr>
        <p:txBody>
          <a:bodyPr rtlCol="0" anchor="t" anchorCtr="0"/>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1867" b="0" i="0" u="none" strike="noStrike" kern="0" cap="none" spc="0" normalizeH="0" baseline="0" noProof="0" dirty="0">
              <a:ln>
                <a:noFill/>
              </a:ln>
              <a:solidFill>
                <a:prstClr val="white"/>
              </a:solidFill>
              <a:effectLst/>
              <a:uLnTx/>
              <a:uFillTx/>
              <a:latin typeface="Verdana"/>
              <a:ea typeface="Noto Sans" panose="020B0502040504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4EC95C6A-96BA-1A0C-3417-62BB5112F915}"/>
              </a:ext>
            </a:extLst>
          </p:cNvPr>
          <p:cNvSpPr/>
          <p:nvPr/>
        </p:nvSpPr>
        <p:spPr>
          <a:xfrm>
            <a:off x="2463218" y="2651514"/>
            <a:ext cx="2077337" cy="1300649"/>
          </a:xfrm>
          <a:prstGeom prst="roundRect">
            <a:avLst/>
          </a:prstGeom>
          <a:solidFill>
            <a:srgbClr val="F4F2F6">
              <a:alpha val="10000"/>
            </a:srgbClr>
          </a:solidFill>
          <a:ln w="12700" cap="flat" cmpd="sng" algn="ctr">
            <a:solidFill>
              <a:srgbClr val="7A00E6"/>
            </a:solidFill>
            <a:prstDash val="solid"/>
            <a:miter lim="800000"/>
          </a:ln>
          <a:effectLst/>
        </p:spPr>
        <p:txBody>
          <a:bodyPr rtlCol="0" anchor="t" anchorCtr="0"/>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1867" b="0" i="0" u="none" strike="noStrike" kern="0" cap="none" spc="0" normalizeH="0" baseline="0" noProof="0" dirty="0">
              <a:ln>
                <a:noFill/>
              </a:ln>
              <a:solidFill>
                <a:prstClr val="white"/>
              </a:solidFill>
              <a:effectLst/>
              <a:uLnTx/>
              <a:uFillTx/>
              <a:latin typeface="Verdana"/>
              <a:ea typeface="Noto Sans" panose="020B0502040504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3912932-E85C-4FC1-F8E8-2D4F70823E59}"/>
              </a:ext>
            </a:extLst>
          </p:cNvPr>
          <p:cNvSpPr/>
          <p:nvPr/>
        </p:nvSpPr>
        <p:spPr>
          <a:xfrm rot="19928017">
            <a:off x="4942734" y="2671538"/>
            <a:ext cx="958663" cy="956949"/>
          </a:xfrm>
          <a:prstGeom prst="roundRect">
            <a:avLst/>
          </a:prstGeom>
          <a:solidFill>
            <a:srgbClr val="F4F2F6">
              <a:alpha val="10000"/>
            </a:srgbClr>
          </a:solidFill>
          <a:ln w="12700" cap="flat" cmpd="sng" algn="ctr">
            <a:solidFill>
              <a:srgbClr val="7A00E6"/>
            </a:solidFill>
            <a:prstDash val="solid"/>
            <a:miter lim="800000"/>
          </a:ln>
          <a:effectLst/>
        </p:spPr>
        <p:txBody>
          <a:bodyPr rtlCol="0" anchor="t" anchorCtr="0"/>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1867" b="0" i="0" u="none" strike="noStrike" kern="0" cap="none" spc="0" normalizeH="0" baseline="0" noProof="0" dirty="0">
              <a:ln>
                <a:noFill/>
              </a:ln>
              <a:solidFill>
                <a:prstClr val="white"/>
              </a:solidFill>
              <a:effectLst/>
              <a:uLnTx/>
              <a:uFillTx/>
              <a:latin typeface="Verdana"/>
              <a:ea typeface="Noto Sans" panose="020B0502040504020204" pitchFamily="34" charset="0"/>
              <a:cs typeface="Arial" panose="020B0604020202020204" pitchFamily="34" charset="0"/>
            </a:endParaRPr>
          </a:p>
        </p:txBody>
      </p:sp>
      <p:sp>
        <p:nvSpPr>
          <p:cNvPr id="9" name="Flowchart: Process 8">
            <a:extLst>
              <a:ext uri="{FF2B5EF4-FFF2-40B4-BE49-F238E27FC236}">
                <a16:creationId xmlns:a16="http://schemas.microsoft.com/office/drawing/2014/main" id="{064734E8-9159-7B08-739C-C5A7A9C090DB}"/>
              </a:ext>
            </a:extLst>
          </p:cNvPr>
          <p:cNvSpPr/>
          <p:nvPr/>
        </p:nvSpPr>
        <p:spPr>
          <a:xfrm>
            <a:off x="8380915" y="3349217"/>
            <a:ext cx="3811085" cy="997015"/>
          </a:xfrm>
          <a:prstGeom prst="flowChartProcess">
            <a:avLst/>
          </a:prstGeom>
          <a:solidFill>
            <a:srgbClr val="F4F2F6"/>
          </a:solidFill>
          <a:ln w="12700" cap="flat" cmpd="sng" algn="ctr">
            <a:noFill/>
            <a:prstDash val="solid"/>
            <a:miter lim="800000"/>
          </a:ln>
          <a:effectLst/>
        </p:spPr>
        <p:txBody>
          <a:bodyPr rtlCol="0" anchor="b" anchorCtr="0"/>
          <a:lstStyle/>
          <a:p>
            <a:pPr marL="234945" marR="0" lvl="0" indent="-234945" defTabSz="121911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67" b="0" i="0" u="none" strike="noStrike" kern="0" cap="none" spc="0" normalizeH="0" baseline="0" noProof="0" dirty="0">
              <a:ln>
                <a:noFill/>
              </a:ln>
              <a:solidFill>
                <a:prstClr val="white"/>
              </a:solidFill>
              <a:effectLst/>
              <a:uLnTx/>
              <a:uFillTx/>
              <a:latin typeface="Verdana"/>
              <a:ea typeface="+mn-ea"/>
              <a:cs typeface="Arial" panose="020B0604020202020204" pitchFamily="34" charset="0"/>
            </a:endParaRPr>
          </a:p>
          <a:p>
            <a:pPr marL="234945" marR="0" lvl="0" indent="-234945" defTabSz="121911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67" b="0" i="0" u="none" strike="noStrike" kern="0" cap="none" spc="0" normalizeH="0" baseline="0" noProof="0" dirty="0">
              <a:ln>
                <a:noFill/>
              </a:ln>
              <a:solidFill>
                <a:prstClr val="white"/>
              </a:solidFill>
              <a:effectLst/>
              <a:uLnTx/>
              <a:uFillTx/>
              <a:latin typeface="Verdana"/>
              <a:ea typeface="+mn-ea"/>
              <a:cs typeface="Arial" panose="020B0604020202020204" pitchFamily="34" charset="0"/>
            </a:endParaRPr>
          </a:p>
          <a:p>
            <a:pPr marL="234945" marR="0" lvl="0" indent="-234945" defTabSz="121911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In LMIC countries, </a:t>
            </a:r>
            <a:r>
              <a:rPr kumimoji="0" lang="en-US" sz="1067" b="1"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&lt;50% of people with T2D achieve glycemic targets</a:t>
            </a:r>
            <a:r>
              <a:rPr kumimoji="0" lang="en-US" sz="1067" b="1" i="0" u="none" strike="noStrike" kern="0" cap="none" spc="0" normalizeH="0" baseline="30000" noProof="0" dirty="0">
                <a:ln>
                  <a:noFill/>
                </a:ln>
                <a:solidFill>
                  <a:srgbClr val="23004C"/>
                </a:solidFill>
                <a:effectLst/>
                <a:uLnTx/>
                <a:uFillTx/>
                <a:latin typeface="Verdana"/>
                <a:ea typeface="+mn-ea"/>
                <a:cs typeface="Arial" panose="020B0604020202020204" pitchFamily="34" charset="0"/>
              </a:rPr>
              <a:t>5</a:t>
            </a:r>
          </a:p>
          <a:p>
            <a:pPr marL="234945" marR="0" lvl="0" indent="-234945" defTabSz="121911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Additionally, ~80% of adults with T2D in LMIC </a:t>
            </a:r>
            <a:r>
              <a:rPr kumimoji="0" lang="en-US" sz="1067" b="1" i="0" u="none" strike="noStrike" kern="0" cap="none" spc="0" normalizeH="0" baseline="0" noProof="0" dirty="0">
                <a:ln>
                  <a:noFill/>
                </a:ln>
                <a:solidFill>
                  <a:srgbClr val="23004C"/>
                </a:solidFill>
                <a:effectLst/>
                <a:uLnTx/>
                <a:uFillTx/>
                <a:latin typeface="Verdana"/>
                <a:ea typeface="Noto Sans" panose="020B0502040504020204" pitchFamily="34" charset="0"/>
                <a:cs typeface="Arial" panose="020B0604020202020204" pitchFamily="34" charset="0"/>
              </a:rPr>
              <a:t>treated with premix or basal insulin</a:t>
            </a: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 have an HbA1c </a:t>
            </a:r>
            <a:r>
              <a:rPr kumimoji="0" lang="en-GB"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≥7%</a:t>
            </a:r>
            <a:r>
              <a:rPr kumimoji="0" lang="en-GB" sz="1067" b="0" i="0" u="none" strike="noStrike" kern="0" cap="none" spc="0" normalizeH="0" baseline="30000" noProof="0" dirty="0">
                <a:ln>
                  <a:noFill/>
                </a:ln>
                <a:solidFill>
                  <a:srgbClr val="23004C"/>
                </a:solidFill>
                <a:effectLst/>
                <a:uLnTx/>
                <a:uFillTx/>
                <a:latin typeface="Verdana"/>
                <a:ea typeface="+mn-ea"/>
                <a:cs typeface="Arial" panose="020B0604020202020204" pitchFamily="34" charset="0"/>
              </a:rPr>
              <a:t>6 </a:t>
            </a:r>
            <a:endParaRPr kumimoji="0" lang="en-US" sz="1067" b="0" i="0" u="none" strike="noStrike" kern="0" cap="none" spc="0" normalizeH="0" baseline="30000" noProof="0" dirty="0">
              <a:ln>
                <a:noFill/>
              </a:ln>
              <a:solidFill>
                <a:srgbClr val="23004C"/>
              </a:solidFill>
              <a:effectLst/>
              <a:uLnTx/>
              <a:uFillTx/>
              <a:latin typeface="Verdana"/>
              <a:ea typeface="+mn-ea"/>
              <a:cs typeface="Arial" panose="020B0604020202020204" pitchFamily="34" charset="0"/>
            </a:endParaRPr>
          </a:p>
        </p:txBody>
      </p:sp>
      <p:sp>
        <p:nvSpPr>
          <p:cNvPr id="10" name="Flowchart: Process 9">
            <a:extLst>
              <a:ext uri="{FF2B5EF4-FFF2-40B4-BE49-F238E27FC236}">
                <a16:creationId xmlns:a16="http://schemas.microsoft.com/office/drawing/2014/main" id="{9A79D9CE-877A-AD15-B1D8-89CEC353522C}"/>
              </a:ext>
            </a:extLst>
          </p:cNvPr>
          <p:cNvSpPr/>
          <p:nvPr/>
        </p:nvSpPr>
        <p:spPr>
          <a:xfrm>
            <a:off x="4923284" y="1651813"/>
            <a:ext cx="2292347" cy="711404"/>
          </a:xfrm>
          <a:prstGeom prst="flowChartProcess">
            <a:avLst/>
          </a:prstGeom>
          <a:solidFill>
            <a:srgbClr val="F4F2F6"/>
          </a:solidFill>
          <a:ln w="12700" cap="flat" cmpd="sng" algn="ctr">
            <a:noFill/>
            <a:prstDash val="solid"/>
            <a:miter lim="800000"/>
          </a:ln>
          <a:effectLst/>
        </p:spPr>
        <p:txBody>
          <a:bodyPr rtlCol="0" anchor="b" anchorCtr="0"/>
          <a:lstStyle/>
          <a:p>
            <a:pPr marL="234945" marR="0" lvl="0" indent="-234945" defTabSz="121911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In </a:t>
            </a:r>
            <a:r>
              <a:rPr kumimoji="0" lang="en-US" sz="1067" b="1"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Europe</a:t>
            </a:r>
            <a:r>
              <a:rPr kumimoji="0" lang="en-US" sz="1067" b="0"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 </a:t>
            </a:r>
            <a:r>
              <a:rPr kumimoji="0" lang="en-GB" sz="1067" b="1" i="0" u="none" strike="noStrike" kern="0" cap="none" spc="0" normalizeH="0" baseline="0" noProof="0" dirty="0">
                <a:ln>
                  <a:noFill/>
                </a:ln>
                <a:solidFill>
                  <a:srgbClr val="23004C"/>
                </a:solidFill>
                <a:effectLst/>
                <a:uLnTx/>
                <a:uFillTx/>
                <a:latin typeface="Verdana"/>
                <a:ea typeface="+mn-ea"/>
                <a:cs typeface="Arial" panose="020B0604020202020204" pitchFamily="34" charset="0"/>
              </a:rPr>
              <a:t>37.4% of adults with T2D have an HbA1c ≥7%</a:t>
            </a:r>
            <a:r>
              <a:rPr kumimoji="0" lang="en-GB" sz="1067" b="1" i="0" u="none" strike="noStrike" kern="0" cap="none" spc="0" normalizeH="0" baseline="30000" noProof="0" dirty="0">
                <a:ln>
                  <a:noFill/>
                </a:ln>
                <a:solidFill>
                  <a:srgbClr val="23004C"/>
                </a:solidFill>
                <a:effectLst/>
                <a:uLnTx/>
                <a:uFillTx/>
                <a:latin typeface="Verdana"/>
                <a:ea typeface="+mn-ea"/>
                <a:cs typeface="Arial" panose="020B0604020202020204" pitchFamily="34" charset="0"/>
              </a:rPr>
              <a:t>4</a:t>
            </a:r>
            <a:endParaRPr kumimoji="0" lang="en-US" sz="1067" b="1" i="0" u="none" strike="noStrike" kern="0" cap="none" spc="0" normalizeH="0" baseline="30000" noProof="0" dirty="0">
              <a:ln>
                <a:noFill/>
              </a:ln>
              <a:solidFill>
                <a:srgbClr val="23004C"/>
              </a:solidFill>
              <a:effectLst/>
              <a:uLnTx/>
              <a:uFillTx/>
              <a:latin typeface="Verdana"/>
              <a:ea typeface="+mn-ea"/>
              <a:cs typeface="Arial" panose="020B0604020202020204" pitchFamily="34" charset="0"/>
            </a:endParaRPr>
          </a:p>
        </p:txBody>
      </p:sp>
      <p:sp>
        <p:nvSpPr>
          <p:cNvPr id="11" name="Rectangle 10">
            <a:extLst>
              <a:ext uri="{FF2B5EF4-FFF2-40B4-BE49-F238E27FC236}">
                <a16:creationId xmlns:a16="http://schemas.microsoft.com/office/drawing/2014/main" id="{E0C555AB-7ACE-9B51-38C2-DDC37A49D594}"/>
              </a:ext>
            </a:extLst>
          </p:cNvPr>
          <p:cNvSpPr/>
          <p:nvPr/>
        </p:nvSpPr>
        <p:spPr>
          <a:xfrm>
            <a:off x="8371457" y="3142859"/>
            <a:ext cx="3820544" cy="232579"/>
          </a:xfrm>
          <a:prstGeom prst="rect">
            <a:avLst/>
          </a:prstGeom>
          <a:solidFill>
            <a:srgbClr val="23004C"/>
          </a:solidFill>
          <a:ln w="12700" cap="flat" cmpd="sng" algn="ctr">
            <a:noFill/>
            <a:prstDash val="solid"/>
            <a:miter lim="800000"/>
          </a:ln>
          <a:effectLst/>
        </p:spPr>
        <p:txBody>
          <a:bodyPr rtlCol="0" anchor="t" anchorCtr="0"/>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004C"/>
              </a:solidFill>
              <a:effectLst/>
              <a:uLnTx/>
              <a:uFillTx/>
              <a:latin typeface="Verdana"/>
              <a:ea typeface="Noto Sans" panose="020B0502040504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EAB7921-C533-01D9-2AF7-75733739E6EE}"/>
              </a:ext>
            </a:extLst>
          </p:cNvPr>
          <p:cNvSpPr/>
          <p:nvPr/>
        </p:nvSpPr>
        <p:spPr>
          <a:xfrm>
            <a:off x="-1" y="2616601"/>
            <a:ext cx="2386039" cy="232579"/>
          </a:xfrm>
          <a:prstGeom prst="rect">
            <a:avLst/>
          </a:prstGeom>
          <a:solidFill>
            <a:srgbClr val="23004C"/>
          </a:solidFill>
          <a:ln w="12700" cap="flat" cmpd="sng" algn="ctr">
            <a:noFill/>
            <a:prstDash val="solid"/>
            <a:miter lim="800000"/>
          </a:ln>
          <a:effectLst/>
        </p:spPr>
        <p:txBody>
          <a:bodyPr rtlCol="0" anchor="t" anchorCtr="0"/>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004C"/>
              </a:solidFill>
              <a:effectLst/>
              <a:uLnTx/>
              <a:uFillTx/>
              <a:latin typeface="Verdana"/>
              <a:ea typeface="Noto Sans" panose="020B0502040504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F48D4A6-BFDA-5368-A6AC-9BB129AF1A96}"/>
              </a:ext>
            </a:extLst>
          </p:cNvPr>
          <p:cNvSpPr/>
          <p:nvPr/>
        </p:nvSpPr>
        <p:spPr>
          <a:xfrm>
            <a:off x="4923284" y="1556680"/>
            <a:ext cx="2292347" cy="232579"/>
          </a:xfrm>
          <a:prstGeom prst="rect">
            <a:avLst/>
          </a:prstGeom>
          <a:solidFill>
            <a:srgbClr val="23004C"/>
          </a:solidFill>
          <a:ln w="12700" cap="flat" cmpd="sng" algn="ctr">
            <a:noFill/>
            <a:prstDash val="solid"/>
            <a:miter lim="800000"/>
          </a:ln>
          <a:effectLst/>
        </p:spPr>
        <p:txBody>
          <a:bodyPr rtlCol="0" anchor="t" anchorCtr="0"/>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3004C"/>
              </a:solidFill>
              <a:effectLst/>
              <a:uLnTx/>
              <a:uFillTx/>
              <a:latin typeface="Verdana"/>
              <a:ea typeface="Noto Sans" panose="020B0502040504020204" pitchFamily="34" charset="0"/>
              <a:cs typeface="Arial" panose="020B0604020202020204" pitchFamily="34" charset="0"/>
            </a:endParaRPr>
          </a:p>
        </p:txBody>
      </p:sp>
    </p:spTree>
    <p:extLst>
      <p:ext uri="{BB962C8B-B14F-4D97-AF65-F5344CB8AC3E}">
        <p14:creationId xmlns:p14="http://schemas.microsoft.com/office/powerpoint/2010/main" val="365247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299311-3507-82B9-58DA-E2FB0255F3CB}"/>
              </a:ext>
            </a:extLst>
          </p:cNvPr>
          <p:cNvGrpSpPr/>
          <p:nvPr/>
        </p:nvGrpSpPr>
        <p:grpSpPr>
          <a:xfrm>
            <a:off x="1502230" y="1306289"/>
            <a:ext cx="8434872" cy="4935894"/>
            <a:chOff x="849087" y="858416"/>
            <a:chExt cx="8434872" cy="4935894"/>
          </a:xfrm>
        </p:grpSpPr>
        <p:graphicFrame>
          <p:nvGraphicFramePr>
            <p:cNvPr id="3" name="Chart 2">
              <a:extLst>
                <a:ext uri="{FF2B5EF4-FFF2-40B4-BE49-F238E27FC236}">
                  <a16:creationId xmlns:a16="http://schemas.microsoft.com/office/drawing/2014/main" id="{9B18D2D9-E109-2D87-87E0-2A3B19F7A2A3}"/>
                </a:ext>
              </a:extLst>
            </p:cNvPr>
            <p:cNvGraphicFramePr>
              <a:graphicFrameLocks/>
            </p:cNvGraphicFramePr>
            <p:nvPr>
              <p:extLst>
                <p:ext uri="{D42A27DB-BD31-4B8C-83A1-F6EECF244321}">
                  <p14:modId xmlns:p14="http://schemas.microsoft.com/office/powerpoint/2010/main" val="2853152527"/>
                </p:ext>
              </p:extLst>
            </p:nvPr>
          </p:nvGraphicFramePr>
          <p:xfrm>
            <a:off x="849087" y="858416"/>
            <a:ext cx="8434872" cy="493589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nector: Elbow 3">
              <a:extLst>
                <a:ext uri="{FF2B5EF4-FFF2-40B4-BE49-F238E27FC236}">
                  <a16:creationId xmlns:a16="http://schemas.microsoft.com/office/drawing/2014/main" id="{7B18CBD6-8C8D-310F-CF2A-8DFDE00D86F6}"/>
                </a:ext>
              </a:extLst>
            </p:cNvPr>
            <p:cNvCxnSpPr/>
            <p:nvPr/>
          </p:nvCxnSpPr>
          <p:spPr>
            <a:xfrm>
              <a:off x="2556588" y="1045024"/>
              <a:ext cx="914400" cy="2103120"/>
            </a:xfrm>
            <a:prstGeom prst="bentConnector3">
              <a:avLst/>
            </a:prstGeom>
            <a:noFill/>
            <a:ln w="38100" cap="flat" cmpd="sng" algn="ctr">
              <a:solidFill>
                <a:srgbClr val="00B050"/>
              </a:solidFill>
              <a:prstDash val="solid"/>
              <a:miter lim="800000"/>
              <a:tailEnd type="triangle"/>
            </a:ln>
            <a:effectLst/>
          </p:spPr>
        </p:cxnSp>
        <p:cxnSp>
          <p:nvCxnSpPr>
            <p:cNvPr id="5" name="Connector: Elbow 4">
              <a:extLst>
                <a:ext uri="{FF2B5EF4-FFF2-40B4-BE49-F238E27FC236}">
                  <a16:creationId xmlns:a16="http://schemas.microsoft.com/office/drawing/2014/main" id="{7A485CBC-929C-09E3-C636-40605D897EB5}"/>
                </a:ext>
              </a:extLst>
            </p:cNvPr>
            <p:cNvCxnSpPr/>
            <p:nvPr/>
          </p:nvCxnSpPr>
          <p:spPr>
            <a:xfrm>
              <a:off x="4089919" y="3110217"/>
              <a:ext cx="914400" cy="731520"/>
            </a:xfrm>
            <a:prstGeom prst="bentConnector3">
              <a:avLst/>
            </a:prstGeom>
            <a:noFill/>
            <a:ln w="38100" cap="flat" cmpd="sng" algn="ctr">
              <a:solidFill>
                <a:srgbClr val="00B050"/>
              </a:solidFill>
              <a:prstDash val="solid"/>
              <a:miter lim="800000"/>
              <a:tailEnd type="triangle"/>
            </a:ln>
            <a:effectLst/>
          </p:spPr>
        </p:cxnSp>
        <p:cxnSp>
          <p:nvCxnSpPr>
            <p:cNvPr id="6" name="Connector: Elbow 5">
              <a:extLst>
                <a:ext uri="{FF2B5EF4-FFF2-40B4-BE49-F238E27FC236}">
                  <a16:creationId xmlns:a16="http://schemas.microsoft.com/office/drawing/2014/main" id="{30C38649-381E-CB05-9FBE-889147CD3735}"/>
                </a:ext>
              </a:extLst>
            </p:cNvPr>
            <p:cNvCxnSpPr/>
            <p:nvPr/>
          </p:nvCxnSpPr>
          <p:spPr>
            <a:xfrm>
              <a:off x="5613919" y="3757139"/>
              <a:ext cx="914400" cy="182880"/>
            </a:xfrm>
            <a:prstGeom prst="bentConnector3">
              <a:avLst/>
            </a:prstGeom>
            <a:noFill/>
            <a:ln w="38100" cap="flat" cmpd="sng" algn="ctr">
              <a:solidFill>
                <a:srgbClr val="00B050"/>
              </a:solidFill>
              <a:prstDash val="solid"/>
              <a:miter lim="800000"/>
              <a:tailEnd type="triangle"/>
            </a:ln>
            <a:effectLst/>
          </p:spPr>
        </p:cxnSp>
        <p:cxnSp>
          <p:nvCxnSpPr>
            <p:cNvPr id="7" name="Connector: Elbow 6">
              <a:extLst>
                <a:ext uri="{FF2B5EF4-FFF2-40B4-BE49-F238E27FC236}">
                  <a16:creationId xmlns:a16="http://schemas.microsoft.com/office/drawing/2014/main" id="{4D5A51F8-82B7-E440-BAC7-9334DF30DCF8}"/>
                </a:ext>
              </a:extLst>
            </p:cNvPr>
            <p:cNvCxnSpPr/>
            <p:nvPr/>
          </p:nvCxnSpPr>
          <p:spPr>
            <a:xfrm>
              <a:off x="7147250" y="3857910"/>
              <a:ext cx="914400" cy="914400"/>
            </a:xfrm>
            <a:prstGeom prst="bentConnector3">
              <a:avLst/>
            </a:prstGeom>
            <a:noFill/>
            <a:ln w="38100" cap="flat" cmpd="sng" algn="ctr">
              <a:solidFill>
                <a:srgbClr val="00B050"/>
              </a:solidFill>
              <a:prstDash val="solid"/>
              <a:miter lim="800000"/>
              <a:tailEnd type="triangle"/>
            </a:ln>
            <a:effectLst/>
          </p:spPr>
        </p:cxnSp>
        <p:sp>
          <p:nvSpPr>
            <p:cNvPr id="8" name="Rectangle: Rounded Corners 7">
              <a:extLst>
                <a:ext uri="{FF2B5EF4-FFF2-40B4-BE49-F238E27FC236}">
                  <a16:creationId xmlns:a16="http://schemas.microsoft.com/office/drawing/2014/main" id="{B8670205-071A-8F75-91C7-F0A9CD462E2F}"/>
                </a:ext>
              </a:extLst>
            </p:cNvPr>
            <p:cNvSpPr/>
            <p:nvPr/>
          </p:nvSpPr>
          <p:spPr>
            <a:xfrm>
              <a:off x="2693437" y="1723360"/>
              <a:ext cx="640701" cy="373224"/>
            </a:xfrm>
            <a:prstGeom prst="roundRect">
              <a:avLst/>
            </a:prstGeom>
            <a:solidFill>
              <a:srgbClr val="F4F2F6"/>
            </a:solidFill>
            <a:ln w="28575"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a:t>
              </a:r>
            </a:p>
          </p:txBody>
        </p:sp>
        <p:sp>
          <p:nvSpPr>
            <p:cNvPr id="9" name="Rectangle: Rounded Corners 8">
              <a:extLst>
                <a:ext uri="{FF2B5EF4-FFF2-40B4-BE49-F238E27FC236}">
                  <a16:creationId xmlns:a16="http://schemas.microsoft.com/office/drawing/2014/main" id="{C688E4C8-E7E7-6E88-1A92-CC9309A8B7A7}"/>
                </a:ext>
              </a:extLst>
            </p:cNvPr>
            <p:cNvSpPr/>
            <p:nvPr/>
          </p:nvSpPr>
          <p:spPr>
            <a:xfrm>
              <a:off x="4226768" y="3289365"/>
              <a:ext cx="640701" cy="373224"/>
            </a:xfrm>
            <a:prstGeom prst="roundRect">
              <a:avLst/>
            </a:prstGeom>
            <a:solidFill>
              <a:srgbClr val="F4F2F6"/>
            </a:solidFill>
            <a:ln w="28575"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a:t>
              </a:r>
            </a:p>
          </p:txBody>
        </p:sp>
        <p:sp>
          <p:nvSpPr>
            <p:cNvPr id="10" name="Rectangle: Rounded Corners 9">
              <a:extLst>
                <a:ext uri="{FF2B5EF4-FFF2-40B4-BE49-F238E27FC236}">
                  <a16:creationId xmlns:a16="http://schemas.microsoft.com/office/drawing/2014/main" id="{26EC6012-7D49-C4CC-5B5B-B2B36038CA22}"/>
                </a:ext>
              </a:extLst>
            </p:cNvPr>
            <p:cNvSpPr/>
            <p:nvPr/>
          </p:nvSpPr>
          <p:spPr>
            <a:xfrm>
              <a:off x="5750768" y="4020263"/>
              <a:ext cx="640701" cy="373224"/>
            </a:xfrm>
            <a:prstGeom prst="roundRect">
              <a:avLst/>
            </a:prstGeom>
            <a:solidFill>
              <a:srgbClr val="F4F2F6"/>
            </a:solidFill>
            <a:ln w="28575"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11" name="Rectangle: Rounded Corners 10">
              <a:extLst>
                <a:ext uri="{FF2B5EF4-FFF2-40B4-BE49-F238E27FC236}">
                  <a16:creationId xmlns:a16="http://schemas.microsoft.com/office/drawing/2014/main" id="{9D3C13E0-8F87-66BB-8097-3AA7C3A214E5}"/>
                </a:ext>
              </a:extLst>
            </p:cNvPr>
            <p:cNvSpPr/>
            <p:nvPr/>
          </p:nvSpPr>
          <p:spPr>
            <a:xfrm>
              <a:off x="7284099" y="4128498"/>
              <a:ext cx="640701" cy="373224"/>
            </a:xfrm>
            <a:prstGeom prst="roundRect">
              <a:avLst/>
            </a:prstGeom>
            <a:solidFill>
              <a:srgbClr val="F4F2F6"/>
            </a:solidFill>
            <a:ln w="28575"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-49</a:t>
              </a:r>
            </a:p>
          </p:txBody>
        </p:sp>
      </p:grpSp>
      <p:sp>
        <p:nvSpPr>
          <p:cNvPr id="12" name="Title 5">
            <a:extLst>
              <a:ext uri="{FF2B5EF4-FFF2-40B4-BE49-F238E27FC236}">
                <a16:creationId xmlns:a16="http://schemas.microsoft.com/office/drawing/2014/main" id="{5282AFA7-3C9D-969A-A340-7001E87832BE}"/>
              </a:ext>
            </a:extLst>
          </p:cNvPr>
          <p:cNvSpPr txBox="1">
            <a:spLocks/>
          </p:cNvSpPr>
          <p:nvPr/>
        </p:nvSpPr>
        <p:spPr>
          <a:xfrm>
            <a:off x="439200" y="102273"/>
            <a:ext cx="11313600" cy="1024868"/>
          </a:xfrm>
          <a:prstGeom prst="rect">
            <a:avLst/>
          </a:prstGeom>
        </p:spPr>
        <p:txBody>
          <a:bodyPr vert="horz" lIns="0" tIns="0" rIns="0" bIns="0" rtlCol="0" anchor="t">
            <a:normAutofit fontScale="82500" lnSpcReduction="20000"/>
          </a:bodyPr>
          <a:lst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377" rtl="0" eaLnBrk="1" fontAlgn="auto" latinLnBrk="0" hangingPunct="1">
              <a:lnSpc>
                <a:spcPct val="120000"/>
              </a:lnSpc>
              <a:spcBef>
                <a:spcPct val="0"/>
              </a:spcBef>
              <a:spcAft>
                <a:spcPts val="0"/>
              </a:spcAft>
              <a:buClrTx/>
              <a:buSzTx/>
              <a:buFontTx/>
              <a:buNone/>
              <a:tabLst/>
              <a:defRPr/>
            </a:pPr>
            <a:r>
              <a:rPr kumimoji="0" lang="en-US" sz="2933" b="0" i="0" u="none" strike="noStrike" kern="1200" cap="none" spc="0" normalizeH="0" baseline="0" noProof="0" dirty="0">
                <a:ln>
                  <a:noFill/>
                </a:ln>
                <a:solidFill>
                  <a:srgbClr val="23004C"/>
                </a:solidFill>
                <a:effectLst/>
                <a:uLnTx/>
                <a:uFillTx/>
                <a:latin typeface="Verdana" panose="020B0604030504040204" pitchFamily="34" charset="0"/>
                <a:ea typeface="Verdana" panose="020B0604030504040204" pitchFamily="34" charset="0"/>
              </a:rPr>
              <a:t>Diabetes prevalence, screening, diagnosis, treatment, and control: South African adults aged ≥15 years </a:t>
            </a:r>
            <a:br>
              <a:rPr kumimoji="0" lang="en-US" sz="2933" b="0" i="0" u="none" strike="noStrike" kern="1200" cap="none" spc="0" normalizeH="0" baseline="0" noProof="0" dirty="0">
                <a:ln>
                  <a:noFill/>
                </a:ln>
                <a:solidFill>
                  <a:srgbClr val="23004C"/>
                </a:solidFill>
                <a:effectLst/>
                <a:uLnTx/>
                <a:uFillTx/>
                <a:latin typeface="Verdana" panose="020B0604030504040204" pitchFamily="34" charset="0"/>
                <a:ea typeface="Verdana" panose="020B0604030504040204" pitchFamily="34" charset="0"/>
              </a:rPr>
            </a:br>
            <a:r>
              <a:rPr kumimoji="0" lang="en-GB" sz="2200" b="0" i="0" u="none" strike="noStrike" kern="1200" cap="none" spc="0" normalizeH="0" baseline="0" noProof="0" dirty="0">
                <a:ln>
                  <a:noFill/>
                </a:ln>
                <a:solidFill>
                  <a:srgbClr val="23004C"/>
                </a:solidFill>
                <a:effectLst/>
                <a:uLnTx/>
                <a:uFillTx/>
                <a:latin typeface="Verdana" panose="020B0604030504040204" pitchFamily="34" charset="0"/>
                <a:ea typeface="Verdana" panose="020B0604030504040204" pitchFamily="34" charset="0"/>
              </a:rPr>
              <a:t>The diabetes care cascade</a:t>
            </a:r>
          </a:p>
        </p:txBody>
      </p:sp>
      <p:sp>
        <p:nvSpPr>
          <p:cNvPr id="13" name="Content Placeholder 7">
            <a:extLst>
              <a:ext uri="{FF2B5EF4-FFF2-40B4-BE49-F238E27FC236}">
                <a16:creationId xmlns:a16="http://schemas.microsoft.com/office/drawing/2014/main" id="{3F4842E5-5A4A-78E3-8EBD-A5A414FB18A1}"/>
              </a:ext>
            </a:extLst>
          </p:cNvPr>
          <p:cNvSpPr txBox="1">
            <a:spLocks/>
          </p:cNvSpPr>
          <p:nvPr/>
        </p:nvSpPr>
        <p:spPr>
          <a:xfrm>
            <a:off x="1907225" y="6484205"/>
            <a:ext cx="9989306" cy="259936"/>
          </a:xfrm>
          <a:prstGeom prst="rect">
            <a:avLst/>
          </a:prstGeom>
        </p:spPr>
        <p:txBody>
          <a:bodyPr/>
          <a:lstStyle>
            <a:lvl1pPr marL="0" indent="0" algn="l" defTabSz="914377" rtl="0" eaLnBrk="1" latinLnBrk="0" hangingPunct="1">
              <a:lnSpc>
                <a:spcPct val="125000"/>
              </a:lnSpc>
              <a:spcBef>
                <a:spcPts val="0"/>
              </a:spcBef>
              <a:buFont typeface="Arial" panose="020B0604020202020204" pitchFamily="34" charset="0"/>
              <a:buNone/>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3"/>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3"/>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3"/>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333"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Stokes A et al.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PLoS</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ONE 2017; 12(10): e0184264</a:t>
            </a:r>
          </a:p>
        </p:txBody>
      </p:sp>
      <p:sp>
        <p:nvSpPr>
          <p:cNvPr id="14" name="TextBox 13">
            <a:extLst>
              <a:ext uri="{FF2B5EF4-FFF2-40B4-BE49-F238E27FC236}">
                <a16:creationId xmlns:a16="http://schemas.microsoft.com/office/drawing/2014/main" id="{B5F66C64-DC3E-841A-558F-9F6C9D6FA147}"/>
              </a:ext>
            </a:extLst>
          </p:cNvPr>
          <p:cNvSpPr txBox="1"/>
          <p:nvPr/>
        </p:nvSpPr>
        <p:spPr>
          <a:xfrm>
            <a:off x="6045760" y="1480272"/>
            <a:ext cx="6094324" cy="2062103"/>
          </a:xfrm>
          <a:prstGeom prst="rect">
            <a:avLst/>
          </a:prstGeom>
          <a:solidFill>
            <a:sysClr val="window" lastClr="FFFFFF">
              <a:lumMod val="95000"/>
            </a:sysClr>
          </a:solidFill>
          <a:ln>
            <a:solidFill>
              <a:schemeClr val="tx2"/>
            </a:solidFill>
          </a:ln>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prstClr val="black"/>
                </a:solidFill>
                <a:effectLst/>
                <a:uLnTx/>
                <a:uFillTx/>
                <a:latin typeface="Verdana"/>
              </a:rPr>
              <a:t>Of 521 people with diabetes:</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Verdana"/>
              </a:rPr>
              <a:t>55% have ever been screened for diabetes, a 45% loss. </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prstClr val="black"/>
                </a:solidFill>
                <a:effectLst/>
                <a:uLnTx/>
                <a:uFillTx/>
                <a:latin typeface="Verdana"/>
              </a:rPr>
              <a:t>Of those who have ever had their blood sugar measured, </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Verdana"/>
              </a:rPr>
              <a:t>73% received a diagnosis of high blood sugar or sugar diabetes, a 27% loss. </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prstClr val="black"/>
                </a:solidFill>
                <a:effectLst/>
                <a:uLnTx/>
                <a:uFillTx/>
                <a:latin typeface="Verdana"/>
              </a:rPr>
              <a:t>Of those who received a diagnosis, </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Verdana"/>
              </a:rPr>
              <a:t>94% were being treated with oral glycemic medication or insulin, a 6% loss. </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prstClr val="black"/>
                </a:solidFill>
                <a:effectLst/>
                <a:uLnTx/>
                <a:uFillTx/>
                <a:latin typeface="Verdana"/>
              </a:rPr>
              <a:t>Of those who were currently taking medication, </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Verdana"/>
              </a:rPr>
              <a:t>51% had controlled blood sugar (HbA1c &lt; 7.0%), a 49% loss.</a:t>
            </a:r>
          </a:p>
        </p:txBody>
      </p:sp>
    </p:spTree>
    <p:extLst>
      <p:ext uri="{BB962C8B-B14F-4D97-AF65-F5344CB8AC3E}">
        <p14:creationId xmlns:p14="http://schemas.microsoft.com/office/powerpoint/2010/main" val="885838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PowerPoint Template - v1.1.potx" id="{B43C4A54-EC41-413D-9B8E-287E80C34180}" vid="{A6E157F8-B2F0-4234-AF54-77223C28C024}"/>
    </a:ext>
  </a:extLst>
</a:theme>
</file>

<file path=ppt/theme/theme3.xml><?xml version="1.0" encoding="utf-8"?>
<a:theme xmlns:a="http://schemas.openxmlformats.org/drawingml/2006/main" name="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 - v1.1.potx" id="{4CFEC47B-8BBC-4C05-8510-31BC64FCFB44}" vid="{BFB14AFE-52B0-4134-93B9-0F9EF24536E7}"/>
    </a:ext>
  </a:extLst>
</a:theme>
</file>

<file path=ppt/theme/theme4.xml><?xml version="1.0" encoding="utf-8"?>
<a:theme xmlns:a="http://schemas.openxmlformats.org/drawingml/2006/main" name="2_Sanofi">
  <a:themeElements>
    <a:clrScheme name="Sanofi (Optimized)">
      <a:dk1>
        <a:sysClr val="windowText" lastClr="000000"/>
      </a:dk1>
      <a:lt1>
        <a:sysClr val="window" lastClr="FFFFFF"/>
      </a:lt1>
      <a:dk2>
        <a:srgbClr val="F4F2F6"/>
      </a:dk2>
      <a:lt2>
        <a:srgbClr val="F5F5F5"/>
      </a:lt2>
      <a:accent1>
        <a:srgbClr val="23004C"/>
      </a:accent1>
      <a:accent2>
        <a:srgbClr val="7A00E6"/>
      </a:accent2>
      <a:accent3>
        <a:srgbClr val="268500"/>
      </a:accent3>
      <a:accent4>
        <a:srgbClr val="DA3A16"/>
      </a:accent4>
      <a:accent5>
        <a:srgbClr val="D515B9"/>
      </a:accent5>
      <a:accent6>
        <a:srgbClr val="007FAD"/>
      </a:accent6>
      <a:hlink>
        <a:srgbClr val="7A00E6"/>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Presentation Template - v1.11.potx" id="{210E5131-FFAE-4CB3-9012-0373BA675FBC}" vid="{FEDB0EB5-5FA6-491E-88A4-AE47CEA2F8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Novo Nordisk">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0">
    <a:dk1>
      <a:srgbClr val="334291"/>
    </a:dk1>
    <a:lt1>
      <a:sysClr val="window" lastClr="FFFFFF"/>
    </a:lt1>
    <a:dk2>
      <a:srgbClr val="334291"/>
    </a:dk2>
    <a:lt2>
      <a:srgbClr val="FFFFFF"/>
    </a:lt2>
    <a:accent1>
      <a:srgbClr val="0AF240"/>
    </a:accent1>
    <a:accent2>
      <a:srgbClr val="6846EF"/>
    </a:accent2>
    <a:accent3>
      <a:srgbClr val="368FFC"/>
    </a:accent3>
    <a:accent4>
      <a:srgbClr val="03E89C"/>
    </a:accent4>
    <a:accent5>
      <a:srgbClr val="FFFFFF"/>
    </a:accent5>
    <a:accent6>
      <a:srgbClr val="334291"/>
    </a:accent6>
    <a:hlink>
      <a:srgbClr val="0AF240"/>
    </a:hlink>
    <a:folHlink>
      <a:srgbClr val="368F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8">
    <a:dk1>
      <a:srgbClr val="1C1F40"/>
    </a:dk1>
    <a:lt1>
      <a:sysClr val="window" lastClr="FFFFFF"/>
    </a:lt1>
    <a:dk2>
      <a:srgbClr val="1C1F40"/>
    </a:dk2>
    <a:lt2>
      <a:srgbClr val="FFFFFF"/>
    </a:lt2>
    <a:accent1>
      <a:srgbClr val="0AF240"/>
    </a:accent1>
    <a:accent2>
      <a:srgbClr val="6846EF"/>
    </a:accent2>
    <a:accent3>
      <a:srgbClr val="368FFC"/>
    </a:accent3>
    <a:accent4>
      <a:srgbClr val="03E89C"/>
    </a:accent4>
    <a:accent5>
      <a:srgbClr val="FFFFFF"/>
    </a:accent5>
    <a:accent6>
      <a:srgbClr val="1C1F40"/>
    </a:accent6>
    <a:hlink>
      <a:srgbClr val="0AF240"/>
    </a:hlink>
    <a:folHlink>
      <a:srgbClr val="368F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8">
    <a:dk1>
      <a:srgbClr val="1C1F40"/>
    </a:dk1>
    <a:lt1>
      <a:sysClr val="window" lastClr="FFFFFF"/>
    </a:lt1>
    <a:dk2>
      <a:srgbClr val="1C1F40"/>
    </a:dk2>
    <a:lt2>
      <a:srgbClr val="FFFFFF"/>
    </a:lt2>
    <a:accent1>
      <a:srgbClr val="0AF240"/>
    </a:accent1>
    <a:accent2>
      <a:srgbClr val="6846EF"/>
    </a:accent2>
    <a:accent3>
      <a:srgbClr val="368FFC"/>
    </a:accent3>
    <a:accent4>
      <a:srgbClr val="03E89C"/>
    </a:accent4>
    <a:accent5>
      <a:srgbClr val="FFFFFF"/>
    </a:accent5>
    <a:accent6>
      <a:srgbClr val="1C1F40"/>
    </a:accent6>
    <a:hlink>
      <a:srgbClr val="0AF240"/>
    </a:hlink>
    <a:folHlink>
      <a:srgbClr val="368F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3465</TotalTime>
  <Words>6148</Words>
  <Application>Microsoft Office PowerPoint</Application>
  <PresentationFormat>Widescreen</PresentationFormat>
  <Paragraphs>648</Paragraphs>
  <Slides>49</Slides>
  <Notes>9</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49</vt:i4>
      </vt:variant>
    </vt:vector>
  </HeadingPairs>
  <TitlesOfParts>
    <vt:vector size="70" baseType="lpstr">
      <vt:lpstr>ＭＳ Ｐゴシック</vt:lpstr>
      <vt:lpstr>Abadi</vt:lpstr>
      <vt:lpstr>Arial</vt:lpstr>
      <vt:lpstr>Arial Narrow</vt:lpstr>
      <vt:lpstr>Calibri</vt:lpstr>
      <vt:lpstr>Calibri Light</vt:lpstr>
      <vt:lpstr>Century Gothic</vt:lpstr>
      <vt:lpstr>Courier New</vt:lpstr>
      <vt:lpstr>FrutigerLTStd-Bold</vt:lpstr>
      <vt:lpstr>FrutigerLTStd-Light</vt:lpstr>
      <vt:lpstr>FrutigerLTStd-LightItalic</vt:lpstr>
      <vt:lpstr>Georgia</vt:lpstr>
      <vt:lpstr>MuseoSans</vt:lpstr>
      <vt:lpstr>Roboto</vt:lpstr>
      <vt:lpstr>Sanofi Sans 3 Regular</vt:lpstr>
      <vt:lpstr>Verdana</vt:lpstr>
      <vt:lpstr>Wingdings</vt:lpstr>
      <vt:lpstr>Office Theme</vt:lpstr>
      <vt:lpstr>1_Sanofi</vt:lpstr>
      <vt:lpstr>Sanofi</vt:lpstr>
      <vt:lpstr>2_Sanofi</vt:lpstr>
      <vt:lpstr>PowerPoint Presentation</vt:lpstr>
      <vt:lpstr>PowerPoint Presentation</vt:lpstr>
      <vt:lpstr>Disclosures</vt:lpstr>
      <vt:lpstr>Outline</vt:lpstr>
      <vt:lpstr>PowerPoint Presentation</vt:lpstr>
      <vt:lpstr>PowerPoint Presentation</vt:lpstr>
      <vt:lpstr>PowerPoint Presentation</vt:lpstr>
      <vt:lpstr>PowerPoint Presentation</vt:lpstr>
      <vt:lpstr>PowerPoint Presentation</vt:lpstr>
      <vt:lpstr>PowerPoint Presentation</vt:lpstr>
      <vt:lpstr>Better HbA1c = Less Complications </vt:lpstr>
      <vt:lpstr>PowerPoint Presentation</vt:lpstr>
      <vt:lpstr>Treatment advancement to insulin-based therapy is often associated with a number of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Evolution of basal insulin development from 1st- to  2nd-generation basal insulin analogs: Overcoming limitations</vt:lpstr>
      <vt:lpstr>PowerPoint Presentation</vt:lpstr>
      <vt:lpstr>Advantages of second generation insulin therapy</vt:lpstr>
      <vt:lpstr>PowerPoint Presentation</vt:lpstr>
      <vt:lpstr>PowerPoint Presentation</vt:lpstr>
      <vt:lpstr>EDITION RCTs: Gla-300 demonstrates comparable glycemic control vs Gla-100 in adults with T2D at Month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Manenzhe, Rendani /ZA</dc:creator>
  <cp:lastModifiedBy>Nasrin Goolam Mahyoodeen</cp:lastModifiedBy>
  <cp:revision>8</cp:revision>
  <dcterms:created xsi:type="dcterms:W3CDTF">2023-10-04T06:36:05Z</dcterms:created>
  <dcterms:modified xsi:type="dcterms:W3CDTF">2024-10-13T09:16:18Z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9088468-0951-4aef-9cc3-0a346e475ddc_Enabled">
    <vt:lpwstr>true</vt:lpwstr>
  </property>
  <property fmtid="{D5CDD505-2E9C-101B-9397-08002B2CF9AE}" pid="3" name="MSIP_Label_d9088468-0951-4aef-9cc3-0a346e475ddc_SetDate">
    <vt:lpwstr>2023-10-04T06:36:11Z</vt:lpwstr>
  </property>
  <property fmtid="{D5CDD505-2E9C-101B-9397-08002B2CF9AE}" pid="4" name="MSIP_Label_d9088468-0951-4aef-9cc3-0a346e475ddc_Method">
    <vt:lpwstr>Privileged</vt:lpwstr>
  </property>
  <property fmtid="{D5CDD505-2E9C-101B-9397-08002B2CF9AE}" pid="5" name="MSIP_Label_d9088468-0951-4aef-9cc3-0a346e475ddc_Name">
    <vt:lpwstr>Public</vt:lpwstr>
  </property>
  <property fmtid="{D5CDD505-2E9C-101B-9397-08002B2CF9AE}" pid="6" name="MSIP_Label_d9088468-0951-4aef-9cc3-0a346e475ddc_SiteId">
    <vt:lpwstr>aca3c8d6-aa71-4e1a-a10e-03572fc58c0b</vt:lpwstr>
  </property>
  <property fmtid="{D5CDD505-2E9C-101B-9397-08002B2CF9AE}" pid="7" name="MSIP_Label_d9088468-0951-4aef-9cc3-0a346e475ddc_ActionId">
    <vt:lpwstr>83851846-5582-4f3d-8af1-e3d746fbe4b2</vt:lpwstr>
  </property>
  <property fmtid="{D5CDD505-2E9C-101B-9397-08002B2CF9AE}" pid="8" name="MSIP_Label_d9088468-0951-4aef-9cc3-0a346e475ddc_ContentBits">
    <vt:lpwstr>0</vt:lpwstr>
  </property>
</Properties>
</file>