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4"/>
  </p:notesMasterIdLst>
  <p:handoutMasterIdLst>
    <p:handoutMasterId r:id="rId45"/>
  </p:handoutMasterIdLst>
  <p:sldIdLst>
    <p:sldId id="256" r:id="rId3"/>
    <p:sldId id="266" r:id="rId4"/>
    <p:sldId id="264" r:id="rId5"/>
    <p:sldId id="320" r:id="rId6"/>
    <p:sldId id="259" r:id="rId7"/>
    <p:sldId id="258" r:id="rId8"/>
    <p:sldId id="267" r:id="rId9"/>
    <p:sldId id="288" r:id="rId10"/>
    <p:sldId id="268" r:id="rId11"/>
    <p:sldId id="289" r:id="rId12"/>
    <p:sldId id="328" r:id="rId13"/>
    <p:sldId id="312" r:id="rId14"/>
    <p:sldId id="325" r:id="rId15"/>
    <p:sldId id="326" r:id="rId16"/>
    <p:sldId id="286" r:id="rId17"/>
    <p:sldId id="313" r:id="rId18"/>
    <p:sldId id="314" r:id="rId19"/>
    <p:sldId id="329" r:id="rId20"/>
    <p:sldId id="290" r:id="rId21"/>
    <p:sldId id="291" r:id="rId22"/>
    <p:sldId id="271" r:id="rId23"/>
    <p:sldId id="272" r:id="rId24"/>
    <p:sldId id="287" r:id="rId25"/>
    <p:sldId id="324" r:id="rId26"/>
    <p:sldId id="332" r:id="rId27"/>
    <p:sldId id="278" r:id="rId28"/>
    <p:sldId id="327" r:id="rId29"/>
    <p:sldId id="281" r:id="rId30"/>
    <p:sldId id="273" r:id="rId31"/>
    <p:sldId id="280" r:id="rId32"/>
    <p:sldId id="321" r:id="rId33"/>
    <p:sldId id="315" r:id="rId34"/>
    <p:sldId id="311" r:id="rId35"/>
    <p:sldId id="310" r:id="rId36"/>
    <p:sldId id="292" r:id="rId37"/>
    <p:sldId id="322" r:id="rId38"/>
    <p:sldId id="270" r:id="rId39"/>
    <p:sldId id="316" r:id="rId40"/>
    <p:sldId id="319" r:id="rId41"/>
    <p:sldId id="330" r:id="rId42"/>
    <p:sldId id="331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5482B"/>
    <a:srgbClr val="C75806"/>
    <a:srgbClr val="00499F"/>
    <a:srgbClr val="0CC1E0"/>
    <a:srgbClr val="1B00FE"/>
    <a:srgbClr val="2FB5B8"/>
    <a:srgbClr val="653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8" autoAdjust="0"/>
    <p:restoredTop sz="94648" autoAdjust="0"/>
  </p:normalViewPr>
  <p:slideViewPr>
    <p:cSldViewPr>
      <p:cViewPr varScale="1">
        <p:scale>
          <a:sx n="68" d="100"/>
          <a:sy n="68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654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4CDABA1-AD80-23A5-BB93-A8CD2BB443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4C1715E-5C76-97C7-E96A-D89EA192DA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EE9D7C92-9CDA-45AF-8C3F-4B1E7A12BD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0DE47CB2-CF67-1E2C-6FBC-388775A3A2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C95E0579-9AE2-B72E-B60A-B9DC2E9965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4FC3261E-06FE-0280-E477-5222829F3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1B946502-8D40-4610-9E08-CA9C403EE76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The only robust data from SA is from the ISAAC study published in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46502-8D40-4610-9E08-CA9C403EE76C}" type="slidenum">
              <a:rPr lang="ru-RU" altLang="en-US" smtClean="0"/>
              <a:pPr/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692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The minimally important clinical difference has been determined to be 3 points.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46502-8D40-4610-9E08-CA9C403EE76C}" type="slidenum">
              <a:rPr lang="ru-RU" altLang="en-US" smtClean="0"/>
              <a:pPr/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3679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Even 1 day of modestly high SABA use heralds an</a:t>
            </a:r>
          </a:p>
          <a:p>
            <a:r>
              <a:rPr lang="en-ZA" dirty="0"/>
              <a:t>increased risk for an attack in coming days that is reduced if the reliever is formoterol, and it is further reduced if the reliever is budesonide-formoterol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46502-8D40-4610-9E08-CA9C403EE76C}" type="slidenum">
              <a:rPr lang="ru-RU" altLang="en-US" smtClean="0"/>
              <a:pPr/>
              <a:t>15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709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SPEAKERS</a:t>
            </a:r>
            <a:r>
              <a:rPr lang="en-GB" dirty="0"/>
              <a:t>: Changes in GINA 2023 for adults and adolescents :</a:t>
            </a:r>
          </a:p>
          <a:p>
            <a:pPr marL="228600" indent="-228600">
              <a:buAutoNum type="arabicPeriod"/>
            </a:pPr>
            <a:r>
              <a:rPr lang="en-AU" dirty="0"/>
              <a:t>Year added at top left, to avoid use of out-of-date versions of GINA figures</a:t>
            </a:r>
          </a:p>
          <a:p>
            <a:pPr marL="228600" indent="-228600">
              <a:buAutoNum type="arabicPeriod"/>
            </a:pPr>
            <a:r>
              <a:rPr lang="en-AU" dirty="0"/>
              <a:t>Rationale for Track 1 being the preferred regimen has been updated (see details on later slides)</a:t>
            </a:r>
          </a:p>
          <a:p>
            <a:pPr marL="228600" indent="-228600">
              <a:buAutoNum type="arabicPeriod"/>
            </a:pPr>
            <a:r>
              <a:rPr lang="en-AU" dirty="0"/>
              <a:t>As-needed ICS-SABA (if available) has been added as a reliever option in Track 2 for Steps 3–5, with most of the benefit seen in Step 3</a:t>
            </a:r>
          </a:p>
          <a:p>
            <a:pPr marL="228600" indent="-228600">
              <a:buAutoNum type="arabicPeriod"/>
            </a:pPr>
            <a:r>
              <a:rPr lang="en-AU" dirty="0"/>
              <a:t>Anti-inflammatory relievers have been identified with an asterisk (see next 2 slides for details) </a:t>
            </a:r>
          </a:p>
          <a:p>
            <a:pPr marL="0" indent="0">
              <a:buNone/>
            </a:pPr>
            <a:r>
              <a:rPr lang="en-AU" dirty="0"/>
              <a:t>NOTE: in Step 5, ‘add-on LAMA’ can be combination (triple) or separate inhalers. If a patient is prescribed triple therapy with a non-formoterol LABA, the reliever should be SABA or ICS-SABA (not ICS-formoterol).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FB2A4-7317-754A-B25E-A7A39D5096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5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SPEAKERS</a:t>
            </a:r>
            <a:r>
              <a:rPr lang="en-AU" dirty="0"/>
              <a:t>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dirty="0"/>
              <a:t>MART was originally called SMART, with the ‘S’ coming from the </a:t>
            </a:r>
            <a:r>
              <a:rPr lang="en-AU" dirty="0" err="1"/>
              <a:t>brandname</a:t>
            </a:r>
            <a:r>
              <a:rPr lang="en-AU" dirty="0"/>
              <a:t> of the medication used in most of the studies. The ‘S’ can now stand for ‘single inhaler’, but this may cause confusion because patients may have two ICS-formoterol inhalers, one at home for their maintenance treatment, and one in their bag/pocket for as-needed doses when they are away from home.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dirty="0"/>
              <a:t>Step 5: The dotted line for MART is to indicate that there is no evidence, in a patient taking Step 5 treatment, for switching from a SABA reliever to an ICS-formoterol reliever. However, if a patient already prescribed MART is stepped up from Step 4 to Step 5, e.g. with addition of biologic therapy, there is no need to </a:t>
            </a:r>
            <a:r>
              <a:rPr lang="en-AU" dirty="0" err="1"/>
              <a:t>swjtch</a:t>
            </a:r>
            <a:r>
              <a:rPr lang="en-AU" dirty="0"/>
              <a:t> their reliever from ICS-formoterol to SABA.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dirty="0"/>
              <a:t>In Step 5, ‘add-on LAMA’ can be combination (triple) or separate inhalers. If a patient is prescribed triple therapy with a non-formoterol LABA, the reliever should be SABA or ICS-SABA (not ICS-formoterol).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FB2A4-7317-754A-B25E-A7A39D5096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buAutoNum type="arabicPeriod"/>
            </a:pPr>
            <a:r>
              <a:rPr lang="en-AU" sz="1800" b="0">
                <a:latin typeface="Calibri" panose="020F0502020204030204" pitchFamily="34" charset="0"/>
              </a:rPr>
              <a:t>Sobieraj DM, Weeda ER, Nguyen E, et al., </a:t>
            </a:r>
            <a:r>
              <a:rPr lang="en-AU" sz="1800" b="0" i="1">
                <a:latin typeface="Calibri" panose="020F0502020204030204" pitchFamily="34" charset="0"/>
              </a:rPr>
              <a:t>Association of inhaled corticosteroids and long-acting beta-agonists as controller and quick relief therapy with exacerbations and symptom control in persistent asthma: A systematic review and meta-analysis. JAMA, 2018. 319: 1485-1496.</a:t>
            </a:r>
          </a:p>
          <a:p>
            <a:pPr marL="342900" marR="0" indent="-342900">
              <a:buAutoNum type="arabicPeriod"/>
            </a:pPr>
            <a:r>
              <a:rPr lang="en-AU" sz="1800" b="0">
                <a:latin typeface="Calibri" panose="020F0502020204030204" pitchFamily="34" charset="0"/>
              </a:rPr>
              <a:t>Cates CJ and Karner C, </a:t>
            </a:r>
            <a:r>
              <a:rPr lang="en-AU" sz="1800" b="0" i="1">
                <a:latin typeface="Calibri" panose="020F0502020204030204" pitchFamily="34" charset="0"/>
              </a:rPr>
              <a:t>Combination formoterol and budesonide as maintenance and reliever therapy versus current best practice (including inhaled steroid maintenance), for chronic asthma in adults and children. Cochrane Database Syst Rev, 2013. 4: CD007313.</a:t>
            </a:r>
          </a:p>
          <a:p>
            <a:pPr marL="342900" marR="0" indent="-342900">
              <a:buAutoNum type="arabicPeriod"/>
            </a:pPr>
            <a:r>
              <a:rPr lang="en-AU" sz="1800" b="0">
                <a:latin typeface="Calibri" panose="020F0502020204030204" pitchFamily="34" charset="0"/>
              </a:rPr>
              <a:t>Rabe KF, Atienza T, Magyar P, et al., </a:t>
            </a:r>
            <a:r>
              <a:rPr lang="en-AU" sz="1800" b="0" i="1">
                <a:latin typeface="Calibri" panose="020F0502020204030204" pitchFamily="34" charset="0"/>
              </a:rPr>
              <a:t>Effect of budesonide in combination with formoterol for reliever therapy in asthma exacerbations: a randomised controlled, double-blind study. Lancet, 2006. 368: 744-53.</a:t>
            </a:r>
          </a:p>
          <a:p>
            <a:pPr marR="0"/>
            <a:endParaRPr lang="en-AU" sz="1800" b="0" i="1">
              <a:latin typeface="Calibri" panose="020F0502020204030204" pitchFamily="34" charset="0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FB2A4-7317-754A-B25E-A7A39D5096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sz="1800">
                <a:latin typeface="Calibri" panose="020F0502020204030204" pitchFamily="34" charset="0"/>
              </a:rPr>
              <a:t>Lazarinis N, Jørgensen L, Ekström T, et al., </a:t>
            </a:r>
            <a:r>
              <a:rPr lang="en-AU" sz="1800" i="1">
                <a:latin typeface="Calibri" panose="020F0502020204030204" pitchFamily="34" charset="0"/>
              </a:rPr>
              <a:t>Combination of budesonide/formoterol on demand improves asthma control by reducing exercise-induced bronchoconstriction. Thorax, 2014. </a:t>
            </a:r>
            <a:r>
              <a:rPr lang="en-AU" sz="1800" b="0" i="1">
                <a:latin typeface="Calibri" panose="020F0502020204030204" pitchFamily="34" charset="0"/>
              </a:rPr>
              <a:t>69: 130-136.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sz="1800">
                <a:latin typeface="Calibri" panose="020F0502020204030204" pitchFamily="34" charset="0"/>
              </a:rPr>
              <a:t>Duong M, Gauvreau G, Watson R, et al., </a:t>
            </a:r>
            <a:r>
              <a:rPr lang="en-AU" sz="1800" i="1">
                <a:latin typeface="Calibri" panose="020F0502020204030204" pitchFamily="34" charset="0"/>
              </a:rPr>
              <a:t>The effects of inhaled budesonide and formoterol in combination and alone when given directly after allergen challenge. J Allergy Clin Immunol, 2007. </a:t>
            </a:r>
            <a:r>
              <a:rPr lang="en-AU" sz="1800" b="0" i="1">
                <a:latin typeface="Calibri" panose="020F0502020204030204" pitchFamily="34" charset="0"/>
              </a:rPr>
              <a:t>119: 322-7.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AU" sz="1800" b="0" i="1">
              <a:latin typeface="Calibri" panose="020F0502020204030204" pitchFamily="34" charset="0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FB2A4-7317-754A-B25E-A7A39D5096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1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SPEAKERS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dirty="0"/>
              <a:t>The main benefit of using budesonide-salbutamol (ICS-SABA) as a reliever has been seen in Step 3. There is no evidence yet for safety and efficacy of budesonide-salbutamol in Steps 1–2.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dirty="0"/>
              <a:t>Track 2 requires two inhalers. Check inhaler technique carefully if the patient’s maintenance treatment and reliever treatment are in different inhaler devices.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dirty="0"/>
              <a:t>In Step 5, ‘add-on LAMA’ can be combination (triple) or separate inhalers.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FB2A4-7317-754A-B25E-A7A39D5096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SPEAKERS</a:t>
            </a:r>
            <a:r>
              <a:rPr lang="en-GB" b="0" dirty="0"/>
              <a:t>: the addition of as-needed ICS-SABA in Track 2 was because of evidence from this RCT (MANDALA) published in 2022</a:t>
            </a:r>
            <a:endParaRPr lang="en-AU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FB2A4-7317-754A-B25E-A7A39D5096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9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525C619-B794-A4DC-500A-696C21443D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24300" y="2060575"/>
            <a:ext cx="4822825" cy="11509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958ECFB-3733-EEF8-2416-1421C1C6D3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24300" y="3284538"/>
            <a:ext cx="4822825" cy="72072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>
                <a:solidFill>
                  <a:srgbClr val="BFBFC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ACE7-DF9E-59D2-FAC4-70F33B2D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01733-018C-FB1D-2612-024FA4E4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4DF8F-5CB8-BF02-5B67-29E4DADB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0259B-4794-B1DC-8648-7E0B6598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2B975-E6A1-33BA-0C90-820185E0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93222-D4ED-4697-A0E2-5FB8627241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8066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FD20EF-494C-3675-75AA-58E3542AA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4638" y="333375"/>
            <a:ext cx="2051050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7E631-DF65-27B7-FB09-71509408D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03925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D633B-4BDC-8172-BA1D-BD2B0702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1427B-02C6-028D-0C19-CFDCDC60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EDBA6-F3B6-AAE7-ED6D-74F4CD78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97D32-176F-417A-9A0B-DFDEDD69111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136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ED1E-00BE-7017-6533-7312C6197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B3C8E-8F5A-9234-FCFA-CD5501C82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3BADB-7645-F105-571B-2F8C2BD8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68265-81D6-0D7F-DB32-ADB9F258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75E4F-FD92-82BD-C688-D2D0F2E8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4BA75-D1CE-4BDD-9F95-51C86B91EF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66995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BB99-F9F4-F03C-45AD-49298C2B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F4576-7A43-CC08-E07A-4B0830D9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C3B0-24E5-93CE-0871-06E32A8D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20969-519C-04B6-D76A-F91C1C1E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0A6ED-E65A-738C-395A-920C768A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10CE2-9BBB-414C-96FE-1C2558C025B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601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30097-5252-ECAD-EBB1-F785DD62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0EFA7-C1D6-B5AD-1CA1-2667A94D0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31606-C460-7A69-5CEA-0D66F946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737A9-49B4-63A7-2874-4460C871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7AC38-3337-A0D2-4071-39C7E156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2E5AB-3772-4B62-A260-9AA2AD305E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743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5744-B9F2-9260-4A17-F077833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CB3A-B129-3F31-151A-06C887EB0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8175" y="1628775"/>
            <a:ext cx="331311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0C619-E9B0-FAB9-8DC3-FA2FA229C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3688" y="1628775"/>
            <a:ext cx="331311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B8689-02B4-8151-7262-44B32E31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BA4F4-1A23-FD48-EDFF-44BB7519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2DDEC-FEC2-DCE7-813D-33BDBC1B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1AC25-54F9-4B18-9B47-352474C345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587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46D1-F991-D1A9-1F7C-11822EA4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357AB-5A10-11F6-378F-23418B07A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1E6DF-0F53-ED3F-7039-6DEFFEE2C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F8A5D-9DC8-86D8-13E9-BFDB6DBAE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1E4DD-66CF-86E6-2545-402EC2436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B81DC-DE8C-575A-6298-486A1F7E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79250-F63E-D0BF-ECA1-FB224650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DE4F0-FC89-3DEB-A463-D04E9853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60491-827E-4383-A3D7-A4F88940D1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83355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4271-5393-2975-40FA-4F595252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EC6B5-AC06-C01D-4E37-6C2B1150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F6F5B-24D2-BBFE-D1D2-21D768A9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BF7D6-F740-6EC0-D10B-23590320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55A4-6FF7-4392-BEED-8D58C7D7416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0637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99F30-9F7B-590A-F6F9-37EECC5B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6FEE2-1C62-B848-329A-86C1C925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3EA29-5716-5DA8-0E3A-CA4AB689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64E6B-21DE-4396-86BD-6F27888A7EE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540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01E2-A320-48CB-6C73-CD91C5D9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C316-AEA7-13D4-DBB9-17543F6D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7ECC9-68C9-94B9-51FB-756B07F55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3B874-7D5E-AD75-67AE-2C5C03DD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C10B3-1210-82FA-B935-49E78E78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EB391-267C-1214-EAAA-C91879D9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A051B-EC26-431F-B310-DBE4E9F9CED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268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E789-5EC6-4393-338D-7DC3D5C9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196B-AEB3-23B0-63AE-23D20AF0F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42E61-77E8-429D-762D-A79C7582E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DFB72-385B-1A77-B6D0-2170A3E6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B820F-1CA5-F3B1-EB9C-04332B0E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A90B7-B164-4D68-AEB2-68AF4AFD5F1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939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6193-10A0-1377-B984-B359372F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91DA4-4963-36CA-1B01-A97107444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E2BDB-54D2-1585-7EAD-7E9B20E7B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7F41E-97C1-167E-B583-278C4B7F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ADAC4-CBB1-D79E-7A42-08946983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9BFD2-C919-8C82-4823-9CFEF35C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66E6-13C2-4393-8346-F42E80D2CF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4509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E25B-4D37-695B-2596-76529560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AFA01-7561-BC37-5F88-5983F5698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81DA8-25F6-ED61-8BCC-77DC6BA5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76470-2762-A875-FD22-0EA43B22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7C71F-82E2-4A2C-FE7F-29CE0401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F4142-A61A-49D8-A908-2811F0069F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700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43077-5891-C63F-AEAA-780EEF606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92938" y="260350"/>
            <a:ext cx="1693862" cy="5894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54489-0A84-6B80-89B4-FA4E8F15A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08175" y="260350"/>
            <a:ext cx="4932363" cy="5894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045B5-ACE6-4BA2-182C-EFEB647C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28E60-1C67-4C75-BFD9-9EAE367B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9BE47-E533-32F7-E7F2-E2BC436A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5FB31-2AE4-44E0-B999-6AA6D2EB30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507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65F1-09A7-12DD-BA0A-27033F62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C4FEB-A276-0E6A-6029-C05B39C8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1411F-6721-01E6-09FC-8492BD34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C35FE-AF1F-B874-31AE-9BA46169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703D0-A25F-6025-9054-A2FC3F5A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C543A-8563-4828-8EDE-F16B0DDBF9C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853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2461-CA89-046F-B98A-871A1E11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24ECA-0227-67AA-7590-62F6B2C7B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27487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CFDC9-21EB-93DF-5B03-7FCC506D8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27488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F8F53-67DF-9150-DED7-383502C0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BFC34-C447-E7C0-61EB-236F34EE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2FF4C-881E-D063-1273-E2FBEF42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C7913-574D-46A9-82FA-E36DE7642C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155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0C2B-CC77-C2A2-6F82-C8A04418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7EF5-D7B6-9484-2B36-6C98251E2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6BB49-B40B-82E7-9B49-11C2D9923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7EF4E-EE50-28E7-8709-2F4899664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E9076-D153-116D-716C-BB24BE75C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93315-4044-9627-DCD6-5F1E8C4D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F50BC-42A9-D1BA-1963-2129019D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0B544-68CA-0BF9-A8DE-54073913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0121-9384-40D0-8FE2-C500431789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281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AD99-A2BD-AC85-81AD-E8CEDD53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44F66-1C34-489A-1EDF-1D9B8CEF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2E6E0-AF7F-905C-464E-700889B7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15680-191F-8911-BD49-19E45141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DA670-4D6E-4AAB-B4CE-4EB85A66C8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66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D0B12-C30E-08F4-01F3-994167B7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BAD6E-DB81-E605-FACC-417E4237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232A4-ABAA-F7D2-F8E0-240C158D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F0D26-AB31-424E-9102-F6374430AAF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288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C141-6D25-8C3B-029C-6F145E0B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28E0-B1BE-687C-2741-FD1E0600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06127-D254-E5E8-09C9-96451916C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45B9B-BEAD-4837-1F8E-7DF38973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F89EF-22AF-AD2F-FB1B-5D7B6E81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DF592-0B3C-9825-3C71-420CE58C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BCF12-B096-40D1-A2E2-C61AE155EC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199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A378-8B1C-B697-6EF0-9F169030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CFAA6B-2A5F-FE9B-3C42-23CCE9B4C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74842-4C70-E692-63D5-3BC2C4A81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1FEFB-8A8A-A236-14B9-A3E26B17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A1C26-4C5E-D1AE-F756-80B32B98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D6808-35A1-153A-D8D6-D34C5795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41273-046A-4320-867F-981B0F8AD2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216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CE378D-0AB3-9D6B-3D1F-126BFEA4D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0737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CBB30C-FBF0-C829-CC16-543B31E17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073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73A4624E-3CA3-50F7-7FBB-FDA168712F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rgbClr val="111111"/>
                </a:solidFill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548A2DDE-BDD3-F5AC-98F0-4B678F55FA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rgbClr val="111111"/>
                </a:solidFill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6E3305E3-74E8-79AA-9A81-E9F8705DA9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8CFFB774-E800-4DAA-BA32-DD29F211BBD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98B6C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11111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11111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11111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1111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DA95F4EA-D6AA-1402-1093-2A0B7F048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60350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5681D834-7872-68F8-92A2-7AF699160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28775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F41C3EE2-8712-3D3F-227E-D7694CD5C4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190469" name="Rectangle 5">
            <a:extLst>
              <a:ext uri="{FF2B5EF4-FFF2-40B4-BE49-F238E27FC236}">
                <a16:creationId xmlns:a16="http://schemas.microsoft.com/office/drawing/2014/main" id="{85C06DD6-C6CD-0DAA-8AEF-04D938831A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4A2FC7D3-7B13-3B0C-A141-D40E022992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0000"/>
                </a:solidFill>
                <a:latin typeface="+mn-lt"/>
              </a:defRPr>
            </a:lvl1pPr>
          </a:lstStyle>
          <a:p>
            <a:fld id="{C94BEAEB-D825-48D8-9144-A6D66FE58F0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98B6C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8B6C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a.org/" TargetMode="External"/><Relationship Id="rId2" Type="http://schemas.openxmlformats.org/officeDocument/2006/relationships/hyperlink" Target="http://www.lung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hyperlink" Target="http://www.nationalasthma.org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>
            <a:extLst>
              <a:ext uri="{FF2B5EF4-FFF2-40B4-BE49-F238E27FC236}">
                <a16:creationId xmlns:a16="http://schemas.microsoft.com/office/drawing/2014/main" id="{EBA885A9-160D-8796-9DE1-81C92D7DAE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59832" y="1196752"/>
            <a:ext cx="6084168" cy="2087662"/>
          </a:xfrm>
        </p:spPr>
        <p:txBody>
          <a:bodyPr/>
          <a:lstStyle/>
          <a:p>
            <a:pPr algn="ctr"/>
            <a:r>
              <a:rPr lang="en-ZA" altLang="en-US" sz="4000" b="1" dirty="0"/>
              <a:t>The device matters – An update in Asthma management</a:t>
            </a:r>
            <a:endParaRPr lang="en-US" altLang="en-US" sz="4000" b="1" dirty="0"/>
          </a:p>
        </p:txBody>
      </p:sp>
      <p:sp>
        <p:nvSpPr>
          <p:cNvPr id="34830" name="Rectangle 14">
            <a:extLst>
              <a:ext uri="{FF2B5EF4-FFF2-40B4-BE49-F238E27FC236}">
                <a16:creationId xmlns:a16="http://schemas.microsoft.com/office/drawing/2014/main" id="{21D99A45-8E05-E393-76DC-CB6836966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3861048"/>
            <a:ext cx="4751387" cy="3603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000">
                <a:solidFill>
                  <a:srgbClr val="BFBFC1"/>
                </a:solidFill>
                <a:latin typeface="Calibri" panose="020F0502020204030204" pitchFamily="34" charset="0"/>
              </a:defRPr>
            </a:lvl1pPr>
            <a:lvl2pPr algn="ctr">
              <a:spcBef>
                <a:spcPct val="20000"/>
              </a:spcBef>
              <a:defRPr sz="2000">
                <a:solidFill>
                  <a:srgbClr val="111111"/>
                </a:solidFill>
                <a:latin typeface="Calibri" panose="020F0502020204030204" pitchFamily="34" charset="0"/>
              </a:defRPr>
            </a:lvl2pPr>
            <a:lvl3pPr algn="ctr">
              <a:spcBef>
                <a:spcPct val="20000"/>
              </a:spcBef>
              <a:defRPr sz="2000">
                <a:solidFill>
                  <a:srgbClr val="111111"/>
                </a:solidFill>
                <a:latin typeface="Calibri" panose="020F050202020403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rgbClr val="111111"/>
                </a:solidFill>
                <a:latin typeface="Calibri" panose="020F050202020403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rgbClr val="111111"/>
                </a:solidFill>
                <a:latin typeface="Calibri" panose="020F050202020403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111111"/>
                </a:solidFill>
                <a:latin typeface="Calibri" panose="020F050202020403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111111"/>
                </a:solidFill>
                <a:latin typeface="Calibri" panose="020F050202020403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111111"/>
                </a:solidFill>
                <a:latin typeface="Calibri" panose="020F050202020403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11111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ZA" altLang="en-US" b="0" dirty="0">
                <a:solidFill>
                  <a:srgbClr val="000000"/>
                </a:solidFill>
              </a:rPr>
              <a:t>Dr Erica Shaddock</a:t>
            </a:r>
          </a:p>
          <a:p>
            <a:r>
              <a:rPr lang="en-ZA" altLang="en-US" b="0" dirty="0">
                <a:solidFill>
                  <a:srgbClr val="000000"/>
                </a:solidFill>
              </a:rPr>
              <a:t>Pulmonologist Charlotte Maxeke Johannesburg Academic Hospital and Arwyp Hospital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42CA-7F61-9A29-22B7-23976E44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083" y="485775"/>
            <a:ext cx="6767513" cy="1143000"/>
          </a:xfrm>
        </p:spPr>
        <p:txBody>
          <a:bodyPr/>
          <a:lstStyle/>
          <a:p>
            <a:r>
              <a:rPr lang="en-ZA" dirty="0"/>
              <a:t>Minimization of adverse effects of</a:t>
            </a:r>
            <a:br>
              <a:rPr lang="en-ZA" dirty="0"/>
            </a:br>
            <a:r>
              <a:rPr lang="en-ZA" dirty="0"/>
              <a:t>medications</a:t>
            </a:r>
            <a:br>
              <a:rPr lang="en-ZA" dirty="0"/>
            </a:b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173344-7D52-9F60-B800-2D46EE6E0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175" y="1632215"/>
            <a:ext cx="6778625" cy="45190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EA3F1-E6D1-C95D-4905-AEBE2AE7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10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2901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D4E3B5-C9F4-8A06-4F76-116D2B98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Asthma Rx has come a long way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593AC-5855-95DF-463A-D08E7F78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6964BD-F441-DBEA-3481-AC26FE5C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4E6B-21DE-4396-86BD-6F27888A7EE5}" type="slidenum">
              <a:rPr lang="ru-RU" altLang="en-US" smtClean="0"/>
              <a:pPr/>
              <a:t>11</a:t>
            </a:fld>
            <a:endParaRPr lang="ru-RU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9FD613-CE67-2089-6D45-0298E2776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307" y="2060848"/>
            <a:ext cx="7144747" cy="3315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61DAC9-18E8-E063-007F-7746167B1B93}"/>
              </a:ext>
            </a:extLst>
          </p:cNvPr>
          <p:cNvSpPr txBox="1"/>
          <p:nvPr/>
        </p:nvSpPr>
        <p:spPr>
          <a:xfrm>
            <a:off x="5426681" y="6581001"/>
            <a:ext cx="368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>
                <a:latin typeface="+mn-lt"/>
              </a:rPr>
              <a:t>Papi et al. </a:t>
            </a:r>
            <a:r>
              <a:rPr lang="fr-FR" sz="1200" b="0" dirty="0" err="1">
                <a:latin typeface="+mn-lt"/>
              </a:rPr>
              <a:t>Allergy</a:t>
            </a:r>
            <a:r>
              <a:rPr lang="fr-FR" sz="1200" b="0" dirty="0">
                <a:latin typeface="+mn-lt"/>
              </a:rPr>
              <a:t> </a:t>
            </a:r>
            <a:r>
              <a:rPr lang="fr-FR" sz="1200" b="0" dirty="0" err="1">
                <a:latin typeface="+mn-lt"/>
              </a:rPr>
              <a:t>Asthma</a:t>
            </a:r>
            <a:r>
              <a:rPr lang="fr-FR" sz="1200" b="0" dirty="0">
                <a:latin typeface="+mn-lt"/>
              </a:rPr>
              <a:t> Clin Immunol (2020) 16:75</a:t>
            </a:r>
            <a:endParaRPr lang="en-ZA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74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E355-2864-F5EA-E9D7-818874AE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908175" y="136525"/>
            <a:ext cx="6408241" cy="1238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D29F4-B556-37CC-704B-4965913C2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30" y="831850"/>
            <a:ext cx="6778625" cy="4525963"/>
          </a:xfrm>
        </p:spPr>
        <p:txBody>
          <a:bodyPr/>
          <a:lstStyle/>
          <a:p>
            <a:r>
              <a:rPr lang="en-ZA" sz="2400" dirty="0"/>
              <a:t>Daily low dose inhaled corticosteroids (ICS) and as need short-acting beta2-agonist (SABA) have been standard of care for mild asthma for over 20 years.</a:t>
            </a:r>
          </a:p>
          <a:p>
            <a:pPr lvl="1"/>
            <a:r>
              <a:rPr lang="en-ZA" sz="2400" dirty="0"/>
              <a:t>improvements in symptoms and lung function</a:t>
            </a:r>
          </a:p>
          <a:p>
            <a:pPr lvl="1"/>
            <a:r>
              <a:rPr lang="en-ZA" sz="2400" dirty="0"/>
              <a:t>reduction in hospital admissions</a:t>
            </a:r>
          </a:p>
          <a:p>
            <a:pPr lvl="1"/>
            <a:r>
              <a:rPr lang="en-ZA" sz="2400" dirty="0"/>
              <a:t>improvements in quality of life </a:t>
            </a:r>
          </a:p>
          <a:p>
            <a:r>
              <a:rPr lang="en-ZA" sz="2400" dirty="0"/>
              <a:t>Poor adherence to ICS and overreliance on SABA remains common among patients with asthma</a:t>
            </a:r>
          </a:p>
          <a:p>
            <a:pPr lvl="1"/>
            <a:r>
              <a:rPr lang="en-ZA" sz="2400" dirty="0"/>
              <a:t>contributing to </a:t>
            </a:r>
            <a:r>
              <a:rPr lang="en-ZA" sz="2400" dirty="0">
                <a:sym typeface="Wingdings" panose="05000000000000000000" pitchFamily="2" charset="2"/>
              </a:rPr>
              <a:t> </a:t>
            </a:r>
            <a:r>
              <a:rPr lang="en-ZA" sz="2400" dirty="0"/>
              <a:t>risk of asthma-related hospitalizations and death</a:t>
            </a:r>
          </a:p>
          <a:p>
            <a:r>
              <a:rPr lang="en-ZA" sz="2400" dirty="0"/>
              <a:t>Data suggests SABA overuse and ICS underuse is associated with a higher risk of exacerbation or even death.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7EF02-3902-3D3E-B9EB-3C2F0627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12</a:t>
            </a:fld>
            <a:endParaRPr lang="ru-RU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58939-7F4E-27E0-CADA-8B5BAB53D754}"/>
              </a:ext>
            </a:extLst>
          </p:cNvPr>
          <p:cNvSpPr txBox="1"/>
          <p:nvPr/>
        </p:nvSpPr>
        <p:spPr>
          <a:xfrm>
            <a:off x="6012160" y="6396335"/>
            <a:ext cx="335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err="1">
                <a:latin typeface="+mn-lt"/>
              </a:rPr>
              <a:t>Nwaru</a:t>
            </a:r>
            <a:r>
              <a:rPr lang="en-ZA" sz="1200" b="0" dirty="0">
                <a:latin typeface="+mn-lt"/>
              </a:rPr>
              <a:t> et al. </a:t>
            </a:r>
            <a:r>
              <a:rPr lang="en-ZA" sz="1200" b="0" dirty="0" err="1">
                <a:latin typeface="+mn-lt"/>
              </a:rPr>
              <a:t>Eur</a:t>
            </a:r>
            <a:r>
              <a:rPr lang="en-ZA" sz="1200" b="0" dirty="0">
                <a:latin typeface="+mn-lt"/>
              </a:rPr>
              <a:t> </a:t>
            </a:r>
            <a:r>
              <a:rPr lang="en-ZA" sz="1200" b="0" dirty="0" err="1">
                <a:latin typeface="+mn-lt"/>
              </a:rPr>
              <a:t>Resp</a:t>
            </a:r>
            <a:r>
              <a:rPr lang="en-ZA" sz="1200" b="0" dirty="0">
                <a:latin typeface="+mn-lt"/>
              </a:rPr>
              <a:t> J 2020; 55: 55</a:t>
            </a:r>
          </a:p>
          <a:p>
            <a:r>
              <a:rPr lang="en-ZA" sz="1200" b="0" dirty="0" err="1">
                <a:latin typeface="+mn-lt"/>
              </a:rPr>
              <a:t>Gonem</a:t>
            </a:r>
            <a:r>
              <a:rPr lang="en-ZA" sz="1200" b="0" dirty="0">
                <a:latin typeface="+mn-lt"/>
              </a:rPr>
              <a:t> et al Thorax 2019; 74: 705-06</a:t>
            </a:r>
          </a:p>
        </p:txBody>
      </p:sp>
    </p:spTree>
    <p:extLst>
      <p:ext uri="{BB962C8B-B14F-4D97-AF65-F5344CB8AC3E}">
        <p14:creationId xmlns:p14="http://schemas.microsoft.com/office/powerpoint/2010/main" val="16348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3FC1A-EC55-8D57-283F-C61264DD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32FAF-6EC4-D57C-8A6A-9EF65104F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184" y="1628775"/>
            <a:ext cx="2458616" cy="4525963"/>
          </a:xfrm>
        </p:spPr>
        <p:txBody>
          <a:bodyPr/>
          <a:lstStyle/>
          <a:p>
            <a:r>
              <a:rPr lang="en-ZA" dirty="0"/>
              <a:t>Swedish national registry</a:t>
            </a:r>
          </a:p>
          <a:p>
            <a:r>
              <a:rPr lang="en-ZA" dirty="0"/>
              <a:t>365 324 asthma patients (mean age 27.6 years; 55% female)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4C9E-DD7D-233F-9DB0-1CD5BA4F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13</a:t>
            </a:fld>
            <a:endParaRPr lang="ru-R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2A15-B799-5166-9296-7B6FA6EF50C5}"/>
              </a:ext>
            </a:extLst>
          </p:cNvPr>
          <p:cNvSpPr txBox="1"/>
          <p:nvPr/>
        </p:nvSpPr>
        <p:spPr>
          <a:xfrm>
            <a:off x="6228184" y="6582975"/>
            <a:ext cx="357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err="1">
                <a:latin typeface="+mn-lt"/>
              </a:rPr>
              <a:t>Nwaru</a:t>
            </a:r>
            <a:r>
              <a:rPr lang="en-ZA" sz="1200" b="0" dirty="0">
                <a:latin typeface="+mn-lt"/>
              </a:rPr>
              <a:t> et al. </a:t>
            </a:r>
            <a:r>
              <a:rPr lang="en-ZA" sz="1200" b="0" dirty="0" err="1">
                <a:latin typeface="+mn-lt"/>
              </a:rPr>
              <a:t>Eur</a:t>
            </a:r>
            <a:r>
              <a:rPr lang="en-ZA" sz="1200" b="0" dirty="0">
                <a:latin typeface="+mn-lt"/>
              </a:rPr>
              <a:t> Respir J 2020; 55: 1901872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5F246C-C44E-1823-E015-8C675626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54" y="115179"/>
            <a:ext cx="4176464" cy="1433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46A660-7FFC-972C-E19C-72DD0A547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18" y="34925"/>
            <a:ext cx="676369" cy="704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4E815D-2150-D67B-86A9-1167639240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70"/>
          <a:stretch/>
        </p:blipFill>
        <p:spPr>
          <a:xfrm>
            <a:off x="1937660" y="1646211"/>
            <a:ext cx="4294574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2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DE5B-E9DF-0B4D-DD51-9130B789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3539-3BD9-4BBD-6AED-34107687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2332037"/>
            <a:ext cx="6778625" cy="4525963"/>
          </a:xfrm>
        </p:spPr>
        <p:txBody>
          <a:bodyPr/>
          <a:lstStyle/>
          <a:p>
            <a:r>
              <a:rPr lang="en-ZA" sz="2400" dirty="0"/>
              <a:t>Compliance with inhaled medication in patients with asthma has consistently been poor, even when patients have symptoms.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289F7-C67A-27DC-C84E-82BD18A2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14</a:t>
            </a:fld>
            <a:endParaRPr lang="ru-RU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90E37-9EC0-89CA-50C1-84B09FCC9E87}"/>
              </a:ext>
            </a:extLst>
          </p:cNvPr>
          <p:cNvSpPr txBox="1"/>
          <p:nvPr/>
        </p:nvSpPr>
        <p:spPr>
          <a:xfrm>
            <a:off x="6012160" y="6396335"/>
            <a:ext cx="335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err="1">
                <a:latin typeface="+mn-lt"/>
              </a:rPr>
              <a:t>Nwaru</a:t>
            </a:r>
            <a:r>
              <a:rPr lang="en-ZA" sz="1200" b="0" dirty="0">
                <a:latin typeface="+mn-lt"/>
              </a:rPr>
              <a:t> et al. </a:t>
            </a:r>
            <a:r>
              <a:rPr lang="en-ZA" sz="1200" b="0" dirty="0" err="1">
                <a:latin typeface="+mn-lt"/>
              </a:rPr>
              <a:t>Eur</a:t>
            </a:r>
            <a:r>
              <a:rPr lang="en-ZA" sz="1200" b="0" dirty="0">
                <a:latin typeface="+mn-lt"/>
              </a:rPr>
              <a:t> </a:t>
            </a:r>
            <a:r>
              <a:rPr lang="en-ZA" sz="1200" b="0" dirty="0" err="1">
                <a:latin typeface="+mn-lt"/>
              </a:rPr>
              <a:t>Resp</a:t>
            </a:r>
            <a:r>
              <a:rPr lang="en-ZA" sz="1200" b="0" dirty="0">
                <a:latin typeface="+mn-lt"/>
              </a:rPr>
              <a:t> J 2020; 55: 55</a:t>
            </a:r>
          </a:p>
          <a:p>
            <a:r>
              <a:rPr lang="en-ZA" sz="1200" b="0" dirty="0" err="1">
                <a:latin typeface="+mn-lt"/>
              </a:rPr>
              <a:t>Gonem</a:t>
            </a:r>
            <a:r>
              <a:rPr lang="en-ZA" sz="1200" b="0" dirty="0">
                <a:latin typeface="+mn-lt"/>
              </a:rPr>
              <a:t> et al Thorax 2019; 74: 705-06</a:t>
            </a:r>
          </a:p>
        </p:txBody>
      </p:sp>
    </p:spTree>
    <p:extLst>
      <p:ext uri="{BB962C8B-B14F-4D97-AF65-F5344CB8AC3E}">
        <p14:creationId xmlns:p14="http://schemas.microsoft.com/office/powerpoint/2010/main" val="316320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5A92A-3727-262F-EF05-BD0B4E60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AF63-4A81-8723-4868-B6AA271D2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FF90-278F-2BC3-951B-C72B22F6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15</a:t>
            </a:fld>
            <a:endParaRPr lang="ru-RU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5A0295-BE78-561C-9350-346BD538F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9" t="8972" r="7220" b="4387"/>
          <a:stretch/>
        </p:blipFill>
        <p:spPr>
          <a:xfrm>
            <a:off x="2123728" y="260350"/>
            <a:ext cx="5832649" cy="6282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B93806-3E2D-E659-B3D5-B7FAA5DF241E}"/>
              </a:ext>
            </a:extLst>
          </p:cNvPr>
          <p:cNvSpPr txBox="1"/>
          <p:nvPr/>
        </p:nvSpPr>
        <p:spPr>
          <a:xfrm>
            <a:off x="4427984" y="6550060"/>
            <a:ext cx="613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err="1">
                <a:latin typeface="+mn-lt"/>
              </a:rPr>
              <a:t>Tattersfield</a:t>
            </a:r>
            <a:r>
              <a:rPr lang="en-ZA" sz="1200" b="0" dirty="0">
                <a:latin typeface="+mn-lt"/>
              </a:rPr>
              <a:t> et al. Am J Respir Crit Care Med. 1999;160(2):594–9</a:t>
            </a:r>
            <a:r>
              <a:rPr lang="en-ZA" sz="12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3165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F57C5-2C89-715D-37CA-64FB881E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68A9-585B-B3E2-40F2-6CFFA0487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/>
              <a:t>4 seminal trials comparing as-needed budesonide-formoterol monotherapy to daily low dose ICS:</a:t>
            </a:r>
          </a:p>
          <a:p>
            <a:pPr lvl="1"/>
            <a:r>
              <a:rPr lang="en-ZA" sz="2400" dirty="0"/>
              <a:t> a similar benefit  </a:t>
            </a:r>
            <a:r>
              <a:rPr lang="en-ZA" sz="2400" dirty="0">
                <a:sym typeface="Wingdings" panose="05000000000000000000" pitchFamily="2" charset="2"/>
              </a:rPr>
              <a:t> s</a:t>
            </a:r>
            <a:r>
              <a:rPr lang="en-ZA" sz="2400" dirty="0"/>
              <a:t>evere asthma exacerbations in patients with mild asthma</a:t>
            </a:r>
          </a:p>
          <a:p>
            <a:pPr lvl="1"/>
            <a:r>
              <a:rPr lang="en-ZA" sz="2400" dirty="0"/>
              <a:t>70 % </a:t>
            </a:r>
            <a:r>
              <a:rPr lang="en-ZA" sz="2400" dirty="0">
                <a:sym typeface="Wingdings" panose="05000000000000000000" pitchFamily="2" charset="2"/>
              </a:rPr>
              <a:t> </a:t>
            </a:r>
            <a:r>
              <a:rPr lang="en-ZA" sz="2400" dirty="0"/>
              <a:t>cumulative ICS exposure</a:t>
            </a:r>
          </a:p>
          <a:p>
            <a:pPr marL="457200" lvl="1" indent="0">
              <a:buNone/>
            </a:pPr>
            <a:r>
              <a:rPr lang="en-ZA" sz="2400" dirty="0"/>
              <a:t>BUT</a:t>
            </a:r>
          </a:p>
          <a:p>
            <a:pPr lvl="1"/>
            <a:r>
              <a:rPr lang="en-ZA" sz="2400" dirty="0"/>
              <a:t>Slightly poorer symptom control</a:t>
            </a:r>
          </a:p>
          <a:p>
            <a:pPr lvl="1"/>
            <a:endParaRPr lang="en-Z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A3F24-70FD-A3CA-8C9B-5725DD11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16</a:t>
            </a:fld>
            <a:endParaRPr lang="ru-R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1BD77-1118-58F8-497F-16A178027735}"/>
              </a:ext>
            </a:extLst>
          </p:cNvPr>
          <p:cNvSpPr txBox="1"/>
          <p:nvPr/>
        </p:nvSpPr>
        <p:spPr>
          <a:xfrm>
            <a:off x="5508908" y="5964664"/>
            <a:ext cx="422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err="1">
                <a:latin typeface="+mn-lt"/>
              </a:rPr>
              <a:t>Jorup</a:t>
            </a:r>
            <a:r>
              <a:rPr lang="en-ZA" sz="1200" b="0" dirty="0">
                <a:latin typeface="+mn-lt"/>
              </a:rPr>
              <a:t>, et al. N. Engl. J. Med. 2018; 378: 1865–1876.</a:t>
            </a:r>
          </a:p>
          <a:p>
            <a:r>
              <a:rPr lang="en-ZA" sz="1200" b="0" dirty="0" err="1">
                <a:latin typeface="+mn-lt"/>
              </a:rPr>
              <a:t>Batemanet</a:t>
            </a:r>
            <a:r>
              <a:rPr lang="en-ZA" sz="1200" b="0" dirty="0">
                <a:latin typeface="+mn-lt"/>
              </a:rPr>
              <a:t> al., N. Engl. J. Med. 2018; 378: 1877–1887.</a:t>
            </a:r>
          </a:p>
          <a:p>
            <a:r>
              <a:rPr lang="en-ZA" sz="1200" b="0" dirty="0">
                <a:latin typeface="+mn-lt"/>
              </a:rPr>
              <a:t>Beasley et al., N. Engl. J. Med. 2019; 380: 2020–2030.</a:t>
            </a:r>
          </a:p>
          <a:p>
            <a:r>
              <a:rPr lang="en-ZA" sz="1200" b="0" dirty="0">
                <a:latin typeface="+mn-lt"/>
              </a:rPr>
              <a:t>Hardy et al. Lancet 2019; 394: 919–928.</a:t>
            </a:r>
          </a:p>
        </p:txBody>
      </p:sp>
    </p:spTree>
    <p:extLst>
      <p:ext uri="{BB962C8B-B14F-4D97-AF65-F5344CB8AC3E}">
        <p14:creationId xmlns:p14="http://schemas.microsoft.com/office/powerpoint/2010/main" val="157268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B173-89DE-28C9-71EA-61BDABA0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1D414-8EF8-3C0E-B9D4-AA2C8DDD6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/>
              <a:t>Addresses the key drivers of ICS non-adherence</a:t>
            </a:r>
          </a:p>
          <a:p>
            <a:pPr lvl="1"/>
            <a:r>
              <a:rPr lang="en-ZA" sz="2400" dirty="0"/>
              <a:t>steroid aversion </a:t>
            </a:r>
          </a:p>
          <a:p>
            <a:pPr lvl="1"/>
            <a:r>
              <a:rPr lang="en-ZA" sz="2400" dirty="0"/>
              <a:t>difficulty to maintain a daily ICS regimen in the face of good symptom control.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A3C8F-B6A3-4B78-9FA5-A7B21831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17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5113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7B27-D87E-E7C7-F80C-5A545DC3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636912"/>
            <a:ext cx="6767513" cy="1143000"/>
          </a:xfrm>
        </p:spPr>
        <p:txBody>
          <a:bodyPr/>
          <a:lstStyle/>
          <a:p>
            <a:r>
              <a:rPr lang="en-ZA" sz="6000" dirty="0"/>
              <a:t>What to do in 2023?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A482C-4DCF-F311-E48F-D6C7B795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8283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2A6E-CCDA-78D5-685A-8D0161D3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260350"/>
            <a:ext cx="7235825" cy="1143000"/>
          </a:xfrm>
        </p:spPr>
        <p:txBody>
          <a:bodyPr/>
          <a:lstStyle/>
          <a:p>
            <a:r>
              <a:rPr lang="en-ZA" dirty="0"/>
              <a:t>Guidelines on Asthma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A9581-5363-C288-ABAC-3F870AEC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19</a:t>
            </a:fld>
            <a:endParaRPr lang="ru-RU" altLang="en-US"/>
          </a:p>
        </p:txBody>
      </p:sp>
      <p:pic>
        <p:nvPicPr>
          <p:cNvPr id="1026" name="Picture 2" descr="lookaside.fbsbx.com/lookaside/crawler/media/?media...">
            <a:extLst>
              <a:ext uri="{FF2B5EF4-FFF2-40B4-BE49-F238E27FC236}">
                <a16:creationId xmlns:a16="http://schemas.microsoft.com/office/drawing/2014/main" id="{3AF40912-A7D3-A63C-E994-DA1E8F71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1782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- South African Thoracic Society">
            <a:extLst>
              <a:ext uri="{FF2B5EF4-FFF2-40B4-BE49-F238E27FC236}">
                <a16:creationId xmlns:a16="http://schemas.microsoft.com/office/drawing/2014/main" id="{07F23353-80E1-902C-DC86-49645F3E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67" y="3169485"/>
            <a:ext cx="3157537" cy="14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4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2F9C58-A494-4BA6-9395-488BB397E12E}"/>
              </a:ext>
            </a:extLst>
          </p:cNvPr>
          <p:cNvSpPr txBox="1"/>
          <p:nvPr/>
        </p:nvSpPr>
        <p:spPr>
          <a:xfrm>
            <a:off x="539552" y="2297921"/>
            <a:ext cx="7808540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63"/>
              </a:spcBef>
            </a:pP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DISCLAIMER: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563"/>
              </a:spcBef>
            </a:pP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contents of this presentation are not influenced by Organon, and all views and opinions expressed in this presentation are my own, based on my professional experience and expertise.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563"/>
              </a:spcBef>
            </a:pP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 honorarium, for this presentation, will be paid by Organon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563"/>
              </a:spcBef>
            </a:pP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have previously received honoraria from Sandoz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87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D2FEC-0EC2-3DFF-AEBE-B05AD32C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771" y="188596"/>
            <a:ext cx="3619942" cy="1656228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A8E612D-4ADB-1336-B19F-BDBA037D1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727816"/>
              </p:ext>
            </p:extLst>
          </p:nvPr>
        </p:nvGraphicFramePr>
        <p:xfrm>
          <a:off x="1960889" y="2276872"/>
          <a:ext cx="6778624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312">
                  <a:extLst>
                    <a:ext uri="{9D8B030D-6E8A-4147-A177-3AD203B41FA5}">
                      <a16:colId xmlns:a16="http://schemas.microsoft.com/office/drawing/2014/main" val="1989426677"/>
                    </a:ext>
                  </a:extLst>
                </a:gridCol>
                <a:gridCol w="3389312">
                  <a:extLst>
                    <a:ext uri="{9D8B030D-6E8A-4147-A177-3AD203B41FA5}">
                      <a16:colId xmlns:a16="http://schemas.microsoft.com/office/drawing/2014/main" val="232191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800" dirty="0"/>
                        <a:t>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Choice of initiation medication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78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Infrequent symptoms &lt; 2 times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As needed low dose ICS-</a:t>
                      </a:r>
                      <a:r>
                        <a:rPr lang="en-ZA" dirty="0" err="1"/>
                        <a:t>fomoterol</a:t>
                      </a:r>
                      <a:r>
                        <a:rPr lang="en-ZA" dirty="0"/>
                        <a:t> or as needed SABA and low-dose ICS when SABA is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30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More frequent symptoms (2-4 times per month)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As needed low dose ICS-formoterol or regular low dose ICS and as needed SABA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32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Recurrent/almost daily symptoms, night waking and risk for exacerbations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Low-dose ICS-LABA and as needed SABA or low dose ICS-formoterol as MART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1033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8141-A2D7-AEA5-99CC-FF258BDB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20</a:t>
            </a:fld>
            <a:endParaRPr lang="ru-R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BEE16-9FC2-8F08-878D-B18568286E99}"/>
              </a:ext>
            </a:extLst>
          </p:cNvPr>
          <p:cNvSpPr txBox="1"/>
          <p:nvPr/>
        </p:nvSpPr>
        <p:spPr>
          <a:xfrm>
            <a:off x="5709523" y="6567002"/>
            <a:ext cx="5126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err="1">
                <a:latin typeface="+mn-lt"/>
              </a:rPr>
              <a:t>Lalloo</a:t>
            </a:r>
            <a:r>
              <a:rPr lang="en-ZA" sz="1200" b="0" dirty="0">
                <a:latin typeface="+mn-lt"/>
              </a:rPr>
              <a:t> et al, </a:t>
            </a:r>
            <a:r>
              <a:rPr lang="en-ZA" sz="1200" b="0" dirty="0" err="1">
                <a:latin typeface="+mn-lt"/>
              </a:rPr>
              <a:t>Afr</a:t>
            </a:r>
            <a:r>
              <a:rPr lang="en-ZA" sz="1200" b="0" dirty="0">
                <a:latin typeface="+mn-lt"/>
              </a:rPr>
              <a:t> J Thoracic Crit Care Med 2021;27(4)</a:t>
            </a:r>
          </a:p>
        </p:txBody>
      </p:sp>
    </p:spTree>
    <p:extLst>
      <p:ext uri="{BB962C8B-B14F-4D97-AF65-F5344CB8AC3E}">
        <p14:creationId xmlns:p14="http://schemas.microsoft.com/office/powerpoint/2010/main" val="937696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874D70-FB23-98BD-DCC9-1985DD4D8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7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2AB730-3309-64B6-64C6-8F78C37F6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33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8D8C-0096-C031-B133-414D06D7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/>
              <a:t>Risk reduction of severe asthma attack of anti-inflammatory reliever versus SABA across all levels of asthma severity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D7081-6252-F477-593F-25291EE5C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21C5A-1ECF-58AF-E61F-137597CF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23</a:t>
            </a:fld>
            <a:endParaRPr lang="ru-RU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389C2-59A2-8BCD-CE6C-AD6F300A7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832" y="1610757"/>
            <a:ext cx="7297168" cy="4067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B7BD5-0430-71CD-8E53-70EDBF450324}"/>
              </a:ext>
            </a:extLst>
          </p:cNvPr>
          <p:cNvSpPr txBox="1"/>
          <p:nvPr/>
        </p:nvSpPr>
        <p:spPr>
          <a:xfrm>
            <a:off x="5280273" y="6462494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/>
              <a:t>Papi et al. </a:t>
            </a:r>
            <a:r>
              <a:rPr lang="fr-FR" sz="1200" b="0" dirty="0" err="1"/>
              <a:t>Allergy</a:t>
            </a:r>
            <a:r>
              <a:rPr lang="fr-FR" sz="1200" b="0" dirty="0"/>
              <a:t> </a:t>
            </a:r>
            <a:r>
              <a:rPr lang="fr-FR" sz="1200" b="0" dirty="0" err="1"/>
              <a:t>Asthma</a:t>
            </a:r>
            <a:r>
              <a:rPr lang="fr-FR" sz="1200" b="0" dirty="0"/>
              <a:t> Clin Immunol (2020) 16:75</a:t>
            </a:r>
            <a:endParaRPr lang="en-ZA" sz="1200" b="0" dirty="0"/>
          </a:p>
        </p:txBody>
      </p:sp>
    </p:spTree>
    <p:extLst>
      <p:ext uri="{BB962C8B-B14F-4D97-AF65-F5344CB8AC3E}">
        <p14:creationId xmlns:p14="http://schemas.microsoft.com/office/powerpoint/2010/main" val="3142613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7012-A04A-6FC1-22C8-ECB53D48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PRACTICAL POINTS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F6F6-DB0F-C3F7-9A2B-EA33CF45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949215"/>
            <a:ext cx="6778625" cy="4525963"/>
          </a:xfrm>
        </p:spPr>
        <p:txBody>
          <a:bodyPr/>
          <a:lstStyle/>
          <a:p>
            <a:r>
              <a:rPr lang="en-ZA" sz="2400" dirty="0"/>
              <a:t>Does ICS-formoterol work as quickly as a SABA  for relief of symptoms and bronchoconstriction?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0D845-3E5A-A6FF-BCDA-12E03A84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24</a:t>
            </a:fld>
            <a:endParaRPr lang="ru-RU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C5F5A-DEE0-6B89-0A79-664967D53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8" t="2537" r="3318" b="4488"/>
          <a:stretch/>
        </p:blipFill>
        <p:spPr>
          <a:xfrm>
            <a:off x="2292350" y="1773365"/>
            <a:ext cx="5327650" cy="4813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FD847-84D8-2B14-EB24-462B812B030E}"/>
              </a:ext>
            </a:extLst>
          </p:cNvPr>
          <p:cNvSpPr txBox="1"/>
          <p:nvPr/>
        </p:nvSpPr>
        <p:spPr>
          <a:xfrm>
            <a:off x="5652120" y="6581001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err="1">
                <a:latin typeface="+mn-lt"/>
              </a:rPr>
              <a:t>Seberova</a:t>
            </a:r>
            <a:r>
              <a:rPr lang="en-ZA" sz="1200" b="0" dirty="0">
                <a:latin typeface="+mn-lt"/>
              </a:rPr>
              <a:t> et al Respiratory Med 2000; 94: 607-611</a:t>
            </a:r>
          </a:p>
        </p:txBody>
      </p:sp>
    </p:spTree>
    <p:extLst>
      <p:ext uri="{BB962C8B-B14F-4D97-AF65-F5344CB8AC3E}">
        <p14:creationId xmlns:p14="http://schemas.microsoft.com/office/powerpoint/2010/main" val="218094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7012-A04A-6FC1-22C8-ECB53D48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PRACTICAL POINTS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F6F6-DB0F-C3F7-9A2B-EA33CF45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949215"/>
            <a:ext cx="6778625" cy="4525963"/>
          </a:xfrm>
        </p:spPr>
        <p:txBody>
          <a:bodyPr/>
          <a:lstStyle/>
          <a:p>
            <a:r>
              <a:rPr lang="en-ZA" sz="2400" dirty="0"/>
              <a:t>Does ICS-formoterol work as quickly as a SABA  for relief of symptoms and bronchoconstriction?</a:t>
            </a:r>
          </a:p>
          <a:p>
            <a:endParaRPr lang="en-ZA" sz="2400" dirty="0"/>
          </a:p>
          <a:p>
            <a:pPr lvl="1"/>
            <a:r>
              <a:rPr lang="en-ZA" sz="2400" dirty="0"/>
              <a:t>YES</a:t>
            </a:r>
          </a:p>
          <a:p>
            <a:pPr lvl="1"/>
            <a:r>
              <a:rPr lang="en-ZA" sz="2400" dirty="0"/>
              <a:t>Rapid relief of asthma symptoms is a fundamental need for individuals with asthma. The onset of action of formoterol is as rapid as salbutamol, but it has the added advantage of a longer duration of action.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0D845-3E5A-A6FF-BCDA-12E03A84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25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4022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B4F546-6A86-9489-BCE4-8CDC7473D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1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A9D9-7EB5-7CBD-F559-4A5C5288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CBDC7-D449-8FC3-1DF5-F848D5CAA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52C6-8722-B0F4-0786-542A5E02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27</a:t>
            </a:fld>
            <a:endParaRPr lang="ru-RU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2F21C-5AC9-BE2A-D5BC-8E7EDE20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07" y="1903947"/>
            <a:ext cx="5256418" cy="4461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0AF4B6-E985-5230-EBC1-DFBD1430F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75" y="196279"/>
            <a:ext cx="6325483" cy="1448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77B151-3B64-7C1D-3499-67978572B8AD}"/>
              </a:ext>
            </a:extLst>
          </p:cNvPr>
          <p:cNvSpPr txBox="1"/>
          <p:nvPr/>
        </p:nvSpPr>
        <p:spPr>
          <a:xfrm>
            <a:off x="6524600" y="6597650"/>
            <a:ext cx="3368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>
                <a:latin typeface="+mn-lt"/>
              </a:rPr>
              <a:t>Rabe et al. Lancet 2006; 368: 744–53</a:t>
            </a:r>
          </a:p>
        </p:txBody>
      </p:sp>
    </p:spTree>
    <p:extLst>
      <p:ext uri="{BB962C8B-B14F-4D97-AF65-F5344CB8AC3E}">
        <p14:creationId xmlns:p14="http://schemas.microsoft.com/office/powerpoint/2010/main" val="3120684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805AE6-CBA6-6BC6-2040-D6EA1FF52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9957C4-4D81-7937-CAD1-E07E36FCEA86}"/>
              </a:ext>
            </a:extLst>
          </p:cNvPr>
          <p:cNvSpPr/>
          <p:nvPr/>
        </p:nvSpPr>
        <p:spPr bwMode="auto">
          <a:xfrm>
            <a:off x="467544" y="4653136"/>
            <a:ext cx="777686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33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3FD70C-BFA4-D75A-88F2-AD9999DAD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34B9-1C45-8FC9-0C53-8202CA55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613" y="349191"/>
            <a:ext cx="6778625" cy="4525963"/>
          </a:xfrm>
        </p:spPr>
        <p:txBody>
          <a:bodyPr/>
          <a:lstStyle/>
          <a:p>
            <a:r>
              <a:rPr lang="en-ZA" sz="2800" dirty="0"/>
              <a:t>Asthma prevalence is increasing worldwide.</a:t>
            </a:r>
          </a:p>
          <a:p>
            <a:r>
              <a:rPr lang="en-ZA" sz="2800" dirty="0"/>
              <a:t>Most patients in both developed and developing countries do not receive optimal care and are not well controlled.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39F1C-B5CA-BE2F-4F95-AA47874F8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" t="1931" r="1418" b="1931"/>
          <a:stretch/>
        </p:blipFill>
        <p:spPr>
          <a:xfrm>
            <a:off x="3452654" y="3035165"/>
            <a:ext cx="5256584" cy="36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06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D68EAB-AF23-7CD3-DAAE-7FA8B084E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54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401D-3A86-C695-68A7-7A8B9115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7" y="2857500"/>
            <a:ext cx="6767513" cy="1143000"/>
          </a:xfrm>
        </p:spPr>
        <p:txBody>
          <a:bodyPr/>
          <a:lstStyle/>
          <a:p>
            <a:pPr algn="ctr"/>
            <a:r>
              <a:rPr lang="en-ZA" sz="4400" dirty="0"/>
              <a:t>How to decide on which track or inhaler my patient must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51D9E-DB86-D183-0A15-C2D92354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31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2006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2EDF-6CE2-9A9F-EA14-97440431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CEA74-8759-0A51-5759-80B94582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72274-B1EB-859F-DC49-410E4DEB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32</a:t>
            </a:fld>
            <a:endParaRPr lang="ru-RU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B534E-181C-A1D9-665B-B6B4C9EF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49" y="224353"/>
            <a:ext cx="5088276" cy="6397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681B26-917F-242F-170F-3B8526186D03}"/>
              </a:ext>
            </a:extLst>
          </p:cNvPr>
          <p:cNvSpPr txBox="1"/>
          <p:nvPr/>
        </p:nvSpPr>
        <p:spPr>
          <a:xfrm>
            <a:off x="5652120" y="6562465"/>
            <a:ext cx="414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>
                <a:latin typeface="+mn-lt"/>
              </a:rPr>
              <a:t>Gagne et al. Respiratory Medicine 2022; 201 :106568</a:t>
            </a:r>
          </a:p>
        </p:txBody>
      </p:sp>
    </p:spTree>
    <p:extLst>
      <p:ext uri="{BB962C8B-B14F-4D97-AF65-F5344CB8AC3E}">
        <p14:creationId xmlns:p14="http://schemas.microsoft.com/office/powerpoint/2010/main" val="964299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8E66-C20C-ADE9-2586-0101DBD5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581048"/>
            <a:ext cx="7935937" cy="1028700"/>
          </a:xfrm>
        </p:spPr>
        <p:txBody>
          <a:bodyPr>
            <a:normAutofit/>
          </a:bodyPr>
          <a:lstStyle/>
          <a:p>
            <a:r>
              <a:rPr lang="en-ZA" sz="2850" dirty="0"/>
              <a:t>Principals for appropriate inhalation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BEA4D-30ED-337F-01CF-B91C5A03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50" y="1631384"/>
            <a:ext cx="5961995" cy="3165231"/>
          </a:xfrm>
        </p:spPr>
        <p:txBody>
          <a:bodyPr>
            <a:noAutofit/>
          </a:bodyPr>
          <a:lstStyle/>
          <a:p>
            <a:r>
              <a:rPr lang="en-ZA" sz="2400" dirty="0"/>
              <a:t>Availability of drug in device</a:t>
            </a:r>
          </a:p>
          <a:p>
            <a:r>
              <a:rPr lang="en-ZA" sz="2400" dirty="0"/>
              <a:t>Patients beliefs and satisfaction with previous devices</a:t>
            </a:r>
          </a:p>
          <a:p>
            <a:r>
              <a:rPr lang="en-ZA" sz="2400" dirty="0"/>
              <a:t>Try minimise number of different devices</a:t>
            </a:r>
          </a:p>
          <a:p>
            <a:r>
              <a:rPr lang="en-ZA" sz="2400" dirty="0"/>
              <a:t>Shared decision making especially when  changing device</a:t>
            </a:r>
          </a:p>
          <a:p>
            <a:endParaRPr lang="en-ZA" sz="1800" dirty="0"/>
          </a:p>
        </p:txBody>
      </p:sp>
      <p:pic>
        <p:nvPicPr>
          <p:cNvPr id="1026" name="Picture 2" descr="Free Vector | Pharmaceutical products. respiratory sickness, bronchial  asthma, allergy treatment design element. medical supplement, pills and asthma  inhaler. vector isolated concept metaphor illustration">
            <a:extLst>
              <a:ext uri="{FF2B5EF4-FFF2-40B4-BE49-F238E27FC236}">
                <a16:creationId xmlns:a16="http://schemas.microsoft.com/office/drawing/2014/main" id="{EE9F45CB-E13F-80B7-BEC5-6AC26198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28" y="3699049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: Using Your Dry Powder Inhaler (DPI) | Medical Channel Asia - YouTube">
            <a:extLst>
              <a:ext uri="{FF2B5EF4-FFF2-40B4-BE49-F238E27FC236}">
                <a16:creationId xmlns:a16="http://schemas.microsoft.com/office/drawing/2014/main" id="{699B8339-58A0-6DE9-64B6-C5880B285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1" t="19944" r="895" b="9952"/>
          <a:stretch/>
        </p:blipFill>
        <p:spPr bwMode="auto">
          <a:xfrm>
            <a:off x="4910448" y="5477533"/>
            <a:ext cx="1964531" cy="13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PD Research, News &amp; Information Center | COPD Articles &amp; Studies">
            <a:extLst>
              <a:ext uri="{FF2B5EF4-FFF2-40B4-BE49-F238E27FC236}">
                <a16:creationId xmlns:a16="http://schemas.microsoft.com/office/drawing/2014/main" id="{C56A12BD-17C9-44E6-476B-A4C544D1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79" y="5325950"/>
            <a:ext cx="2284304" cy="15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407F0-130D-1A64-36A4-5FD39CBE3A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27" t="11015" r="28752" b="13624"/>
          <a:stretch/>
        </p:blipFill>
        <p:spPr>
          <a:xfrm>
            <a:off x="6443964" y="4537429"/>
            <a:ext cx="985817" cy="1212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7320C1-69EB-778B-4C9F-8CC2B2355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901" y="3826846"/>
            <a:ext cx="775097" cy="828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08855F-EC9A-26EB-09CC-0176652387EE}"/>
              </a:ext>
            </a:extLst>
          </p:cNvPr>
          <p:cNvSpPr/>
          <p:nvPr/>
        </p:nvSpPr>
        <p:spPr>
          <a:xfrm>
            <a:off x="6666435" y="4937709"/>
            <a:ext cx="557951" cy="598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BFC30-268D-587E-493A-6514055A5E15}"/>
              </a:ext>
            </a:extLst>
          </p:cNvPr>
          <p:cNvSpPr/>
          <p:nvPr/>
        </p:nvSpPr>
        <p:spPr>
          <a:xfrm>
            <a:off x="7146281" y="4084304"/>
            <a:ext cx="356281" cy="17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57D62D-5932-4480-B901-FDDEF5990CE7}"/>
              </a:ext>
            </a:extLst>
          </p:cNvPr>
          <p:cNvSpPr/>
          <p:nvPr/>
        </p:nvSpPr>
        <p:spPr>
          <a:xfrm>
            <a:off x="7192222" y="4388195"/>
            <a:ext cx="264398" cy="267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7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8E66-C20C-ADE9-2586-0101DBD5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581048"/>
            <a:ext cx="7935937" cy="1028700"/>
          </a:xfrm>
        </p:spPr>
        <p:txBody>
          <a:bodyPr>
            <a:normAutofit/>
          </a:bodyPr>
          <a:lstStyle/>
          <a:p>
            <a:r>
              <a:rPr lang="en-ZA" sz="2850" dirty="0"/>
              <a:t>Principals for appropriate inhalation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BEA4D-30ED-337F-01CF-B91C5A03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136" y="1682533"/>
            <a:ext cx="5961995" cy="3165231"/>
          </a:xfrm>
        </p:spPr>
        <p:txBody>
          <a:bodyPr>
            <a:noAutofit/>
          </a:bodyPr>
          <a:lstStyle/>
          <a:p>
            <a:r>
              <a:rPr lang="en-ZA" sz="2400" dirty="0"/>
              <a:t>Patients cognition, dexterity and strength</a:t>
            </a:r>
          </a:p>
          <a:p>
            <a:r>
              <a:rPr lang="en-ZA" sz="2400" dirty="0"/>
              <a:t>DPI – needs forceful and deep inhalation</a:t>
            </a:r>
          </a:p>
          <a:p>
            <a:r>
              <a:rPr lang="en-ZA" sz="2400" dirty="0"/>
              <a:t>MDI – need coordination between device triggering and inhalation</a:t>
            </a:r>
          </a:p>
          <a:p>
            <a:r>
              <a:rPr lang="en-ZA" sz="2400" dirty="0"/>
              <a:t>Consider spacers and nebulisers</a:t>
            </a:r>
          </a:p>
          <a:p>
            <a:r>
              <a:rPr lang="en-ZA" sz="2400" dirty="0"/>
              <a:t>Consider cost</a:t>
            </a:r>
          </a:p>
          <a:p>
            <a:endParaRPr lang="en-ZA" sz="1800" dirty="0"/>
          </a:p>
        </p:txBody>
      </p:sp>
      <p:pic>
        <p:nvPicPr>
          <p:cNvPr id="1026" name="Picture 2" descr="Free Vector | Pharmaceutical products. respiratory sickness, bronchial  asthma, allergy treatment design element. medical supplement, pills and asthma  inhaler. vector isolated concept metaphor illustration">
            <a:extLst>
              <a:ext uri="{FF2B5EF4-FFF2-40B4-BE49-F238E27FC236}">
                <a16:creationId xmlns:a16="http://schemas.microsoft.com/office/drawing/2014/main" id="{EE9F45CB-E13F-80B7-BEC5-6AC26198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28" y="3699049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: Using Your Dry Powder Inhaler (DPI) | Medical Channel Asia - YouTube">
            <a:extLst>
              <a:ext uri="{FF2B5EF4-FFF2-40B4-BE49-F238E27FC236}">
                <a16:creationId xmlns:a16="http://schemas.microsoft.com/office/drawing/2014/main" id="{699B8339-58A0-6DE9-64B6-C5880B285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1" t="19944" r="895" b="9952"/>
          <a:stretch/>
        </p:blipFill>
        <p:spPr bwMode="auto">
          <a:xfrm>
            <a:off x="4910448" y="5477533"/>
            <a:ext cx="1964531" cy="13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PD Research, News &amp; Information Center | COPD Articles &amp; Studies">
            <a:extLst>
              <a:ext uri="{FF2B5EF4-FFF2-40B4-BE49-F238E27FC236}">
                <a16:creationId xmlns:a16="http://schemas.microsoft.com/office/drawing/2014/main" id="{C56A12BD-17C9-44E6-476B-A4C544D1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79" y="5325950"/>
            <a:ext cx="2284304" cy="15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407F0-130D-1A64-36A4-5FD39CBE3A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27" t="11015" r="28752" b="13624"/>
          <a:stretch/>
        </p:blipFill>
        <p:spPr>
          <a:xfrm>
            <a:off x="6443964" y="4537429"/>
            <a:ext cx="985817" cy="1212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7320C1-69EB-778B-4C9F-8CC2B2355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901" y="3826846"/>
            <a:ext cx="775097" cy="828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08855F-EC9A-26EB-09CC-0176652387EE}"/>
              </a:ext>
            </a:extLst>
          </p:cNvPr>
          <p:cNvSpPr/>
          <p:nvPr/>
        </p:nvSpPr>
        <p:spPr>
          <a:xfrm>
            <a:off x="6666435" y="4937709"/>
            <a:ext cx="557951" cy="598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BFC30-268D-587E-493A-6514055A5E15}"/>
              </a:ext>
            </a:extLst>
          </p:cNvPr>
          <p:cNvSpPr/>
          <p:nvPr/>
        </p:nvSpPr>
        <p:spPr>
          <a:xfrm>
            <a:off x="7146281" y="4084304"/>
            <a:ext cx="356281" cy="17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57D62D-5932-4480-B901-FDDEF5990CE7}"/>
              </a:ext>
            </a:extLst>
          </p:cNvPr>
          <p:cNvSpPr/>
          <p:nvPr/>
        </p:nvSpPr>
        <p:spPr>
          <a:xfrm>
            <a:off x="7192222" y="4388195"/>
            <a:ext cx="264398" cy="267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0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077D-E2AE-D7A6-BC99-E171C850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E50566-9862-0DC4-9550-51DE61941F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970334"/>
              </p:ext>
            </p:extLst>
          </p:nvPr>
        </p:nvGraphicFramePr>
        <p:xfrm>
          <a:off x="1790341" y="70447"/>
          <a:ext cx="7353659" cy="628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204">
                  <a:extLst>
                    <a:ext uri="{9D8B030D-6E8A-4147-A177-3AD203B41FA5}">
                      <a16:colId xmlns:a16="http://schemas.microsoft.com/office/drawing/2014/main" val="2454087020"/>
                    </a:ext>
                  </a:extLst>
                </a:gridCol>
                <a:gridCol w="1508552">
                  <a:extLst>
                    <a:ext uri="{9D8B030D-6E8A-4147-A177-3AD203B41FA5}">
                      <a16:colId xmlns:a16="http://schemas.microsoft.com/office/drawing/2014/main" val="709812557"/>
                    </a:ext>
                  </a:extLst>
                </a:gridCol>
                <a:gridCol w="1596581">
                  <a:extLst>
                    <a:ext uri="{9D8B030D-6E8A-4147-A177-3AD203B41FA5}">
                      <a16:colId xmlns:a16="http://schemas.microsoft.com/office/drawing/2014/main" val="2581359927"/>
                    </a:ext>
                  </a:extLst>
                </a:gridCol>
                <a:gridCol w="1269668">
                  <a:extLst>
                    <a:ext uri="{9D8B030D-6E8A-4147-A177-3AD203B41FA5}">
                      <a16:colId xmlns:a16="http://schemas.microsoft.com/office/drawing/2014/main" val="3668497646"/>
                    </a:ext>
                  </a:extLst>
                </a:gridCol>
                <a:gridCol w="1621654">
                  <a:extLst>
                    <a:ext uri="{9D8B030D-6E8A-4147-A177-3AD203B41FA5}">
                      <a16:colId xmlns:a16="http://schemas.microsoft.com/office/drawing/2014/main" val="708858410"/>
                    </a:ext>
                  </a:extLst>
                </a:gridCol>
              </a:tblGrid>
              <a:tr h="1251124">
                <a:tc>
                  <a:txBody>
                    <a:bodyPr/>
                    <a:lstStyle/>
                    <a:p>
                      <a:r>
                        <a:rPr lang="en-ZA" sz="2000" dirty="0"/>
                        <a:t>Device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Minimum required inspiratory flow rates (L/min)</a:t>
                      </a:r>
                    </a:p>
                    <a:p>
                      <a:pPr algn="ctr"/>
                      <a:r>
                        <a:rPr lang="en-ZA" sz="2000" dirty="0"/>
                        <a:t>Acceptable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Minimum required inspiratory flow rates (L/min)</a:t>
                      </a:r>
                    </a:p>
                    <a:p>
                      <a:pPr algn="ctr"/>
                      <a:r>
                        <a:rPr lang="en-ZA" sz="2000" dirty="0"/>
                        <a:t>Good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Flow resistance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Concerns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9079140"/>
                  </a:ext>
                </a:extLst>
              </a:tr>
              <a:tr h="657370">
                <a:tc>
                  <a:txBody>
                    <a:bodyPr/>
                    <a:lstStyle/>
                    <a:p>
                      <a:r>
                        <a:rPr lang="en-ZA" sz="1800" dirty="0" err="1"/>
                        <a:t>pMDI</a:t>
                      </a:r>
                      <a:endParaRPr lang="en-ZA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20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Lower compared to DPI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Co-ordination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4495965"/>
                  </a:ext>
                </a:extLst>
              </a:tr>
              <a:tr h="459452">
                <a:tc>
                  <a:txBody>
                    <a:bodyPr/>
                    <a:lstStyle/>
                    <a:p>
                      <a:r>
                        <a:rPr lang="en-ZA" sz="1800" dirty="0" err="1"/>
                        <a:t>pMDI</a:t>
                      </a:r>
                      <a:r>
                        <a:rPr lang="en-ZA" sz="1800" dirty="0"/>
                        <a:t> plus spacer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20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Low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Co-ordination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6268109"/>
                  </a:ext>
                </a:extLst>
              </a:tr>
              <a:tr h="261534">
                <a:tc>
                  <a:txBody>
                    <a:bodyPr/>
                    <a:lstStyle/>
                    <a:p>
                      <a:r>
                        <a:rPr lang="en-ZA" sz="1800" dirty="0" err="1"/>
                        <a:t>Turbohaler</a:t>
                      </a:r>
                      <a:endParaRPr lang="en-ZA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Medium-high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2413288"/>
                  </a:ext>
                </a:extLst>
              </a:tr>
              <a:tr h="459452">
                <a:tc>
                  <a:txBody>
                    <a:bodyPr/>
                    <a:lstStyle/>
                    <a:p>
                      <a:r>
                        <a:rPr lang="en-ZA" sz="1800" dirty="0" err="1"/>
                        <a:t>Diskus</a:t>
                      </a:r>
                      <a:endParaRPr lang="en-ZA" sz="1800" dirty="0"/>
                    </a:p>
                    <a:p>
                      <a:endParaRPr lang="en-ZA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 Dose emission   </a:t>
                      </a:r>
                    </a:p>
                    <a:p>
                      <a:r>
                        <a:rPr lang="en-ZA" sz="1800" dirty="0"/>
                        <a:t>  is flow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7560943"/>
                  </a:ext>
                </a:extLst>
              </a:tr>
              <a:tr h="261534">
                <a:tc>
                  <a:txBody>
                    <a:bodyPr/>
                    <a:lstStyle/>
                    <a:p>
                      <a:r>
                        <a:rPr lang="en-ZA" sz="1800" dirty="0" err="1"/>
                        <a:t>Handihaler</a:t>
                      </a:r>
                      <a:endParaRPr lang="en-ZA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High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  dependant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60826"/>
                  </a:ext>
                </a:extLst>
              </a:tr>
              <a:tr h="261534">
                <a:tc>
                  <a:txBody>
                    <a:bodyPr/>
                    <a:lstStyle/>
                    <a:p>
                      <a:r>
                        <a:rPr lang="en-ZA" sz="1800" dirty="0" err="1"/>
                        <a:t>Breezhaler</a:t>
                      </a:r>
                      <a:endParaRPr lang="en-ZA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Low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9057864"/>
                  </a:ext>
                </a:extLst>
              </a:tr>
              <a:tr h="261534">
                <a:tc>
                  <a:txBody>
                    <a:bodyPr/>
                    <a:lstStyle/>
                    <a:p>
                      <a:r>
                        <a:rPr lang="en-ZA" sz="1800" dirty="0"/>
                        <a:t>Ellipta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1820444"/>
                  </a:ext>
                </a:extLst>
              </a:tr>
              <a:tr h="261534">
                <a:tc>
                  <a:txBody>
                    <a:bodyPr/>
                    <a:lstStyle/>
                    <a:p>
                      <a:r>
                        <a:rPr lang="en-ZA" sz="1800" dirty="0" err="1"/>
                        <a:t>Forsipro</a:t>
                      </a:r>
                      <a:endParaRPr lang="en-ZA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30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Low-medium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635766"/>
                  </a:ext>
                </a:extLst>
              </a:tr>
            </a:tbl>
          </a:graphicData>
        </a:graphic>
      </p:graphicFrame>
      <p:sp>
        <p:nvSpPr>
          <p:cNvPr id="8" name="Right Brace 7">
            <a:extLst>
              <a:ext uri="{FF2B5EF4-FFF2-40B4-BE49-F238E27FC236}">
                <a16:creationId xmlns:a16="http://schemas.microsoft.com/office/drawing/2014/main" id="{5AD42CD5-53CD-5432-FCA5-BBEA129C1B11}"/>
              </a:ext>
            </a:extLst>
          </p:cNvPr>
          <p:cNvSpPr/>
          <p:nvPr/>
        </p:nvSpPr>
        <p:spPr>
          <a:xfrm>
            <a:off x="7164288" y="4005064"/>
            <a:ext cx="624384" cy="2156606"/>
          </a:xfrm>
          <a:prstGeom prst="rightBrace">
            <a:avLst/>
          </a:prstGeom>
          <a:noFill/>
          <a:ln w="381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01E91-D457-ECE4-BF05-1D250BB245E4}"/>
              </a:ext>
            </a:extLst>
          </p:cNvPr>
          <p:cNvSpPr txBox="1"/>
          <p:nvPr/>
        </p:nvSpPr>
        <p:spPr>
          <a:xfrm flipH="1">
            <a:off x="4788024" y="6552223"/>
            <a:ext cx="492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dirty="0">
                <a:latin typeface="+mn-lt"/>
              </a:rPr>
              <a:t>Adapted  from P. Haidl et al.  Respiratory Medicine 118 (2016) 65e75</a:t>
            </a:r>
            <a:endParaRPr lang="en-ZA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23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7522-9440-C91B-2A08-D9CDF297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923" y="2754763"/>
            <a:ext cx="6767513" cy="1143000"/>
          </a:xfrm>
        </p:spPr>
        <p:txBody>
          <a:bodyPr/>
          <a:lstStyle/>
          <a:p>
            <a:pPr algn="ctr"/>
            <a:r>
              <a:rPr lang="en-ZA" sz="4400" dirty="0"/>
              <a:t>My patient is uncontrolled now what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3F696-B285-7441-C093-483B5944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36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70515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075DC1-2DC2-3789-F4C4-0028467A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01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E9D9-780F-D503-5785-F75576C6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B1A5-74ED-03FB-1AD1-20D38DF73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3365D-46BC-917C-193F-65600D83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38</a:t>
            </a:fld>
            <a:endParaRPr lang="ru-R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A084C-CE63-CC75-6075-D0EE8BF7AA60}"/>
              </a:ext>
            </a:extLst>
          </p:cNvPr>
          <p:cNvSpPr txBox="1"/>
          <p:nvPr/>
        </p:nvSpPr>
        <p:spPr>
          <a:xfrm flipH="1">
            <a:off x="5776569" y="6581001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err="1">
                <a:latin typeface="+mn-lt"/>
              </a:rPr>
              <a:t>Porsbjag</a:t>
            </a:r>
            <a:r>
              <a:rPr lang="en-ZA" sz="1200" b="0" dirty="0">
                <a:latin typeface="+mn-lt"/>
              </a:rPr>
              <a:t> et al. Lancet 2023; 401: 858–73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E6764-F16F-CD03-0730-EEFC8954A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19326"/>
            <a:ext cx="6094617" cy="62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82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76F13-834C-898B-7C79-6842941E4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542" y="620688"/>
            <a:ext cx="1293204" cy="5976864"/>
          </a:xfrm>
        </p:spPr>
        <p:txBody>
          <a:bodyPr/>
          <a:lstStyle/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r>
              <a:rPr lang="en-ZA" dirty="0"/>
              <a:t>Refer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Some simple changes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Don’t Forget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739C4-4E2D-F40C-F44D-79A5D9A9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39</a:t>
            </a:fld>
            <a:endParaRPr lang="ru-RU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3CBEB-F9ED-293E-9203-26F8EF22A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" t="3041" b="3810"/>
          <a:stretch/>
        </p:blipFill>
        <p:spPr>
          <a:xfrm>
            <a:off x="2590801" y="-17978"/>
            <a:ext cx="3374504" cy="6739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00437A-0F3C-CEF7-B3A8-F403C93C2236}"/>
              </a:ext>
            </a:extLst>
          </p:cNvPr>
          <p:cNvSpPr txBox="1"/>
          <p:nvPr/>
        </p:nvSpPr>
        <p:spPr>
          <a:xfrm>
            <a:off x="6084168" y="6597552"/>
            <a:ext cx="363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err="1">
                <a:latin typeface="+mn-lt"/>
              </a:rPr>
              <a:t>Porsbjerg</a:t>
            </a:r>
            <a:r>
              <a:rPr lang="en-ZA" sz="1200" b="0" dirty="0">
                <a:latin typeface="+mn-lt"/>
              </a:rPr>
              <a:t> et al. Lancet 2023; 401: 858–73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69DE8995-51CE-5C12-9CD0-B9879E640349}"/>
              </a:ext>
            </a:extLst>
          </p:cNvPr>
          <p:cNvSpPr/>
          <p:nvPr/>
        </p:nvSpPr>
        <p:spPr bwMode="auto">
          <a:xfrm>
            <a:off x="6057038" y="985345"/>
            <a:ext cx="1467290" cy="1137094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5F54712-C5CD-AAAF-58ED-C58D228A73EB}"/>
              </a:ext>
            </a:extLst>
          </p:cNvPr>
          <p:cNvSpPr/>
          <p:nvPr/>
        </p:nvSpPr>
        <p:spPr bwMode="auto">
          <a:xfrm>
            <a:off x="6152710" y="3184510"/>
            <a:ext cx="1467290" cy="1137094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A326B9E2-A94A-8C97-FFD9-D29930CA3754}"/>
              </a:ext>
            </a:extLst>
          </p:cNvPr>
          <p:cNvSpPr/>
          <p:nvPr/>
        </p:nvSpPr>
        <p:spPr bwMode="auto">
          <a:xfrm>
            <a:off x="6152710" y="5460458"/>
            <a:ext cx="1467290" cy="1137094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34B9-1C45-8FC9-0C53-8202CA55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613" y="349192"/>
            <a:ext cx="6778625" cy="4525963"/>
          </a:xfrm>
        </p:spPr>
        <p:txBody>
          <a:bodyPr/>
          <a:lstStyle/>
          <a:p>
            <a:r>
              <a:rPr lang="en-ZA" sz="2800" dirty="0"/>
              <a:t>Very mild or mild asthma represents up to 49 % of the asthma population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39F1C-B5CA-BE2F-4F95-AA47874F8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" t="1931" r="1418" b="1931"/>
          <a:stretch/>
        </p:blipFill>
        <p:spPr>
          <a:xfrm>
            <a:off x="2051720" y="1700808"/>
            <a:ext cx="646501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3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1306-890A-A51F-7778-4D94838C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C418E-6739-203A-ABDB-81B2E3B0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5626961"/>
            <a:ext cx="7508079" cy="720080"/>
          </a:xfrm>
        </p:spPr>
        <p:txBody>
          <a:bodyPr/>
          <a:lstStyle/>
          <a:p>
            <a:pPr marL="0" indent="0">
              <a:buNone/>
            </a:pPr>
            <a:r>
              <a:rPr lang="en-ZA" dirty="0">
                <a:hlinkClick r:id="rId2"/>
              </a:rPr>
              <a:t>www.lung.org</a:t>
            </a:r>
            <a:r>
              <a:rPr lang="en-ZA" dirty="0"/>
              <a:t>          </a:t>
            </a:r>
            <a:r>
              <a:rPr lang="en-ZA" dirty="0">
                <a:hlinkClick r:id="rId3"/>
              </a:rPr>
              <a:t>www.aafa.org</a:t>
            </a:r>
            <a:r>
              <a:rPr lang="en-ZA" dirty="0"/>
              <a:t>    </a:t>
            </a:r>
            <a:r>
              <a:rPr lang="en-ZA" dirty="0">
                <a:hlinkClick r:id="rId4"/>
              </a:rPr>
              <a:t>www.nationalasthma.org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B9433-FFD9-88BE-3297-038C69DF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40</a:t>
            </a:fld>
            <a:endParaRPr lang="ru-R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F6576-E83A-BA73-5AD8-20958DCD6BA3}"/>
              </a:ext>
            </a:extLst>
          </p:cNvPr>
          <p:cNvSpPr txBox="1"/>
          <p:nvPr/>
        </p:nvSpPr>
        <p:spPr>
          <a:xfrm>
            <a:off x="5400896" y="6510772"/>
            <a:ext cx="4438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err="1">
                <a:latin typeface="+mn-lt"/>
              </a:rPr>
              <a:t>Reddel</a:t>
            </a:r>
            <a:r>
              <a:rPr lang="en-ZA" sz="1200" b="0" dirty="0">
                <a:latin typeface="+mn-lt"/>
              </a:rPr>
              <a:t> et al J Allergy Clin Immunol </a:t>
            </a:r>
            <a:r>
              <a:rPr lang="en-ZA" sz="1200" b="0" dirty="0" err="1">
                <a:latin typeface="+mn-lt"/>
              </a:rPr>
              <a:t>Pract</a:t>
            </a:r>
            <a:r>
              <a:rPr lang="en-ZA" sz="1200" b="0" dirty="0">
                <a:latin typeface="+mn-lt"/>
              </a:rPr>
              <a:t> 2022;10:S31-S8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B8BCD9-CEAC-9526-AFE9-3DCF72372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896" y="336397"/>
            <a:ext cx="7068536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59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3B3B-321A-7CE7-FABE-7CC03D7E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2636912"/>
            <a:ext cx="6767513" cy="1143000"/>
          </a:xfrm>
        </p:spPr>
        <p:txBody>
          <a:bodyPr/>
          <a:lstStyle/>
          <a:p>
            <a:r>
              <a:rPr lang="en-ZA" sz="60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9A9B7-31D5-6AC4-6ED5-5E20766C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41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9340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8C57A66B-50FE-A332-B07D-2B5C7DDD7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6840538" cy="1223963"/>
          </a:xfrm>
        </p:spPr>
        <p:txBody>
          <a:bodyPr/>
          <a:lstStyle/>
          <a:p>
            <a:r>
              <a:rPr lang="en-US" altLang="en-US" dirty="0"/>
              <a:t>Asthma and South Africa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44235A9A-E49A-862E-1C9B-ECA97F68D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1700213"/>
            <a:ext cx="6840538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ZA" altLang="en-US" sz="2400" dirty="0"/>
              <a:t>South Africa is ranked </a:t>
            </a:r>
            <a:r>
              <a:rPr lang="en-ZA" altLang="en-US" sz="2400" b="1" dirty="0"/>
              <a:t>25</a:t>
            </a:r>
            <a:r>
              <a:rPr lang="en-ZA" altLang="en-US" sz="2400" dirty="0"/>
              <a:t>th worldwide for asthma prevalence.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ZA" altLang="en-US" sz="2400" dirty="0"/>
              <a:t>     </a:t>
            </a:r>
            <a:r>
              <a:rPr lang="en-ZA" altLang="en-US" sz="2400" b="1" dirty="0"/>
              <a:t>BUT</a:t>
            </a:r>
          </a:p>
          <a:p>
            <a:pPr>
              <a:lnSpc>
                <a:spcPct val="90000"/>
              </a:lnSpc>
            </a:pPr>
            <a:r>
              <a:rPr lang="en-ZA" altLang="en-US" sz="2400" dirty="0"/>
              <a:t>SA has the fourth-highest asthma mortality in the general population (1.5 per 100 000) and the </a:t>
            </a:r>
            <a:r>
              <a:rPr lang="en-ZA" altLang="en-US" sz="2400" b="1" dirty="0"/>
              <a:t>fifth</a:t>
            </a:r>
            <a:r>
              <a:rPr lang="en-ZA" altLang="en-US" sz="2400" dirty="0"/>
              <a:t>-highest asthma mortality among 5-35 year old asthmatics (18.5 per 100 000) in the world. </a:t>
            </a:r>
          </a:p>
          <a:p>
            <a:pPr>
              <a:lnSpc>
                <a:spcPct val="90000"/>
              </a:lnSpc>
            </a:pPr>
            <a:r>
              <a:rPr lang="en-ZA" altLang="en-US" sz="2400" dirty="0"/>
              <a:t>Despite progressive reductions over the past few decades, asthma mortality remains high in  Southern African. </a:t>
            </a:r>
            <a:endParaRPr lang="en-US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6B1E0-6B3E-7581-E01C-05ABEF9A273B}"/>
              </a:ext>
            </a:extLst>
          </p:cNvPr>
          <p:cNvSpPr txBox="1"/>
          <p:nvPr/>
        </p:nvSpPr>
        <p:spPr>
          <a:xfrm>
            <a:off x="4968711" y="6381750"/>
            <a:ext cx="453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>
                <a:latin typeface="+mn-lt"/>
              </a:rPr>
              <a:t>Pearce et al Thorax 2007;62(9):758-766. </a:t>
            </a:r>
          </a:p>
          <a:p>
            <a:r>
              <a:rPr lang="en-ZA" sz="1200" b="0" dirty="0" err="1">
                <a:latin typeface="+mn-lt"/>
              </a:rPr>
              <a:t>Cazzoletti</a:t>
            </a:r>
            <a:r>
              <a:rPr lang="en-ZA" sz="1200" b="0" dirty="0">
                <a:latin typeface="+mn-lt"/>
              </a:rPr>
              <a:t>  et al Int Arch Allergy Immunol 2010;151(1):70-79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5F02-CA33-BE13-B474-3D698972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Goals of asthma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A9100-2CC9-E3FF-8B2A-FB73FF1F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1643671"/>
            <a:ext cx="67786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	</a:t>
            </a:r>
            <a:r>
              <a:rPr lang="en-ZA" sz="3200" dirty="0"/>
              <a:t>control of asthma symptoms</a:t>
            </a: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lang="en-ZA" sz="3200" dirty="0"/>
              <a:t>	reduction in the risk of asthma </a:t>
            </a:r>
          </a:p>
          <a:p>
            <a:pPr marL="0" indent="0">
              <a:buNone/>
            </a:pPr>
            <a:r>
              <a:rPr lang="en-ZA" sz="3200" dirty="0"/>
              <a:t>          exacerbations </a:t>
            </a: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lang="en-ZA" sz="3200" dirty="0"/>
              <a:t>	minimization of adverse effects of</a:t>
            </a:r>
          </a:p>
          <a:p>
            <a:pPr marL="0" indent="0">
              <a:buNone/>
            </a:pPr>
            <a:r>
              <a:rPr lang="en-ZA" sz="3200" dirty="0"/>
              <a:t>	medications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A147250-1C5D-B132-B6B0-70C5CE66CF15}"/>
              </a:ext>
            </a:extLst>
          </p:cNvPr>
          <p:cNvSpPr/>
          <p:nvPr/>
        </p:nvSpPr>
        <p:spPr bwMode="auto">
          <a:xfrm flipV="1">
            <a:off x="1914870" y="4627016"/>
            <a:ext cx="909815" cy="6023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DAC346A-5FE4-7912-C16A-711A06BD4A1E}"/>
              </a:ext>
            </a:extLst>
          </p:cNvPr>
          <p:cNvSpPr/>
          <p:nvPr/>
        </p:nvSpPr>
        <p:spPr bwMode="auto">
          <a:xfrm flipV="1">
            <a:off x="1915336" y="3081333"/>
            <a:ext cx="909815" cy="6023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785E042-5B14-CF7C-54EC-DCF544F0DD6F}"/>
              </a:ext>
            </a:extLst>
          </p:cNvPr>
          <p:cNvSpPr/>
          <p:nvPr/>
        </p:nvSpPr>
        <p:spPr bwMode="auto">
          <a:xfrm flipV="1">
            <a:off x="1914870" y="1658124"/>
            <a:ext cx="909815" cy="6023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5F02-CA33-BE13-B474-3D698972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Control of Asthma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A9100-2CC9-E3FF-8B2A-FB73FF1F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ZA" sz="2400" dirty="0">
                <a:sym typeface="Wingdings" panose="05000000000000000000" pitchFamily="2" charset="2"/>
              </a:rPr>
              <a:t> </a:t>
            </a:r>
            <a:r>
              <a:rPr lang="en-ZA" sz="2400" dirty="0"/>
              <a:t>in intensity and frequency of daytime and nighttime cough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>
                <a:sym typeface="Wingdings" panose="05000000000000000000" pitchFamily="2" charset="2"/>
              </a:rPr>
              <a:t> </a:t>
            </a:r>
            <a:r>
              <a:rPr lang="en-ZA" sz="2400" dirty="0"/>
              <a:t>chest tightness, wheezing and dyspnea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Maintain normal daily activities without limitation caused by asthma symptoms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Lung function that is normal or nearly normal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22C81-E88A-BB48-52FF-8483AE4C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829" y="4316524"/>
            <a:ext cx="3492996" cy="23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78AEFE-A9D3-9A48-CF43-0C1D15558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96"/>
          <a:stretch/>
        </p:blipFill>
        <p:spPr>
          <a:xfrm>
            <a:off x="1794766" y="-13300"/>
            <a:ext cx="4495656" cy="6871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2D4D0-94D2-2761-EE9D-6F4026A9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0CE2-9BBB-414C-96FE-1C2558C025BC}" type="slidenum">
              <a:rPr lang="ru-RU" altLang="en-US" smtClean="0"/>
              <a:pPr/>
              <a:t>8</a:t>
            </a:fld>
            <a:endParaRPr lang="ru-RU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E5298-6132-644E-073F-C90D902E3640}"/>
              </a:ext>
            </a:extLst>
          </p:cNvPr>
          <p:cNvSpPr txBox="1"/>
          <p:nvPr/>
        </p:nvSpPr>
        <p:spPr>
          <a:xfrm>
            <a:off x="6300192" y="1173492"/>
            <a:ext cx="30939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>
                <a:latin typeface="+mn-lt"/>
              </a:rPr>
              <a:t>25 - complete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>
                <a:latin typeface="+mn-lt"/>
              </a:rPr>
              <a:t>20 - 25 well controlled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>
                <a:latin typeface="+mn-lt"/>
              </a:rPr>
              <a:t>16-19 not well controlled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>
                <a:latin typeface="+mn-lt"/>
              </a:rPr>
              <a:t> &lt; 16 indicates very poorly controlled. </a:t>
            </a:r>
          </a:p>
          <a:p>
            <a:endParaRPr lang="en-ZA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32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5F02-CA33-BE13-B474-3D698972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Reduction in the risk of asthma exacerbations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A9100-2CC9-E3FF-8B2A-FB73FF1F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ZA" sz="2400" dirty="0"/>
              <a:t>prevention of severe exacerbations</a:t>
            </a:r>
          </a:p>
          <a:p>
            <a:pPr lvl="2"/>
            <a:r>
              <a:rPr lang="en-ZA" sz="2400" dirty="0"/>
              <a:t>which can be defined as deterioration that leads to treatment with oral glucocorticoids for 3 days or longer</a:t>
            </a:r>
          </a:p>
          <a:p>
            <a:pPr lvl="2"/>
            <a:r>
              <a:rPr lang="en-ZA" sz="2400" dirty="0"/>
              <a:t>an emergency department visit </a:t>
            </a:r>
          </a:p>
          <a:p>
            <a:pPr lvl="2"/>
            <a:r>
              <a:rPr lang="en-ZA" sz="2400" dirty="0"/>
              <a:t>or hospitalization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DA57A-3BFF-2D9F-9269-3DE912C2F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7" r="4414"/>
          <a:stretch/>
        </p:blipFill>
        <p:spPr>
          <a:xfrm>
            <a:off x="4139952" y="4143058"/>
            <a:ext cx="3865929" cy="24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76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anose="02040502050405020303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2359</TotalTime>
  <Words>1854</Words>
  <Application>Microsoft Office PowerPoint</Application>
  <PresentationFormat>On-screen Show (4:3)</PresentationFormat>
  <Paragraphs>229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Georgia</vt:lpstr>
      <vt:lpstr>template</vt:lpstr>
      <vt:lpstr>Custom Design</vt:lpstr>
      <vt:lpstr>The device matters – An update in Asthma management</vt:lpstr>
      <vt:lpstr>PowerPoint Presentation</vt:lpstr>
      <vt:lpstr>PowerPoint Presentation</vt:lpstr>
      <vt:lpstr>PowerPoint Presentation</vt:lpstr>
      <vt:lpstr>Asthma and South Africa</vt:lpstr>
      <vt:lpstr>Goals of asthma treatment</vt:lpstr>
      <vt:lpstr>Control of Asthma Symptoms</vt:lpstr>
      <vt:lpstr>PowerPoint Presentation</vt:lpstr>
      <vt:lpstr>Reduction in the risk of asthma exacerbations</vt:lpstr>
      <vt:lpstr>Minimization of adverse effects of medications </vt:lpstr>
      <vt:lpstr>Asthma Rx has come a long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do in 2023?</vt:lpstr>
      <vt:lpstr>Guidelines on Asthma Management</vt:lpstr>
      <vt:lpstr>PowerPoint Presentation</vt:lpstr>
      <vt:lpstr>PowerPoint Presentation</vt:lpstr>
      <vt:lpstr>PowerPoint Presentation</vt:lpstr>
      <vt:lpstr>Risk reduction of severe asthma attack of anti-inflammatory reliever versus SABA across all levels of asthma severity</vt:lpstr>
      <vt:lpstr>PRACTICAL POINTS </vt:lpstr>
      <vt:lpstr>PRACTICAL POINTS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decide on which track or inhaler my patient must be</vt:lpstr>
      <vt:lpstr>PowerPoint Presentation</vt:lpstr>
      <vt:lpstr>Principals for appropriate inhalation device</vt:lpstr>
      <vt:lpstr>Principals for appropriate inhalation device</vt:lpstr>
      <vt:lpstr>PowerPoint Presentation</vt:lpstr>
      <vt:lpstr>My patient is uncontrolled now what ?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device matters – An update in Asthma management</dc:title>
  <dc:creator>Erica Shaddock</dc:creator>
  <cp:lastModifiedBy>Erica Shaddock</cp:lastModifiedBy>
  <cp:revision>10</cp:revision>
  <dcterms:created xsi:type="dcterms:W3CDTF">2023-10-02T09:51:21Z</dcterms:created>
  <dcterms:modified xsi:type="dcterms:W3CDTF">2023-10-12T10:49:38Z</dcterms:modified>
</cp:coreProperties>
</file>