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7"/>
  </p:notesMasterIdLst>
  <p:sldIdLst>
    <p:sldId id="369" r:id="rId5"/>
    <p:sldId id="335" r:id="rId6"/>
    <p:sldId id="316" r:id="rId7"/>
    <p:sldId id="261" r:id="rId8"/>
    <p:sldId id="362" r:id="rId9"/>
    <p:sldId id="366" r:id="rId10"/>
    <p:sldId id="363" r:id="rId11"/>
    <p:sldId id="367" r:id="rId12"/>
    <p:sldId id="340" r:id="rId13"/>
    <p:sldId id="368" r:id="rId14"/>
    <p:sldId id="344" r:id="rId15"/>
    <p:sldId id="364" r:id="rId16"/>
    <p:sldId id="291" r:id="rId17"/>
    <p:sldId id="336" r:id="rId18"/>
    <p:sldId id="346" r:id="rId19"/>
    <p:sldId id="352" r:id="rId20"/>
    <p:sldId id="353" r:id="rId21"/>
    <p:sldId id="354" r:id="rId22"/>
    <p:sldId id="355" r:id="rId23"/>
    <p:sldId id="356" r:id="rId24"/>
    <p:sldId id="361" r:id="rId25"/>
    <p:sldId id="285" r:id="rId2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251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B9B4A-D70B-4939-8E06-ECE8BD4D9A59}" type="datetimeFigureOut">
              <a:rPr lang="en-ZA" smtClean="0"/>
              <a:t>2022/10/02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3C42E-5318-4899-932F-3B553CAF53D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14900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758952"/>
            <a:ext cx="817245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91" y="4455621"/>
            <a:ext cx="817245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A9F1-056E-49FE-975F-5575868C70CA}" type="datetimeFigureOut">
              <a:rPr lang="en-ZA" smtClean="0"/>
              <a:t>2022/10/02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E4F0-376C-4782-8E0D-AAD9322F9C5B}" type="slidenum">
              <a:rPr lang="en-ZA" smtClean="0"/>
              <a:t>‹#›</a:t>
            </a:fld>
            <a:endParaRPr lang="en-ZA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12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A9F1-056E-49FE-975F-5575868C70CA}" type="datetimeFigureOut">
              <a:rPr lang="en-ZA" smtClean="0"/>
              <a:t>2022/10/02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E4F0-376C-4782-8E0D-AAD9322F9C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80000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414780"/>
            <a:ext cx="2135981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414779"/>
            <a:ext cx="6284119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A9F1-056E-49FE-975F-5575868C70CA}" type="datetimeFigureOut">
              <a:rPr lang="en-ZA" smtClean="0"/>
              <a:t>2022/10/02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E4F0-376C-4782-8E0D-AAD9322F9C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28700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A9F1-056E-49FE-975F-5575868C70CA}" type="datetimeFigureOut">
              <a:rPr lang="en-ZA" smtClean="0"/>
              <a:t>2022/10/02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E4F0-376C-4782-8E0D-AAD9322F9C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25707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758952"/>
            <a:ext cx="817245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4453128"/>
            <a:ext cx="817245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A9F1-056E-49FE-975F-5575868C70CA}" type="datetimeFigureOut">
              <a:rPr lang="en-ZA" smtClean="0"/>
              <a:t>2022/10/02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E4F0-376C-4782-8E0D-AAD9322F9C5B}" type="slidenum">
              <a:rPr lang="en-ZA" smtClean="0"/>
              <a:t>‹#›</a:t>
            </a:fld>
            <a:endParaRPr lang="en-ZA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128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1845734"/>
            <a:ext cx="401193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2060" y="1845737"/>
            <a:ext cx="401193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A9F1-056E-49FE-975F-5575868C70CA}" type="datetimeFigureOut">
              <a:rPr lang="en-ZA" smtClean="0"/>
              <a:t>2022/10/02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E4F0-376C-4782-8E0D-AAD9322F9C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70911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40" y="2582334"/>
            <a:ext cx="401193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206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2582334"/>
            <a:ext cx="401193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A9F1-056E-49FE-975F-5575868C70CA}" type="datetimeFigureOut">
              <a:rPr lang="en-ZA" smtClean="0"/>
              <a:t>2022/10/02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E4F0-376C-4782-8E0D-AAD9322F9C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7502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A9F1-056E-49FE-975F-5575868C70CA}" type="datetimeFigureOut">
              <a:rPr lang="en-ZA" smtClean="0"/>
              <a:t>2022/10/02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E4F0-376C-4782-8E0D-AAD9322F9C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34168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A9F1-056E-49FE-975F-5575868C70CA}" type="datetimeFigureOut">
              <a:rPr lang="en-ZA" smtClean="0"/>
              <a:t>2022/10/02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E4F0-376C-4782-8E0D-AAD9322F9C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04928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29126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282557" y="0"/>
            <a:ext cx="52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594359"/>
            <a:ext cx="2600325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8591" y="731520"/>
            <a:ext cx="5426842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5" y="2926080"/>
            <a:ext cx="2600325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8229" y="6459787"/>
            <a:ext cx="2127540" cy="365125"/>
          </a:xfrm>
        </p:spPr>
        <p:txBody>
          <a:bodyPr/>
          <a:lstStyle>
            <a:lvl1pPr algn="l">
              <a:defRPr/>
            </a:lvl1pPr>
          </a:lstStyle>
          <a:p>
            <a:fld id="{5BDDA9F1-056E-49FE-975F-5575868C70CA}" type="datetimeFigureOut">
              <a:rPr lang="en-ZA" smtClean="0"/>
              <a:t>2022/10/02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0487" y="6459787"/>
            <a:ext cx="3776663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7CE4F0-376C-4782-8E0D-AAD9322F9C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79184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90342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5074920"/>
            <a:ext cx="822198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9905988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39" y="5907024"/>
            <a:ext cx="822198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A9F1-056E-49FE-975F-5575868C70CA}" type="datetimeFigureOut">
              <a:rPr lang="en-ZA" smtClean="0"/>
              <a:t>2022/10/02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E4F0-376C-4782-8E0D-AAD9322F9C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00367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906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9906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39" y="1845734"/>
            <a:ext cx="817245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542" y="6459787"/>
            <a:ext cx="2008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BDDA9F1-056E-49FE-975F-5575868C70CA}" type="datetimeFigureOut">
              <a:rPr lang="en-ZA" smtClean="0"/>
              <a:t>2022/10/02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5026" y="6459787"/>
            <a:ext cx="3918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4123" y="6459787"/>
            <a:ext cx="1066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67CE4F0-376C-4782-8E0D-AAD9322F9C5B}" type="slidenum">
              <a:rPr lang="en-ZA" smtClean="0"/>
              <a:t>‹#›</a:t>
            </a:fld>
            <a:endParaRPr lang="en-ZA"/>
          </a:p>
        </p:txBody>
      </p:sp>
      <p:cxnSp>
        <p:nvCxnSpPr>
          <p:cNvPr id="10" name="Straight Connector 9"/>
          <p:cNvCxnSpPr/>
          <p:nvPr/>
        </p:nvCxnSpPr>
        <p:spPr>
          <a:xfrm>
            <a:off x="969745" y="1737845"/>
            <a:ext cx="80981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27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B1836F0-F9E0-4D93-9BDD-7EEC6EA05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47B461-8551-8B6E-67F9-4B16C1984F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2732" y="624143"/>
            <a:ext cx="5247087" cy="3686015"/>
          </a:xfrm>
        </p:spPr>
        <p:txBody>
          <a:bodyPr>
            <a:normAutofit/>
          </a:bodyPr>
          <a:lstStyle/>
          <a:p>
            <a:r>
              <a:rPr lang="en-ZA" sz="6600" b="1" dirty="0"/>
              <a:t>HIV – </a:t>
            </a:r>
            <a:br>
              <a:rPr lang="en-ZA" sz="6600" dirty="0"/>
            </a:br>
            <a:r>
              <a:rPr lang="en-ZA" sz="6600" dirty="0"/>
              <a:t>New treatment options</a:t>
            </a:r>
          </a:p>
        </p:txBody>
      </p:sp>
      <p:pic>
        <p:nvPicPr>
          <p:cNvPr id="1026" name="Picture 2" descr="GGPF.co.za">
            <a:extLst>
              <a:ext uri="{FF2B5EF4-FFF2-40B4-BE49-F238E27FC236}">
                <a16:creationId xmlns:a16="http://schemas.microsoft.com/office/drawing/2014/main" id="{20B703E9-0E8B-DFF7-09E9-95C52220F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124" y="2318909"/>
            <a:ext cx="3251068" cy="169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7A49EFD3-A806-4D59-99F1-AA9AFAE4E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25745" y="4343400"/>
            <a:ext cx="457933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6D2F28D1-82F9-40FE-935C-85ECF7660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6334316"/>
            <a:ext cx="9905988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4B670E93-2F53-48FC-AB6C-E99E22D17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906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8D89086-FB1C-706A-D4BF-1046FB05CCEB}"/>
              </a:ext>
            </a:extLst>
          </p:cNvPr>
          <p:cNvSpPr txBox="1">
            <a:spLocks/>
          </p:cNvSpPr>
          <p:nvPr/>
        </p:nvSpPr>
        <p:spPr>
          <a:xfrm>
            <a:off x="4512732" y="4716625"/>
            <a:ext cx="4018380" cy="114300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Dr K. Mahomed</a:t>
            </a:r>
          </a:p>
          <a:p>
            <a:r>
              <a:rPr lang="en-US" b="1" dirty="0"/>
              <a:t>House 10c, Netcare Garden City Clinic</a:t>
            </a:r>
          </a:p>
          <a:p>
            <a:r>
              <a:rPr lang="en-US" b="1" dirty="0"/>
              <a:t>083 294 7007 / 011 837 8300</a:t>
            </a:r>
          </a:p>
        </p:txBody>
      </p:sp>
    </p:spTree>
    <p:extLst>
      <p:ext uri="{BB962C8B-B14F-4D97-AF65-F5344CB8AC3E}">
        <p14:creationId xmlns:p14="http://schemas.microsoft.com/office/powerpoint/2010/main" val="3251282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854772"/>
            <a:ext cx="8172450" cy="528205"/>
          </a:xfrm>
        </p:spPr>
        <p:txBody>
          <a:bodyPr>
            <a:noAutofit/>
          </a:bodyPr>
          <a:lstStyle/>
          <a:p>
            <a:r>
              <a:rPr lang="en-US" sz="2600" b="1" dirty="0"/>
              <a:t>REGIMEN 2: STRENGTHS</a:t>
            </a:r>
            <a:r>
              <a:rPr lang="en-US" sz="3575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65CEBE-3495-9543-0470-544513905BEE}"/>
              </a:ext>
            </a:extLst>
          </p:cNvPr>
          <p:cNvSpPr/>
          <p:nvPr/>
        </p:nvSpPr>
        <p:spPr bwMode="gray">
          <a:xfrm>
            <a:off x="549756" y="2210380"/>
            <a:ext cx="3359770" cy="333421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9250" tIns="29250" rIns="29250" bIns="2925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See TLD (Regimen 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Nadia trial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EBC180-CE85-1457-9438-254C600AE138}"/>
              </a:ext>
            </a:extLst>
          </p:cNvPr>
          <p:cNvSpPr/>
          <p:nvPr/>
        </p:nvSpPr>
        <p:spPr bwMode="gray">
          <a:xfrm>
            <a:off x="549756" y="1722676"/>
            <a:ext cx="3359770" cy="37175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9250" tIns="29250" rIns="29250" bIns="2925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50" b="1" dirty="0">
                <a:solidFill>
                  <a:schemeClr val="tx1"/>
                </a:solidFill>
              </a:rPr>
              <a:t>TLD</a:t>
            </a:r>
          </a:p>
        </p:txBody>
      </p:sp>
    </p:spTree>
    <p:extLst>
      <p:ext uri="{BB962C8B-B14F-4D97-AF65-F5344CB8AC3E}">
        <p14:creationId xmlns:p14="http://schemas.microsoft.com/office/powerpoint/2010/main" val="2608479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857682"/>
            <a:ext cx="8172450" cy="473844"/>
          </a:xfrm>
        </p:spPr>
        <p:txBody>
          <a:bodyPr>
            <a:noAutofit/>
          </a:bodyPr>
          <a:lstStyle/>
          <a:p>
            <a:r>
              <a:rPr lang="en-US" sz="2600" b="1" dirty="0"/>
              <a:t>REGIMEN 2: CAUTION </a:t>
            </a:r>
            <a:r>
              <a:rPr lang="en-US" sz="3575" dirty="0"/>
              <a:t> </a:t>
            </a:r>
          </a:p>
        </p:txBody>
      </p:sp>
      <p:sp>
        <p:nvSpPr>
          <p:cNvPr id="3" name="Rectangle 2"/>
          <p:cNvSpPr/>
          <p:nvPr/>
        </p:nvSpPr>
        <p:spPr bwMode="gray">
          <a:xfrm>
            <a:off x="371475" y="2210381"/>
            <a:ext cx="2835895" cy="333421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9250" tIns="29250" rIns="29250" bIns="2925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63" dirty="0">
                <a:solidFill>
                  <a:schemeClr val="tx1"/>
                </a:solidFill>
              </a:rPr>
              <a:t>Pill size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63" dirty="0">
                <a:solidFill>
                  <a:schemeClr val="tx1"/>
                </a:solidFill>
              </a:rPr>
              <a:t>B.D dosing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63" dirty="0">
                <a:solidFill>
                  <a:schemeClr val="tx1"/>
                </a:solidFill>
              </a:rPr>
              <a:t>Greater GIT side effects (diarrhea, nausea, vomiting, abdominal pain, bloating)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63" dirty="0">
                <a:solidFill>
                  <a:schemeClr val="tx1"/>
                </a:solidFill>
              </a:rPr>
              <a:t>Worse metabolic profile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63" dirty="0">
                <a:solidFill>
                  <a:schemeClr val="tx1"/>
                </a:solidFill>
              </a:rPr>
              <a:t>No </a:t>
            </a:r>
            <a:r>
              <a:rPr lang="en-US" sz="1463" dirty="0" err="1">
                <a:solidFill>
                  <a:schemeClr val="tx1"/>
                </a:solidFill>
              </a:rPr>
              <a:t>dyslipidaemia</a:t>
            </a:r>
            <a:r>
              <a:rPr lang="en-US" sz="1463" dirty="0">
                <a:solidFill>
                  <a:schemeClr val="tx1"/>
                </a:solidFill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63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 bwMode="gray">
          <a:xfrm>
            <a:off x="3535053" y="2210380"/>
            <a:ext cx="2835895" cy="333421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9250" tIns="29250" rIns="29250" bIns="2925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63" dirty="0">
                <a:solidFill>
                  <a:schemeClr val="tx1"/>
                </a:solidFill>
              </a:rPr>
              <a:t>Unconjugated hyper-</a:t>
            </a:r>
            <a:r>
              <a:rPr lang="en-US" sz="1463" dirty="0" err="1">
                <a:solidFill>
                  <a:schemeClr val="tx1"/>
                </a:solidFill>
              </a:rPr>
              <a:t>bilirubinaemia</a:t>
            </a:r>
            <a:r>
              <a:rPr lang="en-US" sz="1463" dirty="0">
                <a:solidFill>
                  <a:schemeClr val="tx1"/>
                </a:solidFill>
              </a:rPr>
              <a:t>, resulting in visible jaundice in a minority of patients. This does not indicate hepatic toxicity and is not a reason to discontinue the drug, unless it is a worry to the patient for cosmetic reasons (reversible upon discontinuation)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63" dirty="0">
                <a:solidFill>
                  <a:schemeClr val="tx1"/>
                </a:solidFill>
              </a:rPr>
              <a:t>Cannot be used with RIF-based TB </a:t>
            </a:r>
            <a:r>
              <a:rPr lang="en-US" sz="1463" dirty="0" err="1">
                <a:solidFill>
                  <a:schemeClr val="tx1"/>
                </a:solidFill>
              </a:rPr>
              <a:t>tx</a:t>
            </a:r>
            <a:endParaRPr lang="en-US" sz="1463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63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 err="1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 bwMode="gray">
          <a:xfrm>
            <a:off x="6698630" y="2210380"/>
            <a:ext cx="2835895" cy="333421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9250" tIns="29250" rIns="29250" bIns="2925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63" dirty="0">
                <a:solidFill>
                  <a:schemeClr val="tx1"/>
                </a:solidFill>
              </a:rPr>
              <a:t>Cost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63" dirty="0">
                <a:solidFill>
                  <a:schemeClr val="tx1"/>
                </a:solidFill>
              </a:rPr>
              <a:t>400 / 100, 800 / 100, 600 / 100 B.D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63" dirty="0">
                <a:solidFill>
                  <a:schemeClr val="tx1"/>
                </a:solidFill>
              </a:rPr>
              <a:t>Cannot use with RIF-based TB treatment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63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 bwMode="gray">
          <a:xfrm>
            <a:off x="371475" y="1710929"/>
            <a:ext cx="2835895" cy="37175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9250" tIns="29250" rIns="29250" bIns="2925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50" b="1" dirty="0">
                <a:solidFill>
                  <a:schemeClr val="tx1"/>
                </a:solidFill>
              </a:rPr>
              <a:t>LPV/r</a:t>
            </a:r>
          </a:p>
        </p:txBody>
      </p:sp>
      <p:sp>
        <p:nvSpPr>
          <p:cNvPr id="7" name="Rectangle 6"/>
          <p:cNvSpPr/>
          <p:nvPr/>
        </p:nvSpPr>
        <p:spPr bwMode="gray">
          <a:xfrm>
            <a:off x="3535053" y="1710928"/>
            <a:ext cx="2835895" cy="37175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9250" tIns="29250" rIns="29250" bIns="2925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50" b="1" dirty="0">
                <a:solidFill>
                  <a:schemeClr val="tx1"/>
                </a:solidFill>
              </a:rPr>
              <a:t>ATV/r</a:t>
            </a:r>
          </a:p>
        </p:txBody>
      </p:sp>
      <p:sp>
        <p:nvSpPr>
          <p:cNvPr id="8" name="Rectangle 7"/>
          <p:cNvSpPr/>
          <p:nvPr/>
        </p:nvSpPr>
        <p:spPr bwMode="gray">
          <a:xfrm>
            <a:off x="6698630" y="1722676"/>
            <a:ext cx="2835895" cy="37175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9250" tIns="29250" rIns="29250" bIns="2925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50" b="1" dirty="0">
                <a:solidFill>
                  <a:schemeClr val="tx1"/>
                </a:solidFill>
              </a:rPr>
              <a:t>DRV/r</a:t>
            </a:r>
          </a:p>
        </p:txBody>
      </p:sp>
    </p:spTree>
    <p:extLst>
      <p:ext uri="{BB962C8B-B14F-4D97-AF65-F5344CB8AC3E}">
        <p14:creationId xmlns:p14="http://schemas.microsoft.com/office/powerpoint/2010/main" val="1933758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E56495-D847-B78B-44D7-D5D99340C7D5}"/>
              </a:ext>
            </a:extLst>
          </p:cNvPr>
          <p:cNvSpPr txBox="1"/>
          <p:nvPr/>
        </p:nvSpPr>
        <p:spPr>
          <a:xfrm>
            <a:off x="886691" y="651164"/>
            <a:ext cx="2321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200" dirty="0">
                <a:solidFill>
                  <a:srgbClr val="FF0000"/>
                </a:solidFill>
              </a:rPr>
              <a:t>Earnest Trial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D87A75-AB1C-C178-CE12-06CDBB5D5F2E}"/>
              </a:ext>
            </a:extLst>
          </p:cNvPr>
          <p:cNvSpPr txBox="1"/>
          <p:nvPr/>
        </p:nvSpPr>
        <p:spPr>
          <a:xfrm>
            <a:off x="6109855" y="651164"/>
            <a:ext cx="2044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200" dirty="0">
                <a:solidFill>
                  <a:srgbClr val="FF0000"/>
                </a:solidFill>
              </a:rPr>
              <a:t>Nadia Trial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6674FA0-E2AE-C033-FD8D-869C57E62BE7}"/>
              </a:ext>
            </a:extLst>
          </p:cNvPr>
          <p:cNvCxnSpPr/>
          <p:nvPr/>
        </p:nvCxnSpPr>
        <p:spPr>
          <a:xfrm>
            <a:off x="4752114" y="484909"/>
            <a:ext cx="0" cy="5472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29C3E33-416D-AA2B-6B68-2970FE358B5F}"/>
              </a:ext>
            </a:extLst>
          </p:cNvPr>
          <p:cNvSpPr txBox="1"/>
          <p:nvPr/>
        </p:nvSpPr>
        <p:spPr>
          <a:xfrm>
            <a:off x="637309" y="1745673"/>
            <a:ext cx="29107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Failing regimen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Recycle NRTI’s with a 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No resistance test needed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483A9F-327B-62D7-AC2A-00110C3CF629}"/>
              </a:ext>
            </a:extLst>
          </p:cNvPr>
          <p:cNvSpPr txBox="1"/>
          <p:nvPr/>
        </p:nvSpPr>
        <p:spPr>
          <a:xfrm>
            <a:off x="5615873" y="1745673"/>
            <a:ext cx="346133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/>
              <a:t>REGIMEN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Failing 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Switch to TLD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Even if viral load detectable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No resistance test needed</a:t>
            </a:r>
          </a:p>
          <a:p>
            <a:endParaRPr lang="en-ZA" dirty="0"/>
          </a:p>
          <a:p>
            <a:r>
              <a:rPr lang="en-ZA" b="1" dirty="0"/>
              <a:t>REGIMEN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If on PI, can switch to TLD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If VL undetectable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No resistance test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DTG second line as good as DRV</a:t>
            </a:r>
          </a:p>
        </p:txBody>
      </p:sp>
    </p:spTree>
    <p:extLst>
      <p:ext uri="{BB962C8B-B14F-4D97-AF65-F5344CB8AC3E}">
        <p14:creationId xmlns:p14="http://schemas.microsoft.com/office/powerpoint/2010/main" val="1235663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Drug potency and genetic barrier to resistance</a:t>
            </a:r>
          </a:p>
        </p:txBody>
      </p:sp>
      <p:sp>
        <p:nvSpPr>
          <p:cNvPr id="3" name="btfpLayoutConfig" hidden="1"/>
          <p:cNvSpPr txBox="1"/>
          <p:nvPr/>
        </p:nvSpPr>
        <p:spPr bwMode="gray">
          <a:xfrm>
            <a:off x="10319" y="653256"/>
            <a:ext cx="714700" cy="74460"/>
          </a:xfrm>
          <a:prstGeom prst="rect">
            <a:avLst/>
          </a:prstGeom>
          <a:noFill/>
        </p:spPr>
        <p:txBody>
          <a:bodyPr vert="horz" wrap="none" lIns="29250" tIns="29250" rIns="29250" bIns="29250" rtlCol="0">
            <a:spAutoFit/>
          </a:bodyPr>
          <a:lstStyle/>
          <a:p>
            <a:r>
              <a:rPr lang="en-US" sz="100" dirty="0">
                <a:solidFill>
                  <a:srgbClr val="FFFFFF">
                    <a:alpha val="0"/>
                  </a:srgbClr>
                </a:solidFill>
              </a:rPr>
              <a:t>overall_1_131970356238751664 columns_1_131970356238751664 27_1_131970358011780321 28_1_131970358495723451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52842" y="1169416"/>
            <a:ext cx="6576658" cy="4650302"/>
            <a:chOff x="-504511" y="1779777"/>
            <a:chExt cx="6413256" cy="4534762"/>
          </a:xfrm>
        </p:grpSpPr>
        <p:cxnSp>
          <p:nvCxnSpPr>
            <p:cNvPr id="5" name="Straight Arrow Connector 4"/>
            <p:cNvCxnSpPr/>
            <p:nvPr/>
          </p:nvCxnSpPr>
          <p:spPr bwMode="gray">
            <a:xfrm>
              <a:off x="755904" y="5678717"/>
              <a:ext cx="5068634" cy="0"/>
            </a:xfrm>
            <a:prstGeom prst="straightConnector1">
              <a:avLst/>
            </a:prstGeom>
            <a:ln w="38100" cap="flat" cmpd="sng" algn="ctr">
              <a:solidFill>
                <a:srgbClr val="858585"/>
              </a:solidFill>
              <a:prstDash val="solid"/>
              <a:miter lim="800000"/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 bwMode="gray">
            <a:xfrm flipV="1">
              <a:off x="661428" y="2423754"/>
              <a:ext cx="0" cy="3204063"/>
            </a:xfrm>
            <a:prstGeom prst="straightConnector1">
              <a:avLst/>
            </a:prstGeom>
            <a:ln w="38100" cap="flat" cmpd="sng" algn="ctr">
              <a:solidFill>
                <a:srgbClr val="858585"/>
              </a:solidFill>
              <a:prstDash val="solid"/>
              <a:miter lim="800000"/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 bwMode="gray">
            <a:xfrm rot="16200000">
              <a:off x="-2571805" y="3847071"/>
              <a:ext cx="4534762" cy="400173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9250" tIns="29250" rIns="29250" bIns="2925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63" b="1" dirty="0">
                  <a:solidFill>
                    <a:srgbClr val="858585"/>
                  </a:solidFill>
                </a:rPr>
                <a:t>Potency (estimated log </a:t>
              </a:r>
              <a:br>
                <a:rPr lang="en-US" sz="1463" b="1" dirty="0">
                  <a:solidFill>
                    <a:srgbClr val="858585"/>
                  </a:solidFill>
                </a:rPr>
              </a:br>
              <a:r>
                <a:rPr lang="en-US" sz="1463" b="1" dirty="0">
                  <a:solidFill>
                    <a:srgbClr val="858585"/>
                  </a:solidFill>
                </a:rPr>
                <a:t>change in viral load)</a:t>
              </a:r>
            </a:p>
          </p:txBody>
        </p:sp>
        <p:sp>
          <p:nvSpPr>
            <p:cNvPr id="8" name="Rectangle 7"/>
            <p:cNvSpPr/>
            <p:nvPr/>
          </p:nvSpPr>
          <p:spPr bwMode="gray">
            <a:xfrm>
              <a:off x="856223" y="5919771"/>
              <a:ext cx="5052522" cy="36379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9250" tIns="29250" rIns="29250" bIns="2925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63" b="1" dirty="0">
                  <a:solidFill>
                    <a:srgbClr val="858585"/>
                  </a:solidFill>
                </a:rPr>
                <a:t>Genetic barrier to resistance</a:t>
              </a:r>
              <a:br>
                <a:rPr lang="en-US" sz="1463" b="1" dirty="0">
                  <a:solidFill>
                    <a:srgbClr val="858585"/>
                  </a:solidFill>
                </a:rPr>
              </a:br>
              <a:r>
                <a:rPr lang="en-US" sz="1463" b="1" dirty="0">
                  <a:solidFill>
                    <a:srgbClr val="858585"/>
                  </a:solidFill>
                </a:rPr>
                <a:t>(Approximate number of mutations needed to fail)</a:t>
              </a:r>
            </a:p>
          </p:txBody>
        </p:sp>
      </p:grpSp>
      <p:sp>
        <p:nvSpPr>
          <p:cNvPr id="9" name="Oval 94"/>
          <p:cNvSpPr>
            <a:spLocks noChangeArrowheads="1"/>
          </p:cNvSpPr>
          <p:nvPr/>
        </p:nvSpPr>
        <p:spPr bwMode="auto">
          <a:xfrm>
            <a:off x="2619570" y="4047577"/>
            <a:ext cx="711368" cy="711368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C6AA3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38" b="1" dirty="0">
                <a:solidFill>
                  <a:srgbClr val="C6AA3D"/>
                </a:solidFill>
              </a:rPr>
              <a:t>FTC</a:t>
            </a:r>
            <a:br>
              <a:rPr lang="en-US" sz="1138" b="1" dirty="0">
                <a:solidFill>
                  <a:srgbClr val="C6AA3D"/>
                </a:solidFill>
              </a:rPr>
            </a:br>
            <a:r>
              <a:rPr lang="en-US" sz="1138" b="1" dirty="0">
                <a:solidFill>
                  <a:srgbClr val="C6AA3D"/>
                </a:solidFill>
              </a:rPr>
              <a:t>3TC</a:t>
            </a:r>
          </a:p>
        </p:txBody>
      </p:sp>
      <p:sp>
        <p:nvSpPr>
          <p:cNvPr id="10" name="TextBox 9"/>
          <p:cNvSpPr txBox="1"/>
          <p:nvPr/>
        </p:nvSpPr>
        <p:spPr bwMode="gray">
          <a:xfrm>
            <a:off x="2960712" y="5198649"/>
            <a:ext cx="144031" cy="259126"/>
          </a:xfrm>
          <a:prstGeom prst="rect">
            <a:avLst/>
          </a:prstGeom>
          <a:noFill/>
        </p:spPr>
        <p:txBody>
          <a:bodyPr wrap="none" lIns="29250" tIns="29250" rIns="29250" bIns="29250" rtlCol="0">
            <a:spAutoFit/>
          </a:bodyPr>
          <a:lstStyle/>
          <a:p>
            <a:r>
              <a:rPr lang="en-US" sz="1300" b="1" dirty="0">
                <a:solidFill>
                  <a:srgbClr val="858585"/>
                </a:solidFill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4205602" y="5198649"/>
            <a:ext cx="153649" cy="284198"/>
          </a:xfrm>
          <a:prstGeom prst="rect">
            <a:avLst/>
          </a:prstGeom>
          <a:noFill/>
        </p:spPr>
        <p:txBody>
          <a:bodyPr wrap="none" lIns="29250" tIns="29250" rIns="29250" bIns="29250" rtlCol="0">
            <a:spAutoFit/>
          </a:bodyPr>
          <a:lstStyle/>
          <a:p>
            <a:r>
              <a:rPr lang="en-US" sz="1463" b="1" dirty="0">
                <a:solidFill>
                  <a:srgbClr val="858585"/>
                </a:solidFill>
              </a:rPr>
              <a:t>2</a:t>
            </a:r>
            <a:endParaRPr lang="en-US" sz="1300" b="1" dirty="0">
              <a:solidFill>
                <a:srgbClr val="858585"/>
              </a:solidFill>
            </a:endParaRPr>
          </a:p>
        </p:txBody>
      </p:sp>
      <p:sp>
        <p:nvSpPr>
          <p:cNvPr id="12" name="TextBox 11"/>
          <p:cNvSpPr txBox="1"/>
          <p:nvPr/>
        </p:nvSpPr>
        <p:spPr bwMode="gray">
          <a:xfrm>
            <a:off x="5450492" y="5198649"/>
            <a:ext cx="153649" cy="284198"/>
          </a:xfrm>
          <a:prstGeom prst="rect">
            <a:avLst/>
          </a:prstGeom>
          <a:noFill/>
        </p:spPr>
        <p:txBody>
          <a:bodyPr wrap="none" lIns="29250" tIns="29250" rIns="29250" bIns="29250" rtlCol="0">
            <a:spAutoFit/>
          </a:bodyPr>
          <a:lstStyle/>
          <a:p>
            <a:r>
              <a:rPr lang="en-US" sz="1463" b="1" dirty="0">
                <a:solidFill>
                  <a:srgbClr val="858585"/>
                </a:solidFill>
              </a:rPr>
              <a:t>3</a:t>
            </a:r>
            <a:endParaRPr lang="en-US" sz="1300" b="1" dirty="0">
              <a:solidFill>
                <a:srgbClr val="858585"/>
              </a:solidFill>
            </a:endParaRPr>
          </a:p>
        </p:txBody>
      </p:sp>
      <p:sp>
        <p:nvSpPr>
          <p:cNvPr id="13" name="TextBox 12"/>
          <p:cNvSpPr txBox="1"/>
          <p:nvPr/>
        </p:nvSpPr>
        <p:spPr bwMode="gray">
          <a:xfrm>
            <a:off x="6695383" y="5198649"/>
            <a:ext cx="144031" cy="259126"/>
          </a:xfrm>
          <a:prstGeom prst="rect">
            <a:avLst/>
          </a:prstGeom>
          <a:noFill/>
        </p:spPr>
        <p:txBody>
          <a:bodyPr wrap="none" lIns="29250" tIns="29250" rIns="29250" bIns="29250" rtlCol="0">
            <a:spAutoFit/>
          </a:bodyPr>
          <a:lstStyle/>
          <a:p>
            <a:r>
              <a:rPr lang="en-US" sz="1300" b="1" dirty="0">
                <a:solidFill>
                  <a:srgbClr val="858585"/>
                </a:solidFill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1478412" y="4278727"/>
            <a:ext cx="392496" cy="259126"/>
          </a:xfrm>
          <a:prstGeom prst="rect">
            <a:avLst/>
          </a:prstGeom>
          <a:noFill/>
        </p:spPr>
        <p:txBody>
          <a:bodyPr wrap="none" lIns="29250" tIns="29250" rIns="29250" bIns="29250" rtlCol="0">
            <a:spAutoFit/>
          </a:bodyPr>
          <a:lstStyle/>
          <a:p>
            <a:r>
              <a:rPr lang="en-US" sz="1300" b="1" dirty="0">
                <a:solidFill>
                  <a:srgbClr val="858585"/>
                </a:solidFill>
              </a:rPr>
              <a:t>1 log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1478412" y="3331041"/>
            <a:ext cx="430968" cy="284198"/>
          </a:xfrm>
          <a:prstGeom prst="rect">
            <a:avLst/>
          </a:prstGeom>
          <a:noFill/>
        </p:spPr>
        <p:txBody>
          <a:bodyPr wrap="none" lIns="29250" tIns="29250" rIns="29250" bIns="29250" rtlCol="0">
            <a:spAutoFit/>
          </a:bodyPr>
          <a:lstStyle/>
          <a:p>
            <a:r>
              <a:rPr lang="en-US" sz="1463" b="1" dirty="0">
                <a:solidFill>
                  <a:srgbClr val="858585"/>
                </a:solidFill>
              </a:rPr>
              <a:t>2 log</a:t>
            </a:r>
            <a:endParaRPr lang="en-US" sz="1300" b="1" dirty="0">
              <a:solidFill>
                <a:srgbClr val="858585"/>
              </a:solidFill>
            </a:endParaRPr>
          </a:p>
        </p:txBody>
      </p:sp>
      <p:sp>
        <p:nvSpPr>
          <p:cNvPr id="16" name="TextBox 15"/>
          <p:cNvSpPr txBox="1"/>
          <p:nvPr/>
        </p:nvSpPr>
        <p:spPr bwMode="gray">
          <a:xfrm>
            <a:off x="1478412" y="2383354"/>
            <a:ext cx="430968" cy="284198"/>
          </a:xfrm>
          <a:prstGeom prst="rect">
            <a:avLst/>
          </a:prstGeom>
          <a:noFill/>
        </p:spPr>
        <p:txBody>
          <a:bodyPr wrap="none" lIns="29250" tIns="29250" rIns="29250" bIns="29250" rtlCol="0">
            <a:spAutoFit/>
          </a:bodyPr>
          <a:lstStyle/>
          <a:p>
            <a:r>
              <a:rPr lang="en-US" sz="1463" b="1" dirty="0">
                <a:solidFill>
                  <a:srgbClr val="858585"/>
                </a:solidFill>
              </a:rPr>
              <a:t>3 log</a:t>
            </a:r>
            <a:endParaRPr lang="en-US" sz="1300" b="1" dirty="0">
              <a:solidFill>
                <a:srgbClr val="858585"/>
              </a:solidFill>
            </a:endParaRPr>
          </a:p>
        </p:txBody>
      </p:sp>
      <p:sp>
        <p:nvSpPr>
          <p:cNvPr id="17" name="Oval 94"/>
          <p:cNvSpPr>
            <a:spLocks noChangeArrowheads="1"/>
          </p:cNvSpPr>
          <p:nvPr/>
        </p:nvSpPr>
        <p:spPr bwMode="auto">
          <a:xfrm>
            <a:off x="3685503" y="4253905"/>
            <a:ext cx="711368" cy="711368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C6AA3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38" b="1" dirty="0">
                <a:solidFill>
                  <a:srgbClr val="C6AA3D"/>
                </a:solidFill>
              </a:rPr>
              <a:t>ABC</a:t>
            </a:r>
            <a:br>
              <a:rPr lang="en-US" sz="1138" b="1" dirty="0">
                <a:solidFill>
                  <a:srgbClr val="C6AA3D"/>
                </a:solidFill>
              </a:rPr>
            </a:br>
            <a:r>
              <a:rPr lang="en-US" sz="1138" b="1" dirty="0">
                <a:solidFill>
                  <a:srgbClr val="C6AA3D"/>
                </a:solidFill>
              </a:rPr>
              <a:t>TDF</a:t>
            </a:r>
          </a:p>
        </p:txBody>
      </p:sp>
      <p:sp>
        <p:nvSpPr>
          <p:cNvPr id="18" name="Oval 94"/>
          <p:cNvSpPr>
            <a:spLocks noChangeArrowheads="1"/>
          </p:cNvSpPr>
          <p:nvPr/>
        </p:nvSpPr>
        <p:spPr bwMode="auto">
          <a:xfrm>
            <a:off x="3265839" y="3302406"/>
            <a:ext cx="711368" cy="711368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C6AA3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38" b="1" dirty="0">
                <a:solidFill>
                  <a:srgbClr val="C6AA3D"/>
                </a:solidFill>
              </a:rPr>
              <a:t>RPV</a:t>
            </a:r>
          </a:p>
        </p:txBody>
      </p:sp>
      <p:sp>
        <p:nvSpPr>
          <p:cNvPr id="19" name="Oval 94"/>
          <p:cNvSpPr>
            <a:spLocks noChangeArrowheads="1"/>
          </p:cNvSpPr>
          <p:nvPr/>
        </p:nvSpPr>
        <p:spPr bwMode="auto">
          <a:xfrm>
            <a:off x="3265839" y="2341718"/>
            <a:ext cx="711368" cy="711368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C6AA3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38" b="1" dirty="0">
                <a:solidFill>
                  <a:srgbClr val="C6AA3D"/>
                </a:solidFill>
              </a:rPr>
              <a:t>EVG</a:t>
            </a:r>
            <a:br>
              <a:rPr lang="en-US" sz="1138" b="1" dirty="0">
                <a:solidFill>
                  <a:srgbClr val="C6AA3D"/>
                </a:solidFill>
              </a:rPr>
            </a:br>
            <a:r>
              <a:rPr lang="en-US" sz="1138" b="1" dirty="0">
                <a:solidFill>
                  <a:srgbClr val="C6AA3D"/>
                </a:solidFill>
              </a:rPr>
              <a:t>RAL</a:t>
            </a:r>
            <a:br>
              <a:rPr lang="en-US" sz="1138" b="1" dirty="0">
                <a:solidFill>
                  <a:srgbClr val="C6AA3D"/>
                </a:solidFill>
              </a:rPr>
            </a:br>
            <a:r>
              <a:rPr lang="en-US" sz="1138" b="1" dirty="0">
                <a:solidFill>
                  <a:srgbClr val="C6AA3D"/>
                </a:solidFill>
              </a:rPr>
              <a:t>EFV</a:t>
            </a:r>
          </a:p>
        </p:txBody>
      </p:sp>
      <p:sp>
        <p:nvSpPr>
          <p:cNvPr id="20" name="Oval 94"/>
          <p:cNvSpPr>
            <a:spLocks noChangeArrowheads="1"/>
          </p:cNvSpPr>
          <p:nvPr/>
        </p:nvSpPr>
        <p:spPr bwMode="auto">
          <a:xfrm>
            <a:off x="4483189" y="2619672"/>
            <a:ext cx="711368" cy="711368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507867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38" b="1" dirty="0">
                <a:solidFill>
                  <a:srgbClr val="507867"/>
                </a:solidFill>
              </a:rPr>
              <a:t>ATV/R</a:t>
            </a:r>
            <a:br>
              <a:rPr lang="en-US" sz="1138" b="1" dirty="0">
                <a:solidFill>
                  <a:srgbClr val="507867"/>
                </a:solidFill>
              </a:rPr>
            </a:br>
            <a:r>
              <a:rPr lang="en-US" sz="1138" b="1" dirty="0">
                <a:solidFill>
                  <a:srgbClr val="507867"/>
                </a:solidFill>
              </a:rPr>
              <a:t>TV</a:t>
            </a:r>
          </a:p>
        </p:txBody>
      </p:sp>
      <p:sp>
        <p:nvSpPr>
          <p:cNvPr id="21" name="Oval 94"/>
          <p:cNvSpPr>
            <a:spLocks noChangeArrowheads="1"/>
          </p:cNvSpPr>
          <p:nvPr/>
        </p:nvSpPr>
        <p:spPr bwMode="auto">
          <a:xfrm>
            <a:off x="5316396" y="1829800"/>
            <a:ext cx="711368" cy="711368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507867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38" b="1" dirty="0">
                <a:solidFill>
                  <a:srgbClr val="507867"/>
                </a:solidFill>
              </a:rPr>
              <a:t>DTG</a:t>
            </a:r>
          </a:p>
        </p:txBody>
      </p:sp>
      <p:sp>
        <p:nvSpPr>
          <p:cNvPr id="22" name="Oval 94"/>
          <p:cNvSpPr>
            <a:spLocks noChangeArrowheads="1"/>
          </p:cNvSpPr>
          <p:nvPr/>
        </p:nvSpPr>
        <p:spPr bwMode="auto">
          <a:xfrm>
            <a:off x="6530968" y="1829800"/>
            <a:ext cx="711368" cy="711368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507867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38" b="1" dirty="0">
                <a:solidFill>
                  <a:srgbClr val="507867"/>
                </a:solidFill>
              </a:rPr>
              <a:t>DRV/</a:t>
            </a:r>
            <a:br>
              <a:rPr lang="en-US" sz="1138" b="1" dirty="0">
                <a:solidFill>
                  <a:srgbClr val="507867"/>
                </a:solidFill>
              </a:rPr>
            </a:br>
            <a:r>
              <a:rPr lang="en-US" sz="1138" b="1" dirty="0">
                <a:solidFill>
                  <a:srgbClr val="507867"/>
                </a:solidFill>
              </a:rPr>
              <a:t>RTV</a:t>
            </a:r>
          </a:p>
        </p:txBody>
      </p:sp>
      <p:sp>
        <p:nvSpPr>
          <p:cNvPr id="28" name="btfpNotesBox366444"/>
          <p:cNvSpPr txBox="1"/>
          <p:nvPr>
            <p:custDataLst>
              <p:tags r:id="rId1"/>
            </p:custDataLst>
          </p:nvPr>
        </p:nvSpPr>
        <p:spPr bwMode="gray">
          <a:xfrm>
            <a:off x="268287" y="5877705"/>
            <a:ext cx="9369425" cy="100027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US" sz="650" dirty="0">
                <a:solidFill>
                  <a:srgbClr val="000000"/>
                </a:solidFill>
              </a:rPr>
              <a:t>Source: Danielle Ciuffetelli, Pharm.D  CROI,  2016; Ambulatory Hepatology/Infectious Diseases Clinical Pharmacist; Hospital of the University of Pennsylvania, Philadelphia, Pennsylvania </a:t>
            </a:r>
          </a:p>
        </p:txBody>
      </p:sp>
    </p:spTree>
    <p:extLst>
      <p:ext uri="{BB962C8B-B14F-4D97-AF65-F5344CB8AC3E}">
        <p14:creationId xmlns:p14="http://schemas.microsoft.com/office/powerpoint/2010/main" val="1488184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38891"/>
            <a:ext cx="8172450" cy="1450757"/>
          </a:xfrm>
        </p:spPr>
        <p:txBody>
          <a:bodyPr>
            <a:normAutofit/>
          </a:bodyPr>
          <a:lstStyle/>
          <a:p>
            <a:r>
              <a:rPr lang="en-US" b="1" dirty="0"/>
              <a:t>New Regimen options</a:t>
            </a:r>
          </a:p>
        </p:txBody>
      </p:sp>
      <p:sp>
        <p:nvSpPr>
          <p:cNvPr id="3" name="btfpLayoutConfig" hidden="1"/>
          <p:cNvSpPr txBox="1"/>
          <p:nvPr/>
        </p:nvSpPr>
        <p:spPr bwMode="gray">
          <a:xfrm>
            <a:off x="10319" y="653256"/>
            <a:ext cx="714700" cy="74460"/>
          </a:xfrm>
          <a:prstGeom prst="rect">
            <a:avLst/>
          </a:prstGeom>
          <a:noFill/>
        </p:spPr>
        <p:txBody>
          <a:bodyPr vert="horz" wrap="none" lIns="29250" tIns="29250" rIns="29250" bIns="29250" rtlCol="0">
            <a:spAutoFit/>
          </a:bodyPr>
          <a:lstStyle/>
          <a:p>
            <a:r>
              <a:rPr lang="en-US" sz="100" dirty="0">
                <a:solidFill>
                  <a:srgbClr val="FFFFFF">
                    <a:alpha val="0"/>
                  </a:srgbClr>
                </a:solidFill>
              </a:rPr>
              <a:t>overall_0_131969641589018051 columns_1_131969638180641873 44_1_131969641135914914 66_1_131969646109594877 </a:t>
            </a:r>
          </a:p>
        </p:txBody>
      </p:sp>
      <p:sp>
        <p:nvSpPr>
          <p:cNvPr id="17" name="Oval 94"/>
          <p:cNvSpPr>
            <a:spLocks noChangeArrowheads="1"/>
          </p:cNvSpPr>
          <p:nvPr/>
        </p:nvSpPr>
        <p:spPr bwMode="auto">
          <a:xfrm>
            <a:off x="3250805" y="2191362"/>
            <a:ext cx="793857" cy="793857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507867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u="sng" dirty="0"/>
              <a:t>TEE: </a:t>
            </a:r>
            <a:r>
              <a:rPr lang="en-US" sz="975" b="1" dirty="0"/>
              <a:t>TDF+ XTC+ EFV</a:t>
            </a:r>
          </a:p>
        </p:txBody>
      </p:sp>
      <p:sp>
        <p:nvSpPr>
          <p:cNvPr id="20" name="Oval 94"/>
          <p:cNvSpPr>
            <a:spLocks noChangeArrowheads="1"/>
          </p:cNvSpPr>
          <p:nvPr/>
        </p:nvSpPr>
        <p:spPr bwMode="auto">
          <a:xfrm>
            <a:off x="6206395" y="3363215"/>
            <a:ext cx="979875" cy="979875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507867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75" b="1" dirty="0"/>
              <a:t> NRTIs + PI</a:t>
            </a:r>
          </a:p>
        </p:txBody>
      </p:sp>
      <p:sp>
        <p:nvSpPr>
          <p:cNvPr id="22" name="Oval 94"/>
          <p:cNvSpPr>
            <a:spLocks noChangeArrowheads="1"/>
          </p:cNvSpPr>
          <p:nvPr/>
        </p:nvSpPr>
        <p:spPr bwMode="auto">
          <a:xfrm>
            <a:off x="6206397" y="4637833"/>
            <a:ext cx="979875" cy="979875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507867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75" b="1" dirty="0"/>
              <a:t>NNRTI(2) ±   DRV/r NRTIs</a:t>
            </a:r>
          </a:p>
        </p:txBody>
      </p:sp>
      <p:sp>
        <p:nvSpPr>
          <p:cNvPr id="23" name="Oval 94"/>
          <p:cNvSpPr>
            <a:spLocks noChangeArrowheads="1"/>
          </p:cNvSpPr>
          <p:nvPr/>
        </p:nvSpPr>
        <p:spPr bwMode="auto">
          <a:xfrm>
            <a:off x="2667858" y="4637833"/>
            <a:ext cx="979875" cy="979875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507867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75" b="1" dirty="0"/>
              <a:t>DRV/r ± INSTI ± NRTIs</a:t>
            </a:r>
          </a:p>
        </p:txBody>
      </p:sp>
      <p:sp>
        <p:nvSpPr>
          <p:cNvPr id="37" name="Rectangle 36"/>
          <p:cNvSpPr/>
          <p:nvPr/>
        </p:nvSpPr>
        <p:spPr bwMode="gray">
          <a:xfrm>
            <a:off x="249971" y="2113002"/>
            <a:ext cx="1547027" cy="979875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33333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9250" tIns="29250" rIns="29250" bIns="2925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44"/>
              </a:spcBef>
            </a:pPr>
            <a:r>
              <a:rPr lang="en-US" sz="1138" b="1" dirty="0">
                <a:solidFill>
                  <a:schemeClr val="tx1"/>
                </a:solidFill>
              </a:rPr>
              <a:t>First line</a:t>
            </a:r>
            <a:br>
              <a:rPr lang="en-US" sz="1138" b="1" dirty="0">
                <a:solidFill>
                  <a:schemeClr val="tx1"/>
                </a:solidFill>
              </a:rPr>
            </a:br>
            <a:r>
              <a:rPr lang="en-US" sz="1138" dirty="0">
                <a:solidFill>
                  <a:schemeClr val="tx1"/>
                </a:solidFill>
              </a:rPr>
              <a:t>Preferred regimens</a:t>
            </a:r>
            <a:endParaRPr lang="en-US" sz="1138" b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gray">
          <a:xfrm>
            <a:off x="249971" y="3351428"/>
            <a:ext cx="1547027" cy="979875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33333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9250" tIns="29250" rIns="29250" bIns="2925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44"/>
              </a:spcBef>
            </a:pPr>
            <a:r>
              <a:rPr lang="en-US" sz="1138" b="1" dirty="0">
                <a:solidFill>
                  <a:schemeClr val="tx1"/>
                </a:solidFill>
              </a:rPr>
              <a:t>Second line</a:t>
            </a:r>
            <a:br>
              <a:rPr lang="en-US" sz="1138" b="1" dirty="0">
                <a:solidFill>
                  <a:schemeClr val="tx1"/>
                </a:solidFill>
              </a:rPr>
            </a:br>
            <a:r>
              <a:rPr lang="en-US" sz="1138" dirty="0">
                <a:solidFill>
                  <a:schemeClr val="tx1"/>
                </a:solidFill>
              </a:rPr>
              <a:t>Recommended regimens</a:t>
            </a:r>
          </a:p>
        </p:txBody>
      </p:sp>
      <p:sp>
        <p:nvSpPr>
          <p:cNvPr id="39" name="Rectangle 38"/>
          <p:cNvSpPr/>
          <p:nvPr/>
        </p:nvSpPr>
        <p:spPr bwMode="gray">
          <a:xfrm>
            <a:off x="249971" y="4637833"/>
            <a:ext cx="1547027" cy="979875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33333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9250" tIns="29250" rIns="29250" bIns="2925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44"/>
              </a:spcBef>
            </a:pPr>
            <a:r>
              <a:rPr lang="en-US" sz="1138" b="1" dirty="0">
                <a:solidFill>
                  <a:schemeClr val="tx1"/>
                </a:solidFill>
              </a:rPr>
              <a:t>Third line</a:t>
            </a:r>
            <a:br>
              <a:rPr lang="en-US" sz="1138" b="1" dirty="0">
                <a:solidFill>
                  <a:schemeClr val="tx1"/>
                </a:solidFill>
              </a:rPr>
            </a:br>
            <a:r>
              <a:rPr lang="en-US" sz="1138" dirty="0">
                <a:solidFill>
                  <a:schemeClr val="tx1"/>
                </a:solidFill>
              </a:rPr>
              <a:t>Recommended regimens</a:t>
            </a:r>
          </a:p>
        </p:txBody>
      </p:sp>
      <p:sp>
        <p:nvSpPr>
          <p:cNvPr id="55" name="Freeform 5"/>
          <p:cNvSpPr>
            <a:spLocks/>
          </p:cNvSpPr>
          <p:nvPr/>
        </p:nvSpPr>
        <p:spPr bwMode="auto">
          <a:xfrm rot="5400000">
            <a:off x="3052120" y="2875562"/>
            <a:ext cx="211349" cy="647861"/>
          </a:xfrm>
          <a:custGeom>
            <a:avLst/>
            <a:gdLst>
              <a:gd name="T0" fmla="*/ 117 w 425"/>
              <a:gd name="T1" fmla="*/ 0 h 1734"/>
              <a:gd name="T2" fmla="*/ 0 w 425"/>
              <a:gd name="T3" fmla="*/ 0 h 1734"/>
              <a:gd name="T4" fmla="*/ 308 w 425"/>
              <a:gd name="T5" fmla="*/ 851 h 1734"/>
              <a:gd name="T6" fmla="*/ 0 w 425"/>
              <a:gd name="T7" fmla="*/ 1734 h 1734"/>
              <a:gd name="T8" fmla="*/ 117 w 425"/>
              <a:gd name="T9" fmla="*/ 1734 h 1734"/>
              <a:gd name="T10" fmla="*/ 425 w 425"/>
              <a:gd name="T11" fmla="*/ 851 h 1734"/>
              <a:gd name="T12" fmla="*/ 117 w 425"/>
              <a:gd name="T13" fmla="*/ 0 h 1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5" h="1734">
                <a:moveTo>
                  <a:pt x="117" y="0"/>
                </a:moveTo>
                <a:lnTo>
                  <a:pt x="0" y="0"/>
                </a:lnTo>
                <a:lnTo>
                  <a:pt x="308" y="851"/>
                </a:lnTo>
                <a:lnTo>
                  <a:pt x="0" y="1734"/>
                </a:lnTo>
                <a:lnTo>
                  <a:pt x="117" y="1734"/>
                </a:lnTo>
                <a:lnTo>
                  <a:pt x="425" y="851"/>
                </a:lnTo>
                <a:lnTo>
                  <a:pt x="117" y="0"/>
                </a:lnTo>
                <a:close/>
              </a:path>
            </a:pathLst>
          </a:custGeom>
          <a:solidFill>
            <a:srgbClr val="5078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GB" sz="1463" dirty="0">
              <a:solidFill>
                <a:srgbClr val="FFFFFF"/>
              </a:solidFill>
            </a:endParaRPr>
          </a:p>
        </p:txBody>
      </p:sp>
      <p:sp>
        <p:nvSpPr>
          <p:cNvPr id="56" name="Freeform 5"/>
          <p:cNvSpPr>
            <a:spLocks/>
          </p:cNvSpPr>
          <p:nvPr/>
        </p:nvSpPr>
        <p:spPr bwMode="auto">
          <a:xfrm rot="5400000">
            <a:off x="3052120" y="4141280"/>
            <a:ext cx="211349" cy="647861"/>
          </a:xfrm>
          <a:custGeom>
            <a:avLst/>
            <a:gdLst>
              <a:gd name="T0" fmla="*/ 117 w 425"/>
              <a:gd name="T1" fmla="*/ 0 h 1734"/>
              <a:gd name="T2" fmla="*/ 0 w 425"/>
              <a:gd name="T3" fmla="*/ 0 h 1734"/>
              <a:gd name="T4" fmla="*/ 308 w 425"/>
              <a:gd name="T5" fmla="*/ 851 h 1734"/>
              <a:gd name="T6" fmla="*/ 0 w 425"/>
              <a:gd name="T7" fmla="*/ 1734 h 1734"/>
              <a:gd name="T8" fmla="*/ 117 w 425"/>
              <a:gd name="T9" fmla="*/ 1734 h 1734"/>
              <a:gd name="T10" fmla="*/ 425 w 425"/>
              <a:gd name="T11" fmla="*/ 851 h 1734"/>
              <a:gd name="T12" fmla="*/ 117 w 425"/>
              <a:gd name="T13" fmla="*/ 0 h 1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5" h="1734">
                <a:moveTo>
                  <a:pt x="117" y="0"/>
                </a:moveTo>
                <a:lnTo>
                  <a:pt x="0" y="0"/>
                </a:lnTo>
                <a:lnTo>
                  <a:pt x="308" y="851"/>
                </a:lnTo>
                <a:lnTo>
                  <a:pt x="0" y="1734"/>
                </a:lnTo>
                <a:lnTo>
                  <a:pt x="117" y="1734"/>
                </a:lnTo>
                <a:lnTo>
                  <a:pt x="425" y="851"/>
                </a:lnTo>
                <a:lnTo>
                  <a:pt x="117" y="0"/>
                </a:lnTo>
                <a:close/>
              </a:path>
            </a:pathLst>
          </a:custGeom>
          <a:solidFill>
            <a:srgbClr val="5078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GB" sz="1463" dirty="0">
              <a:solidFill>
                <a:srgbClr val="FFFFFF"/>
              </a:solidFill>
            </a:endParaRPr>
          </a:p>
        </p:txBody>
      </p:sp>
      <p:sp>
        <p:nvSpPr>
          <p:cNvPr id="59" name="Freeform 5"/>
          <p:cNvSpPr>
            <a:spLocks/>
          </p:cNvSpPr>
          <p:nvPr/>
        </p:nvSpPr>
        <p:spPr bwMode="auto">
          <a:xfrm rot="5400000">
            <a:off x="6590662" y="2875563"/>
            <a:ext cx="211349" cy="647861"/>
          </a:xfrm>
          <a:custGeom>
            <a:avLst/>
            <a:gdLst>
              <a:gd name="T0" fmla="*/ 117 w 425"/>
              <a:gd name="T1" fmla="*/ 0 h 1734"/>
              <a:gd name="T2" fmla="*/ 0 w 425"/>
              <a:gd name="T3" fmla="*/ 0 h 1734"/>
              <a:gd name="T4" fmla="*/ 308 w 425"/>
              <a:gd name="T5" fmla="*/ 851 h 1734"/>
              <a:gd name="T6" fmla="*/ 0 w 425"/>
              <a:gd name="T7" fmla="*/ 1734 h 1734"/>
              <a:gd name="T8" fmla="*/ 117 w 425"/>
              <a:gd name="T9" fmla="*/ 1734 h 1734"/>
              <a:gd name="T10" fmla="*/ 425 w 425"/>
              <a:gd name="T11" fmla="*/ 851 h 1734"/>
              <a:gd name="T12" fmla="*/ 117 w 425"/>
              <a:gd name="T13" fmla="*/ 0 h 1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5" h="1734">
                <a:moveTo>
                  <a:pt x="117" y="0"/>
                </a:moveTo>
                <a:lnTo>
                  <a:pt x="0" y="0"/>
                </a:lnTo>
                <a:lnTo>
                  <a:pt x="308" y="851"/>
                </a:lnTo>
                <a:lnTo>
                  <a:pt x="0" y="1734"/>
                </a:lnTo>
                <a:lnTo>
                  <a:pt x="117" y="1734"/>
                </a:lnTo>
                <a:lnTo>
                  <a:pt x="425" y="851"/>
                </a:lnTo>
                <a:lnTo>
                  <a:pt x="117" y="0"/>
                </a:lnTo>
                <a:close/>
              </a:path>
            </a:pathLst>
          </a:custGeom>
          <a:solidFill>
            <a:srgbClr val="5078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GB" sz="1463" dirty="0">
              <a:solidFill>
                <a:srgbClr val="FFFFFF"/>
              </a:solidFill>
            </a:endParaRPr>
          </a:p>
        </p:txBody>
      </p:sp>
      <p:sp>
        <p:nvSpPr>
          <p:cNvPr id="60" name="Freeform 5"/>
          <p:cNvSpPr>
            <a:spLocks/>
          </p:cNvSpPr>
          <p:nvPr/>
        </p:nvSpPr>
        <p:spPr bwMode="auto">
          <a:xfrm rot="5400000">
            <a:off x="6590662" y="4136184"/>
            <a:ext cx="211349" cy="647861"/>
          </a:xfrm>
          <a:custGeom>
            <a:avLst/>
            <a:gdLst>
              <a:gd name="T0" fmla="*/ 117 w 425"/>
              <a:gd name="T1" fmla="*/ 0 h 1734"/>
              <a:gd name="T2" fmla="*/ 0 w 425"/>
              <a:gd name="T3" fmla="*/ 0 h 1734"/>
              <a:gd name="T4" fmla="*/ 308 w 425"/>
              <a:gd name="T5" fmla="*/ 851 h 1734"/>
              <a:gd name="T6" fmla="*/ 0 w 425"/>
              <a:gd name="T7" fmla="*/ 1734 h 1734"/>
              <a:gd name="T8" fmla="*/ 117 w 425"/>
              <a:gd name="T9" fmla="*/ 1734 h 1734"/>
              <a:gd name="T10" fmla="*/ 425 w 425"/>
              <a:gd name="T11" fmla="*/ 851 h 1734"/>
              <a:gd name="T12" fmla="*/ 117 w 425"/>
              <a:gd name="T13" fmla="*/ 0 h 1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5" h="1734">
                <a:moveTo>
                  <a:pt x="117" y="0"/>
                </a:moveTo>
                <a:lnTo>
                  <a:pt x="0" y="0"/>
                </a:lnTo>
                <a:lnTo>
                  <a:pt x="308" y="851"/>
                </a:lnTo>
                <a:lnTo>
                  <a:pt x="0" y="1734"/>
                </a:lnTo>
                <a:lnTo>
                  <a:pt x="117" y="1734"/>
                </a:lnTo>
                <a:lnTo>
                  <a:pt x="425" y="851"/>
                </a:lnTo>
                <a:lnTo>
                  <a:pt x="117" y="0"/>
                </a:lnTo>
                <a:close/>
              </a:path>
            </a:pathLst>
          </a:custGeom>
          <a:solidFill>
            <a:srgbClr val="5078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GB" sz="1463" dirty="0">
              <a:solidFill>
                <a:srgbClr val="FFFFFF"/>
              </a:solidFill>
            </a:endParaRPr>
          </a:p>
        </p:txBody>
      </p:sp>
      <p:grpSp>
        <p:nvGrpSpPr>
          <p:cNvPr id="66" name="btfpColumnHeaderBox313914"/>
          <p:cNvGrpSpPr/>
          <p:nvPr>
            <p:custDataLst>
              <p:tags r:id="rId1"/>
            </p:custDataLst>
          </p:nvPr>
        </p:nvGrpSpPr>
        <p:grpSpPr>
          <a:xfrm>
            <a:off x="1800800" y="1750023"/>
            <a:ext cx="2713989" cy="234242"/>
            <a:chOff x="330200" y="1289364"/>
            <a:chExt cx="11531600" cy="288298"/>
          </a:xfrm>
        </p:grpSpPr>
        <p:sp>
          <p:nvSpPr>
            <p:cNvPr id="64" name="btfpColumnHeaderBoxText313914"/>
            <p:cNvSpPr txBox="1"/>
            <p:nvPr/>
          </p:nvSpPr>
          <p:spPr bwMode="gray">
            <a:xfrm>
              <a:off x="330200" y="1289364"/>
              <a:ext cx="11531600" cy="288298"/>
            </a:xfrm>
            <a:prstGeom prst="rect">
              <a:avLst/>
            </a:prstGeom>
            <a:noFill/>
          </p:spPr>
          <p:txBody>
            <a:bodyPr vert="horz" wrap="square" lIns="29279" tIns="29279" rIns="29279" bIns="29279" rtlCol="0" anchor="b">
              <a:spAutoFit/>
            </a:bodyPr>
            <a:lstStyle/>
            <a:p>
              <a:pPr algn="ctr"/>
              <a:r>
                <a:rPr lang="en-US" sz="1138" b="1" dirty="0">
                  <a:solidFill>
                    <a:srgbClr val="000000"/>
                  </a:solidFill>
                </a:rPr>
                <a:t>NNRTI-based regimen</a:t>
              </a:r>
            </a:p>
          </p:txBody>
        </p:sp>
        <p:cxnSp>
          <p:nvCxnSpPr>
            <p:cNvPr id="65" name="btfpColumnHeaderBoxLine313914"/>
            <p:cNvCxnSpPr/>
            <p:nvPr/>
          </p:nvCxnSpPr>
          <p:spPr bwMode="gray">
            <a:xfrm>
              <a:off x="330200" y="1577662"/>
              <a:ext cx="11531600" cy="0"/>
            </a:xfrm>
            <a:prstGeom prst="line">
              <a:avLst/>
            </a:prstGeom>
            <a:ln w="9525" cap="flat">
              <a:solidFill>
                <a:srgbClr val="000000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btfpColumnHeaderBox313914"/>
          <p:cNvGrpSpPr/>
          <p:nvPr>
            <p:custDataLst>
              <p:tags r:id="rId2"/>
            </p:custDataLst>
          </p:nvPr>
        </p:nvGrpSpPr>
        <p:grpSpPr>
          <a:xfrm>
            <a:off x="5339340" y="1750023"/>
            <a:ext cx="2713989" cy="234242"/>
            <a:chOff x="330200" y="1289364"/>
            <a:chExt cx="11531600" cy="288298"/>
          </a:xfrm>
        </p:grpSpPr>
        <p:sp>
          <p:nvSpPr>
            <p:cNvPr id="71" name="btfpColumnHeaderBoxText313914"/>
            <p:cNvSpPr txBox="1"/>
            <p:nvPr/>
          </p:nvSpPr>
          <p:spPr bwMode="gray">
            <a:xfrm>
              <a:off x="330200" y="1289364"/>
              <a:ext cx="11531600" cy="288298"/>
            </a:xfrm>
            <a:prstGeom prst="rect">
              <a:avLst/>
            </a:prstGeom>
            <a:noFill/>
          </p:spPr>
          <p:txBody>
            <a:bodyPr vert="horz" wrap="square" lIns="29279" tIns="29279" rIns="29279" bIns="29279" rtlCol="0" anchor="b">
              <a:spAutoFit/>
            </a:bodyPr>
            <a:lstStyle/>
            <a:p>
              <a:pPr algn="ctr"/>
              <a:r>
                <a:rPr lang="en-US" sz="1138" b="1" dirty="0">
                  <a:solidFill>
                    <a:srgbClr val="000000"/>
                  </a:solidFill>
                </a:rPr>
                <a:t>INSTI-based regimen</a:t>
              </a:r>
            </a:p>
          </p:txBody>
        </p:sp>
        <p:cxnSp>
          <p:nvCxnSpPr>
            <p:cNvPr id="72" name="btfpColumnHeaderBoxLine313914"/>
            <p:cNvCxnSpPr/>
            <p:nvPr/>
          </p:nvCxnSpPr>
          <p:spPr bwMode="gray">
            <a:xfrm>
              <a:off x="330200" y="1577662"/>
              <a:ext cx="11531600" cy="0"/>
            </a:xfrm>
            <a:prstGeom prst="line">
              <a:avLst/>
            </a:prstGeom>
            <a:ln w="9525" cap="flat">
              <a:solidFill>
                <a:srgbClr val="000000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72"/>
          <p:cNvSpPr/>
          <p:nvPr/>
        </p:nvSpPr>
        <p:spPr bwMode="gray">
          <a:xfrm>
            <a:off x="249971" y="5746518"/>
            <a:ext cx="1547027" cy="312218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507867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9250" tIns="29250" rIns="29250" bIns="2925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44"/>
              </a:spcBef>
            </a:pPr>
            <a:r>
              <a:rPr lang="en-US" sz="1138" b="1" dirty="0">
                <a:solidFill>
                  <a:schemeClr val="tx1"/>
                </a:solidFill>
              </a:rPr>
              <a:t>Salvage</a:t>
            </a:r>
            <a:endParaRPr lang="en-US" sz="1138" dirty="0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 bwMode="gray">
          <a:xfrm>
            <a:off x="2315207" y="5746518"/>
            <a:ext cx="7128368" cy="312218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507867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9250" tIns="29250" rIns="29250" bIns="2925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44"/>
              </a:spcBef>
            </a:pPr>
            <a:r>
              <a:rPr lang="en-US" sz="1138" b="1" dirty="0">
                <a:solidFill>
                  <a:schemeClr val="tx1"/>
                </a:solidFill>
              </a:rPr>
              <a:t>Individualize ART according to genotype result, known drug toxicity profile and past drug history</a:t>
            </a:r>
          </a:p>
        </p:txBody>
      </p:sp>
      <p:sp>
        <p:nvSpPr>
          <p:cNvPr id="77" name="Oval 94"/>
          <p:cNvSpPr>
            <a:spLocks noChangeArrowheads="1"/>
          </p:cNvSpPr>
          <p:nvPr/>
        </p:nvSpPr>
        <p:spPr bwMode="auto">
          <a:xfrm>
            <a:off x="6299405" y="2204027"/>
            <a:ext cx="793857" cy="793857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507867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TLD</a:t>
            </a:r>
          </a:p>
          <a:p>
            <a:pPr algn="ctr"/>
            <a:r>
              <a:rPr lang="en-US" sz="975" b="1" dirty="0"/>
              <a:t>TDF + XTC + DTG</a:t>
            </a: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7721A009-9F8E-5454-3C84-25C86214214E}"/>
              </a:ext>
            </a:extLst>
          </p:cNvPr>
          <p:cNvSpPr>
            <a:spLocks/>
          </p:cNvSpPr>
          <p:nvPr/>
        </p:nvSpPr>
        <p:spPr bwMode="auto">
          <a:xfrm>
            <a:off x="4741651" y="2277024"/>
            <a:ext cx="458999" cy="647861"/>
          </a:xfrm>
          <a:custGeom>
            <a:avLst/>
            <a:gdLst>
              <a:gd name="T0" fmla="*/ 117 w 425"/>
              <a:gd name="T1" fmla="*/ 0 h 1734"/>
              <a:gd name="T2" fmla="*/ 0 w 425"/>
              <a:gd name="T3" fmla="*/ 0 h 1734"/>
              <a:gd name="T4" fmla="*/ 308 w 425"/>
              <a:gd name="T5" fmla="*/ 851 h 1734"/>
              <a:gd name="T6" fmla="*/ 0 w 425"/>
              <a:gd name="T7" fmla="*/ 1734 h 1734"/>
              <a:gd name="T8" fmla="*/ 117 w 425"/>
              <a:gd name="T9" fmla="*/ 1734 h 1734"/>
              <a:gd name="T10" fmla="*/ 425 w 425"/>
              <a:gd name="T11" fmla="*/ 851 h 1734"/>
              <a:gd name="T12" fmla="*/ 117 w 425"/>
              <a:gd name="T13" fmla="*/ 0 h 1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5" h="1734">
                <a:moveTo>
                  <a:pt x="117" y="0"/>
                </a:moveTo>
                <a:lnTo>
                  <a:pt x="0" y="0"/>
                </a:lnTo>
                <a:lnTo>
                  <a:pt x="308" y="851"/>
                </a:lnTo>
                <a:lnTo>
                  <a:pt x="0" y="1734"/>
                </a:lnTo>
                <a:lnTo>
                  <a:pt x="117" y="1734"/>
                </a:lnTo>
                <a:lnTo>
                  <a:pt x="425" y="851"/>
                </a:lnTo>
                <a:lnTo>
                  <a:pt x="117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GB" sz="1463" dirty="0">
              <a:solidFill>
                <a:srgbClr val="FFFFFF"/>
              </a:solidFill>
            </a:endParaRPr>
          </a:p>
        </p:txBody>
      </p:sp>
      <p:sp>
        <p:nvSpPr>
          <p:cNvPr id="27" name="Oval 94">
            <a:extLst>
              <a:ext uri="{FF2B5EF4-FFF2-40B4-BE49-F238E27FC236}">
                <a16:creationId xmlns:a16="http://schemas.microsoft.com/office/drawing/2014/main" id="{AB7ADF0F-CA1C-9B77-8419-A508A1514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856" y="3363215"/>
            <a:ext cx="979875" cy="979875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507867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TLD</a:t>
            </a:r>
          </a:p>
          <a:p>
            <a:pPr algn="ctr"/>
            <a:r>
              <a:rPr lang="en-US" sz="975" b="1" dirty="0"/>
              <a:t>TDF + XTC + DTG</a:t>
            </a:r>
          </a:p>
        </p:txBody>
      </p:sp>
      <p:sp>
        <p:nvSpPr>
          <p:cNvPr id="28" name="Oval 94">
            <a:extLst>
              <a:ext uri="{FF2B5EF4-FFF2-40B4-BE49-F238E27FC236}">
                <a16:creationId xmlns:a16="http://schemas.microsoft.com/office/drawing/2014/main" id="{E379A1CD-3113-A38E-B549-884DF8A30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929" y="2191362"/>
            <a:ext cx="793857" cy="793857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507867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u="sng" dirty="0">
                <a:solidFill>
                  <a:srgbClr val="FF0000"/>
                </a:solidFill>
              </a:rPr>
              <a:t>TER</a:t>
            </a:r>
          </a:p>
          <a:p>
            <a:pPr algn="ctr"/>
            <a:r>
              <a:rPr lang="en-US" sz="975" b="1" dirty="0"/>
              <a:t>TDF + XTC + RPV</a:t>
            </a:r>
          </a:p>
        </p:txBody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649FC267-A503-9E06-3D26-82E3994C4245}"/>
              </a:ext>
            </a:extLst>
          </p:cNvPr>
          <p:cNvSpPr>
            <a:spLocks/>
          </p:cNvSpPr>
          <p:nvPr/>
        </p:nvSpPr>
        <p:spPr bwMode="auto">
          <a:xfrm>
            <a:off x="4741651" y="3548954"/>
            <a:ext cx="458999" cy="647861"/>
          </a:xfrm>
          <a:custGeom>
            <a:avLst/>
            <a:gdLst>
              <a:gd name="T0" fmla="*/ 117 w 425"/>
              <a:gd name="T1" fmla="*/ 0 h 1734"/>
              <a:gd name="T2" fmla="*/ 0 w 425"/>
              <a:gd name="T3" fmla="*/ 0 h 1734"/>
              <a:gd name="T4" fmla="*/ 308 w 425"/>
              <a:gd name="T5" fmla="*/ 851 h 1734"/>
              <a:gd name="T6" fmla="*/ 0 w 425"/>
              <a:gd name="T7" fmla="*/ 1734 h 1734"/>
              <a:gd name="T8" fmla="*/ 117 w 425"/>
              <a:gd name="T9" fmla="*/ 1734 h 1734"/>
              <a:gd name="T10" fmla="*/ 425 w 425"/>
              <a:gd name="T11" fmla="*/ 851 h 1734"/>
              <a:gd name="T12" fmla="*/ 117 w 425"/>
              <a:gd name="T13" fmla="*/ 0 h 1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5" h="1734">
                <a:moveTo>
                  <a:pt x="117" y="0"/>
                </a:moveTo>
                <a:lnTo>
                  <a:pt x="0" y="0"/>
                </a:lnTo>
                <a:lnTo>
                  <a:pt x="308" y="851"/>
                </a:lnTo>
                <a:lnTo>
                  <a:pt x="0" y="1734"/>
                </a:lnTo>
                <a:lnTo>
                  <a:pt x="117" y="1734"/>
                </a:lnTo>
                <a:lnTo>
                  <a:pt x="425" y="851"/>
                </a:lnTo>
                <a:lnTo>
                  <a:pt x="117" y="0"/>
                </a:lnTo>
                <a:close/>
              </a:path>
            </a:pathLst>
          </a:custGeom>
          <a:solidFill>
            <a:srgbClr val="5078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GB" sz="1463" dirty="0">
              <a:solidFill>
                <a:srgbClr val="FFFFFF"/>
              </a:solidFill>
            </a:endParaRP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C8B8AD00-17DC-350B-C490-8C1462CBB8A3}"/>
              </a:ext>
            </a:extLst>
          </p:cNvPr>
          <p:cNvSpPr>
            <a:spLocks/>
          </p:cNvSpPr>
          <p:nvPr/>
        </p:nvSpPr>
        <p:spPr bwMode="auto">
          <a:xfrm rot="10800000">
            <a:off x="4189136" y="3548954"/>
            <a:ext cx="458999" cy="647861"/>
          </a:xfrm>
          <a:custGeom>
            <a:avLst/>
            <a:gdLst>
              <a:gd name="T0" fmla="*/ 117 w 425"/>
              <a:gd name="T1" fmla="*/ 0 h 1734"/>
              <a:gd name="T2" fmla="*/ 0 w 425"/>
              <a:gd name="T3" fmla="*/ 0 h 1734"/>
              <a:gd name="T4" fmla="*/ 308 w 425"/>
              <a:gd name="T5" fmla="*/ 851 h 1734"/>
              <a:gd name="T6" fmla="*/ 0 w 425"/>
              <a:gd name="T7" fmla="*/ 1734 h 1734"/>
              <a:gd name="T8" fmla="*/ 117 w 425"/>
              <a:gd name="T9" fmla="*/ 1734 h 1734"/>
              <a:gd name="T10" fmla="*/ 425 w 425"/>
              <a:gd name="T11" fmla="*/ 851 h 1734"/>
              <a:gd name="T12" fmla="*/ 117 w 425"/>
              <a:gd name="T13" fmla="*/ 0 h 1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5" h="1734">
                <a:moveTo>
                  <a:pt x="117" y="0"/>
                </a:moveTo>
                <a:lnTo>
                  <a:pt x="0" y="0"/>
                </a:lnTo>
                <a:lnTo>
                  <a:pt x="308" y="851"/>
                </a:lnTo>
                <a:lnTo>
                  <a:pt x="0" y="1734"/>
                </a:lnTo>
                <a:lnTo>
                  <a:pt x="117" y="1734"/>
                </a:lnTo>
                <a:lnTo>
                  <a:pt x="425" y="851"/>
                </a:lnTo>
                <a:lnTo>
                  <a:pt x="117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GB" sz="1463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065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gray">
          <a:xfrm>
            <a:off x="449746" y="2179424"/>
            <a:ext cx="4162735" cy="333421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9250" tIns="29250" rIns="29250" bIns="2925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2172" indent="-232172">
              <a:buFont typeface="Arial" charset="0"/>
              <a:buChar char="•"/>
            </a:pPr>
            <a:r>
              <a:rPr lang="en-US" sz="1463" dirty="0">
                <a:solidFill>
                  <a:schemeClr val="tx1"/>
                </a:solidFill>
              </a:rPr>
              <a:t>Exposure </a:t>
            </a:r>
          </a:p>
          <a:p>
            <a:pPr marL="232172" indent="-232172">
              <a:buFont typeface="Arial" charset="0"/>
              <a:buChar char="•"/>
            </a:pPr>
            <a:r>
              <a:rPr lang="en-US" sz="1463" dirty="0">
                <a:solidFill>
                  <a:schemeClr val="tx1"/>
                </a:solidFill>
              </a:rPr>
              <a:t>Effective within 72 hours</a:t>
            </a:r>
          </a:p>
          <a:p>
            <a:pPr marL="232172" indent="-232172">
              <a:buFont typeface="Arial" charset="0"/>
              <a:buChar char="•"/>
            </a:pPr>
            <a:r>
              <a:rPr lang="en-US" sz="1463" dirty="0">
                <a:solidFill>
                  <a:schemeClr val="tx1"/>
                </a:solidFill>
              </a:rPr>
              <a:t>Rapid </a:t>
            </a:r>
          </a:p>
          <a:p>
            <a:pPr marL="232172" indent="-232172">
              <a:buFont typeface="Arial" charset="0"/>
              <a:buChar char="•"/>
            </a:pPr>
            <a:r>
              <a:rPr lang="en-US" sz="1463" dirty="0">
                <a:solidFill>
                  <a:schemeClr val="tx1"/>
                </a:solidFill>
              </a:rPr>
              <a:t>TLD </a:t>
            </a:r>
          </a:p>
          <a:p>
            <a:pPr marL="232172" indent="-232172">
              <a:buFont typeface="Arial" charset="0"/>
              <a:buChar char="•"/>
            </a:pPr>
            <a:r>
              <a:rPr lang="en-US" sz="1463" dirty="0">
                <a:solidFill>
                  <a:schemeClr val="tx1"/>
                </a:solidFill>
              </a:rPr>
              <a:t>1/12</a:t>
            </a:r>
          </a:p>
          <a:p>
            <a:pPr marL="232172" indent="-232172">
              <a:buFont typeface="Arial" charset="0"/>
              <a:buChar char="•"/>
            </a:pPr>
            <a:r>
              <a:rPr lang="en-US" sz="1463" dirty="0">
                <a:solidFill>
                  <a:schemeClr val="tx1"/>
                </a:solidFill>
              </a:rPr>
              <a:t>Re-test </a:t>
            </a:r>
          </a:p>
          <a:p>
            <a:pPr marL="232172" indent="-232172">
              <a:buFont typeface="Arial" charset="0"/>
              <a:buChar char="•"/>
            </a:pPr>
            <a:endParaRPr lang="en-US" sz="1463" dirty="0">
              <a:solidFill>
                <a:schemeClr val="tx1"/>
              </a:solidFill>
            </a:endParaRPr>
          </a:p>
          <a:p>
            <a:endParaRPr lang="en-US" sz="1300" dirty="0">
              <a:solidFill>
                <a:schemeClr val="tx1"/>
              </a:solidFill>
            </a:endParaRPr>
          </a:p>
          <a:p>
            <a:endParaRPr lang="en-US" sz="1300" dirty="0" err="1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 bwMode="gray">
          <a:xfrm>
            <a:off x="5541169" y="2251655"/>
            <a:ext cx="3962400" cy="326198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9250" tIns="29250" rIns="29250" bIns="2925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2172" indent="-232172">
              <a:buFont typeface="Arial" charset="0"/>
              <a:buChar char="•"/>
            </a:pPr>
            <a:r>
              <a:rPr lang="en-US" sz="1463" dirty="0">
                <a:solidFill>
                  <a:schemeClr val="tx1"/>
                </a:solidFill>
              </a:rPr>
              <a:t>HIV </a:t>
            </a:r>
            <a:r>
              <a:rPr lang="mr-IN" sz="1463" dirty="0">
                <a:solidFill>
                  <a:schemeClr val="tx1"/>
                </a:solidFill>
              </a:rPr>
              <a:t>–</a:t>
            </a:r>
            <a:r>
              <a:rPr lang="en-US" sz="1463" dirty="0">
                <a:solidFill>
                  <a:schemeClr val="tx1"/>
                </a:solidFill>
              </a:rPr>
              <a:t> </a:t>
            </a:r>
          </a:p>
          <a:p>
            <a:pPr marL="232172" indent="-232172">
              <a:buFont typeface="Arial" charset="0"/>
              <a:buChar char="•"/>
            </a:pPr>
            <a:r>
              <a:rPr lang="en-US" sz="1463" dirty="0">
                <a:solidFill>
                  <a:schemeClr val="tx1"/>
                </a:solidFill>
              </a:rPr>
              <a:t>Rapid, </a:t>
            </a:r>
            <a:r>
              <a:rPr lang="en-US" sz="1463" dirty="0" err="1">
                <a:solidFill>
                  <a:schemeClr val="tx1"/>
                </a:solidFill>
              </a:rPr>
              <a:t>creat</a:t>
            </a:r>
            <a:r>
              <a:rPr lang="en-US" sz="1463" dirty="0">
                <a:solidFill>
                  <a:schemeClr val="tx1"/>
                </a:solidFill>
              </a:rPr>
              <a:t>, </a:t>
            </a:r>
            <a:r>
              <a:rPr lang="en-US" sz="1463" dirty="0" err="1">
                <a:solidFill>
                  <a:schemeClr val="tx1"/>
                </a:solidFill>
              </a:rPr>
              <a:t>HepB</a:t>
            </a:r>
            <a:r>
              <a:rPr lang="en-US" sz="1463" dirty="0">
                <a:solidFill>
                  <a:schemeClr val="tx1"/>
                </a:solidFill>
              </a:rPr>
              <a:t>, Elisa </a:t>
            </a:r>
          </a:p>
          <a:p>
            <a:pPr marL="232172" indent="-232172">
              <a:buFont typeface="Arial" charset="0"/>
              <a:buChar char="•"/>
            </a:pPr>
            <a:r>
              <a:rPr lang="en-US" sz="1463" dirty="0" err="1">
                <a:solidFill>
                  <a:schemeClr val="tx1"/>
                </a:solidFill>
              </a:rPr>
              <a:t>Truvada</a:t>
            </a:r>
            <a:endParaRPr lang="en-US" sz="1463" dirty="0">
              <a:solidFill>
                <a:schemeClr val="tx1"/>
              </a:solidFill>
            </a:endParaRPr>
          </a:p>
          <a:p>
            <a:pPr marL="232172" indent="-232172">
              <a:buFont typeface="Arial" charset="0"/>
              <a:buChar char="•"/>
            </a:pPr>
            <a:r>
              <a:rPr lang="en-US" sz="1463" dirty="0">
                <a:solidFill>
                  <a:schemeClr val="tx1"/>
                </a:solidFill>
              </a:rPr>
              <a:t>Cycle on and off </a:t>
            </a:r>
          </a:p>
          <a:p>
            <a:pPr marL="232172" indent="-232172">
              <a:buFont typeface="Arial" charset="0"/>
              <a:buChar char="•"/>
            </a:pPr>
            <a:endParaRPr lang="en-US" sz="1463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 bwMode="gray">
          <a:xfrm>
            <a:off x="449746" y="1618059"/>
            <a:ext cx="4162735" cy="37175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9250" tIns="29250" rIns="29250" bIns="2925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50" b="1" dirty="0">
                <a:solidFill>
                  <a:schemeClr val="tx1"/>
                </a:solidFill>
              </a:rPr>
              <a:t>PEP</a:t>
            </a:r>
          </a:p>
        </p:txBody>
      </p:sp>
      <p:sp>
        <p:nvSpPr>
          <p:cNvPr id="8" name="Rectangle 7"/>
          <p:cNvSpPr/>
          <p:nvPr/>
        </p:nvSpPr>
        <p:spPr bwMode="gray">
          <a:xfrm>
            <a:off x="5541169" y="1618059"/>
            <a:ext cx="3962400" cy="37175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9250" tIns="29250" rIns="29250" bIns="2925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50" b="1" dirty="0">
                <a:solidFill>
                  <a:schemeClr val="tx1"/>
                </a:solidFill>
              </a:rPr>
              <a:t>PREP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1072" y="794260"/>
            <a:ext cx="8172450" cy="573508"/>
          </a:xfrm>
        </p:spPr>
        <p:txBody>
          <a:bodyPr>
            <a:noAutofit/>
          </a:bodyPr>
          <a:lstStyle/>
          <a:p>
            <a:r>
              <a:rPr lang="en-US" sz="2600" b="1" dirty="0"/>
              <a:t>PREVENTION </a:t>
            </a:r>
            <a:endParaRPr lang="en-US" sz="3575" dirty="0"/>
          </a:p>
        </p:txBody>
      </p:sp>
    </p:spTree>
    <p:extLst>
      <p:ext uri="{BB962C8B-B14F-4D97-AF65-F5344CB8AC3E}">
        <p14:creationId xmlns:p14="http://schemas.microsoft.com/office/powerpoint/2010/main" val="551276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0F0D6D-F0B9-6285-BDFE-0A3E016AADF8}"/>
              </a:ext>
            </a:extLst>
          </p:cNvPr>
          <p:cNvSpPr txBox="1"/>
          <p:nvPr/>
        </p:nvSpPr>
        <p:spPr>
          <a:xfrm>
            <a:off x="540327" y="457200"/>
            <a:ext cx="417037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800" dirty="0">
                <a:solidFill>
                  <a:srgbClr val="FF0000"/>
                </a:solidFill>
              </a:rPr>
              <a:t>CASE 1:</a:t>
            </a:r>
          </a:p>
          <a:p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Patient on TEE, 2 years, defaulted meds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January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CD4 69 VL 694000 creat 105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93C57ADA-7A0E-996D-1F4F-B58F1D698104}"/>
              </a:ext>
            </a:extLst>
          </p:cNvPr>
          <p:cNvSpPr/>
          <p:nvPr/>
        </p:nvSpPr>
        <p:spPr>
          <a:xfrm>
            <a:off x="1108364" y="2230585"/>
            <a:ext cx="401781" cy="1039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AB02CE67-1D5E-787A-1DAD-201F7E27B17A}"/>
              </a:ext>
            </a:extLst>
          </p:cNvPr>
          <p:cNvSpPr/>
          <p:nvPr/>
        </p:nvSpPr>
        <p:spPr>
          <a:xfrm>
            <a:off x="3953632" y="2230584"/>
            <a:ext cx="401781" cy="1039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3E1D6BFD-B8C5-8902-5A2E-A08B66BF165A}"/>
              </a:ext>
            </a:extLst>
          </p:cNvPr>
          <p:cNvSpPr/>
          <p:nvPr/>
        </p:nvSpPr>
        <p:spPr>
          <a:xfrm>
            <a:off x="6885788" y="2230585"/>
            <a:ext cx="401781" cy="23942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0A12F3-9E17-00D6-E67A-F11A6108F79F}"/>
              </a:ext>
            </a:extLst>
          </p:cNvPr>
          <p:cNvSpPr txBox="1"/>
          <p:nvPr/>
        </p:nvSpPr>
        <p:spPr>
          <a:xfrm>
            <a:off x="427346" y="3701537"/>
            <a:ext cx="17638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Restart old meds</a:t>
            </a:r>
          </a:p>
          <a:p>
            <a:endParaRPr lang="en-ZA" dirty="0"/>
          </a:p>
          <a:p>
            <a:endParaRPr lang="en-Z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C6A855-D48C-C53B-2AA0-4101A0A42BDC}"/>
              </a:ext>
            </a:extLst>
          </p:cNvPr>
          <p:cNvSpPr txBox="1"/>
          <p:nvPr/>
        </p:nvSpPr>
        <p:spPr>
          <a:xfrm>
            <a:off x="3396507" y="3701537"/>
            <a:ext cx="1873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In view of lo CD4, </a:t>
            </a:r>
          </a:p>
          <a:p>
            <a:r>
              <a:rPr lang="en-ZA" dirty="0"/>
              <a:t>switch to TE+PI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CED26E-A536-59C4-1BB4-34BA46BD61E1}"/>
              </a:ext>
            </a:extLst>
          </p:cNvPr>
          <p:cNvSpPr txBox="1"/>
          <p:nvPr/>
        </p:nvSpPr>
        <p:spPr>
          <a:xfrm>
            <a:off x="6518638" y="4796040"/>
            <a:ext cx="113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Today TLD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3896D3-50ED-3528-D1AC-515877EC62BE}"/>
              </a:ext>
            </a:extLst>
          </p:cNvPr>
          <p:cNvSpPr txBox="1"/>
          <p:nvPr/>
        </p:nvSpPr>
        <p:spPr>
          <a:xfrm>
            <a:off x="953866" y="3269675"/>
            <a:ext cx="6238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66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044597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0F0D6D-F0B9-6285-BDFE-0A3E016AADF8}"/>
              </a:ext>
            </a:extLst>
          </p:cNvPr>
          <p:cNvSpPr txBox="1"/>
          <p:nvPr/>
        </p:nvSpPr>
        <p:spPr>
          <a:xfrm>
            <a:off x="540327" y="457200"/>
            <a:ext cx="4171078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800" dirty="0">
                <a:solidFill>
                  <a:srgbClr val="FF0000"/>
                </a:solidFill>
              </a:rPr>
              <a:t>CASE 2:</a:t>
            </a:r>
          </a:p>
          <a:p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Patient on TEE, 10 years, 7/52 pregnant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CD4 429 VL 25000 creat 45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AB02CE67-1D5E-787A-1DAD-201F7E27B17A}"/>
              </a:ext>
            </a:extLst>
          </p:cNvPr>
          <p:cNvSpPr/>
          <p:nvPr/>
        </p:nvSpPr>
        <p:spPr>
          <a:xfrm>
            <a:off x="3953632" y="2230584"/>
            <a:ext cx="401781" cy="1039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3E1D6BFD-B8C5-8902-5A2E-A08B66BF165A}"/>
              </a:ext>
            </a:extLst>
          </p:cNvPr>
          <p:cNvSpPr/>
          <p:nvPr/>
        </p:nvSpPr>
        <p:spPr>
          <a:xfrm>
            <a:off x="6885788" y="2230585"/>
            <a:ext cx="401781" cy="23942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C6A855-D48C-C53B-2AA0-4101A0A42BDC}"/>
              </a:ext>
            </a:extLst>
          </p:cNvPr>
          <p:cNvSpPr txBox="1"/>
          <p:nvPr/>
        </p:nvSpPr>
        <p:spPr>
          <a:xfrm>
            <a:off x="3666439" y="3588326"/>
            <a:ext cx="1045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TE and PI</a:t>
            </a:r>
          </a:p>
          <a:p>
            <a:endParaRPr lang="en-Z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CED26E-A536-59C4-1BB4-34BA46BD61E1}"/>
              </a:ext>
            </a:extLst>
          </p:cNvPr>
          <p:cNvSpPr txBox="1"/>
          <p:nvPr/>
        </p:nvSpPr>
        <p:spPr>
          <a:xfrm>
            <a:off x="6518638" y="4796040"/>
            <a:ext cx="113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Today TLD</a:t>
            </a:r>
          </a:p>
        </p:txBody>
      </p:sp>
    </p:spTree>
    <p:extLst>
      <p:ext uri="{BB962C8B-B14F-4D97-AF65-F5344CB8AC3E}">
        <p14:creationId xmlns:p14="http://schemas.microsoft.com/office/powerpoint/2010/main" val="313903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0F0D6D-F0B9-6285-BDFE-0A3E016AADF8}"/>
              </a:ext>
            </a:extLst>
          </p:cNvPr>
          <p:cNvSpPr txBox="1"/>
          <p:nvPr/>
        </p:nvSpPr>
        <p:spPr>
          <a:xfrm>
            <a:off x="540327" y="457200"/>
            <a:ext cx="436824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800" dirty="0">
                <a:solidFill>
                  <a:srgbClr val="FF0000"/>
                </a:solidFill>
              </a:rPr>
              <a:t>CASE 3:</a:t>
            </a:r>
          </a:p>
          <a:p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March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Patient on TEE, Defaulted meds for 1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CD4 53 VL 17000 creat 147 </a:t>
            </a:r>
            <a:r>
              <a:rPr lang="en-ZA" dirty="0" err="1"/>
              <a:t>hepb</a:t>
            </a:r>
            <a:r>
              <a:rPr lang="en-ZA" dirty="0"/>
              <a:t> +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011CD8A3-380F-DE8D-CB30-250161543C93}"/>
              </a:ext>
            </a:extLst>
          </p:cNvPr>
          <p:cNvSpPr/>
          <p:nvPr/>
        </p:nvSpPr>
        <p:spPr>
          <a:xfrm>
            <a:off x="3472369" y="2246626"/>
            <a:ext cx="401781" cy="1039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BA31D5-8D45-2969-0F25-E8712091B689}"/>
              </a:ext>
            </a:extLst>
          </p:cNvPr>
          <p:cNvSpPr txBox="1"/>
          <p:nvPr/>
        </p:nvSpPr>
        <p:spPr>
          <a:xfrm>
            <a:off x="2405899" y="3597815"/>
            <a:ext cx="2776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Dumiva + PI + TDF (2/week)</a:t>
            </a:r>
          </a:p>
        </p:txBody>
      </p:sp>
    </p:spTree>
    <p:extLst>
      <p:ext uri="{BB962C8B-B14F-4D97-AF65-F5344CB8AC3E}">
        <p14:creationId xmlns:p14="http://schemas.microsoft.com/office/powerpoint/2010/main" val="1789496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0F0D6D-F0B9-6285-BDFE-0A3E016AADF8}"/>
              </a:ext>
            </a:extLst>
          </p:cNvPr>
          <p:cNvSpPr txBox="1"/>
          <p:nvPr/>
        </p:nvSpPr>
        <p:spPr>
          <a:xfrm>
            <a:off x="540327" y="457200"/>
            <a:ext cx="411811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800" dirty="0">
                <a:solidFill>
                  <a:srgbClr val="FF0000"/>
                </a:solidFill>
              </a:rPr>
              <a:t>CASE 4:</a:t>
            </a:r>
          </a:p>
          <a:p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November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Patient on 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CD4 44 VL 160000 creat 85 urine lam - 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011CD8A3-380F-DE8D-CB30-250161543C93}"/>
              </a:ext>
            </a:extLst>
          </p:cNvPr>
          <p:cNvSpPr/>
          <p:nvPr/>
        </p:nvSpPr>
        <p:spPr>
          <a:xfrm>
            <a:off x="1852116" y="2221094"/>
            <a:ext cx="401781" cy="1039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BA31D5-8D45-2969-0F25-E8712091B689}"/>
              </a:ext>
            </a:extLst>
          </p:cNvPr>
          <p:cNvSpPr txBox="1"/>
          <p:nvPr/>
        </p:nvSpPr>
        <p:spPr>
          <a:xfrm>
            <a:off x="1667958" y="3597816"/>
            <a:ext cx="1195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TE + PI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1ED3278C-385A-7E87-E266-DCEE9A20721F}"/>
              </a:ext>
            </a:extLst>
          </p:cNvPr>
          <p:cNvSpPr/>
          <p:nvPr/>
        </p:nvSpPr>
        <p:spPr>
          <a:xfrm>
            <a:off x="6159422" y="2221094"/>
            <a:ext cx="401781" cy="25113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034DC1-28B9-6A16-00F5-D85FB661412D}"/>
              </a:ext>
            </a:extLst>
          </p:cNvPr>
          <p:cNvSpPr txBox="1"/>
          <p:nvPr/>
        </p:nvSpPr>
        <p:spPr>
          <a:xfrm>
            <a:off x="5883225" y="4905247"/>
            <a:ext cx="1195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Today TLD</a:t>
            </a:r>
          </a:p>
        </p:txBody>
      </p:sp>
    </p:spTree>
    <p:extLst>
      <p:ext uri="{BB962C8B-B14F-4D97-AF65-F5344CB8AC3E}">
        <p14:creationId xmlns:p14="http://schemas.microsoft.com/office/powerpoint/2010/main" val="2829361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875803"/>
            <a:ext cx="8172450" cy="763775"/>
          </a:xfrm>
        </p:spPr>
        <p:txBody>
          <a:bodyPr/>
          <a:lstStyle/>
          <a:p>
            <a:r>
              <a:rPr lang="en-US" b="1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540" y="1913765"/>
            <a:ext cx="8172450" cy="3914078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  ART is used for the </a:t>
            </a:r>
            <a:r>
              <a:rPr lang="en-US" dirty="0">
                <a:solidFill>
                  <a:srgbClr val="FF0000"/>
                </a:solidFill>
              </a:rPr>
              <a:t>treatment and prevention of HIV </a:t>
            </a: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  The treatment of HIV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charset="0"/>
              <a:buChar char="o"/>
            </a:pPr>
            <a:r>
              <a:rPr lang="en-US" altLang="zh-CN" dirty="0">
                <a:solidFill>
                  <a:schemeClr val="tx1"/>
                </a:solidFill>
                <a:cs typeface="Arial" pitchFamily="34" charset="0"/>
              </a:rPr>
              <a:t>  Maximal suppression of viral replication(undetectable VL</a:t>
            </a:r>
            <a:r>
              <a:rPr lang="en-US" altLang="zh-CN" dirty="0">
                <a:solidFill>
                  <a:schemeClr val="tx1"/>
                </a:solidFill>
                <a:cs typeface="Roboto" pitchFamily="18" charset="0"/>
              </a:rPr>
              <a:t>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charset="0"/>
              <a:buChar char="o"/>
            </a:pPr>
            <a:r>
              <a:rPr lang="en-US" altLang="zh-CN" dirty="0">
                <a:solidFill>
                  <a:schemeClr val="tx1"/>
                </a:solidFill>
                <a:cs typeface="Arial" pitchFamily="34" charset="0"/>
              </a:rPr>
              <a:t>  Restoration of immune function ( CD4 cell count</a:t>
            </a:r>
            <a:r>
              <a:rPr lang="en-US" altLang="zh-CN" dirty="0">
                <a:solidFill>
                  <a:schemeClr val="tx1"/>
                </a:solidFill>
                <a:cs typeface="Roboto" pitchFamily="18" charset="0"/>
              </a:rPr>
              <a:t>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charset="0"/>
              <a:buChar char="o"/>
            </a:pPr>
            <a:r>
              <a:rPr lang="en-US" altLang="zh-CN" dirty="0">
                <a:solidFill>
                  <a:schemeClr val="tx1"/>
                </a:solidFill>
                <a:cs typeface="Arial" pitchFamily="34" charset="0"/>
              </a:rPr>
              <a:t>  ART is life long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charset="0"/>
              <a:buChar char="o"/>
            </a:pPr>
            <a:r>
              <a:rPr lang="en-US" altLang="zh-CN" dirty="0">
                <a:solidFill>
                  <a:schemeClr val="tx1"/>
                </a:solidFill>
                <a:cs typeface="Arial" pitchFamily="34" charset="0"/>
              </a:rPr>
              <a:t>  100% adherence is essential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charset="0"/>
              <a:buChar char="o"/>
            </a:pPr>
            <a:r>
              <a:rPr lang="en-US" altLang="zh-CN" dirty="0">
                <a:solidFill>
                  <a:schemeClr val="tx1"/>
                </a:solidFill>
              </a:rPr>
              <a:t>  New drugs have lesser s/e and toxicity profile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charset="0"/>
              <a:buChar char="o"/>
            </a:pPr>
            <a:r>
              <a:rPr lang="en-US" altLang="zh-CN" dirty="0">
                <a:solidFill>
                  <a:schemeClr val="tx1"/>
                </a:solidFill>
              </a:rPr>
              <a:t>  Greater selection of drugs to fit into a patient’s profile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Font typeface="Courier New" charset="0"/>
              <a:buChar char="o"/>
            </a:pPr>
            <a:r>
              <a:rPr lang="en-US" altLang="zh-CN" dirty="0">
                <a:solidFill>
                  <a:schemeClr val="tx1"/>
                </a:solidFill>
              </a:rPr>
              <a:t>  FDC and daily dosing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Font typeface="Arial" charset="0"/>
              <a:buChar char="•"/>
            </a:pPr>
            <a:r>
              <a:rPr lang="en-US" altLang="zh-CN" dirty="0">
                <a:solidFill>
                  <a:srgbClr val="FF0000"/>
                </a:solidFill>
              </a:rPr>
              <a:t>  The prevention of HIV</a:t>
            </a:r>
          </a:p>
          <a:p>
            <a:pPr marL="371475" indent="-371475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CN" dirty="0">
                <a:solidFill>
                  <a:srgbClr val="FF0000"/>
                </a:solidFill>
              </a:rPr>
              <a:t>PEP </a:t>
            </a:r>
          </a:p>
          <a:p>
            <a:pPr marL="371475" indent="-371475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CN" dirty="0">
                <a:solidFill>
                  <a:srgbClr val="FF0000"/>
                </a:solidFill>
              </a:rPr>
              <a:t>PREP</a:t>
            </a:r>
          </a:p>
          <a:p>
            <a:pPr>
              <a:buFont typeface="Courier New" charset="0"/>
              <a:buChar char="o"/>
            </a:pPr>
            <a:endParaRPr lang="en-US" altLang="zh-CN" dirty="0">
              <a:solidFill>
                <a:srgbClr val="404040"/>
              </a:solidFill>
              <a:latin typeface="Roboto" pitchFamily="18" charset="0"/>
              <a:cs typeface="Roboto" pitchFamily="18" charset="0"/>
            </a:endParaRPr>
          </a:p>
          <a:p>
            <a:pPr>
              <a:buFont typeface="Courier New" charset="0"/>
              <a:buChar char="o"/>
            </a:pPr>
            <a:endParaRPr lang="en-US" altLang="zh-CN" dirty="0">
              <a:solidFill>
                <a:srgbClr val="404040"/>
              </a:solidFill>
              <a:latin typeface="Roboto" pitchFamily="18" charset="0"/>
              <a:cs typeface="Roboto" pitchFamily="18" charset="0"/>
            </a:endParaRPr>
          </a:p>
          <a:p>
            <a:pPr>
              <a:buFont typeface="Courier New" charset="0"/>
              <a:buChar char="o"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566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0F0D6D-F0B9-6285-BDFE-0A3E016AADF8}"/>
              </a:ext>
            </a:extLst>
          </p:cNvPr>
          <p:cNvSpPr txBox="1"/>
          <p:nvPr/>
        </p:nvSpPr>
        <p:spPr>
          <a:xfrm>
            <a:off x="540327" y="457200"/>
            <a:ext cx="517558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800" dirty="0">
                <a:solidFill>
                  <a:srgbClr val="FF0000"/>
                </a:solidFill>
              </a:rPr>
              <a:t>CASE 5:</a:t>
            </a:r>
          </a:p>
          <a:p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Patient on 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CD4 4 VL 268000 creat 55 urine lam +, crypto Ag - 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011CD8A3-380F-DE8D-CB30-250161543C93}"/>
              </a:ext>
            </a:extLst>
          </p:cNvPr>
          <p:cNvSpPr/>
          <p:nvPr/>
        </p:nvSpPr>
        <p:spPr>
          <a:xfrm>
            <a:off x="1852116" y="2221094"/>
            <a:ext cx="401781" cy="1039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BA31D5-8D45-2969-0F25-E8712091B689}"/>
              </a:ext>
            </a:extLst>
          </p:cNvPr>
          <p:cNvSpPr txBox="1"/>
          <p:nvPr/>
        </p:nvSpPr>
        <p:spPr>
          <a:xfrm>
            <a:off x="1399972" y="3597816"/>
            <a:ext cx="1716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TB meds </a:t>
            </a:r>
          </a:p>
          <a:p>
            <a:r>
              <a:rPr lang="en-ZA" dirty="0"/>
              <a:t>2 weeks later</a:t>
            </a:r>
          </a:p>
          <a:p>
            <a:r>
              <a:rPr lang="en-ZA" dirty="0"/>
              <a:t>TLD + D</a:t>
            </a:r>
          </a:p>
          <a:p>
            <a:r>
              <a:rPr lang="en-ZA" dirty="0"/>
              <a:t>PURBAC</a:t>
            </a:r>
          </a:p>
        </p:txBody>
      </p:sp>
    </p:spTree>
    <p:extLst>
      <p:ext uri="{BB962C8B-B14F-4D97-AF65-F5344CB8AC3E}">
        <p14:creationId xmlns:p14="http://schemas.microsoft.com/office/powerpoint/2010/main" val="2471545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0F0D6D-F0B9-6285-BDFE-0A3E016AADF8}"/>
              </a:ext>
            </a:extLst>
          </p:cNvPr>
          <p:cNvSpPr txBox="1"/>
          <p:nvPr/>
        </p:nvSpPr>
        <p:spPr>
          <a:xfrm>
            <a:off x="540327" y="457200"/>
            <a:ext cx="3731984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800" dirty="0">
                <a:solidFill>
                  <a:srgbClr val="FF0000"/>
                </a:solidFill>
              </a:rPr>
              <a:t>CASE 6 :</a:t>
            </a:r>
          </a:p>
          <a:p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On TEE from 2009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Switch to LAMZID + Aluvia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2019 TE + 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VL undetectable CD4 618 </a:t>
            </a:r>
            <a:r>
              <a:rPr lang="en-ZA" dirty="0">
                <a:solidFill>
                  <a:srgbClr val="FF0000"/>
                </a:solidFill>
              </a:rPr>
              <a:t>(Earnest)</a:t>
            </a:r>
          </a:p>
        </p:txBody>
      </p:sp>
    </p:spTree>
    <p:extLst>
      <p:ext uri="{BB962C8B-B14F-4D97-AF65-F5344CB8AC3E}">
        <p14:creationId xmlns:p14="http://schemas.microsoft.com/office/powerpoint/2010/main" val="4260782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forget the 5 Ps!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Pap smears</a:t>
            </a:r>
          </a:p>
          <a:p>
            <a:r>
              <a:rPr lang="en-US" dirty="0" err="1"/>
              <a:t>Piepie</a:t>
            </a:r>
            <a:r>
              <a:rPr lang="en-US" dirty="0"/>
              <a:t> cut - Circumcisions</a:t>
            </a:r>
          </a:p>
          <a:p>
            <a:r>
              <a:rPr lang="en-US" dirty="0"/>
              <a:t>PEP (1/12)</a:t>
            </a:r>
          </a:p>
          <a:p>
            <a:r>
              <a:rPr lang="en-US" dirty="0"/>
              <a:t>Prep</a:t>
            </a:r>
          </a:p>
          <a:p>
            <a:r>
              <a:rPr lang="en-US" dirty="0"/>
              <a:t>Patients are people</a:t>
            </a:r>
          </a:p>
        </p:txBody>
      </p:sp>
      <p:sp>
        <p:nvSpPr>
          <p:cNvPr id="4" name="btfpLayoutConfig" hidden="1"/>
          <p:cNvSpPr txBox="1"/>
          <p:nvPr/>
        </p:nvSpPr>
        <p:spPr>
          <a:xfrm>
            <a:off x="10319" y="653256"/>
            <a:ext cx="7223125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overall_1_131961116483328760 columns_1_131961116483328760 </a:t>
            </a:r>
          </a:p>
        </p:txBody>
      </p:sp>
    </p:spTree>
    <p:extLst>
      <p:ext uri="{BB962C8B-B14F-4D97-AF65-F5344CB8AC3E}">
        <p14:creationId xmlns:p14="http://schemas.microsoft.com/office/powerpoint/2010/main" val="3341603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260"/>
          <a:stretch/>
        </p:blipFill>
        <p:spPr>
          <a:xfrm rot="5400000">
            <a:off x="2288072" y="-1614012"/>
            <a:ext cx="5329856" cy="9647585"/>
          </a:xfrm>
          <a:prstGeom prst="rect">
            <a:avLst/>
          </a:prstGeom>
        </p:spPr>
      </p:pic>
      <p:sp>
        <p:nvSpPr>
          <p:cNvPr id="5" name="BainBulletsConfiguration" hidden="1"/>
          <p:cNvSpPr txBox="1"/>
          <p:nvPr/>
        </p:nvSpPr>
        <p:spPr>
          <a:xfrm>
            <a:off x="966788" y="652735"/>
            <a:ext cx="6858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sz="100" dirty="0">
              <a:solidFill>
                <a:srgbClr val="FFFFFF"/>
              </a:solidFill>
            </a:endParaRPr>
          </a:p>
        </p:txBody>
      </p:sp>
      <p:sp>
        <p:nvSpPr>
          <p:cNvPr id="3" name="btfpLayoutConfig" hidden="1"/>
          <p:cNvSpPr txBox="1"/>
          <p:nvPr/>
        </p:nvSpPr>
        <p:spPr>
          <a:xfrm>
            <a:off x="10319" y="653256"/>
            <a:ext cx="7223125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overall_1_131800355050236567 columns_1_131800355050236567 </a:t>
            </a:r>
          </a:p>
        </p:txBody>
      </p:sp>
    </p:spTree>
    <p:extLst>
      <p:ext uri="{BB962C8B-B14F-4D97-AF65-F5344CB8AC3E}">
        <p14:creationId xmlns:p14="http://schemas.microsoft.com/office/powerpoint/2010/main" val="3844297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ARVs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950" dirty="0">
                <a:latin typeface="Arial" pitchFamily="34" charset="0"/>
                <a:cs typeface="Arial" pitchFamily="34" charset="0"/>
              </a:rPr>
              <a:t>Nucleoside reverse transcriptase inhibitors (NRTI)</a:t>
            </a:r>
          </a:p>
          <a:p>
            <a:pPr lvl="1">
              <a:lnSpc>
                <a:spcPct val="150000"/>
              </a:lnSpc>
            </a:pPr>
            <a:r>
              <a:rPr lang="en-US" altLang="zh-CN" sz="19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950" dirty="0">
                <a:latin typeface="Arial" pitchFamily="34" charset="0"/>
                <a:cs typeface="Arial" pitchFamily="34" charset="0"/>
              </a:rPr>
              <a:t>AZT</a:t>
            </a:r>
            <a:r>
              <a:rPr lang="en-US" altLang="zh-CN" sz="19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TDF, 3TC, FTC, ABC</a:t>
            </a:r>
          </a:p>
          <a:p>
            <a:pPr>
              <a:lnSpc>
                <a:spcPct val="150000"/>
              </a:lnSpc>
            </a:pPr>
            <a:r>
              <a:rPr lang="en-US" altLang="zh-CN" sz="1950" dirty="0">
                <a:latin typeface="Arial" pitchFamily="34" charset="0"/>
                <a:cs typeface="Arial" pitchFamily="34" charset="0"/>
              </a:rPr>
              <a:t>Non-nucleoside reverse transcriptase inhibitors (NNRTI)</a:t>
            </a:r>
          </a:p>
          <a:p>
            <a:pPr lvl="1">
              <a:lnSpc>
                <a:spcPct val="150000"/>
              </a:lnSpc>
            </a:pPr>
            <a:r>
              <a:rPr lang="en-US" altLang="zh-CN" sz="19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950" dirty="0">
                <a:latin typeface="Arial" pitchFamily="34" charset="0"/>
                <a:cs typeface="Arial" pitchFamily="34" charset="0"/>
              </a:rPr>
              <a:t>EFV</a:t>
            </a:r>
            <a:r>
              <a:rPr lang="en-US" altLang="zh-CN" sz="19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RPV</a:t>
            </a:r>
          </a:p>
          <a:p>
            <a:pPr>
              <a:lnSpc>
                <a:spcPct val="150000"/>
              </a:lnSpc>
            </a:pPr>
            <a:r>
              <a:rPr lang="en-US" altLang="zh-CN" sz="1950" dirty="0">
                <a:latin typeface="Arial" pitchFamily="34" charset="0"/>
                <a:cs typeface="Arial" pitchFamily="34" charset="0"/>
              </a:rPr>
              <a:t>Protease inhibitors (PI)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Aluvia</a:t>
            </a:r>
            <a:r>
              <a:rPr lang="en-US" sz="2000" dirty="0">
                <a:solidFill>
                  <a:srgbClr val="FF0000"/>
                </a:solidFill>
              </a:rPr>
              <a:t>, ATV, DRV, (RTV)</a:t>
            </a:r>
            <a:endParaRPr lang="en-US" altLang="zh-CN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950" dirty="0">
                <a:latin typeface="Arial" pitchFamily="34" charset="0"/>
                <a:cs typeface="Arial" pitchFamily="34" charset="0"/>
              </a:rPr>
              <a:t>Integrase inhibitors</a:t>
            </a:r>
          </a:p>
          <a:p>
            <a:pPr lvl="1">
              <a:lnSpc>
                <a:spcPct val="150000"/>
              </a:lnSpc>
            </a:pPr>
            <a:r>
              <a:rPr lang="en-US" altLang="zh-CN" sz="1950" dirty="0">
                <a:latin typeface="Arial" pitchFamily="34" charset="0"/>
                <a:cs typeface="Arial" pitchFamily="34" charset="0"/>
              </a:rPr>
              <a:t>RTG, </a:t>
            </a:r>
            <a:r>
              <a:rPr lang="en-US" altLang="zh-CN" sz="19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DTG</a:t>
            </a:r>
            <a:endParaRPr lang="en-US" altLang="zh-CN" sz="19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btfpLayoutConfig" hidden="1"/>
          <p:cNvSpPr txBox="1"/>
          <p:nvPr/>
        </p:nvSpPr>
        <p:spPr>
          <a:xfrm>
            <a:off x="10319" y="653256"/>
            <a:ext cx="7223125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overall_1_131961098581929933 columns_1_131961098581929933 </a:t>
            </a:r>
          </a:p>
        </p:txBody>
      </p:sp>
    </p:spTree>
    <p:extLst>
      <p:ext uri="{BB962C8B-B14F-4D97-AF65-F5344CB8AC3E}">
        <p14:creationId xmlns:p14="http://schemas.microsoft.com/office/powerpoint/2010/main" val="3476781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140" y="22244"/>
            <a:ext cx="8172450" cy="145075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REGIMEN 1: STRENGTHS </a:t>
            </a:r>
          </a:p>
        </p:txBody>
      </p:sp>
      <p:sp>
        <p:nvSpPr>
          <p:cNvPr id="3" name="Rectangle 2"/>
          <p:cNvSpPr/>
          <p:nvPr/>
        </p:nvSpPr>
        <p:spPr bwMode="gray">
          <a:xfrm>
            <a:off x="371475" y="2210381"/>
            <a:ext cx="2835895" cy="333421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9250" tIns="29250" rIns="29250" bIns="2925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300" dirty="0">
                <a:solidFill>
                  <a:schemeClr val="tx1"/>
                </a:solidFill>
              </a:rPr>
              <a:t>Used extensively previously </a:t>
            </a:r>
          </a:p>
          <a:p>
            <a:r>
              <a:rPr lang="en-US" sz="1463" dirty="0">
                <a:solidFill>
                  <a:schemeClr val="tx1"/>
                </a:solidFill>
              </a:rPr>
              <a:t>Can be used with TB</a:t>
            </a:r>
          </a:p>
        </p:txBody>
      </p:sp>
      <p:sp>
        <p:nvSpPr>
          <p:cNvPr id="4" name="Rectangle 3"/>
          <p:cNvSpPr/>
          <p:nvPr/>
        </p:nvSpPr>
        <p:spPr bwMode="gray">
          <a:xfrm>
            <a:off x="3535053" y="2210380"/>
            <a:ext cx="2835895" cy="333421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9250" tIns="29250" rIns="29250" bIns="2925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Fewer neurological side effects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Once daily dosing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Excellent for shift workers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No interaction with hormonal contraception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No teratogenicity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Keeping options open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 bwMode="gray">
          <a:xfrm>
            <a:off x="6698630" y="2210380"/>
            <a:ext cx="2835895" cy="333421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9250" tIns="29250" rIns="29250" bIns="2925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Rapid viral suppression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High genetic barrier to resistance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Do not need initiation VL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Once daily dosing (AM)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Excellent for shift workers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No food restriction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Can be used with TB (double dose DTG)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No interaction with hormonal contraception)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Use in PEP</a:t>
            </a:r>
          </a:p>
        </p:txBody>
      </p:sp>
      <p:sp>
        <p:nvSpPr>
          <p:cNvPr id="6" name="Rectangle 5"/>
          <p:cNvSpPr/>
          <p:nvPr/>
        </p:nvSpPr>
        <p:spPr bwMode="gray">
          <a:xfrm>
            <a:off x="371475" y="1710929"/>
            <a:ext cx="2835895" cy="37175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9250" tIns="29250" rIns="29250" bIns="2925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50" b="1" dirty="0">
                <a:solidFill>
                  <a:schemeClr val="tx1"/>
                </a:solidFill>
              </a:rPr>
              <a:t>TEE</a:t>
            </a:r>
          </a:p>
        </p:txBody>
      </p:sp>
      <p:sp>
        <p:nvSpPr>
          <p:cNvPr id="7" name="Rectangle 6"/>
          <p:cNvSpPr/>
          <p:nvPr/>
        </p:nvSpPr>
        <p:spPr bwMode="gray">
          <a:xfrm>
            <a:off x="3535053" y="1710928"/>
            <a:ext cx="2835895" cy="37175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9250" tIns="29250" rIns="29250" bIns="2925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50" b="1" dirty="0">
                <a:solidFill>
                  <a:schemeClr val="tx1"/>
                </a:solidFill>
              </a:rPr>
              <a:t>TER</a:t>
            </a:r>
          </a:p>
        </p:txBody>
      </p:sp>
      <p:sp>
        <p:nvSpPr>
          <p:cNvPr id="8" name="Rectangle 7"/>
          <p:cNvSpPr/>
          <p:nvPr/>
        </p:nvSpPr>
        <p:spPr bwMode="gray">
          <a:xfrm>
            <a:off x="6698630" y="1722676"/>
            <a:ext cx="2835895" cy="37175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9250" tIns="29250" rIns="29250" bIns="2925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50" b="1" dirty="0">
                <a:solidFill>
                  <a:schemeClr val="tx1"/>
                </a:solidFill>
              </a:rPr>
              <a:t>TLD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4DF82F-102A-D1DC-237C-A31EDC5C1233}"/>
              </a:ext>
            </a:extLst>
          </p:cNvPr>
          <p:cNvSpPr txBox="1"/>
          <p:nvPr/>
        </p:nvSpPr>
        <p:spPr>
          <a:xfrm>
            <a:off x="366140" y="286605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00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03699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140" y="22244"/>
            <a:ext cx="8172450" cy="145075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REGIMEN 1: STRENGTHS – DUAL THERAPY</a:t>
            </a:r>
          </a:p>
        </p:txBody>
      </p:sp>
      <p:sp>
        <p:nvSpPr>
          <p:cNvPr id="3" name="Rectangle 2"/>
          <p:cNvSpPr/>
          <p:nvPr/>
        </p:nvSpPr>
        <p:spPr bwMode="gray">
          <a:xfrm>
            <a:off x="371475" y="2419931"/>
            <a:ext cx="2616557" cy="333421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9250" tIns="29250" rIns="29250" bIns="2925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Alternate option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Initiation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Switching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Not inferior to triple therapy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Once daily dosing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Cost-effective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Less nausea (2%)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Less renal issues (1%)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 bwMode="gray">
          <a:xfrm>
            <a:off x="3387477" y="2419930"/>
            <a:ext cx="2616557" cy="333421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9250" tIns="29250" rIns="29250" bIns="2925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Switching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Not inferior to triple therapy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Once daily dosing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Cost-effective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Solid</a:t>
            </a:r>
          </a:p>
        </p:txBody>
      </p:sp>
      <p:sp>
        <p:nvSpPr>
          <p:cNvPr id="6" name="Rectangle 5"/>
          <p:cNvSpPr/>
          <p:nvPr/>
        </p:nvSpPr>
        <p:spPr bwMode="gray">
          <a:xfrm>
            <a:off x="371475" y="1710929"/>
            <a:ext cx="2616557" cy="5750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9250" tIns="29250" rIns="29250" bIns="2925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50" b="1" dirty="0">
                <a:solidFill>
                  <a:schemeClr val="tx1"/>
                </a:solidFill>
              </a:rPr>
              <a:t>DL </a:t>
            </a:r>
            <a:br>
              <a:rPr lang="en-US" sz="1950" b="1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(Dolutegravir-Lamivudine)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 bwMode="gray">
          <a:xfrm>
            <a:off x="3387477" y="1710928"/>
            <a:ext cx="2616557" cy="5750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9250" tIns="29250" rIns="29250" bIns="2925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50" b="1" dirty="0">
                <a:solidFill>
                  <a:schemeClr val="tx1"/>
                </a:solidFill>
              </a:rPr>
              <a:t>DR </a:t>
            </a:r>
            <a:br>
              <a:rPr lang="en-US" sz="1950" b="1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(Dolutegravir-</a:t>
            </a:r>
            <a:r>
              <a:rPr lang="en-US" sz="1600" b="1" dirty="0" err="1">
                <a:solidFill>
                  <a:schemeClr val="tx1"/>
                </a:solidFill>
              </a:rPr>
              <a:t>Rilpivirine</a:t>
            </a:r>
            <a:r>
              <a:rPr lang="en-US" sz="1600" b="1" dirty="0">
                <a:solidFill>
                  <a:schemeClr val="tx1"/>
                </a:solidFill>
              </a:rPr>
              <a:t>)</a:t>
            </a:r>
            <a:endParaRPr lang="en-US" sz="1950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41370C-28D5-AD26-939D-E2968FD70E0C}"/>
              </a:ext>
            </a:extLst>
          </p:cNvPr>
          <p:cNvSpPr/>
          <p:nvPr/>
        </p:nvSpPr>
        <p:spPr bwMode="gray">
          <a:xfrm>
            <a:off x="6518523" y="2419930"/>
            <a:ext cx="2413809" cy="333421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9250" tIns="29250" rIns="29250" bIns="2925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Cabotegravir / </a:t>
            </a:r>
            <a:r>
              <a:rPr lang="en-US" sz="1600" dirty="0" err="1">
                <a:solidFill>
                  <a:schemeClr val="tx1"/>
                </a:solidFill>
              </a:rPr>
              <a:t>Rilpivirine</a:t>
            </a: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Monthly injections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26CC7C-99C8-9DAC-D37D-F400340470F0}"/>
              </a:ext>
            </a:extLst>
          </p:cNvPr>
          <p:cNvSpPr/>
          <p:nvPr/>
        </p:nvSpPr>
        <p:spPr bwMode="gray">
          <a:xfrm>
            <a:off x="6518524" y="1722676"/>
            <a:ext cx="2413809" cy="5750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9250" tIns="29250" rIns="29250" bIns="2925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50" b="1" dirty="0">
                <a:solidFill>
                  <a:schemeClr val="tx1"/>
                </a:solidFill>
              </a:rPr>
              <a:t>Injectables</a:t>
            </a:r>
          </a:p>
        </p:txBody>
      </p:sp>
    </p:spTree>
    <p:extLst>
      <p:ext uri="{BB962C8B-B14F-4D97-AF65-F5344CB8AC3E}">
        <p14:creationId xmlns:p14="http://schemas.microsoft.com/office/powerpoint/2010/main" val="1306492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-137353"/>
            <a:ext cx="8172450" cy="145075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REGIMEN 1: CAUTION  </a:t>
            </a:r>
          </a:p>
        </p:txBody>
      </p:sp>
      <p:sp>
        <p:nvSpPr>
          <p:cNvPr id="3" name="Rectangle 2"/>
          <p:cNvSpPr/>
          <p:nvPr/>
        </p:nvSpPr>
        <p:spPr bwMode="gray">
          <a:xfrm>
            <a:off x="371475" y="2210381"/>
            <a:ext cx="2835895" cy="333421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9250" tIns="29250" rIns="29250" bIns="2925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63" dirty="0">
                <a:solidFill>
                  <a:schemeClr val="tx1"/>
                </a:solidFill>
              </a:rPr>
              <a:t>Neuro-psychiatric s/e (</a:t>
            </a:r>
            <a:r>
              <a:rPr lang="en-US" sz="1463" dirty="0" err="1">
                <a:solidFill>
                  <a:schemeClr val="tx1"/>
                </a:solidFill>
              </a:rPr>
              <a:t>pyschosis</a:t>
            </a:r>
            <a:r>
              <a:rPr lang="en-US" sz="1463" dirty="0">
                <a:solidFill>
                  <a:schemeClr val="tx1"/>
                </a:solidFill>
              </a:rPr>
              <a:t>, bad dreams, insomnia, fatigue, drowsiness, dizziness, memory loss)</a:t>
            </a:r>
          </a:p>
          <a:p>
            <a:r>
              <a:rPr lang="en-US" sz="1463" dirty="0" err="1">
                <a:solidFill>
                  <a:schemeClr val="tx1"/>
                </a:solidFill>
              </a:rPr>
              <a:t>Hepatoxic</a:t>
            </a:r>
            <a:endParaRPr lang="en-US" sz="1463" dirty="0">
              <a:solidFill>
                <a:schemeClr val="tx1"/>
              </a:solidFill>
            </a:endParaRPr>
          </a:p>
          <a:p>
            <a:r>
              <a:rPr lang="en-US" sz="1463" dirty="0" err="1">
                <a:solidFill>
                  <a:schemeClr val="tx1"/>
                </a:solidFill>
              </a:rPr>
              <a:t>Gynaecomastia</a:t>
            </a:r>
            <a:endParaRPr lang="en-US" sz="1463" dirty="0">
              <a:solidFill>
                <a:schemeClr val="tx1"/>
              </a:solidFill>
            </a:endParaRPr>
          </a:p>
          <a:p>
            <a:r>
              <a:rPr lang="en-US" sz="1463" dirty="0">
                <a:solidFill>
                  <a:schemeClr val="tx1"/>
                </a:solidFill>
              </a:rPr>
              <a:t>Drug rash </a:t>
            </a:r>
          </a:p>
          <a:p>
            <a:r>
              <a:rPr lang="en-US" sz="1463" dirty="0">
                <a:solidFill>
                  <a:schemeClr val="tx1"/>
                </a:solidFill>
              </a:rPr>
              <a:t>Cannot use in shift workers</a:t>
            </a:r>
          </a:p>
          <a:p>
            <a:endParaRPr lang="en-US" sz="1463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 bwMode="gray">
          <a:xfrm>
            <a:off x="3535053" y="2210380"/>
            <a:ext cx="2835895" cy="333421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9250" tIns="29250" rIns="29250" bIns="2925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300" dirty="0">
                <a:solidFill>
                  <a:schemeClr val="tx1"/>
                </a:solidFill>
              </a:rPr>
              <a:t>VL &lt; 100,000</a:t>
            </a:r>
          </a:p>
          <a:p>
            <a:r>
              <a:rPr lang="en-US" sz="1463" dirty="0">
                <a:solidFill>
                  <a:schemeClr val="tx1"/>
                </a:solidFill>
              </a:rPr>
              <a:t>Cannot be used with TB</a:t>
            </a:r>
          </a:p>
          <a:p>
            <a:r>
              <a:rPr lang="en-US" sz="1463" dirty="0">
                <a:solidFill>
                  <a:schemeClr val="tx1"/>
                </a:solidFill>
              </a:rPr>
              <a:t>Ulcer drugs  </a:t>
            </a:r>
          </a:p>
          <a:p>
            <a:endParaRPr lang="en-US" sz="1463" dirty="0">
              <a:solidFill>
                <a:schemeClr val="tx1"/>
              </a:solidFill>
            </a:endParaRPr>
          </a:p>
          <a:p>
            <a:endParaRPr lang="en-US" sz="1300" dirty="0">
              <a:solidFill>
                <a:schemeClr val="tx1"/>
              </a:solidFill>
            </a:endParaRPr>
          </a:p>
          <a:p>
            <a:endParaRPr lang="en-US" sz="1300" dirty="0" err="1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 bwMode="gray">
          <a:xfrm>
            <a:off x="6698630" y="2210380"/>
            <a:ext cx="2835895" cy="333421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9250" tIns="29250" rIns="29250" bIns="2925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63" dirty="0">
                <a:solidFill>
                  <a:schemeClr val="tx1"/>
                </a:solidFill>
              </a:rPr>
              <a:t>Weight gain </a:t>
            </a:r>
          </a:p>
          <a:p>
            <a:r>
              <a:rPr lang="en-US" sz="1463" dirty="0">
                <a:solidFill>
                  <a:schemeClr val="tx1"/>
                </a:solidFill>
              </a:rPr>
              <a:t>Insomnia, agitation </a:t>
            </a:r>
          </a:p>
          <a:p>
            <a:r>
              <a:rPr lang="en-US" sz="1463" dirty="0">
                <a:solidFill>
                  <a:schemeClr val="tx1"/>
                </a:solidFill>
              </a:rPr>
              <a:t>Diabetes (increases metformin levels) </a:t>
            </a:r>
          </a:p>
          <a:p>
            <a:r>
              <a:rPr lang="en-US" sz="1463" strike="sngStrike" dirty="0">
                <a:solidFill>
                  <a:schemeClr val="tx1"/>
                </a:solidFill>
              </a:rPr>
              <a:t>First trimester (neural tube defects)</a:t>
            </a:r>
          </a:p>
          <a:p>
            <a:endParaRPr lang="en-US" sz="1463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 bwMode="gray">
          <a:xfrm>
            <a:off x="371475" y="1710929"/>
            <a:ext cx="2835895" cy="37175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9250" tIns="29250" rIns="29250" bIns="2925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50" b="1" dirty="0">
                <a:solidFill>
                  <a:schemeClr val="tx1"/>
                </a:solidFill>
              </a:rPr>
              <a:t>TEE</a:t>
            </a:r>
          </a:p>
        </p:txBody>
      </p:sp>
      <p:sp>
        <p:nvSpPr>
          <p:cNvPr id="7" name="Rectangle 6"/>
          <p:cNvSpPr/>
          <p:nvPr/>
        </p:nvSpPr>
        <p:spPr bwMode="gray">
          <a:xfrm>
            <a:off x="3535053" y="1710928"/>
            <a:ext cx="2835895" cy="37175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9250" tIns="29250" rIns="29250" bIns="2925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50" b="1" dirty="0">
                <a:solidFill>
                  <a:schemeClr val="tx1"/>
                </a:solidFill>
              </a:rPr>
              <a:t>TER</a:t>
            </a:r>
          </a:p>
        </p:txBody>
      </p:sp>
      <p:sp>
        <p:nvSpPr>
          <p:cNvPr id="8" name="Rectangle 7"/>
          <p:cNvSpPr/>
          <p:nvPr/>
        </p:nvSpPr>
        <p:spPr bwMode="gray">
          <a:xfrm>
            <a:off x="6698630" y="1722676"/>
            <a:ext cx="2835895" cy="37175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9250" tIns="29250" rIns="29250" bIns="2925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50" b="1" dirty="0">
                <a:solidFill>
                  <a:schemeClr val="tx1"/>
                </a:solidFill>
              </a:rPr>
              <a:t>TLD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633E68-9021-BA22-A319-E483E32A060D}"/>
              </a:ext>
            </a:extLst>
          </p:cNvPr>
          <p:cNvSpPr txBox="1"/>
          <p:nvPr/>
        </p:nvSpPr>
        <p:spPr>
          <a:xfrm>
            <a:off x="366140" y="286605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00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662163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140" y="22244"/>
            <a:ext cx="8172450" cy="145075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REGIMEN 1: CAUTION – DUAL THERAPY</a:t>
            </a:r>
          </a:p>
        </p:txBody>
      </p:sp>
      <p:sp>
        <p:nvSpPr>
          <p:cNvPr id="3" name="Rectangle 2"/>
          <p:cNvSpPr/>
          <p:nvPr/>
        </p:nvSpPr>
        <p:spPr bwMode="gray">
          <a:xfrm>
            <a:off x="371475" y="2419931"/>
            <a:ext cx="3641974" cy="333421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9250" tIns="29250" rIns="29250" bIns="2925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Baseline VL &gt; 500 000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CD4 &lt; 200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Rifampicin (C ↓ DTG levels)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Not for same day initiation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Not for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Must know Hep B status (TDF)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Must be ARV naïve (not have failed / been on treatment before)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No adherence issues</a:t>
            </a:r>
          </a:p>
        </p:txBody>
      </p:sp>
      <p:sp>
        <p:nvSpPr>
          <p:cNvPr id="4" name="Rectangle 3"/>
          <p:cNvSpPr/>
          <p:nvPr/>
        </p:nvSpPr>
        <p:spPr bwMode="gray">
          <a:xfrm>
            <a:off x="5444876" y="2419930"/>
            <a:ext cx="3641974" cy="333421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9250" tIns="29250" rIns="29250" bIns="2925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PPI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Meals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Cannot be re-initiation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No Hep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On first 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VL undetectable</a:t>
            </a:r>
          </a:p>
        </p:txBody>
      </p:sp>
      <p:sp>
        <p:nvSpPr>
          <p:cNvPr id="6" name="Rectangle 5"/>
          <p:cNvSpPr/>
          <p:nvPr/>
        </p:nvSpPr>
        <p:spPr bwMode="gray">
          <a:xfrm>
            <a:off x="371475" y="1710929"/>
            <a:ext cx="3641974" cy="5750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9250" tIns="29250" rIns="29250" bIns="2925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50" b="1" dirty="0">
                <a:solidFill>
                  <a:schemeClr val="tx1"/>
                </a:solidFill>
              </a:rPr>
              <a:t>DL </a:t>
            </a:r>
            <a:br>
              <a:rPr lang="en-US" sz="1950" b="1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(Dolutegravir-Lamivudine)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 bwMode="gray">
          <a:xfrm>
            <a:off x="5444876" y="1710928"/>
            <a:ext cx="3641974" cy="5750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9250" tIns="29250" rIns="29250" bIns="2925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50" b="1" dirty="0">
                <a:solidFill>
                  <a:schemeClr val="tx1"/>
                </a:solidFill>
              </a:rPr>
              <a:t>DR </a:t>
            </a:r>
            <a:br>
              <a:rPr lang="en-US" sz="1950" b="1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(Dolutegravir-</a:t>
            </a:r>
            <a:r>
              <a:rPr lang="en-US" sz="1600" b="1" dirty="0" err="1">
                <a:solidFill>
                  <a:schemeClr val="tx1"/>
                </a:solidFill>
              </a:rPr>
              <a:t>Rilpivirine</a:t>
            </a:r>
            <a:r>
              <a:rPr lang="en-US" sz="1600" b="1" dirty="0">
                <a:solidFill>
                  <a:schemeClr val="tx1"/>
                </a:solidFill>
              </a:rPr>
              <a:t>)</a:t>
            </a:r>
            <a:endParaRPr lang="en-US" sz="195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557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854772"/>
            <a:ext cx="8172450" cy="528205"/>
          </a:xfrm>
        </p:spPr>
        <p:txBody>
          <a:bodyPr>
            <a:noAutofit/>
          </a:bodyPr>
          <a:lstStyle/>
          <a:p>
            <a:r>
              <a:rPr lang="en-US" sz="2600" b="1" dirty="0"/>
              <a:t>REGIMEN 2: STRENGTHS</a:t>
            </a:r>
            <a:r>
              <a:rPr lang="en-US" sz="3575" dirty="0"/>
              <a:t> </a:t>
            </a:r>
          </a:p>
        </p:txBody>
      </p:sp>
      <p:sp>
        <p:nvSpPr>
          <p:cNvPr id="3" name="Rectangle 2"/>
          <p:cNvSpPr/>
          <p:nvPr/>
        </p:nvSpPr>
        <p:spPr bwMode="gray">
          <a:xfrm>
            <a:off x="371475" y="2210381"/>
            <a:ext cx="2835895" cy="3929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9250" tIns="29250" rIns="29250" bIns="2925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63" dirty="0">
                <a:solidFill>
                  <a:schemeClr val="tx1"/>
                </a:solidFill>
              </a:rPr>
              <a:t>Can be used with RIF-based TB </a:t>
            </a:r>
            <a:r>
              <a:rPr lang="en-US" sz="1463" dirty="0" err="1">
                <a:solidFill>
                  <a:schemeClr val="tx1"/>
                </a:solidFill>
              </a:rPr>
              <a:t>tx</a:t>
            </a:r>
            <a:r>
              <a:rPr lang="en-US" sz="1463" dirty="0">
                <a:solidFill>
                  <a:schemeClr val="tx1"/>
                </a:solidFill>
              </a:rPr>
              <a:t>, but must be double-dosed</a:t>
            </a:r>
          </a:p>
          <a:p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 bwMode="gray">
          <a:xfrm>
            <a:off x="3535053" y="2210380"/>
            <a:ext cx="2835895" cy="3929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9250" tIns="29250" rIns="29250" bIns="2925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en-US" sz="1381" dirty="0">
                <a:solidFill>
                  <a:schemeClr val="tx1"/>
                </a:solidFill>
              </a:rPr>
              <a:t>Co-combination of ATV 300 + </a:t>
            </a:r>
            <a:r>
              <a:rPr lang="en-US" sz="1381" dirty="0" err="1">
                <a:solidFill>
                  <a:schemeClr val="tx1"/>
                </a:solidFill>
              </a:rPr>
              <a:t>Norvir</a:t>
            </a:r>
            <a:r>
              <a:rPr lang="en-US" sz="1381" dirty="0">
                <a:solidFill>
                  <a:schemeClr val="tx1"/>
                </a:solidFill>
              </a:rPr>
              <a:t> 100</a:t>
            </a:r>
          </a:p>
          <a:p>
            <a:pPr marL="285750" indent="-285750"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en-US" sz="1381" dirty="0">
                <a:solidFill>
                  <a:schemeClr val="tx1"/>
                </a:solidFill>
              </a:rPr>
              <a:t>Single tablet taken once a day, convenient dosing (previously 2 / 3 tablets) </a:t>
            </a:r>
          </a:p>
          <a:p>
            <a:pPr marL="285750" indent="-285750"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en-US" sz="1381" dirty="0">
                <a:solidFill>
                  <a:schemeClr val="tx1"/>
                </a:solidFill>
              </a:rPr>
              <a:t>Better tolerated, adherence advantage</a:t>
            </a:r>
          </a:p>
          <a:p>
            <a:pPr marL="285750" indent="-285750"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en-US" sz="1381" dirty="0">
                <a:solidFill>
                  <a:schemeClr val="tx1"/>
                </a:solidFill>
              </a:rPr>
              <a:t>Low GIT side effects </a:t>
            </a:r>
          </a:p>
          <a:p>
            <a:pPr marL="285750" indent="-285750"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en-US" sz="1381" dirty="0">
                <a:solidFill>
                  <a:schemeClr val="tx1"/>
                </a:solidFill>
              </a:rPr>
              <a:t>Better metabolic profile </a:t>
            </a:r>
          </a:p>
          <a:p>
            <a:pPr marL="285750" indent="-285750"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en-US" sz="1381" dirty="0" err="1">
                <a:solidFill>
                  <a:schemeClr val="tx1"/>
                </a:solidFill>
              </a:rPr>
              <a:t>Dyslipidaemia</a:t>
            </a:r>
            <a:r>
              <a:rPr lang="en-US" sz="1381" dirty="0">
                <a:solidFill>
                  <a:schemeClr val="tx1"/>
                </a:solidFill>
              </a:rPr>
              <a:t> significantly reduced </a:t>
            </a:r>
          </a:p>
          <a:p>
            <a:pPr marL="285750" indent="-285750"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en-US" sz="1381" dirty="0">
                <a:solidFill>
                  <a:schemeClr val="tx1"/>
                </a:solidFill>
              </a:rPr>
              <a:t>2 tablets once a day (</a:t>
            </a:r>
            <a:r>
              <a:rPr lang="en-US" sz="1381" dirty="0" err="1">
                <a:solidFill>
                  <a:schemeClr val="tx1"/>
                </a:solidFill>
              </a:rPr>
              <a:t>Truvada</a:t>
            </a:r>
            <a:r>
              <a:rPr lang="en-US" sz="1381" dirty="0">
                <a:solidFill>
                  <a:schemeClr val="tx1"/>
                </a:solidFill>
              </a:rPr>
              <a:t> / </a:t>
            </a:r>
            <a:r>
              <a:rPr lang="en-US" sz="1381" dirty="0" err="1">
                <a:solidFill>
                  <a:schemeClr val="tx1"/>
                </a:solidFill>
              </a:rPr>
              <a:t>Tarito</a:t>
            </a:r>
            <a:r>
              <a:rPr lang="en-US" sz="1381" dirty="0">
                <a:solidFill>
                  <a:schemeClr val="tx1"/>
                </a:solidFill>
              </a:rPr>
              <a:t>, </a:t>
            </a:r>
            <a:r>
              <a:rPr lang="en-US" sz="1381" dirty="0" err="1">
                <a:solidFill>
                  <a:schemeClr val="tx1"/>
                </a:solidFill>
              </a:rPr>
              <a:t>Dumiva</a:t>
            </a:r>
            <a:r>
              <a:rPr lang="en-US" sz="1381" dirty="0">
                <a:solidFill>
                  <a:schemeClr val="tx1"/>
                </a:solidFill>
              </a:rPr>
              <a:t> / </a:t>
            </a:r>
            <a:r>
              <a:rPr lang="en-US" sz="1381" dirty="0" err="1">
                <a:solidFill>
                  <a:schemeClr val="tx1"/>
                </a:solidFill>
              </a:rPr>
              <a:t>Tarito</a:t>
            </a:r>
            <a:r>
              <a:rPr lang="en-US" sz="1381" dirty="0">
                <a:solidFill>
                  <a:schemeClr val="tx1"/>
                </a:solidFill>
              </a:rPr>
              <a:t>) </a:t>
            </a:r>
          </a:p>
          <a:p>
            <a:pPr marL="285750" indent="-285750"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en-US" sz="1381" dirty="0">
                <a:solidFill>
                  <a:schemeClr val="tx1"/>
                </a:solidFill>
              </a:rPr>
              <a:t>Can be taken at any time of the day</a:t>
            </a:r>
          </a:p>
          <a:p>
            <a:pPr marL="285750" indent="-285750"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en-US" sz="1381" dirty="0">
                <a:solidFill>
                  <a:schemeClr val="tx1"/>
                </a:solidFill>
              </a:rPr>
              <a:t>Cost and convenience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 err="1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 bwMode="gray">
          <a:xfrm>
            <a:off x="6698630" y="2210380"/>
            <a:ext cx="2835895" cy="3929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9250" tIns="29250" rIns="29250" bIns="2925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63" dirty="0">
                <a:solidFill>
                  <a:schemeClr val="tx1"/>
                </a:solidFill>
              </a:rPr>
              <a:t>High genetic barrier to resistance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63" dirty="0">
                <a:solidFill>
                  <a:schemeClr val="tx1"/>
                </a:solidFill>
              </a:rPr>
              <a:t>Low GIT side effects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63" dirty="0">
                <a:solidFill>
                  <a:schemeClr val="tx1"/>
                </a:solidFill>
              </a:rPr>
              <a:t>Can be used second and third 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63" dirty="0">
                <a:solidFill>
                  <a:schemeClr val="tx1"/>
                </a:solidFill>
              </a:rPr>
              <a:t>No jaundice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63" dirty="0">
                <a:solidFill>
                  <a:schemeClr val="tx1"/>
                </a:solidFill>
              </a:rPr>
              <a:t>Stanford scoring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63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 bwMode="gray">
          <a:xfrm>
            <a:off x="371475" y="1710929"/>
            <a:ext cx="2835895" cy="37175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9250" tIns="29250" rIns="29250" bIns="2925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50" b="1" dirty="0">
                <a:solidFill>
                  <a:schemeClr val="tx1"/>
                </a:solidFill>
              </a:rPr>
              <a:t>LPV/r</a:t>
            </a:r>
          </a:p>
        </p:txBody>
      </p:sp>
      <p:sp>
        <p:nvSpPr>
          <p:cNvPr id="7" name="Rectangle 6"/>
          <p:cNvSpPr/>
          <p:nvPr/>
        </p:nvSpPr>
        <p:spPr bwMode="gray">
          <a:xfrm>
            <a:off x="3535053" y="1710928"/>
            <a:ext cx="2835895" cy="37175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9250" tIns="29250" rIns="29250" bIns="2925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50" b="1" dirty="0">
                <a:solidFill>
                  <a:schemeClr val="tx1"/>
                </a:solidFill>
              </a:rPr>
              <a:t>ATV/r</a:t>
            </a:r>
          </a:p>
        </p:txBody>
      </p:sp>
      <p:sp>
        <p:nvSpPr>
          <p:cNvPr id="8" name="Rectangle 7"/>
          <p:cNvSpPr/>
          <p:nvPr/>
        </p:nvSpPr>
        <p:spPr bwMode="gray">
          <a:xfrm>
            <a:off x="6698630" y="1722676"/>
            <a:ext cx="2835895" cy="37175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9250" tIns="29250" rIns="29250" bIns="2925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50" b="1" dirty="0">
                <a:solidFill>
                  <a:schemeClr val="tx1"/>
                </a:solidFill>
              </a:rPr>
              <a:t>DRV/r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691804-4134-8451-8727-2DA8AEECA7CE}"/>
              </a:ext>
            </a:extLst>
          </p:cNvPr>
          <p:cNvSpPr txBox="1"/>
          <p:nvPr/>
        </p:nvSpPr>
        <p:spPr>
          <a:xfrm>
            <a:off x="366140" y="286605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00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5266080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9791D9775529439DA6077231042903" ma:contentTypeVersion="7" ma:contentTypeDescription="Create a new document." ma:contentTypeScope="" ma:versionID="28cf209914c3c9a00404807b9f2044e6">
  <xsd:schema xmlns:xsd="http://www.w3.org/2001/XMLSchema" xmlns:xs="http://www.w3.org/2001/XMLSchema" xmlns:p="http://schemas.microsoft.com/office/2006/metadata/properties" xmlns:ns3="68ae5c49-7e4f-432f-9122-1596cc0c5f4d" xmlns:ns4="e66da4c7-1097-40d3-8d8f-be5acea22d17" targetNamespace="http://schemas.microsoft.com/office/2006/metadata/properties" ma:root="true" ma:fieldsID="2857ab2e020b42ca43d0db58edae2b9e" ns3:_="" ns4:_="">
    <xsd:import namespace="68ae5c49-7e4f-432f-9122-1596cc0c5f4d"/>
    <xsd:import namespace="e66da4c7-1097-40d3-8d8f-be5acea22d1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ae5c49-7e4f-432f-9122-1596cc0c5f4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6da4c7-1097-40d3-8d8f-be5acea22d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C09C14-2676-4FA2-8B4B-C892BD8B7A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ae5c49-7e4f-432f-9122-1596cc0c5f4d"/>
    <ds:schemaRef ds:uri="e66da4c7-1097-40d3-8d8f-be5acea22d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F16606-C0D3-4663-AFA2-D8750D874B3D}">
  <ds:schemaRefs>
    <ds:schemaRef ds:uri="http://purl.org/dc/dcmitype/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e66da4c7-1097-40d3-8d8f-be5acea22d17"/>
    <ds:schemaRef ds:uri="http://schemas.microsoft.com/office/infopath/2007/PartnerControls"/>
    <ds:schemaRef ds:uri="68ae5c49-7e4f-432f-9122-1596cc0c5f4d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02E5F93-1D2E-4D3F-A255-FF55B63739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149</TotalTime>
  <Words>1153</Words>
  <Application>Microsoft Office PowerPoint</Application>
  <PresentationFormat>A4 Paper (210x297 mm)</PresentationFormat>
  <Paragraphs>263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Roboto</vt:lpstr>
      <vt:lpstr>Retrospect</vt:lpstr>
      <vt:lpstr>HIV –  New treatment options</vt:lpstr>
      <vt:lpstr>INTRODUCTION</vt:lpstr>
      <vt:lpstr>PowerPoint Presentation</vt:lpstr>
      <vt:lpstr>ARVs</vt:lpstr>
      <vt:lpstr>REGIMEN 1: STRENGTHS </vt:lpstr>
      <vt:lpstr>REGIMEN 1: STRENGTHS – DUAL THERAPY</vt:lpstr>
      <vt:lpstr>REGIMEN 1: CAUTION  </vt:lpstr>
      <vt:lpstr>REGIMEN 1: CAUTION – DUAL THERAPY</vt:lpstr>
      <vt:lpstr>REGIMEN 2: STRENGTHS </vt:lpstr>
      <vt:lpstr>REGIMEN 2: STRENGTHS </vt:lpstr>
      <vt:lpstr>REGIMEN 2: CAUTION  </vt:lpstr>
      <vt:lpstr>PowerPoint Presentation</vt:lpstr>
      <vt:lpstr>Drug potency and genetic barrier to resistance</vt:lpstr>
      <vt:lpstr>New Regimen options</vt:lpstr>
      <vt:lpstr>PREVENTION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Don’t forget the 5 Ps!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ARV’S, NEW TRIALS, NEW THINKING  2022</dc:title>
  <dc:creator>Muhammed Laher</dc:creator>
  <cp:lastModifiedBy>Pieter Swart</cp:lastModifiedBy>
  <cp:revision>11</cp:revision>
  <dcterms:created xsi:type="dcterms:W3CDTF">2022-06-16T11:12:35Z</dcterms:created>
  <dcterms:modified xsi:type="dcterms:W3CDTF">2022-10-02T18:18:40Z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0x010100D79791D9775529439DA6077231042903</vt:lpwstr>
  </property>
</Properties>
</file>