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7" r:id="rId1"/>
  </p:sldMasterIdLst>
  <p:notesMasterIdLst>
    <p:notesMasterId r:id="rId71"/>
  </p:notesMasterIdLst>
  <p:handoutMasterIdLst>
    <p:handoutMasterId r:id="rId72"/>
  </p:handoutMasterIdLst>
  <p:sldIdLst>
    <p:sldId id="1127" r:id="rId2"/>
    <p:sldId id="1263" r:id="rId3"/>
    <p:sldId id="1198" r:id="rId4"/>
    <p:sldId id="338" r:id="rId5"/>
    <p:sldId id="1261" r:id="rId6"/>
    <p:sldId id="1141" r:id="rId7"/>
    <p:sldId id="1206" r:id="rId8"/>
    <p:sldId id="1199" r:id="rId9"/>
    <p:sldId id="1222" r:id="rId10"/>
    <p:sldId id="2147374341" r:id="rId11"/>
    <p:sldId id="1224" r:id="rId12"/>
    <p:sldId id="308" r:id="rId13"/>
    <p:sldId id="1264" r:id="rId14"/>
    <p:sldId id="1265" r:id="rId15"/>
    <p:sldId id="1266" r:id="rId16"/>
    <p:sldId id="1267" r:id="rId17"/>
    <p:sldId id="1268" r:id="rId18"/>
    <p:sldId id="1144" r:id="rId19"/>
    <p:sldId id="1201" r:id="rId20"/>
    <p:sldId id="1209" r:id="rId21"/>
    <p:sldId id="1258" r:id="rId22"/>
    <p:sldId id="1270" r:id="rId23"/>
    <p:sldId id="1248" r:id="rId24"/>
    <p:sldId id="1233" r:id="rId25"/>
    <p:sldId id="1240" r:id="rId26"/>
    <p:sldId id="1212" r:id="rId27"/>
    <p:sldId id="1259" r:id="rId28"/>
    <p:sldId id="2147374279" r:id="rId29"/>
    <p:sldId id="1256" r:id="rId30"/>
    <p:sldId id="1251" r:id="rId31"/>
    <p:sldId id="2147374280" r:id="rId32"/>
    <p:sldId id="396" r:id="rId33"/>
    <p:sldId id="871" r:id="rId34"/>
    <p:sldId id="1357" r:id="rId35"/>
    <p:sldId id="1324" r:id="rId36"/>
    <p:sldId id="292" r:id="rId37"/>
    <p:sldId id="293" r:id="rId38"/>
    <p:sldId id="294" r:id="rId39"/>
    <p:sldId id="2147374281" r:id="rId40"/>
    <p:sldId id="2145706483" r:id="rId41"/>
    <p:sldId id="2147374201" r:id="rId42"/>
    <p:sldId id="2145706485" r:id="rId43"/>
    <p:sldId id="2145706486" r:id="rId44"/>
    <p:sldId id="2147374278" r:id="rId45"/>
    <p:sldId id="2147374166" r:id="rId46"/>
    <p:sldId id="2147374131" r:id="rId47"/>
    <p:sldId id="2147374243" r:id="rId48"/>
    <p:sldId id="2147374245" r:id="rId49"/>
    <p:sldId id="2147374232" r:id="rId50"/>
    <p:sldId id="7849" r:id="rId51"/>
    <p:sldId id="1253" r:id="rId52"/>
    <p:sldId id="1255" r:id="rId53"/>
    <p:sldId id="1243" r:id="rId54"/>
    <p:sldId id="1244" r:id="rId55"/>
    <p:sldId id="1246" r:id="rId56"/>
    <p:sldId id="1242" r:id="rId57"/>
    <p:sldId id="1260" r:id="rId58"/>
    <p:sldId id="1210" r:id="rId59"/>
    <p:sldId id="1277" r:id="rId60"/>
    <p:sldId id="1226" r:id="rId61"/>
    <p:sldId id="1225" r:id="rId62"/>
    <p:sldId id="389" r:id="rId63"/>
    <p:sldId id="553" r:id="rId64"/>
    <p:sldId id="576" r:id="rId65"/>
    <p:sldId id="2769" r:id="rId66"/>
    <p:sldId id="1262" r:id="rId67"/>
    <p:sldId id="1227" r:id="rId68"/>
    <p:sldId id="1249" r:id="rId69"/>
    <p:sldId id="1250" r:id="rId70"/>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09">
          <p15:clr>
            <a:srgbClr val="A4A3A4"/>
          </p15:clr>
        </p15:guide>
        <p15:guide id="2" pos="489">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0066"/>
    <a:srgbClr val="FF3300"/>
    <a:srgbClr val="FF3399"/>
    <a:srgbClr val="FFCCFF"/>
    <a:srgbClr val="0066FF"/>
    <a:srgbClr val="000000"/>
    <a:srgbClr val="00990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1" autoAdjust="0"/>
    <p:restoredTop sz="86471" autoAdjust="0"/>
  </p:normalViewPr>
  <p:slideViewPr>
    <p:cSldViewPr snapToGrid="0">
      <p:cViewPr>
        <p:scale>
          <a:sx n="68" d="100"/>
          <a:sy n="68" d="100"/>
        </p:scale>
        <p:origin x="780" y="-330"/>
      </p:cViewPr>
      <p:guideLst>
        <p:guide orient="horz" pos="1409"/>
        <p:guide pos="489"/>
      </p:guideLst>
    </p:cSldViewPr>
  </p:slideViewPr>
  <p:outlineViewPr>
    <p:cViewPr>
      <p:scale>
        <a:sx n="33" d="100"/>
        <a:sy n="33" d="100"/>
      </p:scale>
      <p:origin x="0" y="-18558"/>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Lst>
  </p:outlineViewPr>
  <p:notesTextViewPr>
    <p:cViewPr>
      <p:scale>
        <a:sx n="3" d="2"/>
        <a:sy n="3" d="2"/>
      </p:scale>
      <p:origin x="0" y="0"/>
    </p:cViewPr>
  </p:notesTextViewPr>
  <p:sorterViewPr>
    <p:cViewPr varScale="1">
      <p:scale>
        <a:sx n="100" d="100"/>
        <a:sy n="100" d="100"/>
      </p:scale>
      <p:origin x="0" y="-20832"/>
    </p:cViewPr>
  </p:sorterViewPr>
  <p:notesViewPr>
    <p:cSldViewPr snapToGrid="0">
      <p:cViewPr varScale="1">
        <p:scale>
          <a:sx n="52" d="100"/>
          <a:sy n="52" d="100"/>
        </p:scale>
        <p:origin x="-852" y="-78"/>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8" Type="http://schemas.openxmlformats.org/officeDocument/2006/relationships/slide" Target="slides/slide51.xml"/><Relationship Id="rId13" Type="http://schemas.openxmlformats.org/officeDocument/2006/relationships/slide" Target="slides/slide56.xml"/><Relationship Id="rId3" Type="http://schemas.openxmlformats.org/officeDocument/2006/relationships/slide" Target="slides/slide11.xml"/><Relationship Id="rId7" Type="http://schemas.openxmlformats.org/officeDocument/2006/relationships/slide" Target="slides/slide29.xml"/><Relationship Id="rId12" Type="http://schemas.openxmlformats.org/officeDocument/2006/relationships/slide" Target="slides/slide55.xml"/><Relationship Id="rId17" Type="http://schemas.openxmlformats.org/officeDocument/2006/relationships/slide" Target="slides/slide67.xml"/><Relationship Id="rId2" Type="http://schemas.openxmlformats.org/officeDocument/2006/relationships/slide" Target="slides/slide9.xml"/><Relationship Id="rId16" Type="http://schemas.openxmlformats.org/officeDocument/2006/relationships/slide" Target="slides/slide61.xml"/><Relationship Id="rId1" Type="http://schemas.openxmlformats.org/officeDocument/2006/relationships/slide" Target="slides/slide7.xml"/><Relationship Id="rId6" Type="http://schemas.openxmlformats.org/officeDocument/2006/relationships/slide" Target="slides/slide25.xml"/><Relationship Id="rId11" Type="http://schemas.openxmlformats.org/officeDocument/2006/relationships/slide" Target="slides/slide54.xml"/><Relationship Id="rId5" Type="http://schemas.openxmlformats.org/officeDocument/2006/relationships/slide" Target="slides/slide24.xml"/><Relationship Id="rId15" Type="http://schemas.openxmlformats.org/officeDocument/2006/relationships/slide" Target="slides/slide60.xml"/><Relationship Id="rId10" Type="http://schemas.openxmlformats.org/officeDocument/2006/relationships/slide" Target="slides/slide53.xml"/><Relationship Id="rId4" Type="http://schemas.openxmlformats.org/officeDocument/2006/relationships/slide" Target="slides/slide20.xml"/><Relationship Id="rId9" Type="http://schemas.openxmlformats.org/officeDocument/2006/relationships/slide" Target="slides/slide52.xml"/><Relationship Id="rId14" Type="http://schemas.openxmlformats.org/officeDocument/2006/relationships/slide" Target="slides/slide5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133388559267454E-2"/>
          <c:y val="2.0964360587002098E-2"/>
          <c:w val="0.95586661144073248"/>
          <c:h val="0.79872827217352549"/>
        </c:manualLayout>
      </c:layout>
      <c:lineChart>
        <c:grouping val="standard"/>
        <c:varyColors val="0"/>
        <c:ser>
          <c:idx val="0"/>
          <c:order val="0"/>
          <c:tx>
            <c:strRef>
              <c:f>Sheet1!$B$1</c:f>
              <c:strCache>
                <c:ptCount val="1"/>
                <c:pt idx="0">
                  <c:v>Series 1</c:v>
                </c:pt>
              </c:strCache>
            </c:strRef>
          </c:tx>
          <c:spPr>
            <a:ln w="22225" cap="rnd">
              <a:noFill/>
              <a:round/>
            </a:ln>
            <a:effectLst/>
          </c:spPr>
          <c:marker>
            <c:symbol val="circle"/>
            <c:size val="8"/>
            <c:spPr>
              <a:solidFill>
                <a:srgbClr val="001965"/>
              </a:solidFill>
              <a:ln w="9525">
                <a:noFill/>
                <a:round/>
              </a:ln>
              <a:effectLst/>
            </c:spPr>
          </c:marker>
          <c:dLbls>
            <c:delete val="1"/>
          </c:dLbls>
          <c:cat>
            <c:numRef>
              <c:f>Sheet1!$A$2:$A$30</c:f>
              <c:numCache>
                <c:formatCode>General</c:formatCode>
                <c:ptCount val="29"/>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numCache>
            </c:numRef>
          </c:cat>
          <c:val>
            <c:numRef>
              <c:f>Sheet1!$B$2:$B$30</c:f>
              <c:numCache>
                <c:formatCode>General</c:formatCode>
                <c:ptCount val="29"/>
                <c:pt idx="2">
                  <c:v>113</c:v>
                </c:pt>
                <c:pt idx="10">
                  <c:v>151</c:v>
                </c:pt>
                <c:pt idx="16">
                  <c:v>242</c:v>
                </c:pt>
                <c:pt idx="19">
                  <c:v>315</c:v>
                </c:pt>
                <c:pt idx="23">
                  <c:v>395</c:v>
                </c:pt>
                <c:pt idx="25">
                  <c:v>413</c:v>
                </c:pt>
                <c:pt idx="27">
                  <c:v>428</c:v>
                </c:pt>
              </c:numCache>
            </c:numRef>
          </c:val>
          <c:smooth val="0"/>
          <c:extLst>
            <c:ext xmlns:c16="http://schemas.microsoft.com/office/drawing/2014/chart" uri="{C3380CC4-5D6E-409C-BE32-E72D297353CC}">
              <c16:uniqueId val="{00000000-C15B-4A7D-819A-9EA52C2AE6AA}"/>
            </c:ext>
          </c:extLst>
        </c:ser>
        <c:dLbls>
          <c:dLblPos val="ctr"/>
          <c:showLegendKey val="0"/>
          <c:showVal val="1"/>
          <c:showCatName val="0"/>
          <c:showSerName val="0"/>
          <c:showPercent val="0"/>
          <c:showBubbleSize val="0"/>
        </c:dLbls>
        <c:marker val="1"/>
        <c:smooth val="0"/>
        <c:axId val="813784208"/>
        <c:axId val="813783880"/>
      </c:lineChart>
      <c:catAx>
        <c:axId val="81378420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5400000" spcFirstLastPara="1" vertOverflow="ellipsis" wrap="square" anchor="ctr" anchorCtr="1"/>
          <a:lstStyle/>
          <a:p>
            <a:pPr>
              <a:defRPr sz="800" b="0" i="0" u="none" strike="noStrike" kern="1200" cap="all" spc="120" normalizeH="0" baseline="0">
                <a:solidFill>
                  <a:srgbClr val="001965"/>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813783880"/>
        <c:crosses val="autoZero"/>
        <c:auto val="1"/>
        <c:lblAlgn val="ctr"/>
        <c:lblOffset val="100"/>
        <c:noMultiLvlLbl val="0"/>
      </c:catAx>
      <c:valAx>
        <c:axId val="813783880"/>
        <c:scaling>
          <c:orientation val="minMax"/>
          <c:max val="500"/>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baseline="0">
                <a:solidFill>
                  <a:srgbClr val="001965"/>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813784208"/>
        <c:crosses val="autoZero"/>
        <c:crossBetween val="between"/>
        <c:majorUnit val="100"/>
        <c:minorUnit val="50"/>
      </c:valAx>
      <c:spPr>
        <a:noFill/>
        <a:ln>
          <a:noFill/>
        </a:ln>
        <a:effectLst/>
      </c:spPr>
    </c:plotArea>
    <c:plotVisOnly val="1"/>
    <c:dispBlanksAs val="gap"/>
    <c:showDLblsOverMax val="0"/>
  </c:chart>
  <c:spPr>
    <a:noFill/>
    <a:ln cmpd="thickThin">
      <a:noFill/>
    </a:ln>
    <a:effectLst/>
  </c:spPr>
  <c:txPr>
    <a:bodyPr/>
    <a:lstStyle/>
    <a:p>
      <a:pPr>
        <a:defRPr sz="800">
          <a:solidFill>
            <a:srgbClr val="001965"/>
          </a:solidFill>
          <a:latin typeface="+mn-l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046916010498689E-2"/>
          <c:y val="0"/>
          <c:w val="0.92541666666666667"/>
          <c:h val="0.81564858354104419"/>
        </c:manualLayout>
      </c:layout>
      <c:barChart>
        <c:barDir val="bar"/>
        <c:grouping val="clustered"/>
        <c:varyColors val="0"/>
        <c:ser>
          <c:idx val="0"/>
          <c:order val="0"/>
          <c:tx>
            <c:strRef>
              <c:f>Sheet1!$B$1</c:f>
              <c:strCache>
                <c:ptCount val="1"/>
                <c:pt idx="0">
                  <c:v>Overall</c:v>
                </c:pt>
              </c:strCache>
            </c:strRef>
          </c:tx>
          <c:spPr>
            <a:solidFill>
              <a:schemeClr val="accent1">
                <a:alpha val="85000"/>
              </a:schemeClr>
            </a:solidFill>
            <a:ln w="9525" cap="flat" cmpd="sng" algn="ctr">
              <a:solidFill>
                <a:schemeClr val="lt1">
                  <a:alpha val="50000"/>
                </a:schemeClr>
              </a:solidFill>
              <a:round/>
            </a:ln>
            <a:effectLst/>
          </c:spPr>
          <c:invertIfNegative val="0"/>
          <c:dPt>
            <c:idx val="5"/>
            <c:invertIfNegative val="0"/>
            <c:bubble3D val="0"/>
            <c:extLst>
              <c:ext xmlns:c16="http://schemas.microsoft.com/office/drawing/2014/chart" uri="{C3380CC4-5D6E-409C-BE32-E72D297353CC}">
                <c16:uniqueId val="{0000000B-F58F-4371-930C-053951B3FFC8}"/>
              </c:ext>
            </c:extLst>
          </c:dPt>
          <c:dLbls>
            <c:dLbl>
              <c:idx val="0"/>
              <c:tx>
                <c:rich>
                  <a:bodyPr/>
                  <a:lstStyle/>
                  <a:p>
                    <a:fld id="{22499BA7-8AD9-4A2E-AF86-AAEF540D1736}" type="VALUE">
                      <a:rPr lang="en-US" smtClean="0"/>
                      <a:pPr/>
                      <a:t>[VALUE]</a:t>
                    </a:fld>
                    <a:r>
                      <a:rPr lang="en-US" dirty="0"/>
                      <a:t> (232)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58F-4371-930C-053951B3FFC8}"/>
                </c:ext>
              </c:extLst>
            </c:dLbl>
            <c:dLbl>
              <c:idx val="1"/>
              <c:tx>
                <c:rich>
                  <a:bodyPr/>
                  <a:lstStyle/>
                  <a:p>
                    <a:fld id="{A054FB3A-886E-4CC0-A4C7-2A69AD3DD8C3}" type="VALUE">
                      <a:rPr lang="en-US" smtClean="0"/>
                      <a:pPr/>
                      <a:t>[VALUE]</a:t>
                    </a:fld>
                    <a:r>
                      <a:rPr lang="en-US" dirty="0"/>
                      <a:t>.0 (137)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F58F-4371-930C-053951B3FFC8}"/>
                </c:ext>
              </c:extLst>
            </c:dLbl>
            <c:dLbl>
              <c:idx val="2"/>
              <c:tx>
                <c:rich>
                  <a:bodyPr/>
                  <a:lstStyle/>
                  <a:p>
                    <a:fld id="{AA078A7C-A269-4BE6-8FC0-61109A3CF632}" type="VALUE">
                      <a:rPr lang="en-US" smtClean="0"/>
                      <a:pPr/>
                      <a:t>[VALUE]</a:t>
                    </a:fld>
                    <a:r>
                      <a:rPr lang="en-US" dirty="0"/>
                      <a:t> (87)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58F-4371-930C-053951B3FFC8}"/>
                </c:ext>
              </c:extLst>
            </c:dLbl>
            <c:dLbl>
              <c:idx val="3"/>
              <c:tx>
                <c:rich>
                  <a:bodyPr/>
                  <a:lstStyle/>
                  <a:p>
                    <a:fld id="{1CB265BB-5629-4516-9A9B-4B4786734C59}" type="VALUE">
                      <a:rPr lang="en-US" smtClean="0"/>
                      <a:pPr/>
                      <a:t>[VALUE]</a:t>
                    </a:fld>
                    <a:r>
                      <a:rPr lang="en-US" dirty="0"/>
                      <a:t> (230)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F58F-4371-930C-053951B3FFC8}"/>
                </c:ext>
              </c:extLst>
            </c:dLbl>
            <c:dLbl>
              <c:idx val="4"/>
              <c:tx>
                <c:rich>
                  <a:bodyPr/>
                  <a:lstStyle/>
                  <a:p>
                    <a:fld id="{0ECB175B-76AF-411A-8C77-BFFB56DF4E01}" type="VALUE">
                      <a:rPr lang="en-US" smtClean="0"/>
                      <a:pPr/>
                      <a:t>[VALUE]</a:t>
                    </a:fld>
                    <a:r>
                      <a:rPr lang="en-US" dirty="0"/>
                      <a:t> (371)</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58F-4371-930C-053951B3FFC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Sheet1!$A$2:$A$6</c:f>
              <c:strCache>
                <c:ptCount val="5"/>
                <c:pt idx="0">
                  <c:v>Premix</c:v>
                </c:pt>
                <c:pt idx="1">
                  <c:v>Basal + Bolus</c:v>
                </c:pt>
                <c:pt idx="2">
                  <c:v>GLP-1RA</c:v>
                </c:pt>
                <c:pt idx="3">
                  <c:v>Basal only</c:v>
                </c:pt>
                <c:pt idx="4">
                  <c:v>OADs only</c:v>
                </c:pt>
              </c:strCache>
            </c:strRef>
          </c:cat>
          <c:val>
            <c:numRef>
              <c:f>Sheet1!$B$2:$B$6</c:f>
              <c:numCache>
                <c:formatCode>General</c:formatCode>
                <c:ptCount val="5"/>
                <c:pt idx="0">
                  <c:v>21.9</c:v>
                </c:pt>
                <c:pt idx="1">
                  <c:v>13</c:v>
                </c:pt>
                <c:pt idx="2">
                  <c:v>8.1999999999999993</c:v>
                </c:pt>
                <c:pt idx="3">
                  <c:v>21.8</c:v>
                </c:pt>
                <c:pt idx="4">
                  <c:v>35.1</c:v>
                </c:pt>
              </c:numCache>
            </c:numRef>
          </c:val>
          <c:extLst>
            <c:ext xmlns:c16="http://schemas.microsoft.com/office/drawing/2014/chart" uri="{C3380CC4-5D6E-409C-BE32-E72D297353CC}">
              <c16:uniqueId val="{0000000C-F58F-4371-930C-053951B3FFC8}"/>
            </c:ext>
          </c:extLst>
        </c:ser>
        <c:dLbls>
          <c:dLblPos val="inEnd"/>
          <c:showLegendKey val="0"/>
          <c:showVal val="1"/>
          <c:showCatName val="0"/>
          <c:showSerName val="0"/>
          <c:showPercent val="0"/>
          <c:showBubbleSize val="0"/>
        </c:dLbls>
        <c:gapWidth val="65"/>
        <c:axId val="593816744"/>
        <c:axId val="593815760"/>
      </c:barChart>
      <c:catAx>
        <c:axId val="593816744"/>
        <c:scaling>
          <c:orientation val="minMax"/>
        </c:scaling>
        <c:delete val="0"/>
        <c:axPos val="l"/>
        <c:numFmt formatCode="General" sourceLinked="1"/>
        <c:majorTickMark val="none"/>
        <c:minorTickMark val="none"/>
        <c:tickLblPos val="none"/>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593815760"/>
        <c:crossesAt val="0"/>
        <c:auto val="1"/>
        <c:lblAlgn val="ctr"/>
        <c:lblOffset val="100"/>
        <c:noMultiLvlLbl val="0"/>
      </c:catAx>
      <c:valAx>
        <c:axId val="593815760"/>
        <c:scaling>
          <c:orientation val="minMax"/>
          <c:max val="100"/>
          <c:min val="0"/>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Percentage of patients (n)</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endParaRPr lang="en-US"/>
            </a:p>
          </c:txPr>
        </c:title>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crossAx val="593816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2183662095786592"/>
          <c:y val="3.5871154766379691E-2"/>
          <c:w val="0.64292204525983099"/>
          <c:h val="0.78957072066420952"/>
        </c:manualLayout>
      </c:layout>
      <c:barChart>
        <c:barDir val="bar"/>
        <c:grouping val="stacked"/>
        <c:varyColors val="0"/>
        <c:ser>
          <c:idx val="0"/>
          <c:order val="0"/>
          <c:tx>
            <c:strRef>
              <c:f>Sheet1!$B$1</c:f>
              <c:strCache>
                <c:ptCount val="1"/>
                <c:pt idx="0">
                  <c:v>Series 1</c:v>
                </c:pt>
              </c:strCache>
            </c:strRef>
          </c:tx>
          <c:spPr>
            <a:solidFill>
              <a:srgbClr val="CCC5BD"/>
            </a:solidFill>
            <a:ln>
              <a:noFill/>
            </a:ln>
            <a:effectLst/>
          </c:spPr>
          <c:invertIfNegative val="0"/>
          <c:dLbls>
            <c:dLbl>
              <c:idx val="0"/>
              <c:layout>
                <c:manualLayout>
                  <c:x val="2.840550712650264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B12A-4BB8-8747-F4AEAEA372E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Other</c:v>
                </c:pt>
                <c:pt idx="1">
                  <c:v>Change in coverage status favouring IDegAsp</c:v>
                </c:pt>
                <c:pt idx="2">
                  <c:v>No reconstitution needed</c:v>
                </c:pt>
                <c:pt idx="3">
                  <c:v>Fewer injections than basal and bolus therapy</c:v>
                </c:pt>
                <c:pt idx="4">
                  <c:v>Flexibility in the dosing regimen</c:v>
                </c:pt>
                <c:pt idx="5">
                  <c:v>To lower the risk of hypoglycaemia</c:v>
                </c:pt>
                <c:pt idx="6">
                  <c:v>To improve patient's glycaemic control</c:v>
                </c:pt>
              </c:strCache>
            </c:strRef>
          </c:cat>
          <c:val>
            <c:numRef>
              <c:f>Sheet1!$B$2:$B$8</c:f>
              <c:numCache>
                <c:formatCode>General</c:formatCode>
                <c:ptCount val="7"/>
                <c:pt idx="0">
                  <c:v>54</c:v>
                </c:pt>
              </c:numCache>
            </c:numRef>
          </c:val>
          <c:extLst>
            <c:ext xmlns:c16="http://schemas.microsoft.com/office/drawing/2014/chart" uri="{C3380CC4-5D6E-409C-BE32-E72D297353CC}">
              <c16:uniqueId val="{00000000-928D-43C4-8566-1001EF2CDF70}"/>
            </c:ext>
          </c:extLst>
        </c:ser>
        <c:ser>
          <c:idx val="1"/>
          <c:order val="1"/>
          <c:tx>
            <c:strRef>
              <c:f>Sheet1!$C$1</c:f>
              <c:strCache>
                <c:ptCount val="1"/>
                <c:pt idx="0">
                  <c:v>Series 2</c:v>
                </c:pt>
              </c:strCache>
            </c:strRef>
          </c:tx>
          <c:spPr>
            <a:solidFill>
              <a:srgbClr val="F8DCE5"/>
            </a:solidFill>
            <a:ln>
              <a:noFill/>
            </a:ln>
            <a:effectLst/>
          </c:spPr>
          <c:invertIfNegative val="0"/>
          <c:dLbls>
            <c:dLbl>
              <c:idx val="1"/>
              <c:layout>
                <c:manualLayout>
                  <c:x val="3.4794791996383419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B12A-4BB8-8747-F4AEAEA372E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Other</c:v>
                </c:pt>
                <c:pt idx="1">
                  <c:v>Change in coverage status favouring IDegAsp</c:v>
                </c:pt>
                <c:pt idx="2">
                  <c:v>No reconstitution needed</c:v>
                </c:pt>
                <c:pt idx="3">
                  <c:v>Fewer injections than basal and bolus therapy</c:v>
                </c:pt>
                <c:pt idx="4">
                  <c:v>Flexibility in the dosing regimen</c:v>
                </c:pt>
                <c:pt idx="5">
                  <c:v>To lower the risk of hypoglycaemia</c:v>
                </c:pt>
                <c:pt idx="6">
                  <c:v>To improve patient's glycaemic control</c:v>
                </c:pt>
              </c:strCache>
            </c:strRef>
          </c:cat>
          <c:val>
            <c:numRef>
              <c:f>Sheet1!$C$2:$C$8</c:f>
              <c:numCache>
                <c:formatCode>General</c:formatCode>
                <c:ptCount val="7"/>
                <c:pt idx="1">
                  <c:v>82</c:v>
                </c:pt>
              </c:numCache>
            </c:numRef>
          </c:val>
          <c:extLst>
            <c:ext xmlns:c16="http://schemas.microsoft.com/office/drawing/2014/chart" uri="{C3380CC4-5D6E-409C-BE32-E72D297353CC}">
              <c16:uniqueId val="{00000001-928D-43C4-8566-1001EF2CDF70}"/>
            </c:ext>
          </c:extLst>
        </c:ser>
        <c:ser>
          <c:idx val="2"/>
          <c:order val="2"/>
          <c:tx>
            <c:strRef>
              <c:f>Sheet1!$D$1</c:f>
              <c:strCache>
                <c:ptCount val="1"/>
                <c:pt idx="0">
                  <c:v>Series 3</c:v>
                </c:pt>
              </c:strCache>
            </c:strRef>
          </c:tx>
          <c:spPr>
            <a:solidFill>
              <a:srgbClr val="EEA7BF"/>
            </a:solidFill>
            <a:ln>
              <a:noFill/>
            </a:ln>
            <a:effectLst/>
          </c:spPr>
          <c:invertIfNegative val="0"/>
          <c:dLbls>
            <c:dLbl>
              <c:idx val="2"/>
              <c:layout>
                <c:manualLayout>
                  <c:x val="3.8445839427076384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B12A-4BB8-8747-F4AEAEA372E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Other</c:v>
                </c:pt>
                <c:pt idx="1">
                  <c:v>Change in coverage status favouring IDegAsp</c:v>
                </c:pt>
                <c:pt idx="2">
                  <c:v>No reconstitution needed</c:v>
                </c:pt>
                <c:pt idx="3">
                  <c:v>Fewer injections than basal and bolus therapy</c:v>
                </c:pt>
                <c:pt idx="4">
                  <c:v>Flexibility in the dosing regimen</c:v>
                </c:pt>
                <c:pt idx="5">
                  <c:v>To lower the risk of hypoglycaemia</c:v>
                </c:pt>
                <c:pt idx="6">
                  <c:v>To improve patient's glycaemic control</c:v>
                </c:pt>
              </c:strCache>
            </c:strRef>
          </c:cat>
          <c:val>
            <c:numRef>
              <c:f>Sheet1!$D$2:$D$8</c:f>
              <c:numCache>
                <c:formatCode>General</c:formatCode>
                <c:ptCount val="7"/>
                <c:pt idx="2">
                  <c:v>98</c:v>
                </c:pt>
              </c:numCache>
            </c:numRef>
          </c:val>
          <c:extLst>
            <c:ext xmlns:c16="http://schemas.microsoft.com/office/drawing/2014/chart" uri="{C3380CC4-5D6E-409C-BE32-E72D297353CC}">
              <c16:uniqueId val="{00000002-928D-43C4-8566-1001EF2CDF70}"/>
            </c:ext>
          </c:extLst>
        </c:ser>
        <c:ser>
          <c:idx val="3"/>
          <c:order val="3"/>
          <c:tx>
            <c:strRef>
              <c:f>Sheet1!$E$1</c:f>
              <c:strCache>
                <c:ptCount val="1"/>
                <c:pt idx="0">
                  <c:v>Series 4</c:v>
                </c:pt>
              </c:strCache>
            </c:strRef>
          </c:tx>
          <c:spPr>
            <a:solidFill>
              <a:srgbClr val="D8EAF8"/>
            </a:solidFill>
            <a:ln>
              <a:noFill/>
            </a:ln>
            <a:effectLst/>
          </c:spPr>
          <c:invertIfNegative val="0"/>
          <c:dPt>
            <c:idx val="4"/>
            <c:invertIfNegative val="0"/>
            <c:bubble3D val="0"/>
            <c:spPr>
              <a:solidFill>
                <a:srgbClr val="D8EAF8"/>
              </a:solidFill>
              <a:ln>
                <a:noFill/>
              </a:ln>
              <a:effectLst/>
              <a:sp3d/>
            </c:spPr>
            <c:extLst>
              <c:ext xmlns:c16="http://schemas.microsoft.com/office/drawing/2014/chart" uri="{C3380CC4-5D6E-409C-BE32-E72D297353CC}">
                <c16:uniqueId val="{0000000B-928D-43C4-8566-1001EF2CDF70}"/>
              </c:ext>
            </c:extLst>
          </c:dPt>
          <c:dLbls>
            <c:dLbl>
              <c:idx val="5"/>
              <c:layout>
                <c:manualLayout>
                  <c:x val="9.6183487641103946E-2"/>
                  <c:y val="2.989262897198307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B12A-4BB8-8747-F4AEAEA372E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Other</c:v>
                </c:pt>
                <c:pt idx="1">
                  <c:v>Change in coverage status favouring IDegAsp</c:v>
                </c:pt>
                <c:pt idx="2">
                  <c:v>No reconstitution needed</c:v>
                </c:pt>
                <c:pt idx="3">
                  <c:v>Fewer injections than basal and bolus therapy</c:v>
                </c:pt>
                <c:pt idx="4">
                  <c:v>Flexibility in the dosing regimen</c:v>
                </c:pt>
                <c:pt idx="5">
                  <c:v>To lower the risk of hypoglycaemia</c:v>
                </c:pt>
                <c:pt idx="6">
                  <c:v>To improve patient's glycaemic control</c:v>
                </c:pt>
              </c:strCache>
            </c:strRef>
          </c:cat>
          <c:val>
            <c:numRef>
              <c:f>Sheet1!$E$2:$E$8</c:f>
              <c:numCache>
                <c:formatCode>General</c:formatCode>
                <c:ptCount val="7"/>
                <c:pt idx="5">
                  <c:v>291</c:v>
                </c:pt>
              </c:numCache>
            </c:numRef>
          </c:val>
          <c:extLst>
            <c:ext xmlns:c16="http://schemas.microsoft.com/office/drawing/2014/chart" uri="{C3380CC4-5D6E-409C-BE32-E72D297353CC}">
              <c16:uniqueId val="{00000004-928D-43C4-8566-1001EF2CDF70}"/>
            </c:ext>
          </c:extLst>
        </c:ser>
        <c:ser>
          <c:idx val="4"/>
          <c:order val="4"/>
          <c:tx>
            <c:strRef>
              <c:f>Sheet1!$F$1</c:f>
              <c:strCache>
                <c:ptCount val="1"/>
                <c:pt idx="0">
                  <c:v>Series 5</c:v>
                </c:pt>
              </c:strCache>
            </c:strRef>
          </c:tx>
          <c:spPr>
            <a:solidFill>
              <a:srgbClr val="AAD3D1"/>
            </a:solidFill>
            <a:ln>
              <a:noFill/>
            </a:ln>
            <a:effectLst/>
          </c:spPr>
          <c:invertIfNegative val="0"/>
          <c:dPt>
            <c:idx val="5"/>
            <c:invertIfNegative val="0"/>
            <c:bubble3D val="0"/>
            <c:spPr>
              <a:solidFill>
                <a:srgbClr val="AAD3D1"/>
              </a:solidFill>
              <a:ln>
                <a:noFill/>
              </a:ln>
              <a:effectLst/>
              <a:sp3d/>
            </c:spPr>
            <c:extLst>
              <c:ext xmlns:c16="http://schemas.microsoft.com/office/drawing/2014/chart" uri="{C3380CC4-5D6E-409C-BE32-E72D297353CC}">
                <c16:uniqueId val="{0000000A-928D-43C4-8566-1001EF2CDF70}"/>
              </c:ext>
            </c:extLst>
          </c:dPt>
          <c:dLbls>
            <c:dLbl>
              <c:idx val="3"/>
              <c:layout>
                <c:manualLayout>
                  <c:x val="9.4336276651649245E-2"/>
                  <c:y val="2.989262897198307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12A-4BB8-8747-F4AEAEA372E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Other</c:v>
                </c:pt>
                <c:pt idx="1">
                  <c:v>Change in coverage status favouring IDegAsp</c:v>
                </c:pt>
                <c:pt idx="2">
                  <c:v>No reconstitution needed</c:v>
                </c:pt>
                <c:pt idx="3">
                  <c:v>Fewer injections than basal and bolus therapy</c:v>
                </c:pt>
                <c:pt idx="4">
                  <c:v>Flexibility in the dosing regimen</c:v>
                </c:pt>
                <c:pt idx="5">
                  <c:v>To lower the risk of hypoglycaemia</c:v>
                </c:pt>
                <c:pt idx="6">
                  <c:v>To improve patient's glycaemic control</c:v>
                </c:pt>
              </c:strCache>
            </c:strRef>
          </c:cat>
          <c:val>
            <c:numRef>
              <c:f>Sheet1!$F$2:$F$8</c:f>
              <c:numCache>
                <c:formatCode>General</c:formatCode>
                <c:ptCount val="7"/>
                <c:pt idx="3">
                  <c:v>277</c:v>
                </c:pt>
              </c:numCache>
            </c:numRef>
          </c:val>
          <c:extLst>
            <c:ext xmlns:c16="http://schemas.microsoft.com/office/drawing/2014/chart" uri="{C3380CC4-5D6E-409C-BE32-E72D297353CC}">
              <c16:uniqueId val="{00000007-928D-43C4-8566-1001EF2CDF70}"/>
            </c:ext>
          </c:extLst>
        </c:ser>
        <c:ser>
          <c:idx val="5"/>
          <c:order val="5"/>
          <c:tx>
            <c:strRef>
              <c:f>Sheet1!$G$1</c:f>
              <c:strCache>
                <c:ptCount val="1"/>
                <c:pt idx="0">
                  <c:v>Series 6</c:v>
                </c:pt>
              </c:strCache>
            </c:strRef>
          </c:tx>
          <c:spPr>
            <a:solidFill>
              <a:srgbClr val="AAD3D1"/>
            </a:solidFill>
            <a:ln>
              <a:noFill/>
            </a:ln>
            <a:effectLst/>
          </c:spPr>
          <c:invertIfNegative val="0"/>
          <c:dPt>
            <c:idx val="4"/>
            <c:invertIfNegative val="0"/>
            <c:bubble3D val="0"/>
            <c:spPr>
              <a:solidFill>
                <a:srgbClr val="2A918B"/>
              </a:solidFill>
              <a:ln>
                <a:noFill/>
              </a:ln>
              <a:effectLst/>
            </c:spPr>
            <c:extLst>
              <c:ext xmlns:c16="http://schemas.microsoft.com/office/drawing/2014/chart" uri="{C3380CC4-5D6E-409C-BE32-E72D297353CC}">
                <c16:uniqueId val="{00000000-9CC7-407A-92BE-3E8EBF7BD5C8}"/>
              </c:ext>
            </c:extLst>
          </c:dPt>
          <c:dLbls>
            <c:dLbl>
              <c:idx val="4"/>
              <c:layout>
                <c:manualLayout>
                  <c:x val="9.6389931881769947E-2"/>
                  <c:y val="8.967788691594922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C7-407A-92BE-3E8EBF7BD5C8}"/>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Other</c:v>
                </c:pt>
                <c:pt idx="1">
                  <c:v>Change in coverage status favouring IDegAsp</c:v>
                </c:pt>
                <c:pt idx="2">
                  <c:v>No reconstitution needed</c:v>
                </c:pt>
                <c:pt idx="3">
                  <c:v>Fewer injections than basal and bolus therapy</c:v>
                </c:pt>
                <c:pt idx="4">
                  <c:v>Flexibility in the dosing regimen</c:v>
                </c:pt>
                <c:pt idx="5">
                  <c:v>To lower the risk of hypoglycaemia</c:v>
                </c:pt>
                <c:pt idx="6">
                  <c:v>To improve patient's glycaemic control</c:v>
                </c:pt>
              </c:strCache>
            </c:strRef>
          </c:cat>
          <c:val>
            <c:numRef>
              <c:f>Sheet1!$G$2:$G$8</c:f>
              <c:numCache>
                <c:formatCode>General</c:formatCode>
                <c:ptCount val="7"/>
                <c:pt idx="4">
                  <c:v>286</c:v>
                </c:pt>
              </c:numCache>
            </c:numRef>
          </c:val>
          <c:extLst>
            <c:ext xmlns:c16="http://schemas.microsoft.com/office/drawing/2014/chart" uri="{C3380CC4-5D6E-409C-BE32-E72D297353CC}">
              <c16:uniqueId val="{00000008-928D-43C4-8566-1001EF2CDF70}"/>
            </c:ext>
          </c:extLst>
        </c:ser>
        <c:ser>
          <c:idx val="6"/>
          <c:order val="6"/>
          <c:tx>
            <c:strRef>
              <c:f>Sheet1!$H$1</c:f>
              <c:strCache>
                <c:ptCount val="1"/>
                <c:pt idx="0">
                  <c:v>Series 7</c:v>
                </c:pt>
              </c:strCache>
            </c:strRef>
          </c:tx>
          <c:spPr>
            <a:solidFill>
              <a:srgbClr val="3B97DE"/>
            </a:solidFill>
            <a:ln>
              <a:noFill/>
            </a:ln>
            <a:effectLst/>
          </c:spPr>
          <c:invertIfNegative val="0"/>
          <c:dLbls>
            <c:dLbl>
              <c:idx val="6"/>
              <c:layout>
                <c:manualLayout>
                  <c:x val="0.29780158272057988"/>
                  <c:y val="-1.3700630007978604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12A-4BB8-8747-F4AEAEA372E7}"/>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Other</c:v>
                </c:pt>
                <c:pt idx="1">
                  <c:v>Change in coverage status favouring IDegAsp</c:v>
                </c:pt>
                <c:pt idx="2">
                  <c:v>No reconstitution needed</c:v>
                </c:pt>
                <c:pt idx="3">
                  <c:v>Fewer injections than basal and bolus therapy</c:v>
                </c:pt>
                <c:pt idx="4">
                  <c:v>Flexibility in the dosing regimen</c:v>
                </c:pt>
                <c:pt idx="5">
                  <c:v>To lower the risk of hypoglycaemia</c:v>
                </c:pt>
                <c:pt idx="6">
                  <c:v>To improve patient's glycaemic control</c:v>
                </c:pt>
              </c:strCache>
            </c:strRef>
          </c:cat>
          <c:val>
            <c:numRef>
              <c:f>Sheet1!$H$2:$H$8</c:f>
              <c:numCache>
                <c:formatCode>General</c:formatCode>
                <c:ptCount val="7"/>
                <c:pt idx="6">
                  <c:v>1026</c:v>
                </c:pt>
              </c:numCache>
            </c:numRef>
          </c:val>
          <c:extLst>
            <c:ext xmlns:c16="http://schemas.microsoft.com/office/drawing/2014/chart" uri="{C3380CC4-5D6E-409C-BE32-E72D297353CC}">
              <c16:uniqueId val="{00000009-928D-43C4-8566-1001EF2CDF70}"/>
            </c:ext>
          </c:extLst>
        </c:ser>
        <c:dLbls>
          <c:dLblPos val="inEnd"/>
          <c:showLegendKey val="0"/>
          <c:showVal val="1"/>
          <c:showCatName val="0"/>
          <c:showSerName val="0"/>
          <c:showPercent val="0"/>
          <c:showBubbleSize val="0"/>
        </c:dLbls>
        <c:gapWidth val="20"/>
        <c:overlap val="100"/>
        <c:axId val="214660304"/>
        <c:axId val="2137392480"/>
      </c:barChart>
      <c:catAx>
        <c:axId val="214660304"/>
        <c:scaling>
          <c:orientation val="minMax"/>
        </c:scaling>
        <c:delete val="0"/>
        <c:axPos val="l"/>
        <c:numFmt formatCode="General" sourceLinked="1"/>
        <c:majorTickMark val="none"/>
        <c:minorTickMark val="none"/>
        <c:tickLblPos val="nextTo"/>
        <c:spPr>
          <a:noFill/>
          <a:ln w="19050">
            <a:solidFill>
              <a:schemeClr val="tx2"/>
            </a:solidFill>
          </a:ln>
          <a:effectLst/>
        </c:spPr>
        <c:txPr>
          <a:bodyPr rot="-60000000" spcFirstLastPara="1" vertOverflow="ellipsis" vert="horz" wrap="square" anchor="ctr" anchorCtr="1"/>
          <a:lstStyle/>
          <a:p>
            <a:pPr>
              <a:defRPr sz="1200" b="0" i="0" u="none" strike="noStrike" kern="1200" baseline="0">
                <a:solidFill>
                  <a:schemeClr val="tx2"/>
                </a:solidFill>
                <a:latin typeface="Apis For Office" panose="020B0504010101010104" pitchFamily="34" charset="0"/>
                <a:ea typeface="+mn-ea"/>
                <a:cs typeface="+mn-cs"/>
              </a:defRPr>
            </a:pPr>
            <a:endParaRPr lang="en-US"/>
          </a:p>
        </c:txPr>
        <c:crossAx val="2137392480"/>
        <c:crosses val="autoZero"/>
        <c:auto val="1"/>
        <c:lblAlgn val="ctr"/>
        <c:lblOffset val="100"/>
        <c:noMultiLvlLbl val="0"/>
      </c:catAx>
      <c:valAx>
        <c:axId val="2137392480"/>
        <c:scaling>
          <c:orientation val="minMax"/>
        </c:scaling>
        <c:delete val="0"/>
        <c:axPos val="b"/>
        <c:title>
          <c:tx>
            <c:rich>
              <a:bodyPr rot="0" spcFirstLastPara="1" vertOverflow="ellipsis" vert="horz" wrap="square" anchor="ctr" anchorCtr="1"/>
              <a:lstStyle/>
              <a:p>
                <a:pPr>
                  <a:defRPr sz="1400" b="0" i="0" u="none" strike="noStrike" kern="1200" baseline="0">
                    <a:solidFill>
                      <a:srgbClr val="001965"/>
                    </a:solidFill>
                    <a:latin typeface="+mn-lt"/>
                    <a:ea typeface="+mn-ea"/>
                    <a:cs typeface="+mn-cs"/>
                  </a:defRPr>
                </a:pPr>
                <a:r>
                  <a:rPr lang="en-US" sz="1400" dirty="0">
                    <a:solidFill>
                      <a:srgbClr val="001965"/>
                    </a:solidFill>
                  </a:rPr>
                  <a:t>Number of patients with response</a:t>
                </a:r>
              </a:p>
            </c:rich>
          </c:tx>
          <c:layout>
            <c:manualLayout>
              <c:xMode val="edge"/>
              <c:yMode val="edge"/>
              <c:x val="0.55207495525414074"/>
              <c:y val="0.9310525335886054"/>
            </c:manualLayout>
          </c:layout>
          <c:overlay val="0"/>
          <c:spPr>
            <a:noFill/>
            <a:ln>
              <a:noFill/>
            </a:ln>
            <a:effectLst/>
          </c:spPr>
          <c:txPr>
            <a:bodyPr rot="0" spcFirstLastPara="1" vertOverflow="ellipsis" vert="horz" wrap="square" anchor="ctr" anchorCtr="1"/>
            <a:lstStyle/>
            <a:p>
              <a:pPr>
                <a:defRPr sz="1400" b="0" i="0" u="none" strike="noStrike" kern="1200" baseline="0">
                  <a:solidFill>
                    <a:srgbClr val="001965"/>
                  </a:solidFill>
                  <a:latin typeface="+mn-lt"/>
                  <a:ea typeface="+mn-ea"/>
                  <a:cs typeface="+mn-cs"/>
                </a:defRPr>
              </a:pPr>
              <a:endParaRPr lang="en-US"/>
            </a:p>
          </c:txPr>
        </c:title>
        <c:numFmt formatCode="General" sourceLinked="1"/>
        <c:majorTickMark val="out"/>
        <c:minorTickMark val="none"/>
        <c:tickLblPos val="nextTo"/>
        <c:spPr>
          <a:noFill/>
          <a:ln w="19050">
            <a:solidFill>
              <a:schemeClr val="tx2"/>
            </a:solidFill>
          </a:ln>
          <a:effectLst/>
        </c:spPr>
        <c:txPr>
          <a:bodyPr rot="-60000000" spcFirstLastPara="1" vertOverflow="ellipsis" vert="horz" wrap="square" anchor="ctr" anchorCtr="1"/>
          <a:lstStyle/>
          <a:p>
            <a:pPr>
              <a:defRPr sz="1400" b="0" i="0" u="none" strike="noStrike" kern="1200" baseline="0">
                <a:solidFill>
                  <a:srgbClr val="001965"/>
                </a:solidFill>
                <a:latin typeface="+mn-lt"/>
                <a:ea typeface="+mn-ea"/>
                <a:cs typeface="+mn-cs"/>
              </a:defRPr>
            </a:pPr>
            <a:endParaRPr lang="en-US"/>
          </a:p>
        </c:txPr>
        <c:crossAx val="214660304"/>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107282931903669E-2"/>
          <c:y val="0"/>
          <c:w val="0.87259886375742968"/>
          <c:h val="0.7546509935313841"/>
        </c:manualLayout>
      </c:layout>
      <c:barChart>
        <c:barDir val="col"/>
        <c:grouping val="clustered"/>
        <c:varyColors val="0"/>
        <c:ser>
          <c:idx val="0"/>
          <c:order val="0"/>
          <c:tx>
            <c:strRef>
              <c:f>Sheet1!$B$1</c:f>
              <c:strCache>
                <c:ptCount val="1"/>
                <c:pt idx="0">
                  <c:v>Mean change</c:v>
                </c:pt>
              </c:strCache>
            </c:strRef>
          </c:tx>
          <c:spPr>
            <a:solidFill>
              <a:schemeClr val="accent1"/>
            </a:solidFill>
            <a:ln>
              <a:noFill/>
            </a:ln>
            <a:effectLst/>
          </c:spPr>
          <c:invertIfNegative val="0"/>
          <c:dPt>
            <c:idx val="0"/>
            <c:invertIfNegative val="0"/>
            <c:bubble3D val="0"/>
            <c:spPr>
              <a:solidFill>
                <a:srgbClr val="CCC5BD"/>
              </a:solidFill>
              <a:ln>
                <a:noFill/>
              </a:ln>
              <a:effectLst/>
            </c:spPr>
            <c:extLst>
              <c:ext xmlns:c16="http://schemas.microsoft.com/office/drawing/2014/chart" uri="{C3380CC4-5D6E-409C-BE32-E72D297353CC}">
                <c16:uniqueId val="{00000001-239B-4B33-B449-BE4511851D88}"/>
              </c:ext>
            </c:extLst>
          </c:dPt>
          <c:dPt>
            <c:idx val="1"/>
            <c:invertIfNegative val="0"/>
            <c:bubble3D val="0"/>
            <c:spPr>
              <a:solidFill>
                <a:srgbClr val="D4D7DC"/>
              </a:solidFill>
              <a:ln>
                <a:noFill/>
              </a:ln>
              <a:effectLst/>
            </c:spPr>
            <c:extLst>
              <c:ext xmlns:c16="http://schemas.microsoft.com/office/drawing/2014/chart" uri="{C3380CC4-5D6E-409C-BE32-E72D297353CC}">
                <c16:uniqueId val="{00000003-239B-4B33-B449-BE4511851D88}"/>
              </c:ext>
            </c:extLst>
          </c:dPt>
          <c:dPt>
            <c:idx val="2"/>
            <c:invertIfNegative val="0"/>
            <c:bubble3D val="0"/>
            <c:spPr>
              <a:solidFill>
                <a:srgbClr val="F8DCE5"/>
              </a:solidFill>
              <a:ln>
                <a:noFill/>
              </a:ln>
              <a:effectLst/>
            </c:spPr>
            <c:extLst>
              <c:ext xmlns:c16="http://schemas.microsoft.com/office/drawing/2014/chart" uri="{C3380CC4-5D6E-409C-BE32-E72D297353CC}">
                <c16:uniqueId val="{00000005-239B-4B33-B449-BE4511851D88}"/>
              </c:ext>
            </c:extLst>
          </c:dPt>
          <c:dPt>
            <c:idx val="3"/>
            <c:invertIfNegative val="0"/>
            <c:bubble3D val="0"/>
            <c:spPr>
              <a:solidFill>
                <a:srgbClr val="AAD3D1"/>
              </a:solidFill>
              <a:ln>
                <a:noFill/>
              </a:ln>
              <a:effectLst/>
            </c:spPr>
            <c:extLst>
              <c:ext xmlns:c16="http://schemas.microsoft.com/office/drawing/2014/chart" uri="{C3380CC4-5D6E-409C-BE32-E72D297353CC}">
                <c16:uniqueId val="{00000007-239B-4B33-B449-BE4511851D88}"/>
              </c:ext>
            </c:extLst>
          </c:dPt>
          <c:dPt>
            <c:idx val="4"/>
            <c:invertIfNegative val="0"/>
            <c:bubble3D val="0"/>
            <c:spPr>
              <a:solidFill>
                <a:srgbClr val="B1D5F2"/>
              </a:solidFill>
              <a:ln>
                <a:noFill/>
              </a:ln>
              <a:effectLst/>
            </c:spPr>
            <c:extLst>
              <c:ext xmlns:c16="http://schemas.microsoft.com/office/drawing/2014/chart" uri="{C3380CC4-5D6E-409C-BE32-E72D297353CC}">
                <c16:uniqueId val="{00000009-239B-4B33-B449-BE4511851D88}"/>
              </c:ext>
            </c:extLst>
          </c:dPt>
          <c:dPt>
            <c:idx val="5"/>
            <c:invertIfNegative val="0"/>
            <c:bubble3D val="0"/>
            <c:spPr>
              <a:solidFill>
                <a:srgbClr val="005AD2"/>
              </a:solidFill>
              <a:ln>
                <a:noFill/>
              </a:ln>
              <a:effectLst/>
            </c:spPr>
            <c:extLst>
              <c:ext xmlns:c16="http://schemas.microsoft.com/office/drawing/2014/chart" uri="{C3380CC4-5D6E-409C-BE32-E72D297353CC}">
                <c16:uniqueId val="{0000000B-239B-4B33-B449-BE4511851D88}"/>
              </c:ext>
            </c:extLst>
          </c:dPt>
          <c:dLbls>
            <c:dLbl>
              <c:idx val="0"/>
              <c:tx>
                <c:rich>
                  <a:bodyPr/>
                  <a:lstStyle/>
                  <a:p>
                    <a:fld id="{2E657AE5-E587-4282-B0F1-984309630088}" type="VALUE">
                      <a:rPr lang="en-US" smtClean="0"/>
                      <a:pPr/>
                      <a:t>[VALUE]</a:t>
                    </a:fld>
                    <a:r>
                      <a:rPr lang="en-US" baseline="30000" dirty="0"/>
                      <a:t>*</a:t>
                    </a:r>
                    <a:r>
                      <a:rPr lang="en-US" dirty="0"/>
                      <a:t> </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239B-4B33-B449-BE4511851D88}"/>
                </c:ext>
              </c:extLst>
            </c:dLbl>
            <c:dLbl>
              <c:idx val="1"/>
              <c:tx>
                <c:rich>
                  <a:bodyPr/>
                  <a:lstStyle/>
                  <a:p>
                    <a:fld id="{29F077D1-7192-48EB-8487-92298BCC466A}" type="VALUE">
                      <a:rPr lang="en-US" smtClean="0"/>
                      <a:pPr/>
                      <a:t>[VALUE]</a:t>
                    </a:fld>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239B-4B33-B449-BE4511851D88}"/>
                </c:ext>
              </c:extLst>
            </c:dLbl>
            <c:dLbl>
              <c:idx val="2"/>
              <c:tx>
                <c:rich>
                  <a:bodyPr/>
                  <a:lstStyle/>
                  <a:p>
                    <a:fld id="{6736A2C1-3BDB-4E02-BE65-547BA42492AE}" type="VALUE">
                      <a:rPr lang="en-US" smtClean="0"/>
                      <a:pPr/>
                      <a:t>[VALUE]</a:t>
                    </a:fld>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239B-4B33-B449-BE4511851D88}"/>
                </c:ext>
              </c:extLst>
            </c:dLbl>
            <c:dLbl>
              <c:idx val="3"/>
              <c:tx>
                <c:rich>
                  <a:bodyPr/>
                  <a:lstStyle/>
                  <a:p>
                    <a:fld id="{01ABC771-8C4D-49F6-A300-1C65B1A88FAE}" type="VALUE">
                      <a:rPr lang="en-US" smtClean="0"/>
                      <a:pPr/>
                      <a:t>[VALUE]</a:t>
                    </a:fld>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239B-4B33-B449-BE4511851D88}"/>
                </c:ext>
              </c:extLst>
            </c:dLbl>
            <c:dLbl>
              <c:idx val="4"/>
              <c:tx>
                <c:rich>
                  <a:bodyPr/>
                  <a:lstStyle/>
                  <a:p>
                    <a:fld id="{086CF039-A386-4772-9FDA-53FCFB9481B8}" type="VALUE">
                      <a:rPr lang="en-US" smtClean="0"/>
                      <a:pPr/>
                      <a:t>[VALUE]</a:t>
                    </a:fld>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239B-4B33-B449-BE4511851D88}"/>
                </c:ext>
              </c:extLst>
            </c:dLbl>
            <c:dLbl>
              <c:idx val="5"/>
              <c:tx>
                <c:rich>
                  <a:bodyPr/>
                  <a:lstStyle/>
                  <a:p>
                    <a:r>
                      <a:rPr lang="en-US" dirty="0"/>
                      <a:t>-2.0</a:t>
                    </a:r>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239B-4B33-B449-BE4511851D88}"/>
                </c:ext>
              </c:extLst>
            </c:dLbl>
            <c:dLbl>
              <c:idx val="6"/>
              <c:tx>
                <c:rich>
                  <a:bodyPr/>
                  <a:lstStyle/>
                  <a:p>
                    <a:fld id="{147A5DDB-615E-4D4B-8ED5-60BFFF46A1BC}" type="VALUE">
                      <a:rPr lang="en-US" smtClean="0"/>
                      <a:pPr/>
                      <a:t>[VALUE]</a:t>
                    </a:fld>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E039-461F-B5C2-598904CB225D}"/>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Overall</c:v>
                </c:pt>
                <c:pt idx="1">
                  <c:v>Australia</c:v>
                </c:pt>
                <c:pt idx="2">
                  <c:v>India</c:v>
                </c:pt>
                <c:pt idx="3">
                  <c:v>Malaysia</c:v>
                </c:pt>
                <c:pt idx="4">
                  <c:v>Philippines</c:v>
                </c:pt>
                <c:pt idx="5">
                  <c:v>Saudi Arabia</c:v>
                </c:pt>
                <c:pt idx="6">
                  <c:v>South Africa</c:v>
                </c:pt>
              </c:strCache>
            </c:strRef>
          </c:cat>
          <c:val>
            <c:numRef>
              <c:f>Sheet1!$B$2:$B$8</c:f>
              <c:numCache>
                <c:formatCode>General</c:formatCode>
                <c:ptCount val="7"/>
                <c:pt idx="0">
                  <c:v>-1.4</c:v>
                </c:pt>
                <c:pt idx="1">
                  <c:v>-0.8</c:v>
                </c:pt>
                <c:pt idx="2">
                  <c:v>-1.6</c:v>
                </c:pt>
                <c:pt idx="3">
                  <c:v>-1.3</c:v>
                </c:pt>
                <c:pt idx="4">
                  <c:v>-1.4</c:v>
                </c:pt>
                <c:pt idx="5">
                  <c:v>-2</c:v>
                </c:pt>
                <c:pt idx="6">
                  <c:v>-1.3</c:v>
                </c:pt>
              </c:numCache>
            </c:numRef>
          </c:val>
          <c:extLst>
            <c:ext xmlns:c16="http://schemas.microsoft.com/office/drawing/2014/chart" uri="{C3380CC4-5D6E-409C-BE32-E72D297353CC}">
              <c16:uniqueId val="{0000000C-239B-4B33-B449-BE4511851D88}"/>
            </c:ext>
          </c:extLst>
        </c:ser>
        <c:dLbls>
          <c:showLegendKey val="0"/>
          <c:showVal val="0"/>
          <c:showCatName val="0"/>
          <c:showSerName val="0"/>
          <c:showPercent val="0"/>
          <c:showBubbleSize val="0"/>
        </c:dLbls>
        <c:gapWidth val="10"/>
        <c:axId val="593816744"/>
        <c:axId val="593815760"/>
      </c:barChart>
      <c:catAx>
        <c:axId val="593816744"/>
        <c:scaling>
          <c:orientation val="minMax"/>
        </c:scaling>
        <c:delete val="0"/>
        <c:axPos val="t"/>
        <c:numFmt formatCode="General" sourceLinked="1"/>
        <c:majorTickMark val="none"/>
        <c:minorTickMark val="none"/>
        <c:tickLblPos val="none"/>
        <c:spPr>
          <a:noFill/>
          <a:ln w="19050"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593815760"/>
        <c:crosses val="max"/>
        <c:auto val="1"/>
        <c:lblAlgn val="ctr"/>
        <c:lblOffset val="100"/>
        <c:noMultiLvlLbl val="0"/>
      </c:catAx>
      <c:valAx>
        <c:axId val="593815760"/>
        <c:scaling>
          <c:orientation val="minMax"/>
          <c:max val="0"/>
          <c:min val="-2.5"/>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en-US" sz="1400" dirty="0">
                    <a:solidFill>
                      <a:schemeClr val="tx2"/>
                    </a:solidFill>
                  </a:rPr>
                  <a:t>Mean change in HbA</a:t>
                </a:r>
                <a:r>
                  <a:rPr lang="en-US" sz="1400" baseline="-25000" dirty="0">
                    <a:solidFill>
                      <a:schemeClr val="tx2"/>
                    </a:solidFill>
                  </a:rPr>
                  <a:t>1c</a:t>
                </a:r>
                <a:r>
                  <a:rPr lang="en-US" sz="1400" dirty="0">
                    <a:solidFill>
                      <a:schemeClr val="tx2"/>
                    </a:solidFill>
                  </a:rPr>
                  <a:t> from baseline (%)</a:t>
                </a:r>
              </a:p>
            </c:rich>
          </c:tx>
          <c:layout>
            <c:manualLayout>
              <c:xMode val="edge"/>
              <c:yMode val="edge"/>
              <c:x val="0"/>
              <c:y val="4.9407740914082753E-2"/>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title>
        <c:numFmt formatCode="#,##0.0" sourceLinked="0"/>
        <c:majorTickMark val="out"/>
        <c:minorTickMark val="none"/>
        <c:tickLblPos val="nextTo"/>
        <c:spPr>
          <a:noFill/>
          <a:ln w="19050">
            <a:solidFill>
              <a:schemeClr val="tx2"/>
            </a:solidFill>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593816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648896873018646"/>
          <c:y val="0"/>
          <c:w val="0.87237166244673559"/>
          <c:h val="0.83845660789789289"/>
        </c:manualLayout>
      </c:layout>
      <c:barChart>
        <c:barDir val="col"/>
        <c:grouping val="clustered"/>
        <c:varyColors val="0"/>
        <c:ser>
          <c:idx val="0"/>
          <c:order val="0"/>
          <c:tx>
            <c:strRef>
              <c:f>Sheet1!$B$1</c:f>
              <c:strCache>
                <c:ptCount val="1"/>
                <c:pt idx="0">
                  <c:v>Mean change</c:v>
                </c:pt>
              </c:strCache>
            </c:strRef>
          </c:tx>
          <c:spPr>
            <a:solidFill>
              <a:schemeClr val="accent1"/>
            </a:solidFill>
            <a:ln>
              <a:noFill/>
            </a:ln>
            <a:effectLst/>
          </c:spPr>
          <c:invertIfNegative val="0"/>
          <c:dPt>
            <c:idx val="0"/>
            <c:invertIfNegative val="0"/>
            <c:bubble3D val="0"/>
            <c:spPr>
              <a:solidFill>
                <a:srgbClr val="CCC5BD"/>
              </a:solidFill>
              <a:ln>
                <a:noFill/>
              </a:ln>
              <a:effectLst/>
            </c:spPr>
            <c:extLst>
              <c:ext xmlns:c16="http://schemas.microsoft.com/office/drawing/2014/chart" uri="{C3380CC4-5D6E-409C-BE32-E72D297353CC}">
                <c16:uniqueId val="{00000001-9CE7-43D8-820A-C006954AA0C4}"/>
              </c:ext>
            </c:extLst>
          </c:dPt>
          <c:dPt>
            <c:idx val="1"/>
            <c:invertIfNegative val="0"/>
            <c:bubble3D val="0"/>
            <c:spPr>
              <a:solidFill>
                <a:srgbClr val="D4D7DC"/>
              </a:solidFill>
              <a:ln>
                <a:noFill/>
              </a:ln>
              <a:effectLst/>
            </c:spPr>
            <c:extLst>
              <c:ext xmlns:c16="http://schemas.microsoft.com/office/drawing/2014/chart" uri="{C3380CC4-5D6E-409C-BE32-E72D297353CC}">
                <c16:uniqueId val="{00000003-9CE7-43D8-820A-C006954AA0C4}"/>
              </c:ext>
            </c:extLst>
          </c:dPt>
          <c:dPt>
            <c:idx val="2"/>
            <c:invertIfNegative val="0"/>
            <c:bubble3D val="0"/>
            <c:spPr>
              <a:solidFill>
                <a:srgbClr val="F8DCE5"/>
              </a:solidFill>
              <a:ln>
                <a:noFill/>
              </a:ln>
              <a:effectLst/>
            </c:spPr>
            <c:extLst>
              <c:ext xmlns:c16="http://schemas.microsoft.com/office/drawing/2014/chart" uri="{C3380CC4-5D6E-409C-BE32-E72D297353CC}">
                <c16:uniqueId val="{00000005-9CE7-43D8-820A-C006954AA0C4}"/>
              </c:ext>
            </c:extLst>
          </c:dPt>
          <c:dPt>
            <c:idx val="3"/>
            <c:invertIfNegative val="0"/>
            <c:bubble3D val="0"/>
            <c:spPr>
              <a:solidFill>
                <a:srgbClr val="AAD3D1"/>
              </a:solidFill>
              <a:ln>
                <a:noFill/>
              </a:ln>
              <a:effectLst/>
            </c:spPr>
            <c:extLst>
              <c:ext xmlns:c16="http://schemas.microsoft.com/office/drawing/2014/chart" uri="{C3380CC4-5D6E-409C-BE32-E72D297353CC}">
                <c16:uniqueId val="{00000007-9CE7-43D8-820A-C006954AA0C4}"/>
              </c:ext>
            </c:extLst>
          </c:dPt>
          <c:dPt>
            <c:idx val="4"/>
            <c:invertIfNegative val="0"/>
            <c:bubble3D val="0"/>
            <c:spPr>
              <a:solidFill>
                <a:srgbClr val="B1D5F2"/>
              </a:solidFill>
              <a:ln>
                <a:noFill/>
              </a:ln>
              <a:effectLst/>
            </c:spPr>
            <c:extLst>
              <c:ext xmlns:c16="http://schemas.microsoft.com/office/drawing/2014/chart" uri="{C3380CC4-5D6E-409C-BE32-E72D297353CC}">
                <c16:uniqueId val="{00000016-9CE7-43D8-820A-C006954AA0C4}"/>
              </c:ext>
            </c:extLst>
          </c:dPt>
          <c:dPt>
            <c:idx val="5"/>
            <c:invertIfNegative val="0"/>
            <c:bubble3D val="0"/>
            <c:spPr>
              <a:solidFill>
                <a:srgbClr val="005AD2"/>
              </a:solidFill>
              <a:ln>
                <a:noFill/>
              </a:ln>
              <a:effectLst/>
            </c:spPr>
            <c:extLst>
              <c:ext xmlns:c16="http://schemas.microsoft.com/office/drawing/2014/chart" uri="{C3380CC4-5D6E-409C-BE32-E72D297353CC}">
                <c16:uniqueId val="{00000009-9CE7-43D8-820A-C006954AA0C4}"/>
              </c:ext>
            </c:extLst>
          </c:dPt>
          <c:dLbls>
            <c:dLbl>
              <c:idx val="0"/>
              <c:tx>
                <c:rich>
                  <a:bodyPr/>
                  <a:lstStyle/>
                  <a:p>
                    <a:r>
                      <a:rPr lang="en-US" dirty="0"/>
                      <a:t>-1.0</a:t>
                    </a:r>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CE7-43D8-820A-C006954AA0C4}"/>
                </c:ext>
              </c:extLst>
            </c:dLbl>
            <c:dLbl>
              <c:idx val="1"/>
              <c:tx>
                <c:rich>
                  <a:bodyPr/>
                  <a:lstStyle/>
                  <a:p>
                    <a:r>
                      <a:rPr lang="en-US" dirty="0"/>
                      <a:t>-1.4</a:t>
                    </a:r>
                    <a:r>
                      <a:rPr lang="en-US" baseline="30000" dirty="0"/>
                      <a:t>**</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9CE7-43D8-820A-C006954AA0C4}"/>
                </c:ext>
              </c:extLst>
            </c:dLbl>
            <c:dLbl>
              <c:idx val="2"/>
              <c:tx>
                <c:rich>
                  <a:bodyPr/>
                  <a:lstStyle/>
                  <a:p>
                    <a:r>
                      <a:rPr lang="en-US" dirty="0"/>
                      <a:t>-1.1</a:t>
                    </a:r>
                    <a:r>
                      <a:rPr lang="en-US" baseline="30000" dirty="0">
                        <a:latin typeface="Apis For Office" panose="020B0504010101010104" pitchFamily="34" charset="0"/>
                        <a:ea typeface="Apis For Office" panose="020B0504010101010104" pitchFamily="34" charset="0"/>
                        <a:cs typeface="Apis For Office" panose="020B0504010101010104" pitchFamily="34" charset="0"/>
                      </a:rPr>
                      <a:t>†</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CE7-43D8-820A-C006954AA0C4}"/>
                </c:ext>
              </c:extLst>
            </c:dLbl>
            <c:dLbl>
              <c:idx val="3"/>
              <c:tx>
                <c:rich>
                  <a:bodyPr/>
                  <a:lstStyle/>
                  <a:p>
                    <a:r>
                      <a:rPr lang="en-US" dirty="0"/>
                      <a:t>0.3</a:t>
                    </a:r>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9CE7-43D8-820A-C006954AA0C4}"/>
                </c:ext>
              </c:extLst>
            </c:dLbl>
            <c:dLbl>
              <c:idx val="4"/>
              <c:tx>
                <c:rich>
                  <a:bodyPr/>
                  <a:lstStyle/>
                  <a:p>
                    <a:r>
                      <a:rPr lang="en-US" dirty="0"/>
                      <a:t>-1.5</a:t>
                    </a:r>
                    <a:r>
                      <a:rPr lang="en-US" baseline="30000" dirty="0">
                        <a:latin typeface="Apis For Office" panose="020B0504010101010104" pitchFamily="34" charset="0"/>
                        <a:ea typeface="Apis For Office" panose="020B0504010101010104" pitchFamily="34" charset="0"/>
                        <a:cs typeface="Apis For Office" panose="020B0504010101010104" pitchFamily="34" charset="0"/>
                      </a:rPr>
                      <a:t>†</a:t>
                    </a:r>
                    <a:endParaRPr lang="en-US" baseline="30000" dirty="0"/>
                  </a:p>
                </c:rich>
              </c:tx>
              <c:dLblPos val="outEnd"/>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6-9CE7-43D8-820A-C006954AA0C4}"/>
                </c:ext>
              </c:extLst>
            </c:dLbl>
            <c:dLbl>
              <c:idx val="5"/>
              <c:tx>
                <c:rich>
                  <a:bodyPr/>
                  <a:lstStyle/>
                  <a:p>
                    <a:fld id="{E0943026-DD17-49CB-AF2B-3BCD61C1393E}" type="VALUE">
                      <a:rPr lang="en-US" smtClean="0"/>
                      <a:pPr/>
                      <a:t>[VALUE]</a:t>
                    </a:fld>
                    <a:endParaRPr lang="en-ZA"/>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CE7-43D8-820A-C006954AA0C4}"/>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rgbClr val="001965"/>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Overall</c:v>
                </c:pt>
                <c:pt idx="1">
                  <c:v>OADs only</c:v>
                </c:pt>
                <c:pt idx="2">
                  <c:v>Basal only</c:v>
                </c:pt>
                <c:pt idx="3">
                  <c:v>GLP-1 RA</c:v>
                </c:pt>
                <c:pt idx="4">
                  <c:v>Basal + Bolus</c:v>
                </c:pt>
                <c:pt idx="5">
                  <c:v>Premix</c:v>
                </c:pt>
              </c:strCache>
            </c:strRef>
          </c:cat>
          <c:val>
            <c:numRef>
              <c:f>Sheet1!$B$2:$B$7</c:f>
              <c:numCache>
                <c:formatCode>General</c:formatCode>
                <c:ptCount val="6"/>
                <c:pt idx="0">
                  <c:v>-1</c:v>
                </c:pt>
                <c:pt idx="1">
                  <c:v>-1.4</c:v>
                </c:pt>
                <c:pt idx="2">
                  <c:v>-1.1000000000000001</c:v>
                </c:pt>
                <c:pt idx="3">
                  <c:v>0.3</c:v>
                </c:pt>
                <c:pt idx="4">
                  <c:v>-1.5</c:v>
                </c:pt>
                <c:pt idx="5">
                  <c:v>-0.3</c:v>
                </c:pt>
              </c:numCache>
            </c:numRef>
          </c:val>
          <c:extLst>
            <c:ext xmlns:c16="http://schemas.microsoft.com/office/drawing/2014/chart" uri="{C3380CC4-5D6E-409C-BE32-E72D297353CC}">
              <c16:uniqueId val="{00000014-9CE7-43D8-820A-C006954AA0C4}"/>
            </c:ext>
          </c:extLst>
        </c:ser>
        <c:dLbls>
          <c:showLegendKey val="0"/>
          <c:showVal val="0"/>
          <c:showCatName val="0"/>
          <c:showSerName val="0"/>
          <c:showPercent val="0"/>
          <c:showBubbleSize val="0"/>
        </c:dLbls>
        <c:gapWidth val="10"/>
        <c:axId val="593816744"/>
        <c:axId val="593815760"/>
      </c:barChart>
      <c:catAx>
        <c:axId val="593816744"/>
        <c:scaling>
          <c:orientation val="minMax"/>
        </c:scaling>
        <c:delete val="0"/>
        <c:axPos val="b"/>
        <c:numFmt formatCode="General" sourceLinked="1"/>
        <c:majorTickMark val="none"/>
        <c:minorTickMark val="none"/>
        <c:tickLblPos val="none"/>
        <c:spPr>
          <a:noFill/>
          <a:ln w="19050"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593815760"/>
        <c:crosses val="autoZero"/>
        <c:auto val="1"/>
        <c:lblAlgn val="ctr"/>
        <c:lblOffset val="100"/>
        <c:noMultiLvlLbl val="0"/>
      </c:catAx>
      <c:valAx>
        <c:axId val="593815760"/>
        <c:scaling>
          <c:orientation val="minMax"/>
          <c:max val="1"/>
          <c:min val="-2"/>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en-US" sz="1400" dirty="0">
                    <a:solidFill>
                      <a:schemeClr val="tx2"/>
                    </a:solidFill>
                  </a:rPr>
                  <a:t>Mean change in body weight from baseline (kg) </a:t>
                </a:r>
              </a:p>
            </c:rich>
          </c:tx>
          <c:layout>
            <c:manualLayout>
              <c:xMode val="edge"/>
              <c:yMode val="edge"/>
              <c:x val="4.1281369560988261E-3"/>
              <c:y val="9.5259698104488311E-2"/>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title>
        <c:numFmt formatCode="#,##0.0" sourceLinked="0"/>
        <c:majorTickMark val="out"/>
        <c:minorTickMark val="none"/>
        <c:tickLblPos val="nextTo"/>
        <c:spPr>
          <a:noFill/>
          <a:ln w="19050">
            <a:solidFill>
              <a:schemeClr val="tx2"/>
            </a:solidFill>
          </a:ln>
          <a:effectLst/>
        </c:spPr>
        <c:txPr>
          <a:bodyPr rot="-6000000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crossAx val="593816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4866"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solidFill>
                  <a:schemeClr val="tx2"/>
                </a:solidFill>
                <a:latin typeface="Helvetica" pitchFamily="34" charset="0"/>
              </a:defRPr>
            </a:lvl1pPr>
          </a:lstStyle>
          <a:p>
            <a:endParaRPr lang="en-AU" altLang="en-US"/>
          </a:p>
        </p:txBody>
      </p:sp>
      <p:sp>
        <p:nvSpPr>
          <p:cNvPr id="164867" name="Rectangle 3"/>
          <p:cNvSpPr>
            <a:spLocks noGrp="1" noChangeArrowheads="1"/>
          </p:cNvSpPr>
          <p:nvPr>
            <p:ph type="dt" sz="quarter"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chemeClr val="tx2"/>
                </a:solidFill>
                <a:latin typeface="Helvetica" pitchFamily="34" charset="0"/>
              </a:defRPr>
            </a:lvl1pPr>
          </a:lstStyle>
          <a:p>
            <a:endParaRPr lang="en-AU" altLang="en-US"/>
          </a:p>
        </p:txBody>
      </p:sp>
      <p:sp>
        <p:nvSpPr>
          <p:cNvPr id="164868" name="Rectangle 4"/>
          <p:cNvSpPr>
            <a:spLocks noGrp="1" noChangeArrowheads="1"/>
          </p:cNvSpPr>
          <p:nvPr>
            <p:ph type="ftr" sz="quarter" idx="2"/>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solidFill>
                  <a:schemeClr val="tx2"/>
                </a:solidFill>
                <a:latin typeface="Helvetica" pitchFamily="34" charset="0"/>
              </a:defRPr>
            </a:lvl1pPr>
          </a:lstStyle>
          <a:p>
            <a:endParaRPr lang="en-AU" altLang="en-US"/>
          </a:p>
        </p:txBody>
      </p:sp>
      <p:sp>
        <p:nvSpPr>
          <p:cNvPr id="164869" name="Rectangle 5"/>
          <p:cNvSpPr>
            <a:spLocks noGrp="1" noChangeArrowheads="1"/>
          </p:cNvSpPr>
          <p:nvPr>
            <p:ph type="sldNum" sz="quarter" idx="3"/>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solidFill>
                  <a:schemeClr val="tx2"/>
                </a:solidFill>
                <a:latin typeface="Helvetica" pitchFamily="34" charset="0"/>
              </a:defRPr>
            </a:lvl1pPr>
          </a:lstStyle>
          <a:p>
            <a:fld id="{5E0B4F68-3C4E-4420-B77D-FA2B9213B733}" type="slidenum">
              <a:rPr lang="en-AU" altLang="en-US"/>
              <a:pPr/>
              <a:t>‹#›</a:t>
            </a:fld>
            <a:endParaRPr lang="en-AU"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solidFill>
                  <a:schemeClr val="tx2"/>
                </a:solidFill>
                <a:latin typeface="Helvetica" pitchFamily="34" charset="0"/>
              </a:defRPr>
            </a:lvl1pPr>
          </a:lstStyle>
          <a:p>
            <a:endParaRPr lang="en-US" altLang="en-US"/>
          </a:p>
        </p:txBody>
      </p:sp>
      <p:sp>
        <p:nvSpPr>
          <p:cNvPr id="88067" name="Rectangle 3"/>
          <p:cNvSpPr>
            <a:spLocks noGrp="1" noChangeArrowheads="1"/>
          </p:cNvSpPr>
          <p:nvPr>
            <p:ph type="dt"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solidFill>
                  <a:schemeClr val="tx2"/>
                </a:solidFill>
                <a:latin typeface="Helvetica" pitchFamily="34" charset="0"/>
              </a:defRPr>
            </a:lvl1pPr>
          </a:lstStyle>
          <a:p>
            <a:endParaRPr lang="en-US" altLang="en-US"/>
          </a:p>
        </p:txBody>
      </p:sp>
      <p:sp>
        <p:nvSpPr>
          <p:cNvPr id="88068" name="Rectangle 4"/>
          <p:cNvSpPr>
            <a:spLocks noGrp="1" noRot="1" noChangeAspect="1" noChangeArrowheads="1" noTextEdit="1"/>
          </p:cNvSpPr>
          <p:nvPr>
            <p:ph type="sldImg" idx="2"/>
          </p:nvPr>
        </p:nvSpPr>
        <p:spPr bwMode="auto">
          <a:xfrm>
            <a:off x="2844800" y="533400"/>
            <a:ext cx="3454400" cy="2590800"/>
          </a:xfrm>
          <a:prstGeom prst="rect">
            <a:avLst/>
          </a:prstGeom>
          <a:noFill/>
          <a:ln w="9525">
            <a:solidFill>
              <a:srgbClr val="000000"/>
            </a:solidFill>
            <a:miter lim="800000"/>
            <a:headEnd/>
            <a:tailEnd/>
          </a:ln>
          <a:effectLst/>
        </p:spPr>
      </p:sp>
      <p:sp>
        <p:nvSpPr>
          <p:cNvPr id="88069" name="Rectangle 5"/>
          <p:cNvSpPr>
            <a:spLocks noGrp="1" noChangeArrowheads="1"/>
          </p:cNvSpPr>
          <p:nvPr>
            <p:ph type="body" sz="quarter" idx="3"/>
          </p:nvPr>
        </p:nvSpPr>
        <p:spPr bwMode="auto">
          <a:xfrm>
            <a:off x="1219200" y="3276600"/>
            <a:ext cx="6705600" cy="3048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8070" name="Rectangle 6"/>
          <p:cNvSpPr>
            <a:spLocks noGrp="1" noChangeArrowheads="1"/>
          </p:cNvSpPr>
          <p:nvPr>
            <p:ph type="ftr" sz="quarter" idx="4"/>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solidFill>
                  <a:schemeClr val="tx2"/>
                </a:solidFill>
                <a:latin typeface="Helvetica" pitchFamily="34" charset="0"/>
              </a:defRPr>
            </a:lvl1pPr>
          </a:lstStyle>
          <a:p>
            <a:endParaRPr lang="en-US" altLang="en-US"/>
          </a:p>
        </p:txBody>
      </p:sp>
      <p:sp>
        <p:nvSpPr>
          <p:cNvPr id="88071" name="Rectangle 7"/>
          <p:cNvSpPr>
            <a:spLocks noGrp="1" noChangeArrowheads="1"/>
          </p:cNvSpPr>
          <p:nvPr>
            <p:ph type="sldNum" sz="quarter" idx="5"/>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solidFill>
                  <a:schemeClr val="tx2"/>
                </a:solidFill>
                <a:latin typeface="Helvetica" pitchFamily="34" charset="0"/>
              </a:defRPr>
            </a:lvl1pPr>
          </a:lstStyle>
          <a:p>
            <a:fld id="{AB9105BB-3E19-4AAD-A9DE-BB37D585137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Helvetic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Helvetic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Helvetic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Helvetic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Helvetic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diabetes.org/about-us/75th-anniversary/timeline.htm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Advancements in blood glucose management: Even as availability to insulin increased, people with diabetes continued to face significant treatment challenges due to a lack of knowledge and an inability to measure and respond to their blood glucose levels.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a:ln>
                  <a:noFill/>
                </a:ln>
                <a:solidFill>
                  <a:srgbClr val="001965"/>
                </a:solidFill>
                <a:effectLst/>
                <a:uLnTx/>
                <a:uFillTx/>
                <a:latin typeface="Apis For Office"/>
                <a:ea typeface="+mn-ea"/>
                <a:cs typeface="+mn-cs"/>
              </a:rPr>
              <a:t>Practical self-monitoring of blood glucose (SMBG) is now possible</a:t>
            </a:r>
            <a:r>
              <a:rPr kumimoji="0" lang="en-GB" sz="1200" b="0" i="0" u="none" strike="noStrike" kern="1200" cap="none" spc="0" normalizeH="0" baseline="30000" noProof="0" dirty="0">
                <a:ln>
                  <a:noFill/>
                </a:ln>
                <a:solidFill>
                  <a:srgbClr val="001965"/>
                </a:solidFill>
                <a:effectLst/>
                <a:uLnTx/>
                <a:uFillTx/>
                <a:latin typeface="Apis For Office"/>
                <a:ea typeface="+mn-ea"/>
                <a:cs typeface="+mn-cs"/>
              </a:rPr>
              <a:t>2</a:t>
            </a:r>
          </a:p>
          <a:p>
            <a:endParaRPr lang="en-US" dirty="0"/>
          </a:p>
          <a:p>
            <a:r>
              <a:rPr lang="en-US" dirty="0"/>
              <a:t>The discovery of HbA1c enabled physicians to critically assess the impact of lifestyle changes and medication on long-term health1.</a:t>
            </a:r>
          </a:p>
          <a:p>
            <a:r>
              <a:rPr lang="en-US" dirty="0"/>
              <a:t>This provided the basis for a series of large-scale trials that set out to understand the relationship between </a:t>
            </a:r>
            <a:r>
              <a:rPr lang="en-US" dirty="0" err="1"/>
              <a:t>glycaemic</a:t>
            </a:r>
            <a:r>
              <a:rPr lang="en-US" dirty="0"/>
              <a:t> control and diabetes-related</a:t>
            </a:r>
          </a:p>
          <a:p>
            <a:r>
              <a:rPr lang="en-US" dirty="0"/>
              <a:t>complications.</a:t>
            </a:r>
          </a:p>
          <a:p>
            <a:r>
              <a:rPr lang="en-US" dirty="0"/>
              <a:t>The UKPDS shows that managing blood glucose levels is critical to avoiding or delaying diabetes-related complications in people with type 2 diabetes.</a:t>
            </a:r>
          </a:p>
          <a:p>
            <a:r>
              <a:rPr lang="en-US" dirty="0"/>
              <a:t>Every 1% reduction in HbA1c can reduce long-term diabetes complications. The United Kingdom Prospective Diabetes Study (UKPDS) and the Diabetes Control and Complications Trial (DCCT) are two landmark trials that convincingly demonstrated that tight </a:t>
            </a:r>
            <a:r>
              <a:rPr lang="en-US" dirty="0" err="1"/>
              <a:t>glycaemic</a:t>
            </a:r>
            <a:r>
              <a:rPr lang="en-US" dirty="0"/>
              <a:t> control has beneficial effects on microvascular outcomes.</a:t>
            </a:r>
          </a:p>
          <a:p>
            <a:endParaRPr lang="en-US" dirty="0"/>
          </a:p>
          <a:p>
            <a:endParaRPr lang="en-GB"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000" b="0" i="0" u="none" strike="noStrike" kern="1200" cap="none" spc="0" normalizeH="0" baseline="0" noProof="0" smtClean="0">
                <a:ln>
                  <a:noFill/>
                </a:ln>
                <a:solidFill>
                  <a:srgbClr val="000000"/>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0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2737341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8DD4681-DD08-4A8B-B32A-F248238F3270}" type="slidenum">
              <a:rPr lang="en-GB" smtClean="0"/>
              <a:t>44</a:t>
            </a:fld>
            <a:endParaRPr lang="en-GB"/>
          </a:p>
        </p:txBody>
      </p:sp>
    </p:spTree>
    <p:extLst>
      <p:ext uri="{BB962C8B-B14F-4D97-AF65-F5344CB8AC3E}">
        <p14:creationId xmlns:p14="http://schemas.microsoft.com/office/powerpoint/2010/main" val="18262337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endParaRPr lang="en-US" dirty="0">
              <a:latin typeface="Apis For Office" panose="020B0504010101010104" pitchFamily="34" charset="0"/>
              <a:cs typeface="Apis For Office" panose="020B05040101010101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000" b="0" i="0" u="none" strike="noStrike" kern="1200" cap="none" spc="0" normalizeH="0" baseline="0" noProof="0" smtClean="0">
                <a:ln>
                  <a:noFill/>
                </a:ln>
                <a:solidFill>
                  <a:srgbClr val="000000"/>
                </a:solidFill>
                <a:effectLst/>
                <a:uLnTx/>
                <a:uFillTx/>
                <a:latin typeface="Apis For Office" panose="020B05040101010101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000" b="0" i="0" u="none" strike="noStrike" kern="1200" cap="none" spc="0" normalizeH="0" baseline="0" noProof="0">
              <a:ln>
                <a:noFill/>
              </a:ln>
              <a:solidFill>
                <a:srgbClr val="000000"/>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23631976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endParaRPr lang="da-DK">
              <a:cs typeface="Apis For Office" panose="020B0504010101010104" pitchFamily="34" charset="0"/>
            </a:endParaRPr>
          </a:p>
          <a:p>
            <a:pPr>
              <a:buNone/>
            </a:pPr>
            <a:endParaRPr lang="da-DK" b="1">
              <a:solidFill>
                <a:srgbClr val="E6553F"/>
              </a:solidFill>
              <a:cs typeface="Apis For Office" panose="020B0504010101010104" pitchFamily="34" charset="0"/>
            </a:endParaRPr>
          </a:p>
        </p:txBody>
      </p:sp>
      <p:sp>
        <p:nvSpPr>
          <p:cNvPr id="4" name="Slide Number Placeholder 3"/>
          <p:cNvSpPr>
            <a:spLocks noGrp="1"/>
          </p:cNvSpPr>
          <p:nvPr>
            <p:ph type="sldNum" sz="quarter" idx="5"/>
          </p:nvPr>
        </p:nvSpPr>
        <p:spPr/>
        <p:txBody>
          <a:bodyPr/>
          <a:lstStyle/>
          <a:p>
            <a:pPr marL="0" marR="0" lvl="0" indent="0" algn="r" defTabSz="966155"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100" b="0" i="0" u="none" strike="noStrike" kern="1200" cap="none" spc="0" normalizeH="0" baseline="0" noProof="0">
                <a:ln>
                  <a:noFill/>
                </a:ln>
                <a:solidFill>
                  <a:srgbClr val="000000"/>
                </a:solidFill>
                <a:effectLst/>
                <a:uLnTx/>
                <a:uFillTx/>
                <a:latin typeface="Apis For Office" panose="020B0504010101010104" pitchFamily="34" charset="0"/>
                <a:ea typeface="+mn-ea"/>
                <a:cs typeface="+mn-cs"/>
              </a:rPr>
              <a:pPr marL="0" marR="0" lvl="0" indent="0" algn="r" defTabSz="966155" rtl="0" eaLnBrk="1" fontAlgn="auto" latinLnBrk="0" hangingPunct="1">
                <a:lnSpc>
                  <a:spcPct val="100000"/>
                </a:lnSpc>
                <a:spcBef>
                  <a:spcPts val="0"/>
                </a:spcBef>
                <a:spcAft>
                  <a:spcPts val="0"/>
                </a:spcAft>
                <a:buClrTx/>
                <a:buSzTx/>
                <a:buFontTx/>
                <a:buNone/>
                <a:tabLst/>
                <a:defRPr/>
              </a:pPr>
              <a:t>46</a:t>
            </a:fld>
            <a:endParaRPr kumimoji="0" lang="en-GB" sz="1100" b="0" i="0" u="none" strike="noStrike" kern="1200" cap="none" spc="0" normalizeH="0" baseline="0" noProof="0" dirty="0">
              <a:ln>
                <a:noFill/>
              </a:ln>
              <a:solidFill>
                <a:srgbClr val="000000"/>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275157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66155"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100" b="0" i="0" u="none" strike="noStrike" kern="1200" cap="none" spc="0" normalizeH="0" baseline="0" noProof="0">
                <a:ln>
                  <a:noFill/>
                </a:ln>
                <a:solidFill>
                  <a:srgbClr val="000000"/>
                </a:solidFill>
                <a:effectLst/>
                <a:uLnTx/>
                <a:uFillTx/>
                <a:latin typeface="Apis For Office" panose="020B0504010101010104" pitchFamily="34" charset="0"/>
                <a:ea typeface="+mn-ea"/>
                <a:cs typeface="+mn-cs"/>
              </a:rPr>
              <a:pPr marL="0" marR="0" lvl="0" indent="0" algn="r" defTabSz="966155" rtl="0" eaLnBrk="1" fontAlgn="auto" latinLnBrk="0" hangingPunct="1">
                <a:lnSpc>
                  <a:spcPct val="100000"/>
                </a:lnSpc>
                <a:spcBef>
                  <a:spcPts val="0"/>
                </a:spcBef>
                <a:spcAft>
                  <a:spcPts val="0"/>
                </a:spcAft>
                <a:buClrTx/>
                <a:buSzTx/>
                <a:buFontTx/>
                <a:buNone/>
                <a:tabLst/>
                <a:defRPr/>
              </a:pPr>
              <a:t>47</a:t>
            </a:fld>
            <a:endParaRPr kumimoji="0" lang="en-GB" sz="1100" b="0" i="0" u="none" strike="noStrike" kern="1200" cap="none" spc="0" normalizeH="0" baseline="0" noProof="0" dirty="0">
              <a:ln>
                <a:noFill/>
              </a:ln>
              <a:solidFill>
                <a:srgbClr val="000000"/>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26889042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66155"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100" b="0" i="0" u="none" strike="noStrike" kern="1200" cap="none" spc="0" normalizeH="0" baseline="0" noProof="0">
                <a:ln>
                  <a:noFill/>
                </a:ln>
                <a:solidFill>
                  <a:srgbClr val="000000"/>
                </a:solidFill>
                <a:effectLst/>
                <a:uLnTx/>
                <a:uFillTx/>
                <a:latin typeface="Apis For Office" panose="020B0504010101010104" pitchFamily="34" charset="0"/>
                <a:ea typeface="+mn-ea"/>
                <a:cs typeface="+mn-cs"/>
              </a:rPr>
              <a:pPr marL="0" marR="0" lvl="0" indent="0" algn="r" defTabSz="966155" rtl="0" eaLnBrk="1" fontAlgn="auto" latinLnBrk="0" hangingPunct="1">
                <a:lnSpc>
                  <a:spcPct val="100000"/>
                </a:lnSpc>
                <a:spcBef>
                  <a:spcPts val="0"/>
                </a:spcBef>
                <a:spcAft>
                  <a:spcPts val="0"/>
                </a:spcAft>
                <a:buClrTx/>
                <a:buSzTx/>
                <a:buFontTx/>
                <a:buNone/>
                <a:tabLst/>
                <a:defRPr/>
              </a:pPr>
              <a:t>48</a:t>
            </a:fld>
            <a:endParaRPr kumimoji="0" lang="en-GB" sz="1100" b="0" i="0" u="none" strike="noStrike" kern="1200" cap="none" spc="0" normalizeH="0" baseline="0" noProof="0" dirty="0">
              <a:ln>
                <a:noFill/>
              </a:ln>
              <a:solidFill>
                <a:srgbClr val="000000"/>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41625207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700" b="1" i="0" kern="1200" dirty="0">
                <a:solidFill>
                  <a:schemeClr val="tx1"/>
                </a:solidFill>
                <a:effectLst/>
                <a:latin typeface="+mn-lt"/>
                <a:ea typeface="ＭＳ Ｐゴシック" charset="0"/>
                <a:cs typeface="ＭＳ Ｐゴシック" charset="0"/>
              </a:rPr>
              <a:t>Enalapril</a:t>
            </a:r>
            <a:r>
              <a:rPr lang="en-US" sz="1700" b="0" i="0" kern="1200" dirty="0">
                <a:solidFill>
                  <a:schemeClr val="tx1"/>
                </a:solidFill>
                <a:effectLst/>
                <a:latin typeface="+mn-lt"/>
                <a:ea typeface="ＭＳ Ｐゴシック" charset="0"/>
                <a:cs typeface="ＭＳ Ｐゴシック" charset="0"/>
              </a:rPr>
              <a:t> is an ACE inhibitor. ACE stands for angiotensin converting </a:t>
            </a:r>
            <a:r>
              <a:rPr lang="en-US" sz="1700" b="0" i="0" kern="1200" dirty="0" err="1">
                <a:solidFill>
                  <a:schemeClr val="tx1"/>
                </a:solidFill>
                <a:effectLst/>
                <a:latin typeface="+mn-lt"/>
                <a:ea typeface="ＭＳ Ｐゴシック" charset="0"/>
                <a:cs typeface="ＭＳ Ｐゴシック" charset="0"/>
              </a:rPr>
              <a:t>enzyme.</a:t>
            </a:r>
            <a:r>
              <a:rPr lang="en-US" sz="1700" b="1" i="0" kern="1200" dirty="0" err="1">
                <a:solidFill>
                  <a:schemeClr val="tx1"/>
                </a:solidFill>
                <a:effectLst/>
                <a:latin typeface="+mn-lt"/>
                <a:ea typeface="ＭＳ Ｐゴシック" charset="0"/>
                <a:cs typeface="ＭＳ Ｐゴシック" charset="0"/>
              </a:rPr>
              <a:t>Enalapril</a:t>
            </a:r>
            <a:r>
              <a:rPr lang="en-US" sz="1700" b="0" i="0" kern="1200" dirty="0">
                <a:solidFill>
                  <a:schemeClr val="tx1"/>
                </a:solidFill>
                <a:effectLst/>
                <a:latin typeface="+mn-lt"/>
                <a:ea typeface="ＭＳ Ｐゴシック" charset="0"/>
                <a:cs typeface="ＭＳ Ｐゴシック" charset="0"/>
              </a:rPr>
              <a:t> is </a:t>
            </a:r>
            <a:r>
              <a:rPr lang="en-US" sz="1700" b="1" i="0" kern="1200" dirty="0">
                <a:solidFill>
                  <a:schemeClr val="tx1"/>
                </a:solidFill>
                <a:effectLst/>
                <a:latin typeface="+mn-lt"/>
                <a:ea typeface="ＭＳ Ｐゴシック" charset="0"/>
                <a:cs typeface="ＭＳ Ｐゴシック" charset="0"/>
              </a:rPr>
              <a:t>used to</a:t>
            </a:r>
            <a:r>
              <a:rPr lang="en-US" sz="1700" b="0" i="0" kern="1200" dirty="0">
                <a:solidFill>
                  <a:schemeClr val="tx1"/>
                </a:solidFill>
                <a:effectLst/>
                <a:latin typeface="+mn-lt"/>
                <a:ea typeface="ＭＳ Ｐゴシック" charset="0"/>
                <a:cs typeface="ＭＳ Ｐゴシック" charset="0"/>
              </a:rPr>
              <a:t> treat high blood pressure (hypertension) in adults and children who are at least 1 month old. </a:t>
            </a:r>
          </a:p>
          <a:p>
            <a:r>
              <a:rPr lang="en-US" sz="1700" b="1" i="0" kern="1200" dirty="0">
                <a:solidFill>
                  <a:schemeClr val="tx1"/>
                </a:solidFill>
                <a:effectLst/>
                <a:latin typeface="+mn-lt"/>
                <a:ea typeface="ＭＳ Ｐゴシック" charset="0"/>
                <a:cs typeface="ＭＳ Ｐゴシック" charset="0"/>
              </a:rPr>
              <a:t>Amlodipine</a:t>
            </a:r>
            <a:r>
              <a:rPr lang="en-US" sz="1700" b="0" i="0" kern="1200" dirty="0">
                <a:solidFill>
                  <a:schemeClr val="tx1"/>
                </a:solidFill>
                <a:effectLst/>
                <a:latin typeface="+mn-lt"/>
                <a:ea typeface="ＭＳ Ｐゴシック" charset="0"/>
                <a:cs typeface="ＭＳ Ｐゴシック" charset="0"/>
              </a:rPr>
              <a:t> is a calcium channel blocker that dilates (widens) blood vessels and improves blood flow. </a:t>
            </a:r>
            <a:r>
              <a:rPr lang="en-US" sz="1700" b="1" i="0" kern="1200" dirty="0">
                <a:solidFill>
                  <a:schemeClr val="tx1"/>
                </a:solidFill>
                <a:effectLst/>
                <a:latin typeface="+mn-lt"/>
                <a:ea typeface="ＭＳ Ｐゴシック" charset="0"/>
                <a:cs typeface="ＭＳ Ｐゴシック" charset="0"/>
              </a:rPr>
              <a:t>Amlodipine</a:t>
            </a:r>
            <a:r>
              <a:rPr lang="en-US" sz="1700" b="0" i="0" kern="1200" dirty="0">
                <a:solidFill>
                  <a:schemeClr val="tx1"/>
                </a:solidFill>
                <a:effectLst/>
                <a:latin typeface="+mn-lt"/>
                <a:ea typeface="ＭＳ Ｐゴシック" charset="0"/>
                <a:cs typeface="ＭＳ Ｐゴシック" charset="0"/>
              </a:rPr>
              <a:t> is used to treat chest pain (angina) and other conditions caused by coronary artery disease. </a:t>
            </a:r>
          </a:p>
          <a:p>
            <a:r>
              <a:rPr lang="en-US" sz="1700" b="1" i="0" kern="1200" dirty="0">
                <a:solidFill>
                  <a:schemeClr val="tx1"/>
                </a:solidFill>
                <a:effectLst/>
                <a:latin typeface="+mn-lt"/>
                <a:ea typeface="ＭＳ Ｐゴシック" charset="0"/>
                <a:cs typeface="ＭＳ Ｐゴシック" charset="0"/>
              </a:rPr>
              <a:t>Hydrochlorothiazide</a:t>
            </a:r>
            <a:r>
              <a:rPr lang="en-US" sz="1700" b="0" i="0" kern="1200" dirty="0">
                <a:solidFill>
                  <a:schemeClr val="tx1"/>
                </a:solidFill>
                <a:effectLst/>
                <a:latin typeface="+mn-lt"/>
                <a:ea typeface="ＭＳ Ｐゴシック" charset="0"/>
                <a:cs typeface="ＭＳ Ｐゴシック" charset="0"/>
              </a:rPr>
              <a:t> belongs to a class of drugs known as diuretics/"water pills." It works by causing you to make more urine. This helps your </a:t>
            </a:r>
            <a:r>
              <a:rPr lang="en-US" sz="1700" b="1" i="0" kern="1200" dirty="0">
                <a:solidFill>
                  <a:schemeClr val="tx1"/>
                </a:solidFill>
                <a:effectLst/>
                <a:latin typeface="+mn-lt"/>
                <a:ea typeface="ＭＳ Ｐゴシック" charset="0"/>
                <a:cs typeface="ＭＳ Ｐゴシック" charset="0"/>
              </a:rPr>
              <a:t>body</a:t>
            </a:r>
            <a:r>
              <a:rPr lang="en-US" sz="1700" b="0" i="0" kern="1200" dirty="0">
                <a:solidFill>
                  <a:schemeClr val="tx1"/>
                </a:solidFill>
                <a:effectLst/>
                <a:latin typeface="+mn-lt"/>
                <a:ea typeface="ＭＳ Ｐゴシック" charset="0"/>
                <a:cs typeface="ＭＳ Ｐゴシック" charset="0"/>
              </a:rPr>
              <a:t> get rid of extra salt and water.</a:t>
            </a:r>
            <a:endParaRPr lang="en-ZA" dirty="0"/>
          </a:p>
          <a:p>
            <a:r>
              <a:rPr lang="en-ZA" dirty="0"/>
              <a:t>Prakash is a 46 year old diabetic patient</a:t>
            </a:r>
            <a:r>
              <a:rPr lang="en-ZA" baseline="0" dirty="0"/>
              <a:t> with diabetes.</a:t>
            </a:r>
          </a:p>
          <a:p>
            <a:r>
              <a:rPr lang="en-ZA" baseline="0" dirty="0"/>
              <a:t>He experiences post-prandial hyperglycaemia.</a:t>
            </a:r>
          </a:p>
          <a:p>
            <a:r>
              <a:rPr lang="en-ZA" baseline="0" dirty="0"/>
              <a:t>His diet is balanced</a:t>
            </a:r>
          </a:p>
          <a:p>
            <a:r>
              <a:rPr lang="en-ZA" baseline="0" dirty="0"/>
              <a:t>He is currently on 52 units glargine at night and wishes to control his diabetes with a single device and fewer injections.</a:t>
            </a:r>
            <a:endParaRPr lang="en-ZA" dirty="0"/>
          </a:p>
        </p:txBody>
      </p:sp>
      <p:sp>
        <p:nvSpPr>
          <p:cNvPr id="4" name="Slide Number Placeholder 3"/>
          <p:cNvSpPr>
            <a:spLocks noGrp="1"/>
          </p:cNvSpPr>
          <p:nvPr>
            <p:ph type="sldNum" sz="quarter" idx="10"/>
          </p:nvPr>
        </p:nvSpPr>
        <p:spPr/>
        <p:txBody>
          <a:bodyPr/>
          <a:lstStyle/>
          <a:p>
            <a:pPr marL="0" marR="0" lvl="0" indent="0" algn="r" defTabSz="653110" rtl="0" eaLnBrk="1" fontAlgn="auto" latinLnBrk="0" hangingPunct="1">
              <a:lnSpc>
                <a:spcPct val="100000"/>
              </a:lnSpc>
              <a:spcBef>
                <a:spcPts val="0"/>
              </a:spcBef>
              <a:spcAft>
                <a:spcPts val="0"/>
              </a:spcAft>
              <a:buClrTx/>
              <a:buSzTx/>
              <a:buFontTx/>
              <a:buNone/>
              <a:tabLst/>
              <a:defRPr/>
            </a:pPr>
            <a:fld id="{0FCFE407-59DA-4749-9C33-228AC5BC3DE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53110" rtl="0" eaLnBrk="1" fontAlgn="auto" latinLnBrk="0" hangingPunct="1">
                <a:lnSpc>
                  <a:spcPct val="100000"/>
                </a:lnSpc>
                <a:spcBef>
                  <a:spcPts val="0"/>
                </a:spcBef>
                <a:spcAft>
                  <a:spcPts val="0"/>
                </a:spcAft>
                <a:buClrTx/>
                <a:buSzTx/>
                <a:buFontTx/>
                <a:buNone/>
                <a:tabLst/>
                <a:defRPr/>
              </a:pPr>
              <a:t>62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62748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Prakash is overweight.</a:t>
            </a:r>
            <a:r>
              <a:rPr lang="en-ZA" baseline="0" dirty="0"/>
              <a:t> </a:t>
            </a:r>
          </a:p>
          <a:p>
            <a:r>
              <a:rPr lang="en-ZA" baseline="0" dirty="0"/>
              <a:t>His HbA1c is elevated, however, his main contribution to this is elevated A1c is  post prandial glucose levels</a:t>
            </a:r>
          </a:p>
          <a:p>
            <a:r>
              <a:rPr lang="en-ZA" baseline="0" dirty="0"/>
              <a:t>Total Cholesterol must be below 2.8 - 4.9 mmol/L</a:t>
            </a:r>
          </a:p>
          <a:p>
            <a:r>
              <a:rPr lang="en-ZA" baseline="0" dirty="0"/>
              <a:t>LDL 1.6 – 2.9</a:t>
            </a:r>
          </a:p>
          <a:p>
            <a:r>
              <a:rPr lang="en-ZA" baseline="0" dirty="0"/>
              <a:t>HDL 1.0 – 1.6</a:t>
            </a:r>
          </a:p>
          <a:p>
            <a:r>
              <a:rPr lang="en-ZA" baseline="0" dirty="0"/>
              <a:t>Triglycerides 0.5 – 1.6</a:t>
            </a:r>
            <a:endParaRPr lang="en-ZA" dirty="0"/>
          </a:p>
        </p:txBody>
      </p:sp>
      <p:sp>
        <p:nvSpPr>
          <p:cNvPr id="4" name="Slide Number Placeholder 3"/>
          <p:cNvSpPr>
            <a:spLocks noGrp="1"/>
          </p:cNvSpPr>
          <p:nvPr>
            <p:ph type="sldNum" sz="quarter" idx="10"/>
          </p:nvPr>
        </p:nvSpPr>
        <p:spPr/>
        <p:txBody>
          <a:bodyPr/>
          <a:lstStyle/>
          <a:p>
            <a:pPr marL="0" marR="0" lvl="0" indent="0" algn="r" defTabSz="653110" rtl="0" eaLnBrk="1" fontAlgn="auto" latinLnBrk="0" hangingPunct="1">
              <a:lnSpc>
                <a:spcPct val="100000"/>
              </a:lnSpc>
              <a:spcBef>
                <a:spcPts val="0"/>
              </a:spcBef>
              <a:spcAft>
                <a:spcPts val="0"/>
              </a:spcAft>
              <a:buClrTx/>
              <a:buSzTx/>
              <a:buFontTx/>
              <a:buNone/>
              <a:tabLst/>
              <a:defRPr/>
            </a:pPr>
            <a:fld id="{0FCFE407-59DA-4749-9C33-228AC5BC3DE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53110" rtl="0" eaLnBrk="1" fontAlgn="auto" latinLnBrk="0" hangingPunct="1">
                <a:lnSpc>
                  <a:spcPct val="100000"/>
                </a:lnSpc>
                <a:spcBef>
                  <a:spcPts val="0"/>
                </a:spcBef>
                <a:spcAft>
                  <a:spcPts val="0"/>
                </a:spcAft>
                <a:buClrTx/>
                <a:buSzTx/>
                <a:buFontTx/>
                <a:buNone/>
                <a:tabLst/>
                <a:defRPr/>
              </a:pPr>
              <a:t>63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7110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53110" rtl="0" eaLnBrk="1" fontAlgn="base" latinLnBrk="0" hangingPunct="1">
              <a:lnSpc>
                <a:spcPct val="100000"/>
              </a:lnSpc>
              <a:spcBef>
                <a:spcPct val="30000"/>
              </a:spcBef>
              <a:spcAft>
                <a:spcPct val="0"/>
              </a:spcAft>
              <a:buClrTx/>
              <a:buSzTx/>
              <a:buFontTx/>
              <a:buNone/>
              <a:tabLst/>
              <a:defRPr/>
            </a:pPr>
            <a:endParaRPr lang="en-ZA" dirty="0"/>
          </a:p>
          <a:p>
            <a:endParaRPr lang="en-ZA" dirty="0"/>
          </a:p>
        </p:txBody>
      </p:sp>
      <p:sp>
        <p:nvSpPr>
          <p:cNvPr id="4" name="Slide Number Placeholder 3"/>
          <p:cNvSpPr>
            <a:spLocks noGrp="1"/>
          </p:cNvSpPr>
          <p:nvPr>
            <p:ph type="sldNum" sz="quarter" idx="10"/>
          </p:nvPr>
        </p:nvSpPr>
        <p:spPr/>
        <p:txBody>
          <a:bodyPr/>
          <a:lstStyle/>
          <a:p>
            <a:pPr>
              <a:defRPr/>
            </a:pPr>
            <a:fld id="{0FCFE407-59DA-4749-9C33-228AC5BC3DEB}" type="slidenum">
              <a:rPr lang="en-US" smtClean="0"/>
              <a:pPr>
                <a:defRPr/>
              </a:pPr>
              <a:t>64</a:t>
            </a:fld>
            <a:endParaRPr lang="en-US"/>
          </a:p>
        </p:txBody>
      </p:sp>
    </p:spTree>
    <p:extLst>
      <p:ext uri="{BB962C8B-B14F-4D97-AF65-F5344CB8AC3E}">
        <p14:creationId xmlns:p14="http://schemas.microsoft.com/office/powerpoint/2010/main" val="19978221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a:t>Good</a:t>
            </a:r>
            <a:r>
              <a:rPr lang="en-ZA" baseline="0" dirty="0"/>
              <a:t> follow up</a:t>
            </a:r>
            <a:endParaRPr lang="en-ZA" dirty="0"/>
          </a:p>
        </p:txBody>
      </p:sp>
      <p:sp>
        <p:nvSpPr>
          <p:cNvPr id="4" name="Slide Number Placeholder 3"/>
          <p:cNvSpPr>
            <a:spLocks noGrp="1"/>
          </p:cNvSpPr>
          <p:nvPr>
            <p:ph type="sldNum" sz="quarter" idx="10"/>
          </p:nvPr>
        </p:nvSpPr>
        <p:spPr/>
        <p:txBody>
          <a:bodyPr/>
          <a:lstStyle/>
          <a:p>
            <a:pPr>
              <a:defRPr/>
            </a:pPr>
            <a:fld id="{0FCFE407-59DA-4749-9C33-228AC5BC3DEB}" type="slidenum">
              <a:rPr lang="en-US" smtClean="0"/>
              <a:pPr>
                <a:defRPr/>
              </a:pPr>
              <a:t>65</a:t>
            </a:fld>
            <a:endParaRPr lang="en-US"/>
          </a:p>
        </p:txBody>
      </p:sp>
    </p:spTree>
    <p:extLst>
      <p:ext uri="{BB962C8B-B14F-4D97-AF65-F5344CB8AC3E}">
        <p14:creationId xmlns:p14="http://schemas.microsoft.com/office/powerpoint/2010/main" val="2721624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http://www.diabetes.org/about-us/75th-anniversary/timeline.html</a:t>
            </a:r>
            <a:r>
              <a:rPr lang="en-US" dirty="0"/>
              <a:t> </a:t>
            </a:r>
          </a:p>
        </p:txBody>
      </p:sp>
      <p:sp>
        <p:nvSpPr>
          <p:cNvPr id="4" name="Slide Number Placeholder 3"/>
          <p:cNvSpPr>
            <a:spLocks noGrp="1"/>
          </p:cNvSpPr>
          <p:nvPr>
            <p:ph type="sldNum" sz="quarter" idx="10"/>
          </p:nvPr>
        </p:nvSpPr>
        <p:spPr/>
        <p:txBody>
          <a:bodyPr/>
          <a:lstStyle/>
          <a:p>
            <a:pPr marL="0" marR="0" lvl="0" indent="0" algn="r" defTabSz="914218" rtl="0" eaLnBrk="1" fontAlgn="auto" latinLnBrk="0" hangingPunct="1">
              <a:lnSpc>
                <a:spcPct val="100000"/>
              </a:lnSpc>
              <a:spcBef>
                <a:spcPts val="0"/>
              </a:spcBef>
              <a:spcAft>
                <a:spcPts val="0"/>
              </a:spcAft>
              <a:buClrTx/>
              <a:buSzTx/>
              <a:buFontTx/>
              <a:buNone/>
              <a:tabLst/>
              <a:defRPr/>
            </a:pPr>
            <a:fld id="{1776D308-32EA-4CDE-AE08-2769294BE4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218"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7771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fld id="{A214266E-FF7E-4647-9E63-9D5F829C4F41}" type="slidenum">
              <a:rPr lang="en-GB" sz="1200" smtClean="0">
                <a:latin typeface="Times" panose="02020603050405020304" pitchFamily="18" charset="0"/>
              </a:rPr>
              <a:pPr/>
              <a:t>33</a:t>
            </a:fld>
            <a:endParaRPr lang="en-GB" sz="1200" dirty="0">
              <a:latin typeface="Times" panose="02020603050405020304" pitchFamily="18" charset="0"/>
            </a:endParaRPr>
          </a:p>
        </p:txBody>
      </p:sp>
      <p:sp>
        <p:nvSpPr>
          <p:cNvPr id="19459" name="Rectangle 7"/>
          <p:cNvSpPr txBox="1">
            <a:spLocks noGrp="1" noChangeArrowheads="1"/>
          </p:cNvSpPr>
          <p:nvPr/>
        </p:nvSpPr>
        <p:spPr bwMode="auto">
          <a:xfrm>
            <a:off x="3852016" y="9429968"/>
            <a:ext cx="2945659" cy="496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72" tIns="45336" rIns="90672" bIns="45336" anchor="b"/>
          <a:lstStyle>
            <a:lvl1pPr>
              <a:defRPr sz="2400">
                <a:solidFill>
                  <a:schemeClr val="tx1"/>
                </a:solidFill>
                <a:latin typeface="Verdana" panose="020B0604030504040204" pitchFamily="34" charset="0"/>
                <a:cs typeface="Arial" panose="020B0604020202020204" pitchFamily="34" charset="0"/>
              </a:defRPr>
            </a:lvl1pPr>
            <a:lvl2pPr marL="742950" indent="-285750">
              <a:defRPr sz="2400">
                <a:solidFill>
                  <a:schemeClr val="tx1"/>
                </a:solidFill>
                <a:latin typeface="Verdana" panose="020B0604030504040204" pitchFamily="34" charset="0"/>
                <a:cs typeface="Arial" panose="020B0604020202020204" pitchFamily="34" charset="0"/>
              </a:defRPr>
            </a:lvl2pPr>
            <a:lvl3pPr marL="1143000" indent="-228600">
              <a:defRPr sz="2400">
                <a:solidFill>
                  <a:schemeClr val="tx1"/>
                </a:solidFill>
                <a:latin typeface="Verdana" panose="020B0604030504040204" pitchFamily="34" charset="0"/>
                <a:cs typeface="Arial" panose="020B0604020202020204" pitchFamily="34" charset="0"/>
              </a:defRPr>
            </a:lvl3pPr>
            <a:lvl4pPr marL="1600200" indent="-228600">
              <a:defRPr sz="2400">
                <a:solidFill>
                  <a:schemeClr val="tx1"/>
                </a:solidFill>
                <a:latin typeface="Verdana" panose="020B0604030504040204" pitchFamily="34" charset="0"/>
                <a:cs typeface="Arial" panose="020B0604020202020204" pitchFamily="34" charset="0"/>
              </a:defRPr>
            </a:lvl4pPr>
            <a:lvl5pPr marL="2057400" indent="-228600">
              <a:defRPr sz="2400">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cs typeface="Arial" panose="020B0604020202020204" pitchFamily="34" charset="0"/>
              </a:defRPr>
            </a:lvl9pPr>
          </a:lstStyle>
          <a:p>
            <a:pPr algn="r"/>
            <a:fld id="{08508B9B-2618-460B-8444-5F3F51071472}" type="slidenum">
              <a:rPr lang="da-DK" sz="1200">
                <a:latin typeface="Times" panose="02020603050405020304" pitchFamily="18" charset="0"/>
              </a:rPr>
              <a:pPr algn="r"/>
              <a:t>33</a:t>
            </a:fld>
            <a:endParaRPr lang="da-DK" sz="1200">
              <a:latin typeface="Times" panose="02020603050405020304" pitchFamily="18" charset="0"/>
            </a:endParaRPr>
          </a:p>
        </p:txBody>
      </p:sp>
      <p:sp>
        <p:nvSpPr>
          <p:cNvPr id="19460" name="Rectangle 2"/>
          <p:cNvSpPr>
            <a:spLocks noGrp="1" noRot="1" noChangeAspect="1" noChangeArrowheads="1" noTextEdit="1"/>
          </p:cNvSpPr>
          <p:nvPr>
            <p:ph type="sldImg"/>
          </p:nvPr>
        </p:nvSpPr>
        <p:spPr>
          <a:xfrm>
            <a:off x="917575" y="744538"/>
            <a:ext cx="4962525" cy="3722687"/>
          </a:xfrm>
          <a:ln/>
        </p:spPr>
      </p:sp>
      <p:sp>
        <p:nvSpPr>
          <p:cNvPr id="46085" name="Rectangle 3"/>
          <p:cNvSpPr>
            <a:spLocks noGrp="1" noChangeArrowheads="1"/>
          </p:cNvSpPr>
          <p:nvPr>
            <p:ph type="body" idx="1"/>
          </p:nvPr>
        </p:nvSpPr>
        <p:spPr>
          <a:ln/>
        </p:spPr>
        <p:txBody>
          <a:bodyPr/>
          <a:lstStyle/>
          <a:p>
            <a:pPr eaLnBrk="1" hangingPunct="1">
              <a:defRPr/>
            </a:pPr>
            <a:r>
              <a:rPr lang="en-GB" sz="1400" dirty="0">
                <a:latin typeface="Verdana" panose="020B0604030504040204" pitchFamily="34" charset="0"/>
                <a:ea typeface="Verdana" panose="020B0604030504040204" pitchFamily="34" charset="0"/>
                <a:cs typeface="Verdana" panose="020B0604030504040204" pitchFamily="34" charset="0"/>
              </a:rPr>
              <a:t>BIAsp 30 is a biphasic suspension of insulin aspart (rapid-acting human insulin analogue) and protamine-crystallised insulin aspart (intermediate-acting human insulin analogue).</a:t>
            </a:r>
          </a:p>
          <a:p>
            <a:pPr eaLnBrk="1" hangingPunct="1">
              <a:defRPr/>
            </a:pPr>
            <a:endParaRPr lang="en-GB" sz="1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12434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xfrm>
            <a:off x="1552575" y="539750"/>
            <a:ext cx="3692525" cy="2768600"/>
          </a:xfrm>
          <a:noFill/>
          <a:ln>
            <a:solidFill>
              <a:srgbClr val="000000"/>
            </a:solidFill>
            <a:miter lim="800000"/>
            <a:headEnd/>
            <a:tailEnd/>
          </a:ln>
        </p:spPr>
      </p:sp>
      <p:sp>
        <p:nvSpPr>
          <p:cNvPr id="66563" name="Rectangle 3"/>
          <p:cNvSpPr>
            <a:spLocks noGrp="1" noChangeArrowheads="1"/>
          </p:cNvSpPr>
          <p:nvPr>
            <p:ph type="body" idx="1"/>
          </p:nvPr>
        </p:nvSpPr>
        <p:spPr bwMode="auto">
          <a:noFill/>
        </p:spPr>
        <p:txBody>
          <a:bodyPr wrap="square" lIns="93654" tIns="46827" rIns="93654" bIns="46827" numCol="1" anchor="t" anchorCtr="0" compatLnSpc="1">
            <a:prstTxWarp prst="textNoShape">
              <a:avLst/>
            </a:prstTxWarp>
          </a:bodyPr>
          <a:lstStyle/>
          <a:p>
            <a:pPr eaLnBrk="1" hangingPunct="1">
              <a:lnSpc>
                <a:spcPct val="80000"/>
              </a:lnSpc>
              <a:spcBef>
                <a:spcPct val="0"/>
              </a:spcBef>
            </a:pPr>
            <a:r>
              <a:rPr lang="en-GB" dirty="0"/>
              <a:t>4 x RCTs , each comparing the use of BIAsp 30 with different treatment options. On average, these trials demonstrate that BIAsp 30 can significantly lower HbA</a:t>
            </a:r>
            <a:r>
              <a:rPr lang="en-GB" baseline="-25000" dirty="0"/>
              <a:t>1c</a:t>
            </a:r>
            <a:r>
              <a:rPr lang="en-GB" dirty="0"/>
              <a:t> compared with baseline, and often more so than the comparator arm. </a:t>
            </a:r>
          </a:p>
        </p:txBody>
      </p:sp>
    </p:spTree>
    <p:extLst>
      <p:ext uri="{BB962C8B-B14F-4D97-AF65-F5344CB8AC3E}">
        <p14:creationId xmlns:p14="http://schemas.microsoft.com/office/powerpoint/2010/main" val="3120596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CF217B-003F-4AC5-BA01-AC56CFF4FC19}" type="slidenum">
              <a:rPr lang="en-US" smtClean="0">
                <a:solidFill>
                  <a:prstClr val="black"/>
                </a:solidFill>
                <a:latin typeface="Calibri" panose="020F0502020204030204"/>
              </a:rPr>
              <a:pPr/>
              <a:t>36</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715181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CF217B-003F-4AC5-BA01-AC56CFF4FC19}" type="slidenum">
              <a:rPr lang="en-US" smtClean="0">
                <a:solidFill>
                  <a:srgbClr val="001965"/>
                </a:solidFill>
              </a:rPr>
              <a:pPr/>
              <a:t>37</a:t>
            </a:fld>
            <a:endParaRPr lang="en-US" dirty="0">
              <a:solidFill>
                <a:srgbClr val="001965"/>
              </a:solidFill>
            </a:endParaRPr>
          </a:p>
        </p:txBody>
      </p:sp>
    </p:spTree>
    <p:extLst>
      <p:ext uri="{BB962C8B-B14F-4D97-AF65-F5344CB8AC3E}">
        <p14:creationId xmlns:p14="http://schemas.microsoft.com/office/powerpoint/2010/main" val="248548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310B34-211F-4C60-80FB-CDF9E16AF6DF}" type="slidenum">
              <a:rPr lang="en-US" smtClean="0">
                <a:solidFill>
                  <a:prstClr val="black"/>
                </a:solidFill>
              </a:rPr>
              <a:pPr/>
              <a:t>38</a:t>
            </a:fld>
            <a:endParaRPr lang="en-US" dirty="0">
              <a:solidFill>
                <a:prstClr val="black"/>
              </a:solidFill>
            </a:endParaRPr>
          </a:p>
        </p:txBody>
      </p:sp>
    </p:spTree>
    <p:extLst>
      <p:ext uri="{BB962C8B-B14F-4D97-AF65-F5344CB8AC3E}">
        <p14:creationId xmlns:p14="http://schemas.microsoft.com/office/powerpoint/2010/main" val="36847019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000" b="0" i="0" u="none" strike="noStrike" kern="1200" cap="none" spc="0" normalizeH="0" baseline="0" noProof="0" smtClean="0">
                <a:ln>
                  <a:noFill/>
                </a:ln>
                <a:solidFill>
                  <a:srgbClr val="000000"/>
                </a:solidFill>
                <a:effectLst/>
                <a:uLnTx/>
                <a:uFillTx/>
                <a:latin typeface="Apis For Office" panose="020B05040101010101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sz="1000" b="0" i="0" u="none" strike="noStrike" kern="1200" cap="none" spc="0" normalizeH="0" baseline="0" noProof="0">
              <a:ln>
                <a:noFill/>
              </a:ln>
              <a:solidFill>
                <a:srgbClr val="000000"/>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2204129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66155" rtl="0" eaLnBrk="1" fontAlgn="auto" latinLnBrk="0" hangingPunct="1">
              <a:lnSpc>
                <a:spcPct val="100000"/>
              </a:lnSpc>
              <a:spcBef>
                <a:spcPts val="0"/>
              </a:spcBef>
              <a:spcAft>
                <a:spcPts val="0"/>
              </a:spcAft>
              <a:buClrTx/>
              <a:buSzTx/>
              <a:buFontTx/>
              <a:buNone/>
              <a:tabLst/>
              <a:defRPr/>
            </a:pPr>
            <a:fld id="{A16CFAD1-D197-4A88-B173-A6412E995EE5}" type="slidenum">
              <a:rPr kumimoji="0" lang="en-GB" sz="1100" b="0" i="0" u="none" strike="noStrike" kern="1200" cap="none" spc="0" normalizeH="0" baseline="0" noProof="0">
                <a:ln>
                  <a:noFill/>
                </a:ln>
                <a:solidFill>
                  <a:srgbClr val="000000"/>
                </a:solidFill>
                <a:effectLst/>
                <a:uLnTx/>
                <a:uFillTx/>
                <a:latin typeface="Apis For Office" panose="020B0504010101010104" pitchFamily="34" charset="0"/>
                <a:ea typeface="+mn-ea"/>
                <a:cs typeface="+mn-cs"/>
              </a:rPr>
              <a:pPr marL="0" marR="0" lvl="0" indent="0" algn="r" defTabSz="966155" rtl="0" eaLnBrk="1" fontAlgn="auto" latinLnBrk="0" hangingPunct="1">
                <a:lnSpc>
                  <a:spcPct val="100000"/>
                </a:lnSpc>
                <a:spcBef>
                  <a:spcPts val="0"/>
                </a:spcBef>
                <a:spcAft>
                  <a:spcPts val="0"/>
                </a:spcAft>
                <a:buClrTx/>
                <a:buSzTx/>
                <a:buFontTx/>
                <a:buNone/>
                <a:tabLst/>
                <a:defRPr/>
              </a:pPr>
              <a:t>43</a:t>
            </a:fld>
            <a:endParaRPr kumimoji="0" lang="en-GB" sz="1100" b="0" i="0" u="none" strike="noStrike" kern="1200" cap="none" spc="0" normalizeH="0" baseline="0" noProof="0" dirty="0">
              <a:ln>
                <a:noFill/>
              </a:ln>
              <a:solidFill>
                <a:srgbClr val="000000"/>
              </a:solidFill>
              <a:effectLst/>
              <a:uLnTx/>
              <a:uFillTx/>
              <a:latin typeface="Apis For Office" panose="020B0504010101010104" pitchFamily="34" charset="0"/>
              <a:ea typeface="+mn-ea"/>
              <a:cs typeface="+mn-cs"/>
            </a:endParaRPr>
          </a:p>
        </p:txBody>
      </p:sp>
    </p:spTree>
    <p:extLst>
      <p:ext uri="{BB962C8B-B14F-4D97-AF65-F5344CB8AC3E}">
        <p14:creationId xmlns:p14="http://schemas.microsoft.com/office/powerpoint/2010/main" val="2697076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GB"/>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5908094-A3D3-4264-BFED-90056F0CD435}" type="slidenum">
              <a:rPr lang="en-GB" smtClean="0"/>
              <a:pPr/>
              <a:t>‹#›</a:t>
            </a:fld>
            <a:endParaRPr lang="en-GB"/>
          </a:p>
        </p:txBody>
      </p:sp>
    </p:spTree>
    <p:extLst>
      <p:ext uri="{BB962C8B-B14F-4D97-AF65-F5344CB8AC3E}">
        <p14:creationId xmlns:p14="http://schemas.microsoft.com/office/powerpoint/2010/main" val="27486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GB"/>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B588C1E-4A5F-481D-96AA-35E4D6128372}" type="slidenum">
              <a:rPr lang="en-GB" smtClean="0"/>
              <a:pPr/>
              <a:t>‹#›</a:t>
            </a:fld>
            <a:endParaRPr lang="en-GB"/>
          </a:p>
        </p:txBody>
      </p:sp>
    </p:spTree>
    <p:extLst>
      <p:ext uri="{BB962C8B-B14F-4D97-AF65-F5344CB8AC3E}">
        <p14:creationId xmlns:p14="http://schemas.microsoft.com/office/powerpoint/2010/main" val="2505412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GB"/>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B588C1E-4A5F-481D-96AA-35E4D6128372}" type="slidenum">
              <a:rPr lang="en-GB" smtClean="0"/>
              <a:pPr/>
              <a:t>‹#›</a:t>
            </a:fld>
            <a:endParaRPr lang="en-GB"/>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35791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GB"/>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B588C1E-4A5F-481D-96AA-35E4D6128372}" type="slidenum">
              <a:rPr lang="en-GB" smtClean="0"/>
              <a:pPr/>
              <a:t>‹#›</a:t>
            </a:fld>
            <a:endParaRPr lang="en-GB"/>
          </a:p>
        </p:txBody>
      </p:sp>
    </p:spTree>
    <p:extLst>
      <p:ext uri="{BB962C8B-B14F-4D97-AF65-F5344CB8AC3E}">
        <p14:creationId xmlns:p14="http://schemas.microsoft.com/office/powerpoint/2010/main" val="23475941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GB"/>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B588C1E-4A5F-481D-96AA-35E4D6128372}" type="slidenum">
              <a:rPr lang="en-GB" smtClean="0"/>
              <a:pPr/>
              <a:t>‹#›</a:t>
            </a:fld>
            <a:endParaRPr lang="en-GB"/>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09966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GB"/>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B588C1E-4A5F-481D-96AA-35E4D6128372}" type="slidenum">
              <a:rPr lang="en-GB" smtClean="0"/>
              <a:pPr/>
              <a:t>‹#›</a:t>
            </a:fld>
            <a:endParaRPr lang="en-GB"/>
          </a:p>
        </p:txBody>
      </p:sp>
    </p:spTree>
    <p:extLst>
      <p:ext uri="{BB962C8B-B14F-4D97-AF65-F5344CB8AC3E}">
        <p14:creationId xmlns:p14="http://schemas.microsoft.com/office/powerpoint/2010/main" val="3286633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6A4F00-2283-431E-8CFF-E6F2AEBF88FE}" type="slidenum">
              <a:rPr lang="en-GB" smtClean="0"/>
              <a:pPr/>
              <a:t>‹#›</a:t>
            </a:fld>
            <a:endParaRPr lang="en-GB"/>
          </a:p>
        </p:txBody>
      </p:sp>
    </p:spTree>
    <p:extLst>
      <p:ext uri="{BB962C8B-B14F-4D97-AF65-F5344CB8AC3E}">
        <p14:creationId xmlns:p14="http://schemas.microsoft.com/office/powerpoint/2010/main" val="255298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01CFC0D-D618-4FB6-A9F2-C145CCE5CC72}" type="slidenum">
              <a:rPr lang="en-GB" smtClean="0"/>
              <a:pPr/>
              <a:t>‹#›</a:t>
            </a:fld>
            <a:endParaRPr lang="en-GB"/>
          </a:p>
        </p:txBody>
      </p:sp>
    </p:spTree>
    <p:extLst>
      <p:ext uri="{BB962C8B-B14F-4D97-AF65-F5344CB8AC3E}">
        <p14:creationId xmlns:p14="http://schemas.microsoft.com/office/powerpoint/2010/main" val="11840157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A.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p>
        </p:txBody>
      </p:sp>
      <p:sp>
        <p:nvSpPr>
          <p:cNvPr id="3" name="Content Placeholder 2"/>
          <p:cNvSpPr>
            <a:spLocks noGrp="1"/>
          </p:cNvSpPr>
          <p:nvPr>
            <p:ph idx="1" hasCustomPrompt="1"/>
          </p:nvPr>
        </p:nvSpPr>
        <p:spPr>
          <a:xfrm>
            <a:off x="486000" y="1944000"/>
            <a:ext cx="8172000" cy="4269600"/>
          </a:xfrm>
        </p:spPr>
        <p:txBody>
          <a:bodyPr/>
          <a:lstStyle>
            <a:lvl1pPr>
              <a:defRPr/>
            </a:lvl1pPr>
          </a:lstStyle>
          <a:p>
            <a:pPr lvl="0"/>
            <a:r>
              <a:rPr lang="en-GB" noProof="0" dirty="0"/>
              <a:t>Click to add text</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7" name="Date Placeholder 6">
            <a:extLst>
              <a:ext uri="{FF2B5EF4-FFF2-40B4-BE49-F238E27FC236}">
                <a16:creationId xmlns:a16="http://schemas.microsoft.com/office/drawing/2014/main" id="{5CF82791-4F8E-4072-A90B-7DDBA5BDDDD3}"/>
              </a:ext>
            </a:extLst>
          </p:cNvPr>
          <p:cNvSpPr>
            <a:spLocks noGrp="1"/>
          </p:cNvSpPr>
          <p:nvPr>
            <p:ph type="dt" sz="half" idx="10"/>
          </p:nvPr>
        </p:nvSpPr>
        <p:spPr>
          <a:xfrm>
            <a:off x="486000" y="324001"/>
            <a:ext cx="1440000" cy="125851"/>
          </a:xfrm>
          <a:prstGeom prst="rect">
            <a:avLst/>
          </a:prstGeom>
        </p:spPr>
        <p:txBody>
          <a:bodyPr/>
          <a:lstStyle/>
          <a:p>
            <a:endParaRPr lang="en-GB" dirty="0"/>
          </a:p>
        </p:txBody>
      </p:sp>
      <p:sp>
        <p:nvSpPr>
          <p:cNvPr id="8" name="Footer Placeholder 7">
            <a:extLst>
              <a:ext uri="{FF2B5EF4-FFF2-40B4-BE49-F238E27FC236}">
                <a16:creationId xmlns:a16="http://schemas.microsoft.com/office/drawing/2014/main" id="{40F7B92D-8DE2-4AAE-9F57-625CFD54A001}"/>
              </a:ext>
            </a:extLst>
          </p:cNvPr>
          <p:cNvSpPr>
            <a:spLocks noGrp="1"/>
          </p:cNvSpPr>
          <p:nvPr>
            <p:ph type="ftr" sz="quarter" idx="11"/>
          </p:nvPr>
        </p:nvSpPr>
        <p:spPr>
          <a:xfrm>
            <a:off x="2169535" y="323851"/>
            <a:ext cx="3121604" cy="126000"/>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691B1983-58ED-417B-836C-01C783DF9935}"/>
              </a:ext>
            </a:extLst>
          </p:cNvPr>
          <p:cNvSpPr>
            <a:spLocks noGrp="1"/>
          </p:cNvSpPr>
          <p:nvPr>
            <p:ph type="sldNum" sz="quarter" idx="12"/>
          </p:nvPr>
        </p:nvSpPr>
        <p:spPr>
          <a:xfrm>
            <a:off x="243000" y="324001"/>
            <a:ext cx="243000" cy="125851"/>
          </a:xfrm>
          <a:prstGeom prst="rect">
            <a:avLst/>
          </a:prstGeom>
        </p:spPr>
        <p:txBody>
          <a:bodyPr/>
          <a:lstStyle/>
          <a:p>
            <a:fld id="{23AA811B-2EBD-4900-905E-5BE206449611}" type="slidenum">
              <a:rPr lang="en-GB" smtClean="0"/>
              <a:t>‹#›</a:t>
            </a:fld>
            <a:endParaRPr lang="en-GB" dirty="0"/>
          </a:p>
        </p:txBody>
      </p:sp>
      <p:sp>
        <p:nvSpPr>
          <p:cNvPr id="11" name="Text Placeholder 4">
            <a:extLst>
              <a:ext uri="{FF2B5EF4-FFF2-40B4-BE49-F238E27FC236}">
                <a16:creationId xmlns:a16="http://schemas.microsoft.com/office/drawing/2014/main" id="{40A1F1DF-3085-4ECB-BB66-7F591D9C39F7}"/>
              </a:ext>
            </a:extLst>
          </p:cNvPr>
          <p:cNvSpPr>
            <a:spLocks noGrp="1"/>
          </p:cNvSpPr>
          <p:nvPr>
            <p:ph type="body" sz="quarter" idx="13" hasCustomPrompt="1"/>
          </p:nvPr>
        </p:nvSpPr>
        <p:spPr>
          <a:xfrm>
            <a:off x="485999" y="6210000"/>
            <a:ext cx="6489000"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2816982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Normal">
    <p:spTree>
      <p:nvGrpSpPr>
        <p:cNvPr id="1" name=""/>
        <p:cNvGrpSpPr/>
        <p:nvPr/>
      </p:nvGrpSpPr>
      <p:grpSpPr>
        <a:xfrm>
          <a:off x="0" y="0"/>
          <a:ext cx="0" cy="0"/>
          <a:chOff x="0" y="0"/>
          <a:chExt cx="0" cy="0"/>
        </a:xfrm>
      </p:grpSpPr>
      <p:sp>
        <p:nvSpPr>
          <p:cNvPr id="12" name="Text Placeholder 7"/>
          <p:cNvSpPr>
            <a:spLocks noGrp="1"/>
          </p:cNvSpPr>
          <p:nvPr>
            <p:ph type="body" sz="quarter" idx="13" hasCustomPrompt="1"/>
          </p:nvPr>
        </p:nvSpPr>
        <p:spPr>
          <a:xfrm>
            <a:off x="317502" y="6298839"/>
            <a:ext cx="8509000" cy="431107"/>
          </a:xfrm>
        </p:spPr>
        <p:txBody>
          <a:bodyPr anchor="b">
            <a:noAutofit/>
          </a:bodyPr>
          <a:lstStyle>
            <a:lvl1pPr marL="0" indent="0">
              <a:lnSpc>
                <a:spcPct val="100000"/>
              </a:lnSpc>
              <a:spcBef>
                <a:spcPts val="0"/>
              </a:spcBef>
              <a:buNone/>
              <a:defRPr sz="675">
                <a:solidFill>
                  <a:schemeClr val="accent3"/>
                </a:solidFill>
                <a:latin typeface="Verdana" panose="020B0604030504040204" pitchFamily="34" charset="0"/>
                <a:ea typeface="Verdana" panose="020B0604030504040204" pitchFamily="34" charset="0"/>
                <a:cs typeface="Verdana" panose="020B0604030504040204" pitchFamily="34" charset="0"/>
              </a:defRPr>
            </a:lvl1pPr>
            <a:lvl2pPr>
              <a:defRPr sz="825"/>
            </a:lvl2pPr>
            <a:lvl3pPr>
              <a:defRPr sz="825"/>
            </a:lvl3pPr>
            <a:lvl4pPr>
              <a:defRPr sz="825"/>
            </a:lvl4pPr>
            <a:lvl5pPr>
              <a:defRPr sz="825"/>
            </a:lvl5pPr>
          </a:lstStyle>
          <a:p>
            <a:pPr lvl="0"/>
            <a:r>
              <a:rPr lang="en-US" dirty="0"/>
              <a:t>Click to edit Master text styles</a:t>
            </a:r>
          </a:p>
        </p:txBody>
      </p:sp>
      <p:sp>
        <p:nvSpPr>
          <p:cNvPr id="17" name="Title 1">
            <a:extLst>
              <a:ext uri="{FF2B5EF4-FFF2-40B4-BE49-F238E27FC236}">
                <a16:creationId xmlns:a16="http://schemas.microsoft.com/office/drawing/2014/main" id="{98170751-8D05-468C-A170-19612860B9FC}"/>
              </a:ext>
            </a:extLst>
          </p:cNvPr>
          <p:cNvSpPr>
            <a:spLocks noGrp="1"/>
          </p:cNvSpPr>
          <p:nvPr>
            <p:ph type="title"/>
          </p:nvPr>
        </p:nvSpPr>
        <p:spPr>
          <a:xfrm>
            <a:off x="317502" y="226603"/>
            <a:ext cx="8509000" cy="520700"/>
          </a:xfrm>
        </p:spPr>
        <p:txBody>
          <a:bodyPr anchor="ctr"/>
          <a:lstStyle>
            <a:lvl1pPr>
              <a:defRPr sz="1950">
                <a:solidFill>
                  <a:srgbClr val="002060"/>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Tree>
    <p:extLst>
      <p:ext uri="{BB962C8B-B14F-4D97-AF65-F5344CB8AC3E}">
        <p14:creationId xmlns:p14="http://schemas.microsoft.com/office/powerpoint/2010/main" val="1923065018"/>
      </p:ext>
    </p:extLst>
  </p:cSld>
  <p:clrMapOvr>
    <a:masterClrMapping/>
  </p:clrMapOvr>
  <p:transition/>
  <p:extLst>
    <p:ext uri="{DCECCB84-F9BA-43D5-87BE-67443E8EF086}">
      <p15:sldGuideLst xmlns:p15="http://schemas.microsoft.com/office/powerpoint/2012/main">
        <p15:guide id="1" orient="horz" pos="304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cSld name="Agenda">
    <p:spTree>
      <p:nvGrpSpPr>
        <p:cNvPr id="1" name=""/>
        <p:cNvGrpSpPr/>
        <p:nvPr/>
      </p:nvGrpSpPr>
      <p:grpSpPr>
        <a:xfrm>
          <a:off x="0" y="0"/>
          <a:ext cx="0" cy="0"/>
          <a:chOff x="0" y="0"/>
          <a:chExt cx="0" cy="0"/>
        </a:xfrm>
      </p:grpSpPr>
      <p:sp>
        <p:nvSpPr>
          <p:cNvPr id="6" name="Content Placeholder 2"/>
          <p:cNvSpPr>
            <a:spLocks noGrp="1"/>
          </p:cNvSpPr>
          <p:nvPr>
            <p:ph idx="1"/>
          </p:nvPr>
        </p:nvSpPr>
        <p:spPr>
          <a:xfrm>
            <a:off x="428559" y="1202454"/>
            <a:ext cx="8510400" cy="3941052"/>
          </a:xfrm>
        </p:spPr>
        <p:txBody>
          <a:bodyPr/>
          <a:lstStyle>
            <a:lvl1pPr>
              <a:buClr>
                <a:srgbClr val="001965"/>
              </a:buClr>
              <a:defRPr sz="1800">
                <a:solidFill>
                  <a:schemeClr val="accent2"/>
                </a:solidFill>
              </a:defRPr>
            </a:lvl1pPr>
            <a:lvl2pPr marL="533064" indent="-268985">
              <a:buClr>
                <a:schemeClr val="tx2"/>
              </a:buClr>
              <a:buFont typeface="Verdana" panose="020B0604030504040204" pitchFamily="34" charset="0"/>
              <a:buChar char="−"/>
              <a:defRPr sz="1800">
                <a:solidFill>
                  <a:schemeClr val="accent2"/>
                </a:solidFill>
              </a:defRPr>
            </a:lvl2pPr>
            <a:lvl3pPr marL="803490" indent="-268985">
              <a:buClr>
                <a:srgbClr val="001965"/>
              </a:buClr>
              <a:buFont typeface="Courier New" panose="02070309020205020404" pitchFamily="49" charset="0"/>
              <a:buChar char="o"/>
              <a:defRPr sz="1800">
                <a:solidFill>
                  <a:schemeClr val="accent2"/>
                </a:solidFill>
              </a:defRPr>
            </a:lvl3pPr>
            <a:lvl4pPr>
              <a:buClr>
                <a:schemeClr val="accent3"/>
              </a:buClr>
              <a:defRPr sz="1800">
                <a:solidFill>
                  <a:schemeClr val="accent2"/>
                </a:solidFill>
              </a:defRPr>
            </a:lvl4pPr>
            <a:lvl5pPr>
              <a:buClr>
                <a:srgbClr val="001423"/>
              </a:buClr>
              <a:defRPr sz="1800">
                <a:solidFill>
                  <a:schemeClr val="accent2"/>
                </a:solidFill>
              </a:defRPr>
            </a:lvl5pPr>
          </a:lstStyle>
          <a:p>
            <a:pPr lvl="0"/>
            <a:r>
              <a:rPr lang="en-US" noProof="0" dirty="0"/>
              <a:t>Click to edit Master text styles</a:t>
            </a:r>
          </a:p>
          <a:p>
            <a:pPr lvl="1"/>
            <a:r>
              <a:rPr lang="en-US" noProof="0" dirty="0"/>
              <a:t>Second level</a:t>
            </a:r>
          </a:p>
          <a:p>
            <a:pPr lvl="2"/>
            <a:endParaRPr lang="en-US" noProof="0" dirty="0"/>
          </a:p>
        </p:txBody>
      </p:sp>
      <p:sp>
        <p:nvSpPr>
          <p:cNvPr id="11" name="Title 1"/>
          <p:cNvSpPr>
            <a:spLocks noGrp="1"/>
          </p:cNvSpPr>
          <p:nvPr>
            <p:ph type="title" hasCustomPrompt="1"/>
          </p:nvPr>
        </p:nvSpPr>
        <p:spPr>
          <a:xfrm>
            <a:off x="434495" y="318683"/>
            <a:ext cx="8510400" cy="521883"/>
          </a:xfrm>
        </p:spPr>
        <p:txBody>
          <a:bodyPr/>
          <a:lstStyle>
            <a:lvl1pPr>
              <a:defRPr sz="2100"/>
            </a:lvl1pPr>
          </a:lstStyle>
          <a:p>
            <a:r>
              <a:rPr lang="en-US" noProof="0" dirty="0"/>
              <a:t>Agenda</a:t>
            </a:r>
            <a:endParaRPr lang="en-GB" noProof="0" dirty="0"/>
          </a:p>
        </p:txBody>
      </p:sp>
    </p:spTree>
    <p:extLst>
      <p:ext uri="{BB962C8B-B14F-4D97-AF65-F5344CB8AC3E}">
        <p14:creationId xmlns:p14="http://schemas.microsoft.com/office/powerpoint/2010/main" val="23987929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GB"/>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33A57B7-C9DF-450A-A8BA-0FCC88A2ED53}" type="slidenum">
              <a:rPr lang="en-GB" smtClean="0"/>
              <a:pPr/>
              <a:t>‹#›</a:t>
            </a:fld>
            <a:endParaRPr lang="en-GB"/>
          </a:p>
        </p:txBody>
      </p:sp>
    </p:spTree>
    <p:extLst>
      <p:ext uri="{BB962C8B-B14F-4D97-AF65-F5344CB8AC3E}">
        <p14:creationId xmlns:p14="http://schemas.microsoft.com/office/powerpoint/2010/main" val="2709010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Agenda_1">
    <p:spTree>
      <p:nvGrpSpPr>
        <p:cNvPr id="1" name=""/>
        <p:cNvGrpSpPr/>
        <p:nvPr/>
      </p:nvGrpSpPr>
      <p:grpSpPr>
        <a:xfrm>
          <a:off x="0" y="0"/>
          <a:ext cx="0" cy="0"/>
          <a:chOff x="0" y="0"/>
          <a:chExt cx="0" cy="0"/>
        </a:xfrm>
      </p:grpSpPr>
      <p:sp>
        <p:nvSpPr>
          <p:cNvPr id="6" name="Title 1"/>
          <p:cNvSpPr>
            <a:spLocks noGrp="1"/>
          </p:cNvSpPr>
          <p:nvPr>
            <p:ph type="title"/>
          </p:nvPr>
        </p:nvSpPr>
        <p:spPr>
          <a:xfrm>
            <a:off x="374962" y="79760"/>
            <a:ext cx="8413200" cy="988800"/>
          </a:xfrm>
          <a:prstGeom prst="rect">
            <a:avLst/>
          </a:prstGeom>
        </p:spPr>
        <p:txBody>
          <a:bodyPr lIns="68568" tIns="34290" rIns="68568" bIns="34290" anchor="ctr"/>
          <a:lstStyle>
            <a:lvl1pPr algn="l">
              <a:defRPr sz="2100" b="1">
                <a:solidFill>
                  <a:srgbClr val="002060"/>
                </a:solidFill>
                <a:latin typeface="Verdana"/>
                <a:cs typeface="Verdana"/>
              </a:defRPr>
            </a:lvl1pPr>
          </a:lstStyle>
          <a:p>
            <a:r>
              <a:rPr lang="en-GB" dirty="0"/>
              <a:t>Click to edit Master title style</a:t>
            </a:r>
            <a:endParaRPr lang="en-US" dirty="0"/>
          </a:p>
        </p:txBody>
      </p:sp>
      <p:sp>
        <p:nvSpPr>
          <p:cNvPr id="8" name="Content Placeholder 2"/>
          <p:cNvSpPr>
            <a:spLocks noGrp="1"/>
          </p:cNvSpPr>
          <p:nvPr>
            <p:ph idx="1"/>
          </p:nvPr>
        </p:nvSpPr>
        <p:spPr>
          <a:xfrm>
            <a:off x="382547" y="1162655"/>
            <a:ext cx="8412930" cy="5049469"/>
          </a:xfrm>
          <a:prstGeom prst="rect">
            <a:avLst/>
          </a:prstGeom>
          <a:noFill/>
        </p:spPr>
        <p:txBody>
          <a:bodyPr lIns="68568" tIns="34290" rIns="68568" bIns="34290"/>
          <a:lstStyle>
            <a:lvl1pPr marL="257175" marR="0" indent="-257175" algn="l" defTabSz="455255" rtl="0" eaLnBrk="0" fontAlgn="base" latinLnBrk="0" hangingPunct="0">
              <a:lnSpc>
                <a:spcPct val="100000"/>
              </a:lnSpc>
              <a:spcBef>
                <a:spcPct val="20000"/>
              </a:spcBef>
              <a:spcAft>
                <a:spcPct val="0"/>
              </a:spcAft>
              <a:buClrTx/>
              <a:buSzTx/>
              <a:buFont typeface="Arial" panose="020B0604020202020204" pitchFamily="34" charset="0"/>
              <a:buChar char="•"/>
              <a:tabLst/>
              <a:defRPr sz="1800">
                <a:solidFill>
                  <a:srgbClr val="002060"/>
                </a:solidFill>
                <a:latin typeface="Verdana"/>
                <a:cs typeface="Verdana"/>
              </a:defRPr>
            </a:lvl1pPr>
            <a:lvl2pPr>
              <a:defRPr sz="1800">
                <a:solidFill>
                  <a:srgbClr val="002060"/>
                </a:solidFill>
                <a:latin typeface="Verdana"/>
                <a:cs typeface="Verdana"/>
              </a:defRPr>
            </a:lvl2pPr>
            <a:lvl3pPr>
              <a:defRPr sz="1800">
                <a:solidFill>
                  <a:srgbClr val="002060"/>
                </a:solidFill>
                <a:latin typeface="Verdana"/>
                <a:cs typeface="Verdana"/>
              </a:defRPr>
            </a:lvl3pPr>
            <a:lvl4pPr>
              <a:defRPr sz="1800">
                <a:solidFill>
                  <a:srgbClr val="002060"/>
                </a:solidFill>
                <a:latin typeface="Verdana"/>
                <a:cs typeface="Verdana"/>
              </a:defRPr>
            </a:lvl4pPr>
            <a:lvl5pPr>
              <a:defRPr sz="1800">
                <a:solidFill>
                  <a:srgbClr val="002060"/>
                </a:solidFill>
                <a:latin typeface="Verdana"/>
                <a:cs typeface="Verdana"/>
              </a:defRPr>
            </a:lvl5pPr>
          </a:lstStyle>
          <a:p>
            <a:pPr lvl="0"/>
            <a:r>
              <a:rPr lang="en-GB" dirty="0"/>
              <a:t>Click to edit Master text styles</a:t>
            </a:r>
          </a:p>
          <a:p>
            <a:pPr marL="257175" marR="0" lvl="0" indent="-257175" algn="l" defTabSz="455255" rtl="0" eaLnBrk="0" fontAlgn="base" latinLnBrk="0" hangingPunct="0">
              <a:lnSpc>
                <a:spcPct val="100000"/>
              </a:lnSpc>
              <a:spcBef>
                <a:spcPct val="20000"/>
              </a:spcBef>
              <a:spcAft>
                <a:spcPct val="0"/>
              </a:spcAft>
              <a:buClrTx/>
              <a:buSzTx/>
              <a:buFont typeface="Arial" panose="020B0604020202020204" pitchFamily="34" charset="0"/>
              <a:buChar char="•"/>
              <a:tabLst/>
              <a:defRPr/>
            </a:pPr>
            <a:r>
              <a:rPr lang="en-GB" dirty="0"/>
              <a:t>Click to edit Master text styles</a:t>
            </a:r>
          </a:p>
          <a:p>
            <a:pPr marL="257175" marR="0" lvl="0" indent="-257175" algn="l" defTabSz="455255" rtl="0" eaLnBrk="0" fontAlgn="base" latinLnBrk="0" hangingPunct="0">
              <a:lnSpc>
                <a:spcPct val="100000"/>
              </a:lnSpc>
              <a:spcBef>
                <a:spcPct val="20000"/>
              </a:spcBef>
              <a:spcAft>
                <a:spcPct val="0"/>
              </a:spcAft>
              <a:buClrTx/>
              <a:buSzTx/>
              <a:buFont typeface="Arial" panose="020B0604020202020204" pitchFamily="34" charset="0"/>
              <a:buChar char="•"/>
              <a:tabLst/>
              <a:defRPr/>
            </a:pPr>
            <a:r>
              <a:rPr lang="en-GB" dirty="0"/>
              <a:t>Click to edit Master text styles</a:t>
            </a:r>
          </a:p>
          <a:p>
            <a:pPr marL="257175" marR="0" lvl="0" indent="-257175" algn="l" defTabSz="455255" rtl="0" eaLnBrk="0" fontAlgn="base" latinLnBrk="0" hangingPunct="0">
              <a:lnSpc>
                <a:spcPct val="100000"/>
              </a:lnSpc>
              <a:spcBef>
                <a:spcPct val="20000"/>
              </a:spcBef>
              <a:spcAft>
                <a:spcPct val="0"/>
              </a:spcAft>
              <a:buClrTx/>
              <a:buSzTx/>
              <a:buFont typeface="Arial" panose="020B0604020202020204" pitchFamily="34" charset="0"/>
              <a:buChar char="•"/>
              <a:tabLst/>
              <a:defRPr/>
            </a:pPr>
            <a:r>
              <a:rPr lang="en-GB" dirty="0"/>
              <a:t>Click to edit Master text styles</a:t>
            </a:r>
          </a:p>
          <a:p>
            <a:pPr lvl="0"/>
            <a:endParaRPr lang="en-GB" dirty="0"/>
          </a:p>
        </p:txBody>
      </p:sp>
    </p:spTree>
    <p:extLst>
      <p:ext uri="{BB962C8B-B14F-4D97-AF65-F5344CB8AC3E}">
        <p14:creationId xmlns:p14="http://schemas.microsoft.com/office/powerpoint/2010/main" val="21856726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0" name="Text Placeholder 4">
            <a:extLst>
              <a:ext uri="{FF2B5EF4-FFF2-40B4-BE49-F238E27FC236}">
                <a16:creationId xmlns:a16="http://schemas.microsoft.com/office/drawing/2014/main" id="{C135AE9C-0192-4702-9483-2D7F66625848}"/>
              </a:ext>
            </a:extLst>
          </p:cNvPr>
          <p:cNvSpPr>
            <a:spLocks noGrp="1"/>
          </p:cNvSpPr>
          <p:nvPr>
            <p:ph type="body" sz="quarter" idx="13" hasCustomPrompt="1"/>
          </p:nvPr>
        </p:nvSpPr>
        <p:spPr>
          <a:xfrm>
            <a:off x="1317279" y="6210000"/>
            <a:ext cx="6912322"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24820300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p:txBody>
          <a:bodyPr/>
          <a:lstStyle/>
          <a:p>
            <a:fld id="{23AA811B-2EBD-4900-905E-5BE206449611}" type="slidenum">
              <a:rPr lang="en-GB" smtClean="0"/>
              <a:t>‹#›</a:t>
            </a:fld>
            <a:endParaRPr lang="en-GB" dirty="0"/>
          </a:p>
        </p:txBody>
      </p:sp>
      <p:sp>
        <p:nvSpPr>
          <p:cNvPr id="10" name="Text Placeholder 4">
            <a:extLst>
              <a:ext uri="{FF2B5EF4-FFF2-40B4-BE49-F238E27FC236}">
                <a16:creationId xmlns:a16="http://schemas.microsoft.com/office/drawing/2014/main" id="{C135AE9C-0192-4702-9483-2D7F66625848}"/>
              </a:ext>
            </a:extLst>
          </p:cNvPr>
          <p:cNvSpPr>
            <a:spLocks noGrp="1"/>
          </p:cNvSpPr>
          <p:nvPr>
            <p:ph type="body" sz="quarter" idx="13" hasCustomPrompt="1"/>
          </p:nvPr>
        </p:nvSpPr>
        <p:spPr>
          <a:xfrm>
            <a:off x="1317279" y="6210000"/>
            <a:ext cx="6912322"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10552187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D. Cov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80869" y="1581217"/>
            <a:ext cx="4806633" cy="2441285"/>
          </a:xfrm>
        </p:spPr>
        <p:txBody>
          <a:bodyPr anchor="b" anchorCtr="0"/>
          <a:lstStyle>
            <a:lvl1pPr algn="l">
              <a:lnSpc>
                <a:spcPct val="100000"/>
              </a:lnSpc>
              <a:defRPr sz="3300">
                <a:solidFill>
                  <a:schemeClr val="tx2"/>
                </a:solidFill>
              </a:defRPr>
            </a:lvl1pPr>
          </a:lstStyle>
          <a:p>
            <a:r>
              <a:rPr lang="en-GB" dirty="0"/>
              <a:t>Click to add title</a:t>
            </a:r>
          </a:p>
        </p:txBody>
      </p:sp>
      <p:sp>
        <p:nvSpPr>
          <p:cNvPr id="28" name="Text Placeholder 9">
            <a:extLst>
              <a:ext uri="{FF2B5EF4-FFF2-40B4-BE49-F238E27FC236}">
                <a16:creationId xmlns:a16="http://schemas.microsoft.com/office/drawing/2014/main" id="{F3DB85B7-7760-4094-B5B7-6A45B6116B99}"/>
              </a:ext>
            </a:extLst>
          </p:cNvPr>
          <p:cNvSpPr>
            <a:spLocks noGrp="1"/>
          </p:cNvSpPr>
          <p:nvPr>
            <p:ph type="body" sz="quarter" idx="14" hasCustomPrompt="1"/>
          </p:nvPr>
        </p:nvSpPr>
        <p:spPr>
          <a:xfrm>
            <a:off x="4080601" y="4187163"/>
            <a:ext cx="4806632" cy="1089625"/>
          </a:xfrm>
        </p:spPr>
        <p:txBody>
          <a:bodyPr anchor="t" anchorCtr="0"/>
          <a:lstStyle>
            <a:lvl1pPr marL="0" indent="0">
              <a:buNone/>
              <a:defRPr sz="1350" b="0">
                <a:solidFill>
                  <a:schemeClr val="tx2"/>
                </a:solidFill>
              </a:defRPr>
            </a:lvl1pPr>
          </a:lstStyle>
          <a:p>
            <a:pPr lvl="0"/>
            <a:r>
              <a:rPr lang="en-GB" dirty="0"/>
              <a:t>Insert name</a:t>
            </a:r>
          </a:p>
        </p:txBody>
      </p:sp>
      <p:sp>
        <p:nvSpPr>
          <p:cNvPr id="31" name="Date Placeholder 6">
            <a:extLst>
              <a:ext uri="{FF2B5EF4-FFF2-40B4-BE49-F238E27FC236}">
                <a16:creationId xmlns:a16="http://schemas.microsoft.com/office/drawing/2014/main" id="{353E10AF-D600-4770-A150-4A8ED3F945CC}"/>
              </a:ext>
            </a:extLst>
          </p:cNvPr>
          <p:cNvSpPr>
            <a:spLocks noGrp="1"/>
          </p:cNvSpPr>
          <p:nvPr>
            <p:ph type="dt" sz="half" idx="10"/>
          </p:nvPr>
        </p:nvSpPr>
        <p:spPr>
          <a:xfrm>
            <a:off x="3852002" y="6379200"/>
            <a:ext cx="1440001" cy="154800"/>
          </a:xfrm>
        </p:spPr>
        <p:txBody>
          <a:bodyPr/>
          <a:lstStyle>
            <a:lvl1pPr>
              <a:defRPr sz="750" b="1">
                <a:solidFill>
                  <a:schemeClr val="tx2"/>
                </a:solidFill>
              </a:defRPr>
            </a:lvl1pPr>
          </a:lstStyle>
          <a:p>
            <a:endParaRPr lang="en-GB" dirty="0"/>
          </a:p>
        </p:txBody>
      </p:sp>
      <p:sp>
        <p:nvSpPr>
          <p:cNvPr id="5" name="Picture Placeholder 4">
            <a:extLst>
              <a:ext uri="{FF2B5EF4-FFF2-40B4-BE49-F238E27FC236}">
                <a16:creationId xmlns:a16="http://schemas.microsoft.com/office/drawing/2014/main" id="{E7ACB837-D775-4027-8A9A-8A934ABD2C6A}"/>
              </a:ext>
            </a:extLst>
          </p:cNvPr>
          <p:cNvSpPr>
            <a:spLocks noGrp="1"/>
          </p:cNvSpPr>
          <p:nvPr>
            <p:ph type="pic" sz="quarter" idx="18" hasCustomPrompt="1"/>
          </p:nvPr>
        </p:nvSpPr>
        <p:spPr>
          <a:xfrm>
            <a:off x="243000" y="324000"/>
            <a:ext cx="3366000" cy="6210000"/>
          </a:xfrm>
        </p:spPr>
        <p:txBody>
          <a:bodyPr tIns="72000"/>
          <a:lstStyle>
            <a:lvl1pPr marL="0" indent="0" algn="ctr">
              <a:buNone/>
              <a:defRPr sz="1050"/>
            </a:lvl1pPr>
          </a:lstStyle>
          <a:p>
            <a:pPr marL="0" marR="0" lvl="0" indent="0" algn="ctr" defTabSz="685766" rtl="0" eaLnBrk="1" fontAlgn="auto" latinLnBrk="0" hangingPunct="1">
              <a:lnSpc>
                <a:spcPct val="120000"/>
              </a:lnSpc>
              <a:spcBef>
                <a:spcPts val="225"/>
              </a:spcBef>
              <a:spcAft>
                <a:spcPts val="450"/>
              </a:spcAft>
              <a:buClrTx/>
              <a:buSzTx/>
              <a:buFont typeface="Arial" panose="020B0604020202020204" pitchFamily="34" charset="0"/>
              <a:buNone/>
              <a:tabLst/>
              <a:defRPr/>
            </a:pPr>
            <a:r>
              <a:rPr lang="en-GB" dirty="0"/>
              <a:t>Click here and insert picture via Templafy</a:t>
            </a:r>
          </a:p>
        </p:txBody>
      </p:sp>
      <p:sp>
        <p:nvSpPr>
          <p:cNvPr id="34" name="Freeform: Shape 33">
            <a:extLst>
              <a:ext uri="{FF2B5EF4-FFF2-40B4-BE49-F238E27FC236}">
                <a16:creationId xmlns:a16="http://schemas.microsoft.com/office/drawing/2014/main" id="{2DB09BC2-598E-40D3-B291-F2AE97681E15}"/>
              </a:ext>
            </a:extLst>
          </p:cNvPr>
          <p:cNvSpPr/>
          <p:nvPr userDrawn="1"/>
        </p:nvSpPr>
        <p:spPr>
          <a:xfrm>
            <a:off x="8379619" y="321622"/>
            <a:ext cx="525938" cy="499913"/>
          </a:xfrm>
          <a:custGeom>
            <a:avLst/>
            <a:gdLst>
              <a:gd name="connsiteX0" fmla="*/ 3724334 w 5293529"/>
              <a:gd name="connsiteY0" fmla="*/ 3284754 h 3773692"/>
              <a:gd name="connsiteX1" fmla="*/ 3564286 w 5293529"/>
              <a:gd name="connsiteY1" fmla="*/ 3490983 h 3773692"/>
              <a:gd name="connsiteX2" fmla="*/ 3731094 w 5293529"/>
              <a:gd name="connsiteY2" fmla="*/ 3713664 h 3773692"/>
              <a:gd name="connsiteX3" fmla="*/ 3819792 w 5293529"/>
              <a:gd name="connsiteY3" fmla="*/ 3673021 h 3773692"/>
              <a:gd name="connsiteX4" fmla="*/ 3820769 w 5293529"/>
              <a:gd name="connsiteY4" fmla="*/ 3673021 h 3773692"/>
              <a:gd name="connsiteX5" fmla="*/ 3820769 w 5293529"/>
              <a:gd name="connsiteY5" fmla="*/ 3317659 h 3773692"/>
              <a:gd name="connsiteX6" fmla="*/ 3724334 w 5293529"/>
              <a:gd name="connsiteY6" fmla="*/ 3284754 h 3773692"/>
              <a:gd name="connsiteX7" fmla="*/ 2874414 w 5293529"/>
              <a:gd name="connsiteY7" fmla="*/ 3278646 h 3773692"/>
              <a:gd name="connsiteX8" fmla="*/ 2787589 w 5293529"/>
              <a:gd name="connsiteY8" fmla="*/ 3312529 h 3773692"/>
              <a:gd name="connsiteX9" fmla="*/ 2740267 w 5293529"/>
              <a:gd name="connsiteY9" fmla="*/ 3497581 h 3773692"/>
              <a:gd name="connsiteX10" fmla="*/ 2787589 w 5293529"/>
              <a:gd name="connsiteY10" fmla="*/ 3681655 h 3773692"/>
              <a:gd name="connsiteX11" fmla="*/ 2874414 w 5293529"/>
              <a:gd name="connsiteY11" fmla="*/ 3714560 h 3773692"/>
              <a:gd name="connsiteX12" fmla="*/ 2963193 w 5293529"/>
              <a:gd name="connsiteY12" fmla="*/ 3681655 h 3773692"/>
              <a:gd name="connsiteX13" fmla="*/ 3010515 w 5293529"/>
              <a:gd name="connsiteY13" fmla="*/ 3497581 h 3773692"/>
              <a:gd name="connsiteX14" fmla="*/ 2963193 w 5293529"/>
              <a:gd name="connsiteY14" fmla="*/ 3312529 h 3773692"/>
              <a:gd name="connsiteX15" fmla="*/ 2874414 w 5293529"/>
              <a:gd name="connsiteY15" fmla="*/ 3278646 h 3773692"/>
              <a:gd name="connsiteX16" fmla="*/ 1638997 w 5293529"/>
              <a:gd name="connsiteY16" fmla="*/ 3278646 h 3773692"/>
              <a:gd name="connsiteX17" fmla="*/ 1549810 w 5293529"/>
              <a:gd name="connsiteY17" fmla="*/ 3312529 h 3773692"/>
              <a:gd name="connsiteX18" fmla="*/ 1502326 w 5293529"/>
              <a:gd name="connsiteY18" fmla="*/ 3497581 h 3773692"/>
              <a:gd name="connsiteX19" fmla="*/ 1549810 w 5293529"/>
              <a:gd name="connsiteY19" fmla="*/ 3681655 h 3773692"/>
              <a:gd name="connsiteX20" fmla="*/ 1638997 w 5293529"/>
              <a:gd name="connsiteY20" fmla="*/ 3714560 h 3773692"/>
              <a:gd name="connsiteX21" fmla="*/ 1726229 w 5293529"/>
              <a:gd name="connsiteY21" fmla="*/ 3681655 h 3773692"/>
              <a:gd name="connsiteX22" fmla="*/ 1773713 w 5293529"/>
              <a:gd name="connsiteY22" fmla="*/ 3497581 h 3773692"/>
              <a:gd name="connsiteX23" fmla="*/ 1726229 w 5293529"/>
              <a:gd name="connsiteY23" fmla="*/ 3312529 h 3773692"/>
              <a:gd name="connsiteX24" fmla="*/ 1638997 w 5293529"/>
              <a:gd name="connsiteY24" fmla="*/ 3278646 h 3773692"/>
              <a:gd name="connsiteX25" fmla="*/ 714389 w 5293529"/>
              <a:gd name="connsiteY25" fmla="*/ 3278646 h 3773692"/>
              <a:gd name="connsiteX26" fmla="*/ 627157 w 5293529"/>
              <a:gd name="connsiteY26" fmla="*/ 3312529 h 3773692"/>
              <a:gd name="connsiteX27" fmla="*/ 579672 w 5293529"/>
              <a:gd name="connsiteY27" fmla="*/ 3497581 h 3773692"/>
              <a:gd name="connsiteX28" fmla="*/ 627157 w 5293529"/>
              <a:gd name="connsiteY28" fmla="*/ 3681655 h 3773692"/>
              <a:gd name="connsiteX29" fmla="*/ 714389 w 5293529"/>
              <a:gd name="connsiteY29" fmla="*/ 3714560 h 3773692"/>
              <a:gd name="connsiteX30" fmla="*/ 802598 w 5293529"/>
              <a:gd name="connsiteY30" fmla="*/ 3681655 h 3773692"/>
              <a:gd name="connsiteX31" fmla="*/ 850082 w 5293529"/>
              <a:gd name="connsiteY31" fmla="*/ 3497581 h 3773692"/>
              <a:gd name="connsiteX32" fmla="*/ 802598 w 5293529"/>
              <a:gd name="connsiteY32" fmla="*/ 3312529 h 3773692"/>
              <a:gd name="connsiteX33" fmla="*/ 714389 w 5293529"/>
              <a:gd name="connsiteY33" fmla="*/ 3278646 h 3773692"/>
              <a:gd name="connsiteX34" fmla="*/ 4044917 w 5293529"/>
              <a:gd name="connsiteY34" fmla="*/ 3233767 h 3773692"/>
              <a:gd name="connsiteX35" fmla="*/ 4097696 w 5293529"/>
              <a:gd name="connsiteY35" fmla="*/ 3233767 h 3773692"/>
              <a:gd name="connsiteX36" fmla="*/ 4116918 w 5293529"/>
              <a:gd name="connsiteY36" fmla="*/ 3252093 h 3773692"/>
              <a:gd name="connsiteX37" fmla="*/ 4116918 w 5293529"/>
              <a:gd name="connsiteY37" fmla="*/ 3739728 h 3773692"/>
              <a:gd name="connsiteX38" fmla="*/ 4097777 w 5293529"/>
              <a:gd name="connsiteY38" fmla="*/ 3758054 h 3773692"/>
              <a:gd name="connsiteX39" fmla="*/ 4043043 w 5293529"/>
              <a:gd name="connsiteY39" fmla="*/ 3758054 h 3773692"/>
              <a:gd name="connsiteX40" fmla="*/ 4027650 w 5293529"/>
              <a:gd name="connsiteY40" fmla="*/ 3739728 h 3773692"/>
              <a:gd name="connsiteX41" fmla="*/ 4027650 w 5293529"/>
              <a:gd name="connsiteY41" fmla="*/ 3252093 h 3773692"/>
              <a:gd name="connsiteX42" fmla="*/ 4044917 w 5293529"/>
              <a:gd name="connsiteY42" fmla="*/ 3233767 h 3773692"/>
              <a:gd name="connsiteX43" fmla="*/ 4934502 w 5293529"/>
              <a:gd name="connsiteY43" fmla="*/ 3231242 h 3773692"/>
              <a:gd name="connsiteX44" fmla="*/ 4982068 w 5293529"/>
              <a:gd name="connsiteY44" fmla="*/ 3231242 h 3773692"/>
              <a:gd name="connsiteX45" fmla="*/ 5000475 w 5293529"/>
              <a:gd name="connsiteY45" fmla="*/ 3242808 h 3773692"/>
              <a:gd name="connsiteX46" fmla="*/ 4995588 w 5293529"/>
              <a:gd name="connsiteY46" fmla="*/ 3263088 h 3773692"/>
              <a:gd name="connsiteX47" fmla="*/ 4814120 w 5293529"/>
              <a:gd name="connsiteY47" fmla="*/ 3476729 h 3773692"/>
              <a:gd name="connsiteX48" fmla="*/ 4816075 w 5293529"/>
              <a:gd name="connsiteY48" fmla="*/ 3478684 h 3773692"/>
              <a:gd name="connsiteX49" fmla="*/ 5008213 w 5293529"/>
              <a:gd name="connsiteY49" fmla="*/ 3732967 h 3773692"/>
              <a:gd name="connsiteX50" fmla="*/ 5014973 w 5293529"/>
              <a:gd name="connsiteY50" fmla="*/ 3745511 h 3773692"/>
              <a:gd name="connsiteX51" fmla="*/ 5000475 w 5293529"/>
              <a:gd name="connsiteY51" fmla="*/ 3758135 h 3773692"/>
              <a:gd name="connsiteX52" fmla="*/ 4931570 w 5293529"/>
              <a:gd name="connsiteY52" fmla="*/ 3758135 h 3773692"/>
              <a:gd name="connsiteX53" fmla="*/ 4901515 w 5293529"/>
              <a:gd name="connsiteY53" fmla="*/ 3742660 h 3773692"/>
              <a:gd name="connsiteX54" fmla="*/ 4721024 w 5293529"/>
              <a:gd name="connsiteY54" fmla="*/ 3484548 h 3773692"/>
              <a:gd name="connsiteX55" fmla="*/ 4720047 w 5293529"/>
              <a:gd name="connsiteY55" fmla="*/ 3478766 h 3773692"/>
              <a:gd name="connsiteX56" fmla="*/ 4723956 w 5293529"/>
              <a:gd name="connsiteY56" fmla="*/ 3472982 h 3773692"/>
              <a:gd name="connsiteX57" fmla="*/ 4903470 w 5293529"/>
              <a:gd name="connsiteY57" fmla="*/ 3247695 h 3773692"/>
              <a:gd name="connsiteX58" fmla="*/ 4934502 w 5293529"/>
              <a:gd name="connsiteY58" fmla="*/ 3231242 h 3773692"/>
              <a:gd name="connsiteX59" fmla="*/ 972337 w 5293529"/>
              <a:gd name="connsiteY59" fmla="*/ 3231242 h 3773692"/>
              <a:gd name="connsiteX60" fmla="*/ 1034320 w 5293529"/>
              <a:gd name="connsiteY60" fmla="*/ 3231242 h 3773692"/>
              <a:gd name="connsiteX61" fmla="*/ 1057533 w 5293529"/>
              <a:gd name="connsiteY61" fmla="*/ 3247695 h 3773692"/>
              <a:gd name="connsiteX62" fmla="*/ 1193145 w 5293529"/>
              <a:gd name="connsiteY62" fmla="*/ 3633111 h 3773692"/>
              <a:gd name="connsiteX63" fmla="*/ 1324929 w 5293529"/>
              <a:gd name="connsiteY63" fmla="*/ 3245740 h 3773692"/>
              <a:gd name="connsiteX64" fmla="*/ 1337554 w 5293529"/>
              <a:gd name="connsiteY64" fmla="*/ 3231242 h 3773692"/>
              <a:gd name="connsiteX65" fmla="*/ 1387971 w 5293529"/>
              <a:gd name="connsiteY65" fmla="*/ 3231242 h 3773692"/>
              <a:gd name="connsiteX66" fmla="*/ 1400595 w 5293529"/>
              <a:gd name="connsiteY66" fmla="*/ 3241912 h 3773692"/>
              <a:gd name="connsiteX67" fmla="*/ 1398641 w 5293529"/>
              <a:gd name="connsiteY67" fmla="*/ 3257387 h 3773692"/>
              <a:gd name="connsiteX68" fmla="*/ 1220349 w 5293529"/>
              <a:gd name="connsiteY68" fmla="*/ 3742497 h 3773692"/>
              <a:gd name="connsiteX69" fmla="*/ 1201942 w 5293529"/>
              <a:gd name="connsiteY69" fmla="*/ 3757972 h 3773692"/>
              <a:gd name="connsiteX70" fmla="*/ 1162194 w 5293529"/>
              <a:gd name="connsiteY70" fmla="*/ 3757972 h 3773692"/>
              <a:gd name="connsiteX71" fmla="*/ 1145742 w 5293529"/>
              <a:gd name="connsiteY71" fmla="*/ 3742497 h 3773692"/>
              <a:gd name="connsiteX72" fmla="*/ 962645 w 5293529"/>
              <a:gd name="connsiteY72" fmla="*/ 3259260 h 3773692"/>
              <a:gd name="connsiteX73" fmla="*/ 958735 w 5293529"/>
              <a:gd name="connsiteY73" fmla="*/ 3244762 h 3773692"/>
              <a:gd name="connsiteX74" fmla="*/ 972337 w 5293529"/>
              <a:gd name="connsiteY74" fmla="*/ 3231242 h 3773692"/>
              <a:gd name="connsiteX75" fmla="*/ 4388794 w 5293529"/>
              <a:gd name="connsiteY75" fmla="*/ 3222446 h 3773692"/>
              <a:gd name="connsiteX76" fmla="*/ 4525465 w 5293529"/>
              <a:gd name="connsiteY76" fmla="*/ 3283451 h 3773692"/>
              <a:gd name="connsiteX77" fmla="*/ 4487673 w 5293529"/>
              <a:gd name="connsiteY77" fmla="*/ 3319289 h 3773692"/>
              <a:gd name="connsiteX78" fmla="*/ 4383011 w 5293529"/>
              <a:gd name="connsiteY78" fmla="*/ 3280519 h 3773692"/>
              <a:gd name="connsiteX79" fmla="*/ 4295779 w 5293529"/>
              <a:gd name="connsiteY79" fmla="*/ 3358058 h 3773692"/>
              <a:gd name="connsiteX80" fmla="*/ 4544850 w 5293529"/>
              <a:gd name="connsiteY80" fmla="*/ 3615763 h 3773692"/>
              <a:gd name="connsiteX81" fmla="*/ 4358739 w 5293529"/>
              <a:gd name="connsiteY81" fmla="*/ 3772715 h 3773692"/>
              <a:gd name="connsiteX82" fmla="*/ 4195923 w 5293529"/>
              <a:gd name="connsiteY82" fmla="*/ 3695175 h 3773692"/>
              <a:gd name="connsiteX83" fmla="*/ 4233715 w 5293529"/>
              <a:gd name="connsiteY83" fmla="*/ 3661293 h 3773692"/>
              <a:gd name="connsiteX84" fmla="*/ 4360694 w 5293529"/>
              <a:gd name="connsiteY84" fmla="*/ 3714560 h 3773692"/>
              <a:gd name="connsiteX85" fmla="*/ 4464379 w 5293529"/>
              <a:gd name="connsiteY85" fmla="*/ 3625455 h 3773692"/>
              <a:gd name="connsiteX86" fmla="*/ 4351979 w 5293529"/>
              <a:gd name="connsiteY86" fmla="*/ 3523726 h 3773692"/>
              <a:gd name="connsiteX87" fmla="*/ 4215308 w 5293529"/>
              <a:gd name="connsiteY87" fmla="*/ 3366774 h 3773692"/>
              <a:gd name="connsiteX88" fmla="*/ 4388794 w 5293529"/>
              <a:gd name="connsiteY88" fmla="*/ 3222446 h 3773692"/>
              <a:gd name="connsiteX89" fmla="*/ 3332238 w 5293529"/>
              <a:gd name="connsiteY89" fmla="*/ 3219514 h 3773692"/>
              <a:gd name="connsiteX90" fmla="*/ 3464837 w 5293529"/>
              <a:gd name="connsiteY90" fmla="*/ 3272619 h 3773692"/>
              <a:gd name="connsiteX91" fmla="*/ 3420447 w 5293529"/>
              <a:gd name="connsiteY91" fmla="*/ 3317008 h 3773692"/>
              <a:gd name="connsiteX92" fmla="*/ 3311061 w 5293529"/>
              <a:gd name="connsiteY92" fmla="*/ 3269687 h 3773692"/>
              <a:gd name="connsiteX93" fmla="*/ 3259748 w 5293529"/>
              <a:gd name="connsiteY93" fmla="*/ 3315053 h 3773692"/>
              <a:gd name="connsiteX94" fmla="*/ 3259748 w 5293529"/>
              <a:gd name="connsiteY94" fmla="*/ 3738751 h 3773692"/>
              <a:gd name="connsiteX95" fmla="*/ 3241341 w 5293529"/>
              <a:gd name="connsiteY95" fmla="*/ 3755122 h 3773692"/>
              <a:gd name="connsiteX96" fmla="*/ 3190028 w 5293529"/>
              <a:gd name="connsiteY96" fmla="*/ 3755122 h 3773692"/>
              <a:gd name="connsiteX97" fmla="*/ 3169666 w 5293529"/>
              <a:gd name="connsiteY97" fmla="*/ 3738751 h 3773692"/>
              <a:gd name="connsiteX98" fmla="*/ 3169666 w 5293529"/>
              <a:gd name="connsiteY98" fmla="*/ 3276447 h 3773692"/>
              <a:gd name="connsiteX99" fmla="*/ 3217069 w 5293529"/>
              <a:gd name="connsiteY99" fmla="*/ 3234989 h 3773692"/>
              <a:gd name="connsiteX100" fmla="*/ 3332238 w 5293529"/>
              <a:gd name="connsiteY100" fmla="*/ 3219514 h 3773692"/>
              <a:gd name="connsiteX101" fmla="*/ 2874495 w 5293529"/>
              <a:gd name="connsiteY101" fmla="*/ 3219514 h 3773692"/>
              <a:gd name="connsiteX102" fmla="*/ 3005709 w 5293529"/>
              <a:gd name="connsiteY102" fmla="*/ 3257306 h 3773692"/>
              <a:gd name="connsiteX103" fmla="*/ 3103204 w 5293529"/>
              <a:gd name="connsiteY103" fmla="*/ 3497581 h 3773692"/>
              <a:gd name="connsiteX104" fmla="*/ 3005709 w 5293529"/>
              <a:gd name="connsiteY104" fmla="*/ 3736878 h 3773692"/>
              <a:gd name="connsiteX105" fmla="*/ 2874495 w 5293529"/>
              <a:gd name="connsiteY105" fmla="*/ 3773692 h 3773692"/>
              <a:gd name="connsiteX106" fmla="*/ 2743281 w 5293529"/>
              <a:gd name="connsiteY106" fmla="*/ 3736878 h 3773692"/>
              <a:gd name="connsiteX107" fmla="*/ 2646764 w 5293529"/>
              <a:gd name="connsiteY107" fmla="*/ 3497581 h 3773692"/>
              <a:gd name="connsiteX108" fmla="*/ 2743281 w 5293529"/>
              <a:gd name="connsiteY108" fmla="*/ 3257306 h 3773692"/>
              <a:gd name="connsiteX109" fmla="*/ 2874495 w 5293529"/>
              <a:gd name="connsiteY109" fmla="*/ 3219514 h 3773692"/>
              <a:gd name="connsiteX110" fmla="*/ 2364299 w 5293529"/>
              <a:gd name="connsiteY110" fmla="*/ 3219514 h 3773692"/>
              <a:gd name="connsiteX111" fmla="*/ 2567596 w 5293529"/>
              <a:gd name="connsiteY111" fmla="*/ 3387054 h 3773692"/>
              <a:gd name="connsiteX112" fmla="*/ 2567596 w 5293529"/>
              <a:gd name="connsiteY112" fmla="*/ 3737692 h 3773692"/>
              <a:gd name="connsiteX113" fmla="*/ 2557985 w 5293529"/>
              <a:gd name="connsiteY113" fmla="*/ 3757973 h 3773692"/>
              <a:gd name="connsiteX114" fmla="*/ 2502111 w 5293529"/>
              <a:gd name="connsiteY114" fmla="*/ 3757973 h 3773692"/>
              <a:gd name="connsiteX115" fmla="*/ 2478979 w 5293529"/>
              <a:gd name="connsiteY115" fmla="*/ 3737611 h 3773692"/>
              <a:gd name="connsiteX116" fmla="*/ 2478979 w 5293529"/>
              <a:gd name="connsiteY116" fmla="*/ 3398620 h 3773692"/>
              <a:gd name="connsiteX117" fmla="*/ 2361448 w 5293529"/>
              <a:gd name="connsiteY117" fmla="*/ 3274655 h 3773692"/>
              <a:gd name="connsiteX118" fmla="*/ 2252551 w 5293529"/>
              <a:gd name="connsiteY118" fmla="*/ 3320185 h 3773692"/>
              <a:gd name="connsiteX119" fmla="*/ 2252551 w 5293529"/>
              <a:gd name="connsiteY119" fmla="*/ 3737611 h 3773692"/>
              <a:gd name="connsiteX120" fmla="*/ 2231375 w 5293529"/>
              <a:gd name="connsiteY120" fmla="*/ 3757973 h 3773692"/>
              <a:gd name="connsiteX121" fmla="*/ 2181283 w 5293529"/>
              <a:gd name="connsiteY121" fmla="*/ 3757973 h 3773692"/>
              <a:gd name="connsiteX122" fmla="*/ 2161980 w 5293529"/>
              <a:gd name="connsiteY122" fmla="*/ 3739565 h 3773692"/>
              <a:gd name="connsiteX123" fmla="*/ 2161980 w 5293529"/>
              <a:gd name="connsiteY123" fmla="*/ 3286302 h 3773692"/>
              <a:gd name="connsiteX124" fmla="*/ 2207266 w 5293529"/>
              <a:gd name="connsiteY124" fmla="*/ 3244682 h 3773692"/>
              <a:gd name="connsiteX125" fmla="*/ 2364299 w 5293529"/>
              <a:gd name="connsiteY125" fmla="*/ 3219514 h 3773692"/>
              <a:gd name="connsiteX126" fmla="*/ 1637124 w 5293529"/>
              <a:gd name="connsiteY126" fmla="*/ 3219514 h 3773692"/>
              <a:gd name="connsiteX127" fmla="*/ 1768908 w 5293529"/>
              <a:gd name="connsiteY127" fmla="*/ 3257306 h 3773692"/>
              <a:gd name="connsiteX128" fmla="*/ 1866810 w 5293529"/>
              <a:gd name="connsiteY128" fmla="*/ 3497581 h 3773692"/>
              <a:gd name="connsiteX129" fmla="*/ 1768908 w 5293529"/>
              <a:gd name="connsiteY129" fmla="*/ 3736878 h 3773692"/>
              <a:gd name="connsiteX130" fmla="*/ 1637124 w 5293529"/>
              <a:gd name="connsiteY130" fmla="*/ 3773692 h 3773692"/>
              <a:gd name="connsiteX131" fmla="*/ 1505339 w 5293529"/>
              <a:gd name="connsiteY131" fmla="*/ 3736878 h 3773692"/>
              <a:gd name="connsiteX132" fmla="*/ 1408415 w 5293529"/>
              <a:gd name="connsiteY132" fmla="*/ 3497581 h 3773692"/>
              <a:gd name="connsiteX133" fmla="*/ 1505339 w 5293529"/>
              <a:gd name="connsiteY133" fmla="*/ 3257306 h 3773692"/>
              <a:gd name="connsiteX134" fmla="*/ 1637124 w 5293529"/>
              <a:gd name="connsiteY134" fmla="*/ 3219514 h 3773692"/>
              <a:gd name="connsiteX135" fmla="*/ 714470 w 5293529"/>
              <a:gd name="connsiteY135" fmla="*/ 3219514 h 3773692"/>
              <a:gd name="connsiteX136" fmla="*/ 846254 w 5293529"/>
              <a:gd name="connsiteY136" fmla="*/ 3257306 h 3773692"/>
              <a:gd name="connsiteX137" fmla="*/ 943179 w 5293529"/>
              <a:gd name="connsiteY137" fmla="*/ 3497581 h 3773692"/>
              <a:gd name="connsiteX138" fmla="*/ 846254 w 5293529"/>
              <a:gd name="connsiteY138" fmla="*/ 3736878 h 3773692"/>
              <a:gd name="connsiteX139" fmla="*/ 714470 w 5293529"/>
              <a:gd name="connsiteY139" fmla="*/ 3773692 h 3773692"/>
              <a:gd name="connsiteX140" fmla="*/ 582686 w 5293529"/>
              <a:gd name="connsiteY140" fmla="*/ 3736878 h 3773692"/>
              <a:gd name="connsiteX141" fmla="*/ 484784 w 5293529"/>
              <a:gd name="connsiteY141" fmla="*/ 3497581 h 3773692"/>
              <a:gd name="connsiteX142" fmla="*/ 582686 w 5293529"/>
              <a:gd name="connsiteY142" fmla="*/ 3257306 h 3773692"/>
              <a:gd name="connsiteX143" fmla="*/ 714470 w 5293529"/>
              <a:gd name="connsiteY143" fmla="*/ 3219514 h 3773692"/>
              <a:gd name="connsiteX144" fmla="*/ 203297 w 5293529"/>
              <a:gd name="connsiteY144" fmla="*/ 3219514 h 3773692"/>
              <a:gd name="connsiteX145" fmla="*/ 407571 w 5293529"/>
              <a:gd name="connsiteY145" fmla="*/ 3387054 h 3773692"/>
              <a:gd name="connsiteX146" fmla="*/ 407571 w 5293529"/>
              <a:gd name="connsiteY146" fmla="*/ 3737692 h 3773692"/>
              <a:gd name="connsiteX147" fmla="*/ 396819 w 5293529"/>
              <a:gd name="connsiteY147" fmla="*/ 3757973 h 3773692"/>
              <a:gd name="connsiteX148" fmla="*/ 340701 w 5293529"/>
              <a:gd name="connsiteY148" fmla="*/ 3757973 h 3773692"/>
              <a:gd name="connsiteX149" fmla="*/ 317488 w 5293529"/>
              <a:gd name="connsiteY149" fmla="*/ 3737611 h 3773692"/>
              <a:gd name="connsiteX150" fmla="*/ 317488 w 5293529"/>
              <a:gd name="connsiteY150" fmla="*/ 3398620 h 3773692"/>
              <a:gd name="connsiteX151" fmla="*/ 199387 w 5293529"/>
              <a:gd name="connsiteY151" fmla="*/ 3274655 h 3773692"/>
              <a:gd name="connsiteX152" fmla="*/ 90001 w 5293529"/>
              <a:gd name="connsiteY152" fmla="*/ 3320185 h 3773692"/>
              <a:gd name="connsiteX153" fmla="*/ 90001 w 5293529"/>
              <a:gd name="connsiteY153" fmla="*/ 3737611 h 3773692"/>
              <a:gd name="connsiteX154" fmla="*/ 68743 w 5293529"/>
              <a:gd name="connsiteY154" fmla="*/ 3757973 h 3773692"/>
              <a:gd name="connsiteX155" fmla="*/ 18407 w 5293529"/>
              <a:gd name="connsiteY155" fmla="*/ 3757973 h 3773692"/>
              <a:gd name="connsiteX156" fmla="*/ 0 w 5293529"/>
              <a:gd name="connsiteY156" fmla="*/ 3739565 h 3773692"/>
              <a:gd name="connsiteX157" fmla="*/ 0 w 5293529"/>
              <a:gd name="connsiteY157" fmla="*/ 3286302 h 3773692"/>
              <a:gd name="connsiteX158" fmla="*/ 45530 w 5293529"/>
              <a:gd name="connsiteY158" fmla="*/ 3244682 h 3773692"/>
              <a:gd name="connsiteX159" fmla="*/ 203297 w 5293529"/>
              <a:gd name="connsiteY159" fmla="*/ 3219514 h 3773692"/>
              <a:gd name="connsiteX160" fmla="*/ 3838118 w 5293529"/>
              <a:gd name="connsiteY160" fmla="*/ 3043502 h 3773692"/>
              <a:gd name="connsiteX161" fmla="*/ 3888290 w 5293529"/>
              <a:gd name="connsiteY161" fmla="*/ 3043502 h 3773692"/>
              <a:gd name="connsiteX162" fmla="*/ 3907594 w 5293529"/>
              <a:gd name="connsiteY162" fmla="*/ 3063864 h 3773692"/>
              <a:gd name="connsiteX163" fmla="*/ 3907594 w 5293529"/>
              <a:gd name="connsiteY163" fmla="*/ 3702017 h 3773692"/>
              <a:gd name="connsiteX164" fmla="*/ 3728162 w 5293529"/>
              <a:gd name="connsiteY164" fmla="*/ 3773529 h 3773692"/>
              <a:gd name="connsiteX165" fmla="*/ 3472575 w 5293529"/>
              <a:gd name="connsiteY165" fmla="*/ 3497580 h 3773692"/>
              <a:gd name="connsiteX166" fmla="*/ 3709836 w 5293529"/>
              <a:gd name="connsiteY166" fmla="*/ 3222608 h 3773692"/>
              <a:gd name="connsiteX167" fmla="*/ 3819792 w 5293529"/>
              <a:gd name="connsiteY167" fmla="*/ 3250708 h 3773692"/>
              <a:gd name="connsiteX168" fmla="*/ 3819792 w 5293529"/>
              <a:gd name="connsiteY168" fmla="*/ 3066715 h 3773692"/>
              <a:gd name="connsiteX169" fmla="*/ 3838118 w 5293529"/>
              <a:gd name="connsiteY169" fmla="*/ 3043502 h 3773692"/>
              <a:gd name="connsiteX170" fmla="*/ 4634688 w 5293529"/>
              <a:gd name="connsiteY170" fmla="*/ 3041629 h 3773692"/>
              <a:gd name="connsiteX171" fmla="*/ 4688037 w 5293529"/>
              <a:gd name="connsiteY171" fmla="*/ 3041629 h 3773692"/>
              <a:gd name="connsiteX172" fmla="*/ 4706445 w 5293529"/>
              <a:gd name="connsiteY172" fmla="*/ 3056127 h 3773692"/>
              <a:gd name="connsiteX173" fmla="*/ 4706445 w 5293529"/>
              <a:gd name="connsiteY173" fmla="*/ 3742578 h 3773692"/>
              <a:gd name="connsiteX174" fmla="*/ 4688037 w 5293529"/>
              <a:gd name="connsiteY174" fmla="*/ 3757076 h 3773692"/>
              <a:gd name="connsiteX175" fmla="*/ 4634688 w 5293529"/>
              <a:gd name="connsiteY175" fmla="*/ 3757076 h 3773692"/>
              <a:gd name="connsiteX176" fmla="*/ 4618154 w 5293529"/>
              <a:gd name="connsiteY176" fmla="*/ 3741601 h 3773692"/>
              <a:gd name="connsiteX177" fmla="*/ 4618154 w 5293529"/>
              <a:gd name="connsiteY177" fmla="*/ 3058082 h 3773692"/>
              <a:gd name="connsiteX178" fmla="*/ 4634688 w 5293529"/>
              <a:gd name="connsiteY178" fmla="*/ 3041629 h 3773692"/>
              <a:gd name="connsiteX179" fmla="*/ 4074727 w 5293529"/>
              <a:gd name="connsiteY179" fmla="*/ 3035765 h 3773692"/>
              <a:gd name="connsiteX180" fmla="*/ 4127506 w 5293529"/>
              <a:gd name="connsiteY180" fmla="*/ 3086019 h 3773692"/>
              <a:gd name="connsiteX181" fmla="*/ 4072772 w 5293529"/>
              <a:gd name="connsiteY181" fmla="*/ 3142952 h 3773692"/>
              <a:gd name="connsiteX182" fmla="*/ 4019016 w 5293529"/>
              <a:gd name="connsiteY182" fmla="*/ 3089847 h 3773692"/>
              <a:gd name="connsiteX183" fmla="*/ 4074727 w 5293529"/>
              <a:gd name="connsiteY183" fmla="*/ 3035765 h 3773692"/>
              <a:gd name="connsiteX184" fmla="*/ 5090721 w 5293529"/>
              <a:gd name="connsiteY184" fmla="*/ 2888260 h 3773692"/>
              <a:gd name="connsiteX185" fmla="*/ 5090721 w 5293529"/>
              <a:gd name="connsiteY185" fmla="*/ 2940551 h 3773692"/>
              <a:gd name="connsiteX186" fmla="*/ 5125500 w 5293529"/>
              <a:gd name="connsiteY186" fmla="*/ 2940551 h 3773692"/>
              <a:gd name="connsiteX187" fmla="*/ 5166061 w 5293529"/>
              <a:gd name="connsiteY187" fmla="*/ 2914405 h 3773692"/>
              <a:gd name="connsiteX188" fmla="*/ 5122567 w 5293529"/>
              <a:gd name="connsiteY188" fmla="*/ 2888260 h 3773692"/>
              <a:gd name="connsiteX189" fmla="*/ 5090721 w 5293529"/>
              <a:gd name="connsiteY189" fmla="*/ 2888260 h 3773692"/>
              <a:gd name="connsiteX190" fmla="*/ 5063680 w 5293529"/>
              <a:gd name="connsiteY190" fmla="*/ 2863988 h 3773692"/>
              <a:gd name="connsiteX191" fmla="*/ 5125500 w 5293529"/>
              <a:gd name="connsiteY191" fmla="*/ 2863988 h 3773692"/>
              <a:gd name="connsiteX192" fmla="*/ 5182514 w 5293529"/>
              <a:gd name="connsiteY192" fmla="*/ 2877591 h 3773692"/>
              <a:gd name="connsiteX193" fmla="*/ 5198966 w 5293529"/>
              <a:gd name="connsiteY193" fmla="*/ 2911473 h 3773692"/>
              <a:gd name="connsiteX194" fmla="*/ 5172474 w 5293529"/>
              <a:gd name="connsiteY194" fmla="*/ 2955227 h 3773692"/>
              <a:gd name="connsiteX195" fmla="*/ 5151671 w 5293529"/>
              <a:gd name="connsiteY195" fmla="*/ 2960419 h 3773692"/>
              <a:gd name="connsiteX196" fmla="*/ 5149690 w 5293529"/>
              <a:gd name="connsiteY196" fmla="*/ 2958958 h 3773692"/>
              <a:gd name="connsiteX197" fmla="*/ 5149690 w 5293529"/>
              <a:gd name="connsiteY197" fmla="*/ 2960913 h 3773692"/>
              <a:gd name="connsiteX198" fmla="*/ 5151671 w 5293529"/>
              <a:gd name="connsiteY198" fmla="*/ 2960419 h 3773692"/>
              <a:gd name="connsiteX199" fmla="*/ 5165114 w 5293529"/>
              <a:gd name="connsiteY199" fmla="*/ 2970330 h 3773692"/>
              <a:gd name="connsiteX200" fmla="*/ 5189274 w 5293529"/>
              <a:gd name="connsiteY200" fmla="*/ 3003510 h 3773692"/>
              <a:gd name="connsiteX201" fmla="*/ 5210532 w 5293529"/>
              <a:gd name="connsiteY201" fmla="*/ 3038371 h 3773692"/>
              <a:gd name="connsiteX202" fmla="*/ 5176731 w 5293529"/>
              <a:gd name="connsiteY202" fmla="*/ 3038371 h 3773692"/>
              <a:gd name="connsiteX203" fmla="*/ 5161256 w 5293529"/>
              <a:gd name="connsiteY203" fmla="*/ 3011248 h 3773692"/>
              <a:gd name="connsiteX204" fmla="*/ 5109128 w 5293529"/>
              <a:gd name="connsiteY204" fmla="*/ 2964741 h 3773692"/>
              <a:gd name="connsiteX205" fmla="*/ 5092676 w 5293529"/>
              <a:gd name="connsiteY205" fmla="*/ 2964741 h 3773692"/>
              <a:gd name="connsiteX206" fmla="*/ 5092676 w 5293529"/>
              <a:gd name="connsiteY206" fmla="*/ 3039348 h 3773692"/>
              <a:gd name="connsiteX207" fmla="*/ 5063680 w 5293529"/>
              <a:gd name="connsiteY207" fmla="*/ 3039348 h 3773692"/>
              <a:gd name="connsiteX208" fmla="*/ 5132260 w 5293529"/>
              <a:gd name="connsiteY208" fmla="*/ 2815608 h 3773692"/>
              <a:gd name="connsiteX209" fmla="*/ 4998032 w 5293529"/>
              <a:gd name="connsiteY209" fmla="*/ 2950243 h 3773692"/>
              <a:gd name="connsiteX210" fmla="*/ 5132260 w 5293529"/>
              <a:gd name="connsiteY210" fmla="*/ 3086833 h 3773692"/>
              <a:gd name="connsiteX211" fmla="*/ 5267465 w 5293529"/>
              <a:gd name="connsiteY211" fmla="*/ 2950243 h 3773692"/>
              <a:gd name="connsiteX212" fmla="*/ 5132260 w 5293529"/>
              <a:gd name="connsiteY212" fmla="*/ 2815608 h 3773692"/>
              <a:gd name="connsiteX213" fmla="*/ 5132260 w 5293529"/>
              <a:gd name="connsiteY213" fmla="*/ 2787508 h 3773692"/>
              <a:gd name="connsiteX214" fmla="*/ 5293529 w 5293529"/>
              <a:gd name="connsiteY214" fmla="*/ 2950243 h 3773692"/>
              <a:gd name="connsiteX215" fmla="*/ 5132260 w 5293529"/>
              <a:gd name="connsiteY215" fmla="*/ 3112978 h 3773692"/>
              <a:gd name="connsiteX216" fmla="*/ 4970991 w 5293529"/>
              <a:gd name="connsiteY216" fmla="*/ 2950243 h 3773692"/>
              <a:gd name="connsiteX217" fmla="*/ 5132260 w 5293529"/>
              <a:gd name="connsiteY217" fmla="*/ 2787508 h 3773692"/>
              <a:gd name="connsiteX218" fmla="*/ 3521882 w 5293529"/>
              <a:gd name="connsiteY218" fmla="*/ 1731870 h 3773692"/>
              <a:gd name="connsiteX219" fmla="*/ 3513299 w 5293529"/>
              <a:gd name="connsiteY219" fmla="*/ 1740971 h 3773692"/>
              <a:gd name="connsiteX220" fmla="*/ 3483326 w 5293529"/>
              <a:gd name="connsiteY220" fmla="*/ 2098939 h 3773692"/>
              <a:gd name="connsiteX221" fmla="*/ 3531707 w 5293529"/>
              <a:gd name="connsiteY221" fmla="*/ 2354363 h 3773692"/>
              <a:gd name="connsiteX222" fmla="*/ 3561680 w 5293529"/>
              <a:gd name="connsiteY222" fmla="*/ 2360146 h 3773692"/>
              <a:gd name="connsiteX223" fmla="*/ 3535535 w 5293529"/>
              <a:gd name="connsiteY223" fmla="*/ 1738039 h 3773692"/>
              <a:gd name="connsiteX224" fmla="*/ 3521882 w 5293529"/>
              <a:gd name="connsiteY224" fmla="*/ 1731870 h 3773692"/>
              <a:gd name="connsiteX225" fmla="*/ 2399078 w 5293529"/>
              <a:gd name="connsiteY225" fmla="*/ 1361664 h 3773692"/>
              <a:gd name="connsiteX226" fmla="*/ 2416508 w 5293529"/>
              <a:gd name="connsiteY226" fmla="*/ 1600635 h 3773692"/>
              <a:gd name="connsiteX227" fmla="*/ 2465866 w 5293529"/>
              <a:gd name="connsiteY227" fmla="*/ 1656753 h 3773692"/>
              <a:gd name="connsiteX228" fmla="*/ 2834667 w 5293529"/>
              <a:gd name="connsiteY228" fmla="*/ 1622870 h 3773692"/>
              <a:gd name="connsiteX229" fmla="*/ 2847292 w 5293529"/>
              <a:gd name="connsiteY229" fmla="*/ 1377139 h 3773692"/>
              <a:gd name="connsiteX230" fmla="*/ 2399078 w 5293529"/>
              <a:gd name="connsiteY230" fmla="*/ 1361664 h 3773692"/>
              <a:gd name="connsiteX231" fmla="*/ 3181232 w 5293529"/>
              <a:gd name="connsiteY231" fmla="*/ 1337473 h 3773692"/>
              <a:gd name="connsiteX232" fmla="*/ 3073720 w 5293529"/>
              <a:gd name="connsiteY232" fmla="*/ 1351971 h 3773692"/>
              <a:gd name="connsiteX233" fmla="*/ 3136680 w 5293529"/>
              <a:gd name="connsiteY233" fmla="*/ 1554209 h 3773692"/>
              <a:gd name="connsiteX234" fmla="*/ 3214137 w 5293529"/>
              <a:gd name="connsiteY234" fmla="*/ 1498091 h 3773692"/>
              <a:gd name="connsiteX235" fmla="*/ 3181232 w 5293529"/>
              <a:gd name="connsiteY235" fmla="*/ 1337473 h 3773692"/>
              <a:gd name="connsiteX236" fmla="*/ 2027427 w 5293529"/>
              <a:gd name="connsiteY236" fmla="*/ 1281436 h 3773692"/>
              <a:gd name="connsiteX237" fmla="*/ 1976114 w 5293529"/>
              <a:gd name="connsiteY237" fmla="*/ 1551358 h 3773692"/>
              <a:gd name="connsiteX238" fmla="*/ 2039074 w 5293529"/>
              <a:gd name="connsiteY238" fmla="*/ 1600716 h 3773692"/>
              <a:gd name="connsiteX239" fmla="*/ 2170695 w 5293529"/>
              <a:gd name="connsiteY239" fmla="*/ 1320125 h 3773692"/>
              <a:gd name="connsiteX240" fmla="*/ 2027427 w 5293529"/>
              <a:gd name="connsiteY240" fmla="*/ 1281436 h 3773692"/>
              <a:gd name="connsiteX241" fmla="*/ 1861627 w 5293529"/>
              <a:gd name="connsiteY241" fmla="*/ 1228363 h 3773692"/>
              <a:gd name="connsiteX242" fmla="*/ 1826166 w 5293529"/>
              <a:gd name="connsiteY242" fmla="*/ 1251463 h 3773692"/>
              <a:gd name="connsiteX243" fmla="*/ 1629630 w 5293529"/>
              <a:gd name="connsiteY243" fmla="*/ 1719713 h 3773692"/>
              <a:gd name="connsiteX244" fmla="*/ 1853207 w 5293529"/>
              <a:gd name="connsiteY244" fmla="*/ 1989635 h 3773692"/>
              <a:gd name="connsiteX245" fmla="*/ 2138767 w 5293529"/>
              <a:gd name="connsiteY245" fmla="*/ 2194723 h 3773692"/>
              <a:gd name="connsiteX246" fmla="*/ 2163935 w 5293529"/>
              <a:gd name="connsiteY246" fmla="*/ 2187963 h 3773692"/>
              <a:gd name="connsiteX247" fmla="*/ 2751508 w 5293529"/>
              <a:gd name="connsiteY247" fmla="*/ 1870638 h 3773692"/>
              <a:gd name="connsiteX248" fmla="*/ 3321650 w 5293529"/>
              <a:gd name="connsiteY248" fmla="*/ 1997372 h 3773692"/>
              <a:gd name="connsiteX249" fmla="*/ 3418411 w 5293529"/>
              <a:gd name="connsiteY249" fmla="*/ 1597784 h 3773692"/>
              <a:gd name="connsiteX250" fmla="*/ 3245170 w 5293529"/>
              <a:gd name="connsiteY250" fmla="*/ 1329736 h 3773692"/>
              <a:gd name="connsiteX251" fmla="*/ 3215196 w 5293529"/>
              <a:gd name="connsiteY251" fmla="*/ 1586137 h 3773692"/>
              <a:gd name="connsiteX252" fmla="*/ 3068996 w 5293529"/>
              <a:gd name="connsiteY252" fmla="*/ 1560969 h 3773692"/>
              <a:gd name="connsiteX253" fmla="*/ 2999275 w 5293529"/>
              <a:gd name="connsiteY253" fmla="*/ 1361664 h 3773692"/>
              <a:gd name="connsiteX254" fmla="*/ 2916034 w 5293529"/>
              <a:gd name="connsiteY254" fmla="*/ 1371356 h 3773692"/>
              <a:gd name="connsiteX255" fmla="*/ 2891844 w 5293529"/>
              <a:gd name="connsiteY255" fmla="*/ 1675160 h 3773692"/>
              <a:gd name="connsiteX256" fmla="*/ 2458210 w 5293529"/>
              <a:gd name="connsiteY256" fmla="*/ 1729324 h 3773692"/>
              <a:gd name="connsiteX257" fmla="*/ 2359494 w 5293529"/>
              <a:gd name="connsiteY257" fmla="*/ 1667423 h 3773692"/>
              <a:gd name="connsiteX258" fmla="*/ 2331394 w 5293529"/>
              <a:gd name="connsiteY258" fmla="*/ 1352053 h 3773692"/>
              <a:gd name="connsiteX259" fmla="*/ 2240416 w 5293529"/>
              <a:gd name="connsiteY259" fmla="*/ 1335600 h 3773692"/>
              <a:gd name="connsiteX260" fmla="*/ 2047789 w 5293529"/>
              <a:gd name="connsiteY260" fmla="*/ 1672310 h 3773692"/>
              <a:gd name="connsiteX261" fmla="*/ 1890022 w 5293529"/>
              <a:gd name="connsiteY261" fmla="*/ 1590046 h 3773692"/>
              <a:gd name="connsiteX262" fmla="*/ 1952982 w 5293529"/>
              <a:gd name="connsiteY262" fmla="*/ 1258223 h 3773692"/>
              <a:gd name="connsiteX263" fmla="*/ 1861627 w 5293529"/>
              <a:gd name="connsiteY263" fmla="*/ 1228363 h 3773692"/>
              <a:gd name="connsiteX264" fmla="*/ 1399134 w 5293529"/>
              <a:gd name="connsiteY264" fmla="*/ 1118588 h 3773692"/>
              <a:gd name="connsiteX265" fmla="*/ 1426089 w 5293529"/>
              <a:gd name="connsiteY265" fmla="*/ 1125706 h 3773692"/>
              <a:gd name="connsiteX266" fmla="*/ 1309210 w 5293529"/>
              <a:gd name="connsiteY266" fmla="*/ 1182557 h 3773692"/>
              <a:gd name="connsiteX267" fmla="*/ 1399134 w 5293529"/>
              <a:gd name="connsiteY267" fmla="*/ 1118588 h 3773692"/>
              <a:gd name="connsiteX268" fmla="*/ 1371072 w 5293529"/>
              <a:gd name="connsiteY268" fmla="*/ 997014 h 3773692"/>
              <a:gd name="connsiteX269" fmla="*/ 1337228 w 5293529"/>
              <a:gd name="connsiteY269" fmla="*/ 1015343 h 3773692"/>
              <a:gd name="connsiteX270" fmla="*/ 1249101 w 5293529"/>
              <a:gd name="connsiteY270" fmla="*/ 1124647 h 3773692"/>
              <a:gd name="connsiteX271" fmla="*/ 1228738 w 5293529"/>
              <a:gd name="connsiteY271" fmla="*/ 1209761 h 3773692"/>
              <a:gd name="connsiteX272" fmla="*/ 1172620 w 5293529"/>
              <a:gd name="connsiteY272" fmla="*/ 1285264 h 3773692"/>
              <a:gd name="connsiteX273" fmla="*/ 1192005 w 5293529"/>
              <a:gd name="connsiteY273" fmla="*/ 1377139 h 3773692"/>
              <a:gd name="connsiteX274" fmla="*/ 1395301 w 5293529"/>
              <a:gd name="connsiteY274" fmla="*/ 1435212 h 3773692"/>
              <a:gd name="connsiteX275" fmla="*/ 1537593 w 5293529"/>
              <a:gd name="connsiteY275" fmla="*/ 1660663 h 3773692"/>
              <a:gd name="connsiteX276" fmla="*/ 1724437 w 5293529"/>
              <a:gd name="connsiteY276" fmla="*/ 1252359 h 3773692"/>
              <a:gd name="connsiteX277" fmla="*/ 1559910 w 5293529"/>
              <a:gd name="connsiteY277" fmla="*/ 1078221 h 3773692"/>
              <a:gd name="connsiteX278" fmla="*/ 1371072 w 5293529"/>
              <a:gd name="connsiteY278" fmla="*/ 997014 h 3773692"/>
              <a:gd name="connsiteX279" fmla="*/ 1141364 w 5293529"/>
              <a:gd name="connsiteY279" fmla="*/ 538266 h 3773692"/>
              <a:gd name="connsiteX280" fmla="*/ 1168711 w 5293529"/>
              <a:gd name="connsiteY280" fmla="*/ 573319 h 3773692"/>
              <a:gd name="connsiteX281" fmla="*/ 1458180 w 5293529"/>
              <a:gd name="connsiteY281" fmla="*/ 879976 h 3773692"/>
              <a:gd name="connsiteX282" fmla="*/ 1951842 w 5293529"/>
              <a:gd name="connsiteY282" fmla="*/ 790951 h 3773692"/>
              <a:gd name="connsiteX283" fmla="*/ 1971227 w 5293529"/>
              <a:gd name="connsiteY283" fmla="*/ 843160 h 3773692"/>
              <a:gd name="connsiteX284" fmla="*/ 1727287 w 5293529"/>
              <a:gd name="connsiteY284" fmla="*/ 1038556 h 3773692"/>
              <a:gd name="connsiteX285" fmla="*/ 1730219 w 5293529"/>
              <a:gd name="connsiteY285" fmla="*/ 1081153 h 3773692"/>
              <a:gd name="connsiteX286" fmla="*/ 2670140 w 5293529"/>
              <a:gd name="connsiteY286" fmla="*/ 1296912 h 3773692"/>
              <a:gd name="connsiteX287" fmla="*/ 3249975 w 5293529"/>
              <a:gd name="connsiteY287" fmla="*/ 1252441 h 3773692"/>
              <a:gd name="connsiteX288" fmla="*/ 3637183 w 5293529"/>
              <a:gd name="connsiteY288" fmla="*/ 1503955 h 3773692"/>
              <a:gd name="connsiteX289" fmla="*/ 3670170 w 5293529"/>
              <a:gd name="connsiteY289" fmla="*/ 2709725 h 3773692"/>
              <a:gd name="connsiteX290" fmla="*/ 3632378 w 5293529"/>
              <a:gd name="connsiteY290" fmla="*/ 2765843 h 3773692"/>
              <a:gd name="connsiteX291" fmla="*/ 3486177 w 5293529"/>
              <a:gd name="connsiteY291" fmla="*/ 2803554 h 3773692"/>
              <a:gd name="connsiteX292" fmla="*/ 3447489 w 5293529"/>
              <a:gd name="connsiteY292" fmla="*/ 2939981 h 3773692"/>
              <a:gd name="connsiteX293" fmla="*/ 3397153 w 5293529"/>
              <a:gd name="connsiteY293" fmla="*/ 3001882 h 3773692"/>
              <a:gd name="connsiteX294" fmla="*/ 3235477 w 5293529"/>
              <a:gd name="connsiteY294" fmla="*/ 3001882 h 3773692"/>
              <a:gd name="connsiteX295" fmla="*/ 3218047 w 5293529"/>
              <a:gd name="connsiteY295" fmla="*/ 2932243 h 3773692"/>
              <a:gd name="connsiteX296" fmla="*/ 3288745 w 5293529"/>
              <a:gd name="connsiteY296" fmla="*/ 2107980 h 3773692"/>
              <a:gd name="connsiteX297" fmla="*/ 3214219 w 5293529"/>
              <a:gd name="connsiteY297" fmla="*/ 2335304 h 3773692"/>
              <a:gd name="connsiteX298" fmla="*/ 2825056 w 5293529"/>
              <a:gd name="connsiteY298" fmla="*/ 2961239 h 3773692"/>
              <a:gd name="connsiteX299" fmla="*/ 2759245 w 5293529"/>
              <a:gd name="connsiteY299" fmla="*/ 3002860 h 3773692"/>
              <a:gd name="connsiteX300" fmla="*/ 2580139 w 5293529"/>
              <a:gd name="connsiteY300" fmla="*/ 3002860 h 3773692"/>
              <a:gd name="connsiteX301" fmla="*/ 2562709 w 5293529"/>
              <a:gd name="connsiteY301" fmla="*/ 2931266 h 3773692"/>
              <a:gd name="connsiteX302" fmla="*/ 2993492 w 5293529"/>
              <a:gd name="connsiteY302" fmla="*/ 2268516 h 3773692"/>
              <a:gd name="connsiteX303" fmla="*/ 2736032 w 5293529"/>
              <a:gd name="connsiteY303" fmla="*/ 2066278 h 3773692"/>
              <a:gd name="connsiteX304" fmla="*/ 2273321 w 5293529"/>
              <a:gd name="connsiteY304" fmla="*/ 2247176 h 3773692"/>
              <a:gd name="connsiteX305" fmla="*/ 2454300 w 5293529"/>
              <a:gd name="connsiteY305" fmla="*/ 2955375 h 3773692"/>
              <a:gd name="connsiteX306" fmla="*/ 2399160 w 5293529"/>
              <a:gd name="connsiteY306" fmla="*/ 3004733 h 3773692"/>
              <a:gd name="connsiteX307" fmla="*/ 2229746 w 5293529"/>
              <a:gd name="connsiteY307" fmla="*/ 3004733 h 3773692"/>
              <a:gd name="connsiteX308" fmla="*/ 2201646 w 5293529"/>
              <a:gd name="connsiteY308" fmla="*/ 2931184 h 3773692"/>
              <a:gd name="connsiteX309" fmla="*/ 1934493 w 5293529"/>
              <a:gd name="connsiteY309" fmla="*/ 2164913 h 3773692"/>
              <a:gd name="connsiteX310" fmla="*/ 1671169 w 5293529"/>
              <a:gd name="connsiteY310" fmla="*/ 2946660 h 3773692"/>
              <a:gd name="connsiteX311" fmla="*/ 1628571 w 5293529"/>
              <a:gd name="connsiteY311" fmla="*/ 3002778 h 3773692"/>
              <a:gd name="connsiteX312" fmla="*/ 1431058 w 5293529"/>
              <a:gd name="connsiteY312" fmla="*/ 3002778 h 3773692"/>
              <a:gd name="connsiteX313" fmla="*/ 1417537 w 5293529"/>
              <a:gd name="connsiteY313" fmla="*/ 2924424 h 3773692"/>
              <a:gd name="connsiteX314" fmla="*/ 1674997 w 5293529"/>
              <a:gd name="connsiteY314" fmla="*/ 2150415 h 3773692"/>
              <a:gd name="connsiteX315" fmla="*/ 1626616 w 5293529"/>
              <a:gd name="connsiteY315" fmla="*/ 1954042 h 3773692"/>
              <a:gd name="connsiteX316" fmla="*/ 1402062 w 5293529"/>
              <a:gd name="connsiteY316" fmla="*/ 1567078 h 3773692"/>
              <a:gd name="connsiteX317" fmla="*/ 1276223 w 5293529"/>
              <a:gd name="connsiteY317" fmla="*/ 1468362 h 3773692"/>
              <a:gd name="connsiteX318" fmla="*/ 1169769 w 5293529"/>
              <a:gd name="connsiteY318" fmla="*/ 1456714 h 3773692"/>
              <a:gd name="connsiteX319" fmla="*/ 1090357 w 5293529"/>
              <a:gd name="connsiteY319" fmla="*/ 1374451 h 3773692"/>
              <a:gd name="connsiteX320" fmla="*/ 1076836 w 5293529"/>
              <a:gd name="connsiteY320" fmla="*/ 1276712 h 3773692"/>
              <a:gd name="connsiteX321" fmla="*/ 1165860 w 5293529"/>
              <a:gd name="connsiteY321" fmla="*/ 1156738 h 3773692"/>
              <a:gd name="connsiteX322" fmla="*/ 1174575 w 5293529"/>
              <a:gd name="connsiteY322" fmla="*/ 1098665 h 3773692"/>
              <a:gd name="connsiteX323" fmla="*/ 1255861 w 5293529"/>
              <a:gd name="connsiteY323" fmla="*/ 982600 h 3773692"/>
              <a:gd name="connsiteX324" fmla="*/ 1231671 w 5293529"/>
              <a:gd name="connsiteY324" fmla="*/ 905224 h 3773692"/>
              <a:gd name="connsiteX325" fmla="*/ 1127090 w 5293529"/>
              <a:gd name="connsiteY325" fmla="*/ 591727 h 3773692"/>
              <a:gd name="connsiteX326" fmla="*/ 1141364 w 5293529"/>
              <a:gd name="connsiteY326" fmla="*/ 538266 h 3773692"/>
              <a:gd name="connsiteX327" fmla="*/ 1650644 w 5293529"/>
              <a:gd name="connsiteY327" fmla="*/ 93748 h 3773692"/>
              <a:gd name="connsiteX328" fmla="*/ 1385447 w 5293529"/>
              <a:gd name="connsiteY328" fmla="*/ 357642 h 3773692"/>
              <a:gd name="connsiteX329" fmla="*/ 1650644 w 5293529"/>
              <a:gd name="connsiteY329" fmla="*/ 621537 h 3773692"/>
              <a:gd name="connsiteX330" fmla="*/ 1913887 w 5293529"/>
              <a:gd name="connsiteY330" fmla="*/ 357642 h 3773692"/>
              <a:gd name="connsiteX331" fmla="*/ 1650644 w 5293529"/>
              <a:gd name="connsiteY331" fmla="*/ 93748 h 3773692"/>
              <a:gd name="connsiteX332" fmla="*/ 1639079 w 5293529"/>
              <a:gd name="connsiteY332" fmla="*/ 0 h 3773692"/>
              <a:gd name="connsiteX333" fmla="*/ 2036875 w 5293529"/>
              <a:gd name="connsiteY333" fmla="*/ 399263 h 3773692"/>
              <a:gd name="connsiteX334" fmla="*/ 1639079 w 5293529"/>
              <a:gd name="connsiteY334" fmla="*/ 798525 h 3773692"/>
              <a:gd name="connsiteX335" fmla="*/ 1241282 w 5293529"/>
              <a:gd name="connsiteY335" fmla="*/ 399263 h 3773692"/>
              <a:gd name="connsiteX336" fmla="*/ 1639079 w 5293529"/>
              <a:gd name="connsiteY336" fmla="*/ 0 h 3773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5293529" h="3773692">
                <a:moveTo>
                  <a:pt x="3724334" y="3284754"/>
                </a:moveTo>
                <a:cubicBezTo>
                  <a:pt x="3631808" y="3284754"/>
                  <a:pt x="3564286" y="3367017"/>
                  <a:pt x="3564286" y="3490983"/>
                </a:cubicBezTo>
                <a:cubicBezTo>
                  <a:pt x="3564286" y="3631319"/>
                  <a:pt x="3633681" y="3713664"/>
                  <a:pt x="3731094" y="3713664"/>
                </a:cubicBezTo>
                <a:cubicBezTo>
                  <a:pt x="3776379" y="3713664"/>
                  <a:pt x="3819792" y="3699166"/>
                  <a:pt x="3819792" y="3673021"/>
                </a:cubicBezTo>
                <a:lnTo>
                  <a:pt x="3820769" y="3673021"/>
                </a:lnTo>
                <a:cubicBezTo>
                  <a:pt x="3820769" y="3673021"/>
                  <a:pt x="3820769" y="3673021"/>
                  <a:pt x="3820769" y="3317659"/>
                </a:cubicBezTo>
                <a:cubicBezTo>
                  <a:pt x="3800488" y="3301207"/>
                  <a:pt x="3776379" y="3284754"/>
                  <a:pt x="3724334" y="3284754"/>
                </a:cubicBezTo>
                <a:close/>
                <a:moveTo>
                  <a:pt x="2874414" y="3278646"/>
                </a:moveTo>
                <a:cubicBezTo>
                  <a:pt x="2840694" y="3278646"/>
                  <a:pt x="2814630" y="3286384"/>
                  <a:pt x="2787589" y="3312529"/>
                </a:cubicBezTo>
                <a:cubicBezTo>
                  <a:pt x="2759571" y="3339651"/>
                  <a:pt x="2740267" y="3401634"/>
                  <a:pt x="2740267" y="3497581"/>
                </a:cubicBezTo>
                <a:cubicBezTo>
                  <a:pt x="2740267" y="3594423"/>
                  <a:pt x="2759571" y="3654533"/>
                  <a:pt x="2787589" y="3681655"/>
                </a:cubicBezTo>
                <a:cubicBezTo>
                  <a:pt x="2814549" y="3707800"/>
                  <a:pt x="2838739" y="3714560"/>
                  <a:pt x="2874414" y="3714560"/>
                </a:cubicBezTo>
                <a:cubicBezTo>
                  <a:pt x="2910088" y="3714560"/>
                  <a:pt x="2936152" y="3707800"/>
                  <a:pt x="2963193" y="3681655"/>
                </a:cubicBezTo>
                <a:cubicBezTo>
                  <a:pt x="2992189" y="3654533"/>
                  <a:pt x="3010515" y="3592550"/>
                  <a:pt x="3010515" y="3497581"/>
                </a:cubicBezTo>
                <a:cubicBezTo>
                  <a:pt x="3010515" y="3399761"/>
                  <a:pt x="2992189" y="3339651"/>
                  <a:pt x="2963193" y="3312529"/>
                </a:cubicBezTo>
                <a:cubicBezTo>
                  <a:pt x="2936152" y="3286384"/>
                  <a:pt x="2910088" y="3278646"/>
                  <a:pt x="2874414" y="3278646"/>
                </a:cubicBezTo>
                <a:close/>
                <a:moveTo>
                  <a:pt x="1638997" y="3278646"/>
                </a:moveTo>
                <a:cubicBezTo>
                  <a:pt x="1603078" y="3278646"/>
                  <a:pt x="1576933" y="3286384"/>
                  <a:pt x="1549810" y="3312529"/>
                </a:cubicBezTo>
                <a:cubicBezTo>
                  <a:pt x="1521710" y="3339651"/>
                  <a:pt x="1502326" y="3401634"/>
                  <a:pt x="1502326" y="3497581"/>
                </a:cubicBezTo>
                <a:cubicBezTo>
                  <a:pt x="1502326" y="3594423"/>
                  <a:pt x="1521710" y="3654533"/>
                  <a:pt x="1549810" y="3681655"/>
                </a:cubicBezTo>
                <a:cubicBezTo>
                  <a:pt x="1578888" y="3707800"/>
                  <a:pt x="1603159" y="3714560"/>
                  <a:pt x="1638997" y="3714560"/>
                </a:cubicBezTo>
                <a:cubicBezTo>
                  <a:pt x="1672961" y="3714560"/>
                  <a:pt x="1699106" y="3707800"/>
                  <a:pt x="1726229" y="3681655"/>
                </a:cubicBezTo>
                <a:cubicBezTo>
                  <a:pt x="1755306" y="3654533"/>
                  <a:pt x="1773713" y="3592550"/>
                  <a:pt x="1773713" y="3497581"/>
                </a:cubicBezTo>
                <a:cubicBezTo>
                  <a:pt x="1773713" y="3399761"/>
                  <a:pt x="1755306" y="3339651"/>
                  <a:pt x="1726229" y="3312529"/>
                </a:cubicBezTo>
                <a:cubicBezTo>
                  <a:pt x="1699106" y="3286384"/>
                  <a:pt x="1674916" y="3278646"/>
                  <a:pt x="1638997" y="3278646"/>
                </a:cubicBezTo>
                <a:close/>
                <a:moveTo>
                  <a:pt x="714389" y="3278646"/>
                </a:moveTo>
                <a:cubicBezTo>
                  <a:pt x="679528" y="3278646"/>
                  <a:pt x="654279" y="3286384"/>
                  <a:pt x="627157" y="3312529"/>
                </a:cubicBezTo>
                <a:cubicBezTo>
                  <a:pt x="598079" y="3339651"/>
                  <a:pt x="579672" y="3401634"/>
                  <a:pt x="579672" y="3497581"/>
                </a:cubicBezTo>
                <a:cubicBezTo>
                  <a:pt x="579672" y="3594423"/>
                  <a:pt x="598079" y="3654533"/>
                  <a:pt x="627157" y="3681655"/>
                </a:cubicBezTo>
                <a:cubicBezTo>
                  <a:pt x="654279" y="3707800"/>
                  <a:pt x="678551" y="3714560"/>
                  <a:pt x="714389" y="3714560"/>
                </a:cubicBezTo>
                <a:cubicBezTo>
                  <a:pt x="750226" y="3714560"/>
                  <a:pt x="775475" y="3707800"/>
                  <a:pt x="802598" y="3681655"/>
                </a:cubicBezTo>
                <a:cubicBezTo>
                  <a:pt x="831675" y="3654533"/>
                  <a:pt x="850082" y="3592550"/>
                  <a:pt x="850082" y="3497581"/>
                </a:cubicBezTo>
                <a:cubicBezTo>
                  <a:pt x="850082" y="3399761"/>
                  <a:pt x="830779" y="3339651"/>
                  <a:pt x="802598" y="3312529"/>
                </a:cubicBezTo>
                <a:cubicBezTo>
                  <a:pt x="774498" y="3286384"/>
                  <a:pt x="750226" y="3278646"/>
                  <a:pt x="714389" y="3278646"/>
                </a:cubicBezTo>
                <a:close/>
                <a:moveTo>
                  <a:pt x="4044917" y="3233767"/>
                </a:moveTo>
                <a:cubicBezTo>
                  <a:pt x="4044917" y="3233767"/>
                  <a:pt x="4044917" y="3233767"/>
                  <a:pt x="4097696" y="3233767"/>
                </a:cubicBezTo>
                <a:cubicBezTo>
                  <a:pt x="4113089" y="3233767"/>
                  <a:pt x="4116918" y="3236618"/>
                  <a:pt x="4116918" y="3252093"/>
                </a:cubicBezTo>
                <a:cubicBezTo>
                  <a:pt x="4116918" y="3252093"/>
                  <a:pt x="4116918" y="3252093"/>
                  <a:pt x="4116918" y="3739728"/>
                </a:cubicBezTo>
                <a:cubicBezTo>
                  <a:pt x="4116918" y="3757077"/>
                  <a:pt x="4113089" y="3757077"/>
                  <a:pt x="4097777" y="3758054"/>
                </a:cubicBezTo>
                <a:cubicBezTo>
                  <a:pt x="4097777" y="3758054"/>
                  <a:pt x="4097777" y="3758054"/>
                  <a:pt x="4043043" y="3758054"/>
                </a:cubicBezTo>
                <a:cubicBezTo>
                  <a:pt x="4027650" y="3758054"/>
                  <a:pt x="4027650" y="3754226"/>
                  <a:pt x="4027650" y="3739728"/>
                </a:cubicBezTo>
                <a:cubicBezTo>
                  <a:pt x="4027650" y="3739728"/>
                  <a:pt x="4027650" y="3739728"/>
                  <a:pt x="4027650" y="3252093"/>
                </a:cubicBezTo>
                <a:cubicBezTo>
                  <a:pt x="4027650" y="3239550"/>
                  <a:pt x="4027650" y="3233767"/>
                  <a:pt x="4044917" y="3233767"/>
                </a:cubicBezTo>
                <a:close/>
                <a:moveTo>
                  <a:pt x="4934502" y="3231242"/>
                </a:moveTo>
                <a:cubicBezTo>
                  <a:pt x="4934502" y="3231242"/>
                  <a:pt x="4934502" y="3231242"/>
                  <a:pt x="4982068" y="3231242"/>
                </a:cubicBezTo>
                <a:cubicBezTo>
                  <a:pt x="4995588" y="3231242"/>
                  <a:pt x="5000475" y="3234093"/>
                  <a:pt x="5000475" y="3242808"/>
                </a:cubicBezTo>
                <a:cubicBezTo>
                  <a:pt x="5000475" y="3248591"/>
                  <a:pt x="4999498" y="3253396"/>
                  <a:pt x="4995588" y="3263088"/>
                </a:cubicBezTo>
                <a:cubicBezTo>
                  <a:pt x="4951932" y="3348121"/>
                  <a:pt x="4882048" y="3426475"/>
                  <a:pt x="4814120" y="3476729"/>
                </a:cubicBezTo>
                <a:cubicBezTo>
                  <a:pt x="4814120" y="3476729"/>
                  <a:pt x="4814120" y="3476729"/>
                  <a:pt x="4816075" y="3478684"/>
                </a:cubicBezTo>
                <a:cubicBezTo>
                  <a:pt x="4816075" y="3478684"/>
                  <a:pt x="4816075" y="3478684"/>
                  <a:pt x="5008213" y="3732967"/>
                </a:cubicBezTo>
                <a:cubicBezTo>
                  <a:pt x="5012041" y="3736796"/>
                  <a:pt x="5014973" y="3741682"/>
                  <a:pt x="5014973" y="3745511"/>
                </a:cubicBezTo>
                <a:cubicBezTo>
                  <a:pt x="5014973" y="3757076"/>
                  <a:pt x="5005281" y="3757076"/>
                  <a:pt x="5000475" y="3758135"/>
                </a:cubicBezTo>
                <a:cubicBezTo>
                  <a:pt x="5000475" y="3758135"/>
                  <a:pt x="5000475" y="3758135"/>
                  <a:pt x="4931570" y="3758135"/>
                </a:cubicBezTo>
                <a:cubicBezTo>
                  <a:pt x="4916094" y="3758135"/>
                  <a:pt x="4912185" y="3758135"/>
                  <a:pt x="4901515" y="3742660"/>
                </a:cubicBezTo>
                <a:cubicBezTo>
                  <a:pt x="4901515" y="3742660"/>
                  <a:pt x="4901515" y="3742660"/>
                  <a:pt x="4721024" y="3484548"/>
                </a:cubicBezTo>
                <a:cubicBezTo>
                  <a:pt x="4721024" y="3482593"/>
                  <a:pt x="4720047" y="3479743"/>
                  <a:pt x="4720047" y="3478766"/>
                </a:cubicBezTo>
                <a:cubicBezTo>
                  <a:pt x="4720047" y="3478766"/>
                  <a:pt x="4721024" y="3475915"/>
                  <a:pt x="4723956" y="3472982"/>
                </a:cubicBezTo>
                <a:cubicBezTo>
                  <a:pt x="4799622" y="3428511"/>
                  <a:pt x="4874392" y="3334682"/>
                  <a:pt x="4903470" y="3247695"/>
                </a:cubicBezTo>
                <a:cubicBezTo>
                  <a:pt x="4909252" y="3230265"/>
                  <a:pt x="4916094" y="3231242"/>
                  <a:pt x="4934502" y="3231242"/>
                </a:cubicBezTo>
                <a:close/>
                <a:moveTo>
                  <a:pt x="972337" y="3231242"/>
                </a:moveTo>
                <a:cubicBezTo>
                  <a:pt x="972337" y="3231242"/>
                  <a:pt x="972337" y="3231242"/>
                  <a:pt x="1034320" y="3231242"/>
                </a:cubicBezTo>
                <a:cubicBezTo>
                  <a:pt x="1049795" y="3231242"/>
                  <a:pt x="1051750" y="3233197"/>
                  <a:pt x="1057533" y="3247695"/>
                </a:cubicBezTo>
                <a:cubicBezTo>
                  <a:pt x="1057533" y="3247695"/>
                  <a:pt x="1057533" y="3247695"/>
                  <a:pt x="1193145" y="3633111"/>
                </a:cubicBezTo>
                <a:cubicBezTo>
                  <a:pt x="1193145" y="3633111"/>
                  <a:pt x="1193145" y="3633111"/>
                  <a:pt x="1324929" y="3245740"/>
                </a:cubicBezTo>
                <a:cubicBezTo>
                  <a:pt x="1329816" y="3236047"/>
                  <a:pt x="1330794" y="3233197"/>
                  <a:pt x="1337554" y="3231242"/>
                </a:cubicBezTo>
                <a:cubicBezTo>
                  <a:pt x="1337554" y="3231242"/>
                  <a:pt x="1337554" y="3231242"/>
                  <a:pt x="1387971" y="3231242"/>
                </a:cubicBezTo>
                <a:cubicBezTo>
                  <a:pt x="1392858" y="3231242"/>
                  <a:pt x="1400595" y="3231242"/>
                  <a:pt x="1400595" y="3241912"/>
                </a:cubicBezTo>
                <a:cubicBezTo>
                  <a:pt x="1400595" y="3244762"/>
                  <a:pt x="1400595" y="3245740"/>
                  <a:pt x="1398641" y="3257387"/>
                </a:cubicBezTo>
                <a:cubicBezTo>
                  <a:pt x="1398641" y="3257387"/>
                  <a:pt x="1398641" y="3257387"/>
                  <a:pt x="1220349" y="3742497"/>
                </a:cubicBezTo>
                <a:cubicBezTo>
                  <a:pt x="1216439" y="3756017"/>
                  <a:pt x="1213589" y="3757972"/>
                  <a:pt x="1201942" y="3757972"/>
                </a:cubicBezTo>
                <a:cubicBezTo>
                  <a:pt x="1201942" y="3757972"/>
                  <a:pt x="1201942" y="3757972"/>
                  <a:pt x="1162194" y="3757972"/>
                </a:cubicBezTo>
                <a:cubicBezTo>
                  <a:pt x="1153479" y="3757972"/>
                  <a:pt x="1151525" y="3754144"/>
                  <a:pt x="1145742" y="3742497"/>
                </a:cubicBezTo>
                <a:cubicBezTo>
                  <a:pt x="1145742" y="3742497"/>
                  <a:pt x="1145742" y="3742497"/>
                  <a:pt x="962645" y="3259260"/>
                </a:cubicBezTo>
                <a:cubicBezTo>
                  <a:pt x="959712" y="3253477"/>
                  <a:pt x="958735" y="3248672"/>
                  <a:pt x="958735" y="3244762"/>
                </a:cubicBezTo>
                <a:cubicBezTo>
                  <a:pt x="958735" y="3231242"/>
                  <a:pt x="968427" y="3231242"/>
                  <a:pt x="972337" y="3231242"/>
                </a:cubicBezTo>
                <a:close/>
                <a:moveTo>
                  <a:pt x="4388794" y="3222446"/>
                </a:moveTo>
                <a:cubicBezTo>
                  <a:pt x="4459573" y="3222446"/>
                  <a:pt x="4525465" y="3244682"/>
                  <a:pt x="4525465" y="3283451"/>
                </a:cubicBezTo>
                <a:cubicBezTo>
                  <a:pt x="4525465" y="3310574"/>
                  <a:pt x="4503148" y="3319289"/>
                  <a:pt x="4487673" y="3319289"/>
                </a:cubicBezTo>
                <a:cubicBezTo>
                  <a:pt x="4457618" y="3319289"/>
                  <a:pt x="4442143" y="3280519"/>
                  <a:pt x="4383011" y="3280519"/>
                </a:cubicBezTo>
                <a:cubicBezTo>
                  <a:pt x="4325834" y="3280519"/>
                  <a:pt x="4295779" y="3319289"/>
                  <a:pt x="4295779" y="3358058"/>
                </a:cubicBezTo>
                <a:cubicBezTo>
                  <a:pt x="4295779" y="3471435"/>
                  <a:pt x="4544850" y="3444313"/>
                  <a:pt x="4544850" y="3615763"/>
                </a:cubicBezTo>
                <a:cubicBezTo>
                  <a:pt x="4544850" y="3725230"/>
                  <a:pt x="4450777" y="3773692"/>
                  <a:pt x="4358739" y="3772715"/>
                </a:cubicBezTo>
                <a:cubicBezTo>
                  <a:pt x="4277372" y="3772715"/>
                  <a:pt x="4195923" y="3736796"/>
                  <a:pt x="4195923" y="3695175"/>
                </a:cubicBezTo>
                <a:cubicBezTo>
                  <a:pt x="4195923" y="3669031"/>
                  <a:pt x="4217263" y="3661293"/>
                  <a:pt x="4233715" y="3661293"/>
                </a:cubicBezTo>
                <a:cubicBezTo>
                  <a:pt x="4268657" y="3661293"/>
                  <a:pt x="4288938" y="3714560"/>
                  <a:pt x="4360694" y="3714560"/>
                </a:cubicBezTo>
                <a:cubicBezTo>
                  <a:pt x="4431392" y="3714560"/>
                  <a:pt x="4464379" y="3667076"/>
                  <a:pt x="4464379" y="3625455"/>
                </a:cubicBezTo>
                <a:cubicBezTo>
                  <a:pt x="4464379" y="3571210"/>
                  <a:pt x="4410134" y="3547916"/>
                  <a:pt x="4351979" y="3523726"/>
                </a:cubicBezTo>
                <a:cubicBezTo>
                  <a:pt x="4277372" y="3491716"/>
                  <a:pt x="4215308" y="3454901"/>
                  <a:pt x="4215308" y="3366774"/>
                </a:cubicBezTo>
                <a:cubicBezTo>
                  <a:pt x="4215308" y="3272863"/>
                  <a:pt x="4297653" y="3222446"/>
                  <a:pt x="4388794" y="3222446"/>
                </a:cubicBezTo>
                <a:close/>
                <a:moveTo>
                  <a:pt x="3332238" y="3219514"/>
                </a:moveTo>
                <a:cubicBezTo>
                  <a:pt x="3402936" y="3219514"/>
                  <a:pt x="3464837" y="3234989"/>
                  <a:pt x="3464837" y="3272619"/>
                </a:cubicBezTo>
                <a:cubicBezTo>
                  <a:pt x="3464837" y="3302510"/>
                  <a:pt x="3445452" y="3317986"/>
                  <a:pt x="3420447" y="3317008"/>
                </a:cubicBezTo>
                <a:cubicBezTo>
                  <a:pt x="3385587" y="3317008"/>
                  <a:pt x="3375895" y="3269687"/>
                  <a:pt x="3311061" y="3269687"/>
                </a:cubicBezTo>
                <a:cubicBezTo>
                  <a:pt x="3281007" y="3269687"/>
                  <a:pt x="3259748" y="3288013"/>
                  <a:pt x="3259748" y="3315053"/>
                </a:cubicBezTo>
                <a:cubicBezTo>
                  <a:pt x="3259748" y="3315053"/>
                  <a:pt x="3259748" y="3315053"/>
                  <a:pt x="3259748" y="3738751"/>
                </a:cubicBezTo>
                <a:cubicBezTo>
                  <a:pt x="3259748" y="3754145"/>
                  <a:pt x="3253884" y="3755122"/>
                  <a:pt x="3241341" y="3755122"/>
                </a:cubicBezTo>
                <a:cubicBezTo>
                  <a:pt x="3241341" y="3755122"/>
                  <a:pt x="3241341" y="3755122"/>
                  <a:pt x="3190028" y="3755122"/>
                </a:cubicBezTo>
                <a:cubicBezTo>
                  <a:pt x="3175449" y="3755122"/>
                  <a:pt x="3169666" y="3754226"/>
                  <a:pt x="3169666" y="3738751"/>
                </a:cubicBezTo>
                <a:cubicBezTo>
                  <a:pt x="3169666" y="3738751"/>
                  <a:pt x="3169666" y="3738751"/>
                  <a:pt x="3169666" y="3276447"/>
                </a:cubicBezTo>
                <a:cubicBezTo>
                  <a:pt x="3169666" y="3260075"/>
                  <a:pt x="3182209" y="3243704"/>
                  <a:pt x="3217069" y="3234989"/>
                </a:cubicBezTo>
                <a:cubicBezTo>
                  <a:pt x="3244192" y="3228229"/>
                  <a:pt x="3278075" y="3219514"/>
                  <a:pt x="3332238" y="3219514"/>
                </a:cubicBezTo>
                <a:close/>
                <a:moveTo>
                  <a:pt x="2874495" y="3219514"/>
                </a:moveTo>
                <a:cubicBezTo>
                  <a:pt x="2920758" y="3219514"/>
                  <a:pt x="2969057" y="3231161"/>
                  <a:pt x="3005709" y="3257306"/>
                </a:cubicBezTo>
                <a:cubicBezTo>
                  <a:pt x="3064597" y="3298031"/>
                  <a:pt x="3103204" y="3375489"/>
                  <a:pt x="3103204" y="3497581"/>
                </a:cubicBezTo>
                <a:cubicBezTo>
                  <a:pt x="3103204" y="3618695"/>
                  <a:pt x="3064597" y="3696153"/>
                  <a:pt x="3005709" y="3736878"/>
                </a:cubicBezTo>
                <a:cubicBezTo>
                  <a:pt x="2970035" y="3761068"/>
                  <a:pt x="2921817" y="3773692"/>
                  <a:pt x="2874495" y="3773692"/>
                </a:cubicBezTo>
                <a:cubicBezTo>
                  <a:pt x="2828232" y="3773692"/>
                  <a:pt x="2778956" y="3762045"/>
                  <a:pt x="2743281" y="3736878"/>
                </a:cubicBezTo>
                <a:cubicBezTo>
                  <a:pt x="2685371" y="3696234"/>
                  <a:pt x="2646764" y="3618695"/>
                  <a:pt x="2646764" y="3497581"/>
                </a:cubicBezTo>
                <a:cubicBezTo>
                  <a:pt x="2646764" y="3375489"/>
                  <a:pt x="2685371" y="3298031"/>
                  <a:pt x="2743281" y="3257306"/>
                </a:cubicBezTo>
                <a:cubicBezTo>
                  <a:pt x="2780910" y="3233116"/>
                  <a:pt x="2829128" y="3219514"/>
                  <a:pt x="2874495" y="3219514"/>
                </a:cubicBezTo>
                <a:close/>
                <a:moveTo>
                  <a:pt x="2364299" y="3219514"/>
                </a:moveTo>
                <a:cubicBezTo>
                  <a:pt x="2565641" y="3219514"/>
                  <a:pt x="2567596" y="3326049"/>
                  <a:pt x="2567596" y="3387054"/>
                </a:cubicBezTo>
                <a:cubicBezTo>
                  <a:pt x="2567596" y="3387054"/>
                  <a:pt x="2567596" y="3387054"/>
                  <a:pt x="2567596" y="3737692"/>
                </a:cubicBezTo>
                <a:cubicBezTo>
                  <a:pt x="2567596" y="3746407"/>
                  <a:pt x="2567596" y="3756100"/>
                  <a:pt x="2557985" y="3757973"/>
                </a:cubicBezTo>
                <a:cubicBezTo>
                  <a:pt x="2557985" y="3757973"/>
                  <a:pt x="2557985" y="3757973"/>
                  <a:pt x="2502111" y="3757973"/>
                </a:cubicBezTo>
                <a:cubicBezTo>
                  <a:pt x="2484762" y="3757973"/>
                  <a:pt x="2478979" y="3756018"/>
                  <a:pt x="2478979" y="3737611"/>
                </a:cubicBezTo>
                <a:cubicBezTo>
                  <a:pt x="2478979" y="3737611"/>
                  <a:pt x="2478979" y="3737611"/>
                  <a:pt x="2478979" y="3398620"/>
                </a:cubicBezTo>
                <a:cubicBezTo>
                  <a:pt x="2478979" y="3351136"/>
                  <a:pt x="2478979" y="3274655"/>
                  <a:pt x="2361448" y="3274655"/>
                </a:cubicBezTo>
                <a:cubicBezTo>
                  <a:pt x="2291077" y="3274655"/>
                  <a:pt x="2252551" y="3297868"/>
                  <a:pt x="2252551" y="3320185"/>
                </a:cubicBezTo>
                <a:cubicBezTo>
                  <a:pt x="2252551" y="3320185"/>
                  <a:pt x="2252551" y="3320185"/>
                  <a:pt x="2252551" y="3737611"/>
                </a:cubicBezTo>
                <a:cubicBezTo>
                  <a:pt x="2252551" y="3756018"/>
                  <a:pt x="2245791" y="3757973"/>
                  <a:pt x="2231375" y="3757973"/>
                </a:cubicBezTo>
                <a:cubicBezTo>
                  <a:pt x="2231375" y="3757973"/>
                  <a:pt x="2231375" y="3757973"/>
                  <a:pt x="2181283" y="3757973"/>
                </a:cubicBezTo>
                <a:cubicBezTo>
                  <a:pt x="2165808" y="3757973"/>
                  <a:pt x="2161980" y="3756018"/>
                  <a:pt x="2161980" y="3739565"/>
                </a:cubicBezTo>
                <a:cubicBezTo>
                  <a:pt x="2161980" y="3739565"/>
                  <a:pt x="2161980" y="3739565"/>
                  <a:pt x="2161980" y="3286302"/>
                </a:cubicBezTo>
                <a:cubicBezTo>
                  <a:pt x="2161980" y="3268872"/>
                  <a:pt x="2172568" y="3256329"/>
                  <a:pt x="2207266" y="3244682"/>
                </a:cubicBezTo>
                <a:cubicBezTo>
                  <a:pt x="2235203" y="3235967"/>
                  <a:pt x="2287248" y="3219514"/>
                  <a:pt x="2364299" y="3219514"/>
                </a:cubicBezTo>
                <a:close/>
                <a:moveTo>
                  <a:pt x="1637124" y="3219514"/>
                </a:moveTo>
                <a:cubicBezTo>
                  <a:pt x="1684608" y="3219514"/>
                  <a:pt x="1734048" y="3231161"/>
                  <a:pt x="1768908" y="3257306"/>
                </a:cubicBezTo>
                <a:cubicBezTo>
                  <a:pt x="1828040" y="3298031"/>
                  <a:pt x="1866810" y="3375489"/>
                  <a:pt x="1866810" y="3497581"/>
                </a:cubicBezTo>
                <a:cubicBezTo>
                  <a:pt x="1866810" y="3618695"/>
                  <a:pt x="1828040" y="3696153"/>
                  <a:pt x="1768908" y="3736878"/>
                </a:cubicBezTo>
                <a:cubicBezTo>
                  <a:pt x="1732093" y="3761068"/>
                  <a:pt x="1684608" y="3773692"/>
                  <a:pt x="1637124" y="3773692"/>
                </a:cubicBezTo>
                <a:cubicBezTo>
                  <a:pt x="1590616" y="3773692"/>
                  <a:pt x="1541177" y="3762045"/>
                  <a:pt x="1505339" y="3736878"/>
                </a:cubicBezTo>
                <a:cubicBezTo>
                  <a:pt x="1447185" y="3696234"/>
                  <a:pt x="1408415" y="3618695"/>
                  <a:pt x="1408415" y="3497581"/>
                </a:cubicBezTo>
                <a:cubicBezTo>
                  <a:pt x="1408415" y="3375489"/>
                  <a:pt x="1447185" y="3298031"/>
                  <a:pt x="1505339" y="3257306"/>
                </a:cubicBezTo>
                <a:cubicBezTo>
                  <a:pt x="1543132" y="3233116"/>
                  <a:pt x="1590616" y="3219514"/>
                  <a:pt x="1637124" y="3219514"/>
                </a:cubicBezTo>
                <a:close/>
                <a:moveTo>
                  <a:pt x="714470" y="3219514"/>
                </a:moveTo>
                <a:cubicBezTo>
                  <a:pt x="761955" y="3219514"/>
                  <a:pt x="808462" y="3231161"/>
                  <a:pt x="846254" y="3257306"/>
                </a:cubicBezTo>
                <a:cubicBezTo>
                  <a:pt x="904409" y="3298031"/>
                  <a:pt x="943179" y="3375489"/>
                  <a:pt x="943179" y="3497581"/>
                </a:cubicBezTo>
                <a:cubicBezTo>
                  <a:pt x="943179" y="3618695"/>
                  <a:pt x="904409" y="3696153"/>
                  <a:pt x="846254" y="3736878"/>
                </a:cubicBezTo>
                <a:cubicBezTo>
                  <a:pt x="808462" y="3761068"/>
                  <a:pt x="761955" y="3773692"/>
                  <a:pt x="714470" y="3773692"/>
                </a:cubicBezTo>
                <a:cubicBezTo>
                  <a:pt x="666985" y="3773692"/>
                  <a:pt x="618523" y="3762045"/>
                  <a:pt x="582686" y="3736878"/>
                </a:cubicBezTo>
                <a:cubicBezTo>
                  <a:pt x="523554" y="3696234"/>
                  <a:pt x="484784" y="3618695"/>
                  <a:pt x="484784" y="3497581"/>
                </a:cubicBezTo>
                <a:cubicBezTo>
                  <a:pt x="484784" y="3375489"/>
                  <a:pt x="523554" y="3298031"/>
                  <a:pt x="582686" y="3257306"/>
                </a:cubicBezTo>
                <a:cubicBezTo>
                  <a:pt x="619500" y="3233116"/>
                  <a:pt x="667963" y="3219514"/>
                  <a:pt x="714470" y="3219514"/>
                </a:cubicBezTo>
                <a:close/>
                <a:moveTo>
                  <a:pt x="203297" y="3219514"/>
                </a:moveTo>
                <a:cubicBezTo>
                  <a:pt x="406593" y="3219514"/>
                  <a:pt x="407571" y="3326049"/>
                  <a:pt x="407571" y="3387054"/>
                </a:cubicBezTo>
                <a:cubicBezTo>
                  <a:pt x="407571" y="3387054"/>
                  <a:pt x="407571" y="3387054"/>
                  <a:pt x="407571" y="3737692"/>
                </a:cubicBezTo>
                <a:cubicBezTo>
                  <a:pt x="407571" y="3746407"/>
                  <a:pt x="406593" y="3756100"/>
                  <a:pt x="396819" y="3757973"/>
                </a:cubicBezTo>
                <a:cubicBezTo>
                  <a:pt x="396819" y="3757973"/>
                  <a:pt x="396819" y="3757973"/>
                  <a:pt x="340701" y="3757973"/>
                </a:cubicBezTo>
                <a:cubicBezTo>
                  <a:pt x="323271" y="3757973"/>
                  <a:pt x="317488" y="3756018"/>
                  <a:pt x="317488" y="3737611"/>
                </a:cubicBezTo>
                <a:cubicBezTo>
                  <a:pt x="317488" y="3737611"/>
                  <a:pt x="317488" y="3737611"/>
                  <a:pt x="317488" y="3398620"/>
                </a:cubicBezTo>
                <a:cubicBezTo>
                  <a:pt x="317488" y="3351136"/>
                  <a:pt x="317488" y="3274655"/>
                  <a:pt x="199387" y="3274655"/>
                </a:cubicBezTo>
                <a:cubicBezTo>
                  <a:pt x="128689" y="3274655"/>
                  <a:pt x="90001" y="3297868"/>
                  <a:pt x="90001" y="3320185"/>
                </a:cubicBezTo>
                <a:cubicBezTo>
                  <a:pt x="90001" y="3320185"/>
                  <a:pt x="90001" y="3320185"/>
                  <a:pt x="90001" y="3737611"/>
                </a:cubicBezTo>
                <a:cubicBezTo>
                  <a:pt x="90001" y="3756018"/>
                  <a:pt x="83241" y="3757973"/>
                  <a:pt x="68743" y="3757973"/>
                </a:cubicBezTo>
                <a:cubicBezTo>
                  <a:pt x="68743" y="3757973"/>
                  <a:pt x="68743" y="3757973"/>
                  <a:pt x="18407" y="3757973"/>
                </a:cubicBezTo>
                <a:cubicBezTo>
                  <a:pt x="3910" y="3757973"/>
                  <a:pt x="0" y="3756018"/>
                  <a:pt x="0" y="3739565"/>
                </a:cubicBezTo>
                <a:cubicBezTo>
                  <a:pt x="0" y="3739565"/>
                  <a:pt x="0" y="3739565"/>
                  <a:pt x="0" y="3286302"/>
                </a:cubicBezTo>
                <a:cubicBezTo>
                  <a:pt x="0" y="3268872"/>
                  <a:pt x="11647" y="3256329"/>
                  <a:pt x="45530" y="3244682"/>
                </a:cubicBezTo>
                <a:cubicBezTo>
                  <a:pt x="74526" y="3235967"/>
                  <a:pt x="125839" y="3219514"/>
                  <a:pt x="203297" y="3219514"/>
                </a:cubicBezTo>
                <a:close/>
                <a:moveTo>
                  <a:pt x="3838118" y="3043502"/>
                </a:moveTo>
                <a:cubicBezTo>
                  <a:pt x="3838118" y="3043502"/>
                  <a:pt x="3838118" y="3043502"/>
                  <a:pt x="3888290" y="3043502"/>
                </a:cubicBezTo>
                <a:cubicBezTo>
                  <a:pt x="3901811" y="3043502"/>
                  <a:pt x="3907594" y="3044479"/>
                  <a:pt x="3907594" y="3063864"/>
                </a:cubicBezTo>
                <a:cubicBezTo>
                  <a:pt x="3907594" y="3063864"/>
                  <a:pt x="3907594" y="3063864"/>
                  <a:pt x="3907594" y="3702017"/>
                </a:cubicBezTo>
                <a:cubicBezTo>
                  <a:pt x="3907594" y="3736877"/>
                  <a:pt x="3802443" y="3773692"/>
                  <a:pt x="3728162" y="3773529"/>
                </a:cubicBezTo>
                <a:cubicBezTo>
                  <a:pt x="3573816" y="3773529"/>
                  <a:pt x="3472575" y="3683528"/>
                  <a:pt x="3472575" y="3497580"/>
                </a:cubicBezTo>
                <a:cubicBezTo>
                  <a:pt x="3472575" y="3372719"/>
                  <a:pt x="3552639" y="3222608"/>
                  <a:pt x="3709836" y="3222608"/>
                </a:cubicBezTo>
                <a:cubicBezTo>
                  <a:pt x="3757076" y="3222608"/>
                  <a:pt x="3787945" y="3234256"/>
                  <a:pt x="3819792" y="3250708"/>
                </a:cubicBezTo>
                <a:cubicBezTo>
                  <a:pt x="3819792" y="3250708"/>
                  <a:pt x="3819792" y="3250708"/>
                  <a:pt x="3819792" y="3066715"/>
                </a:cubicBezTo>
                <a:cubicBezTo>
                  <a:pt x="3819792" y="3049285"/>
                  <a:pt x="3820769" y="3043502"/>
                  <a:pt x="3838118" y="3043502"/>
                </a:cubicBezTo>
                <a:close/>
                <a:moveTo>
                  <a:pt x="4634688" y="3041629"/>
                </a:moveTo>
                <a:cubicBezTo>
                  <a:pt x="4634688" y="3041629"/>
                  <a:pt x="4634688" y="3041629"/>
                  <a:pt x="4688037" y="3041629"/>
                </a:cubicBezTo>
                <a:cubicBezTo>
                  <a:pt x="4699684" y="3041629"/>
                  <a:pt x="4706445" y="3041629"/>
                  <a:pt x="4706445" y="3056127"/>
                </a:cubicBezTo>
                <a:cubicBezTo>
                  <a:pt x="4706445" y="3056127"/>
                  <a:pt x="4706445" y="3056127"/>
                  <a:pt x="4706445" y="3742578"/>
                </a:cubicBezTo>
                <a:cubicBezTo>
                  <a:pt x="4706445" y="3757076"/>
                  <a:pt x="4700580" y="3757076"/>
                  <a:pt x="4688037" y="3757076"/>
                </a:cubicBezTo>
                <a:cubicBezTo>
                  <a:pt x="4688037" y="3757076"/>
                  <a:pt x="4688037" y="3757076"/>
                  <a:pt x="4634688" y="3757076"/>
                </a:cubicBezTo>
                <a:cubicBezTo>
                  <a:pt x="4621086" y="3757076"/>
                  <a:pt x="4618154" y="3755122"/>
                  <a:pt x="4618154" y="3741601"/>
                </a:cubicBezTo>
                <a:cubicBezTo>
                  <a:pt x="4618154" y="3741601"/>
                  <a:pt x="4618154" y="3741601"/>
                  <a:pt x="4618154" y="3058082"/>
                </a:cubicBezTo>
                <a:cubicBezTo>
                  <a:pt x="4618154" y="3043584"/>
                  <a:pt x="4624018" y="3041629"/>
                  <a:pt x="4634688" y="3041629"/>
                </a:cubicBezTo>
                <a:close/>
                <a:moveTo>
                  <a:pt x="4074727" y="3035765"/>
                </a:moveTo>
                <a:cubicBezTo>
                  <a:pt x="4101605" y="3035765"/>
                  <a:pt x="4125551" y="3056046"/>
                  <a:pt x="4127506" y="3086019"/>
                </a:cubicBezTo>
                <a:cubicBezTo>
                  <a:pt x="4128483" y="3114933"/>
                  <a:pt x="4107307" y="3141974"/>
                  <a:pt x="4072772" y="3142952"/>
                </a:cubicBezTo>
                <a:cubicBezTo>
                  <a:pt x="4039215" y="3142952"/>
                  <a:pt x="4019016" y="3118843"/>
                  <a:pt x="4019016" y="3089847"/>
                </a:cubicBezTo>
                <a:cubicBezTo>
                  <a:pt x="4019016" y="3058978"/>
                  <a:pt x="4042066" y="3035765"/>
                  <a:pt x="4074727" y="3035765"/>
                </a:cubicBezTo>
                <a:close/>
                <a:moveTo>
                  <a:pt x="5090721" y="2888260"/>
                </a:moveTo>
                <a:lnTo>
                  <a:pt x="5090721" y="2940551"/>
                </a:lnTo>
                <a:cubicBezTo>
                  <a:pt x="5090721" y="2940551"/>
                  <a:pt x="5090721" y="2940551"/>
                  <a:pt x="5125500" y="2940551"/>
                </a:cubicBezTo>
                <a:cubicBezTo>
                  <a:pt x="5138043" y="2940551"/>
                  <a:pt x="5166061" y="2940551"/>
                  <a:pt x="5166061" y="2914405"/>
                </a:cubicBezTo>
                <a:cubicBezTo>
                  <a:pt x="5166061" y="2888260"/>
                  <a:pt x="5139020" y="2888260"/>
                  <a:pt x="5122567" y="2888260"/>
                </a:cubicBezTo>
                <a:cubicBezTo>
                  <a:pt x="5122567" y="2888260"/>
                  <a:pt x="5122567" y="2888260"/>
                  <a:pt x="5090721" y="2888260"/>
                </a:cubicBezTo>
                <a:close/>
                <a:moveTo>
                  <a:pt x="5063680" y="2863988"/>
                </a:moveTo>
                <a:cubicBezTo>
                  <a:pt x="5063680" y="2863988"/>
                  <a:pt x="5063680" y="2863988"/>
                  <a:pt x="5125500" y="2863988"/>
                </a:cubicBezTo>
                <a:cubicBezTo>
                  <a:pt x="5144885" y="2863988"/>
                  <a:pt x="5168016" y="2863988"/>
                  <a:pt x="5182514" y="2877591"/>
                </a:cubicBezTo>
                <a:cubicBezTo>
                  <a:pt x="5192206" y="2884351"/>
                  <a:pt x="5198966" y="2896975"/>
                  <a:pt x="5198966" y="2911473"/>
                </a:cubicBezTo>
                <a:cubicBezTo>
                  <a:pt x="5198966" y="2926745"/>
                  <a:pt x="5191361" y="2945820"/>
                  <a:pt x="5172474" y="2955227"/>
                </a:cubicBezTo>
                <a:lnTo>
                  <a:pt x="5151671" y="2960419"/>
                </a:lnTo>
                <a:lnTo>
                  <a:pt x="5149690" y="2958958"/>
                </a:lnTo>
                <a:cubicBezTo>
                  <a:pt x="5149690" y="2960913"/>
                  <a:pt x="5149690" y="2960913"/>
                  <a:pt x="5149690" y="2960913"/>
                </a:cubicBezTo>
                <a:lnTo>
                  <a:pt x="5151671" y="2960419"/>
                </a:lnTo>
                <a:lnTo>
                  <a:pt x="5165114" y="2970330"/>
                </a:lnTo>
                <a:cubicBezTo>
                  <a:pt x="5171152" y="2976632"/>
                  <a:pt x="5178645" y="2986569"/>
                  <a:pt x="5189274" y="3003510"/>
                </a:cubicBezTo>
                <a:cubicBezTo>
                  <a:pt x="5189274" y="3003510"/>
                  <a:pt x="5189274" y="3003510"/>
                  <a:pt x="5210532" y="3038371"/>
                </a:cubicBezTo>
                <a:cubicBezTo>
                  <a:pt x="5210532" y="3038371"/>
                  <a:pt x="5210532" y="3038371"/>
                  <a:pt x="5176731" y="3038371"/>
                </a:cubicBezTo>
                <a:cubicBezTo>
                  <a:pt x="5176731" y="3038371"/>
                  <a:pt x="5176731" y="3038371"/>
                  <a:pt x="5161256" y="3011248"/>
                </a:cubicBezTo>
                <a:cubicBezTo>
                  <a:pt x="5140975" y="2973456"/>
                  <a:pt x="5132341" y="2964741"/>
                  <a:pt x="5109128" y="2964741"/>
                </a:cubicBezTo>
                <a:cubicBezTo>
                  <a:pt x="5109128" y="2964741"/>
                  <a:pt x="5109128" y="2964741"/>
                  <a:pt x="5092676" y="2964741"/>
                </a:cubicBezTo>
                <a:cubicBezTo>
                  <a:pt x="5092676" y="2964741"/>
                  <a:pt x="5092676" y="2964741"/>
                  <a:pt x="5092676" y="3039348"/>
                </a:cubicBezTo>
                <a:cubicBezTo>
                  <a:pt x="5092676" y="3039348"/>
                  <a:pt x="5092676" y="3039348"/>
                  <a:pt x="5063680" y="3039348"/>
                </a:cubicBezTo>
                <a:close/>
                <a:moveTo>
                  <a:pt x="5132260" y="2815608"/>
                </a:moveTo>
                <a:cubicBezTo>
                  <a:pt x="5056920" y="2815608"/>
                  <a:pt x="4997055" y="2875636"/>
                  <a:pt x="4998032" y="2950243"/>
                </a:cubicBezTo>
                <a:cubicBezTo>
                  <a:pt x="4998032" y="3024850"/>
                  <a:pt x="5057897" y="3086833"/>
                  <a:pt x="5132260" y="3086833"/>
                </a:cubicBezTo>
                <a:cubicBezTo>
                  <a:pt x="5207600" y="3086833"/>
                  <a:pt x="5267465" y="3024850"/>
                  <a:pt x="5267465" y="2950243"/>
                </a:cubicBezTo>
                <a:cubicBezTo>
                  <a:pt x="5267465" y="2875636"/>
                  <a:pt x="5206623" y="2815608"/>
                  <a:pt x="5132260" y="2815608"/>
                </a:cubicBezTo>
                <a:close/>
                <a:moveTo>
                  <a:pt x="5132260" y="2787508"/>
                </a:moveTo>
                <a:cubicBezTo>
                  <a:pt x="5221121" y="2787508"/>
                  <a:pt x="5293529" y="2861138"/>
                  <a:pt x="5293529" y="2950243"/>
                </a:cubicBezTo>
                <a:cubicBezTo>
                  <a:pt x="5293529" y="3039348"/>
                  <a:pt x="5222098" y="3112978"/>
                  <a:pt x="5132260" y="3112978"/>
                </a:cubicBezTo>
                <a:cubicBezTo>
                  <a:pt x="5043399" y="3112978"/>
                  <a:pt x="4970991" y="3041303"/>
                  <a:pt x="4970991" y="2950243"/>
                </a:cubicBezTo>
                <a:cubicBezTo>
                  <a:pt x="4970991" y="2860161"/>
                  <a:pt x="5043399" y="2787508"/>
                  <a:pt x="5132260" y="2787508"/>
                </a:cubicBezTo>
                <a:close/>
                <a:moveTo>
                  <a:pt x="3521882" y="1731870"/>
                </a:moveTo>
                <a:cubicBezTo>
                  <a:pt x="3517412" y="1732236"/>
                  <a:pt x="3513788" y="1735148"/>
                  <a:pt x="3513299" y="1740971"/>
                </a:cubicBezTo>
                <a:cubicBezTo>
                  <a:pt x="3502711" y="1879353"/>
                  <a:pt x="3472656" y="2044776"/>
                  <a:pt x="3483326" y="2098939"/>
                </a:cubicBezTo>
                <a:cubicBezTo>
                  <a:pt x="3493019" y="2156035"/>
                  <a:pt x="3524947" y="2294417"/>
                  <a:pt x="3531707" y="2354363"/>
                </a:cubicBezTo>
                <a:cubicBezTo>
                  <a:pt x="3537490" y="2401766"/>
                  <a:pt x="3558748" y="2383359"/>
                  <a:pt x="3561680" y="2360146"/>
                </a:cubicBezTo>
                <a:cubicBezTo>
                  <a:pt x="3574305" y="2267294"/>
                  <a:pt x="3594585" y="1799940"/>
                  <a:pt x="3535535" y="1738039"/>
                </a:cubicBezTo>
                <a:cubicBezTo>
                  <a:pt x="3531666" y="1733682"/>
                  <a:pt x="3526352" y="1731503"/>
                  <a:pt x="3521882" y="1731870"/>
                </a:cubicBezTo>
                <a:close/>
                <a:moveTo>
                  <a:pt x="2399078" y="1361664"/>
                </a:moveTo>
                <a:cubicBezTo>
                  <a:pt x="2403884" y="1433257"/>
                  <a:pt x="2404861" y="1541584"/>
                  <a:pt x="2416508" y="1600635"/>
                </a:cubicBezTo>
                <a:cubicBezTo>
                  <a:pt x="2427178" y="1650970"/>
                  <a:pt x="2446481" y="1653821"/>
                  <a:pt x="2465866" y="1656753"/>
                </a:cubicBezTo>
                <a:cubicBezTo>
                  <a:pt x="2535586" y="1667341"/>
                  <a:pt x="2780422" y="1678011"/>
                  <a:pt x="2834667" y="1622870"/>
                </a:cubicBezTo>
                <a:cubicBezTo>
                  <a:pt x="2868550" y="1588988"/>
                  <a:pt x="2871482" y="1469013"/>
                  <a:pt x="2847292" y="1377139"/>
                </a:cubicBezTo>
                <a:cubicBezTo>
                  <a:pt x="2699217" y="1385854"/>
                  <a:pt x="2548211" y="1382026"/>
                  <a:pt x="2399078" y="1361664"/>
                </a:cubicBezTo>
                <a:close/>
                <a:moveTo>
                  <a:pt x="3181232" y="1337473"/>
                </a:moveTo>
                <a:cubicBezTo>
                  <a:pt x="3143521" y="1341383"/>
                  <a:pt x="3107684" y="1346188"/>
                  <a:pt x="3073720" y="1351971"/>
                </a:cubicBezTo>
                <a:cubicBezTo>
                  <a:pt x="3112489" y="1408089"/>
                  <a:pt x="3134725" y="1470968"/>
                  <a:pt x="3136680" y="1554209"/>
                </a:cubicBezTo>
                <a:cubicBezTo>
                  <a:pt x="3148327" y="1559014"/>
                  <a:pt x="3202490" y="1536779"/>
                  <a:pt x="3214137" y="1498091"/>
                </a:cubicBezTo>
                <a:cubicBezTo>
                  <a:pt x="3225785" y="1459402"/>
                  <a:pt x="3222853" y="1414850"/>
                  <a:pt x="3181232" y="1337473"/>
                </a:cubicBezTo>
                <a:close/>
                <a:moveTo>
                  <a:pt x="2027427" y="1281436"/>
                </a:moveTo>
                <a:cubicBezTo>
                  <a:pt x="2015779" y="1373311"/>
                  <a:pt x="1996476" y="1485547"/>
                  <a:pt x="1976114" y="1551358"/>
                </a:cubicBezTo>
                <a:cubicBezTo>
                  <a:pt x="1955752" y="1617087"/>
                  <a:pt x="2012847" y="1611305"/>
                  <a:pt x="2039074" y="1600716"/>
                </a:cubicBezTo>
                <a:cubicBezTo>
                  <a:pt x="2072957" y="1587114"/>
                  <a:pt x="2137790" y="1528145"/>
                  <a:pt x="2170695" y="1320125"/>
                </a:cubicBezTo>
                <a:cubicBezTo>
                  <a:pt x="2123292" y="1308559"/>
                  <a:pt x="2074830" y="1295934"/>
                  <a:pt x="2027427" y="1281436"/>
                </a:cubicBezTo>
                <a:close/>
                <a:moveTo>
                  <a:pt x="1861627" y="1228363"/>
                </a:moveTo>
                <a:cubicBezTo>
                  <a:pt x="1845287" y="1227273"/>
                  <a:pt x="1838262" y="1235011"/>
                  <a:pt x="1826166" y="1251463"/>
                </a:cubicBezTo>
                <a:cubicBezTo>
                  <a:pt x="1649992" y="1491412"/>
                  <a:pt x="1614155" y="1621974"/>
                  <a:pt x="1629630" y="1719713"/>
                </a:cubicBezTo>
                <a:cubicBezTo>
                  <a:pt x="1645105" y="1817452"/>
                  <a:pt x="1728346" y="1916087"/>
                  <a:pt x="1853207" y="1989635"/>
                </a:cubicBezTo>
                <a:cubicBezTo>
                  <a:pt x="1977091" y="2061228"/>
                  <a:pt x="2054549" y="2102849"/>
                  <a:pt x="2138767" y="2194723"/>
                </a:cubicBezTo>
                <a:cubicBezTo>
                  <a:pt x="2149437" y="2205393"/>
                  <a:pt x="2161003" y="2208244"/>
                  <a:pt x="2163935" y="2187963"/>
                </a:cubicBezTo>
                <a:cubicBezTo>
                  <a:pt x="2207510" y="1906475"/>
                  <a:pt x="2443712" y="1864855"/>
                  <a:pt x="2751508" y="1870638"/>
                </a:cubicBezTo>
                <a:cubicBezTo>
                  <a:pt x="3185142" y="1877398"/>
                  <a:pt x="3268383" y="2019608"/>
                  <a:pt x="3321650" y="1997372"/>
                </a:cubicBezTo>
                <a:cubicBezTo>
                  <a:pt x="3373859" y="1972205"/>
                  <a:pt x="3408719" y="1752618"/>
                  <a:pt x="3418411" y="1597784"/>
                </a:cubicBezTo>
                <a:cubicBezTo>
                  <a:pt x="3429081" y="1440995"/>
                  <a:pt x="3438774" y="1314260"/>
                  <a:pt x="3245170" y="1329736"/>
                </a:cubicBezTo>
                <a:cubicBezTo>
                  <a:pt x="3291677" y="1423565"/>
                  <a:pt x="3299415" y="1527086"/>
                  <a:pt x="3215196" y="1586137"/>
                </a:cubicBezTo>
                <a:cubicBezTo>
                  <a:pt x="3130001" y="1645107"/>
                  <a:pt x="3068996" y="1616110"/>
                  <a:pt x="3068996" y="1560969"/>
                </a:cubicBezTo>
                <a:cubicBezTo>
                  <a:pt x="3068996" y="1511611"/>
                  <a:pt x="3061258" y="1433257"/>
                  <a:pt x="2999275" y="1361664"/>
                </a:cubicBezTo>
                <a:cubicBezTo>
                  <a:pt x="2970279" y="1365573"/>
                  <a:pt x="2946008" y="1368425"/>
                  <a:pt x="2916034" y="1371356"/>
                </a:cubicBezTo>
                <a:cubicBezTo>
                  <a:pt x="2934442" y="1455574"/>
                  <a:pt x="2956677" y="1611305"/>
                  <a:pt x="2891844" y="1675160"/>
                </a:cubicBezTo>
                <a:cubicBezTo>
                  <a:pt x="2827988" y="1738039"/>
                  <a:pt x="2646031" y="1743822"/>
                  <a:pt x="2458210" y="1729324"/>
                </a:cubicBezTo>
                <a:cubicBezTo>
                  <a:pt x="2422454" y="1726473"/>
                  <a:pt x="2377901" y="1711894"/>
                  <a:pt x="2359494" y="1667423"/>
                </a:cubicBezTo>
                <a:cubicBezTo>
                  <a:pt x="2349801" y="1646165"/>
                  <a:pt x="2335304" y="1592001"/>
                  <a:pt x="2331394" y="1352053"/>
                </a:cubicBezTo>
                <a:cubicBezTo>
                  <a:pt x="2298489" y="1347247"/>
                  <a:pt x="2272344" y="1343338"/>
                  <a:pt x="2240416" y="1335600"/>
                </a:cubicBezTo>
                <a:cubicBezTo>
                  <a:pt x="2206533" y="1566833"/>
                  <a:pt x="2129075" y="1652029"/>
                  <a:pt x="2047789" y="1672310"/>
                </a:cubicBezTo>
                <a:cubicBezTo>
                  <a:pt x="1965525" y="1692591"/>
                  <a:pt x="1872592" y="1673287"/>
                  <a:pt x="1890022" y="1590046"/>
                </a:cubicBezTo>
                <a:cubicBezTo>
                  <a:pt x="1905579" y="1508842"/>
                  <a:pt x="1946222" y="1417863"/>
                  <a:pt x="1952982" y="1258223"/>
                </a:cubicBezTo>
                <a:cubicBezTo>
                  <a:pt x="1903624" y="1239368"/>
                  <a:pt x="1877968" y="1229452"/>
                  <a:pt x="1861627" y="1228363"/>
                </a:cubicBezTo>
                <a:close/>
                <a:moveTo>
                  <a:pt x="1399134" y="1118588"/>
                </a:moveTo>
                <a:cubicBezTo>
                  <a:pt x="1413653" y="1118712"/>
                  <a:pt x="1424399" y="1121125"/>
                  <a:pt x="1426089" y="1125706"/>
                </a:cubicBezTo>
                <a:cubicBezTo>
                  <a:pt x="1432850" y="1143055"/>
                  <a:pt x="1350749" y="1243237"/>
                  <a:pt x="1309210" y="1182557"/>
                </a:cubicBezTo>
                <a:cubicBezTo>
                  <a:pt x="1278056" y="1138453"/>
                  <a:pt x="1355575" y="1118218"/>
                  <a:pt x="1399134" y="1118588"/>
                </a:cubicBezTo>
                <a:close/>
                <a:moveTo>
                  <a:pt x="1371072" y="997014"/>
                </a:moveTo>
                <a:cubicBezTo>
                  <a:pt x="1359077" y="999506"/>
                  <a:pt x="1348367" y="1005671"/>
                  <a:pt x="1337228" y="1015343"/>
                </a:cubicBezTo>
                <a:cubicBezTo>
                  <a:pt x="1297481" y="1051099"/>
                  <a:pt x="1255861" y="1106240"/>
                  <a:pt x="1249101" y="1124647"/>
                </a:cubicBezTo>
                <a:cubicBezTo>
                  <a:pt x="1241363" y="1142973"/>
                  <a:pt x="1246169" y="1186548"/>
                  <a:pt x="1228738" y="1209761"/>
                </a:cubicBezTo>
                <a:cubicBezTo>
                  <a:pt x="1213263" y="1232078"/>
                  <a:pt x="1172620" y="1285264"/>
                  <a:pt x="1172620" y="1285264"/>
                </a:cubicBezTo>
                <a:cubicBezTo>
                  <a:pt x="1138737" y="1328758"/>
                  <a:pt x="1154213" y="1331690"/>
                  <a:pt x="1192005" y="1377139"/>
                </a:cubicBezTo>
                <a:cubicBezTo>
                  <a:pt x="1225888" y="1418759"/>
                  <a:pt x="1304323" y="1363618"/>
                  <a:pt x="1395301" y="1435212"/>
                </a:cubicBezTo>
                <a:cubicBezTo>
                  <a:pt x="1441727" y="1472027"/>
                  <a:pt x="1496950" y="1606499"/>
                  <a:pt x="1537593" y="1660663"/>
                </a:cubicBezTo>
                <a:cubicBezTo>
                  <a:pt x="1567566" y="1468117"/>
                  <a:pt x="1688599" y="1311410"/>
                  <a:pt x="1724437" y="1252359"/>
                </a:cubicBezTo>
                <a:cubicBezTo>
                  <a:pt x="1782591" y="1160485"/>
                  <a:pt x="1730301" y="1181743"/>
                  <a:pt x="1559910" y="1078221"/>
                </a:cubicBezTo>
                <a:cubicBezTo>
                  <a:pt x="1454597" y="1015119"/>
                  <a:pt x="1407056" y="989539"/>
                  <a:pt x="1371072" y="997014"/>
                </a:cubicBezTo>
                <a:close/>
                <a:moveTo>
                  <a:pt x="1141364" y="538266"/>
                </a:moveTo>
                <a:cubicBezTo>
                  <a:pt x="1149591" y="536566"/>
                  <a:pt x="1159996" y="549618"/>
                  <a:pt x="1168711" y="573319"/>
                </a:cubicBezTo>
                <a:cubicBezTo>
                  <a:pt x="1186141" y="620724"/>
                  <a:pt x="1261644" y="810336"/>
                  <a:pt x="1458180" y="879976"/>
                </a:cubicBezTo>
                <a:cubicBezTo>
                  <a:pt x="1653658" y="950591"/>
                  <a:pt x="1828936" y="893495"/>
                  <a:pt x="1951842" y="790951"/>
                </a:cubicBezTo>
                <a:cubicBezTo>
                  <a:pt x="1997372" y="754137"/>
                  <a:pt x="2012847" y="775476"/>
                  <a:pt x="1971227" y="843160"/>
                </a:cubicBezTo>
                <a:cubicBezTo>
                  <a:pt x="1916982" y="932102"/>
                  <a:pt x="1828936" y="982437"/>
                  <a:pt x="1727287" y="1038556"/>
                </a:cubicBezTo>
                <a:cubicBezTo>
                  <a:pt x="1707007" y="1050203"/>
                  <a:pt x="1682816" y="1059895"/>
                  <a:pt x="1730219" y="1081153"/>
                </a:cubicBezTo>
                <a:cubicBezTo>
                  <a:pt x="2001200" y="1207888"/>
                  <a:pt x="2355503" y="1296912"/>
                  <a:pt x="2670140" y="1296912"/>
                </a:cubicBezTo>
                <a:cubicBezTo>
                  <a:pt x="2903410" y="1296912"/>
                  <a:pt x="3129919" y="1261156"/>
                  <a:pt x="3249975" y="1252441"/>
                </a:cubicBezTo>
                <a:cubicBezTo>
                  <a:pt x="3365144" y="1243725"/>
                  <a:pt x="3584893" y="1251463"/>
                  <a:pt x="3637183" y="1503955"/>
                </a:cubicBezTo>
                <a:cubicBezTo>
                  <a:pt x="3674976" y="1683876"/>
                  <a:pt x="3672043" y="2208244"/>
                  <a:pt x="3670170" y="2709725"/>
                </a:cubicBezTo>
                <a:cubicBezTo>
                  <a:pt x="3670170" y="2744585"/>
                  <a:pt x="3673021" y="2765843"/>
                  <a:pt x="3632378" y="2765843"/>
                </a:cubicBezTo>
                <a:cubicBezTo>
                  <a:pt x="3502630" y="2764866"/>
                  <a:pt x="3497824" y="2770649"/>
                  <a:pt x="3486177" y="2803554"/>
                </a:cubicBezTo>
                <a:cubicBezTo>
                  <a:pt x="3466873" y="2856740"/>
                  <a:pt x="3461987" y="2883863"/>
                  <a:pt x="3447489" y="2939981"/>
                </a:cubicBezTo>
                <a:cubicBezTo>
                  <a:pt x="3435841" y="2985429"/>
                  <a:pt x="3427127" y="3001882"/>
                  <a:pt x="3397153" y="3001882"/>
                </a:cubicBezTo>
                <a:cubicBezTo>
                  <a:pt x="3363271" y="3001882"/>
                  <a:pt x="3249975" y="3001882"/>
                  <a:pt x="3235477" y="3001882"/>
                </a:cubicBezTo>
                <a:cubicBezTo>
                  <a:pt x="3209332" y="3001882"/>
                  <a:pt x="3196789" y="2971909"/>
                  <a:pt x="3218047" y="2932243"/>
                </a:cubicBezTo>
                <a:cubicBezTo>
                  <a:pt x="3426231" y="2557822"/>
                  <a:pt x="3409778" y="2267620"/>
                  <a:pt x="3288745" y="2107980"/>
                </a:cubicBezTo>
                <a:cubicBezTo>
                  <a:pt x="3250057" y="2255973"/>
                  <a:pt x="3233604" y="2320806"/>
                  <a:pt x="3214219" y="2335304"/>
                </a:cubicBezTo>
                <a:cubicBezTo>
                  <a:pt x="2963519" y="2524917"/>
                  <a:pt x="2835726" y="2929311"/>
                  <a:pt x="2825056" y="2961239"/>
                </a:cubicBezTo>
                <a:cubicBezTo>
                  <a:pt x="2813490" y="2991213"/>
                  <a:pt x="2797934" y="3002860"/>
                  <a:pt x="2759245" y="3002860"/>
                </a:cubicBezTo>
                <a:cubicBezTo>
                  <a:pt x="2733100" y="3002860"/>
                  <a:pt x="2605307" y="3002860"/>
                  <a:pt x="2580139" y="3002860"/>
                </a:cubicBezTo>
                <a:cubicBezTo>
                  <a:pt x="2528826" y="3002860"/>
                  <a:pt x="2531758" y="2966126"/>
                  <a:pt x="2562709" y="2931266"/>
                </a:cubicBezTo>
                <a:cubicBezTo>
                  <a:pt x="2841509" y="2633244"/>
                  <a:pt x="2912206" y="2521985"/>
                  <a:pt x="2993492" y="2268516"/>
                </a:cubicBezTo>
                <a:cubicBezTo>
                  <a:pt x="3076815" y="2014070"/>
                  <a:pt x="2883210" y="1933761"/>
                  <a:pt x="2736032" y="2066278"/>
                </a:cubicBezTo>
                <a:cubicBezTo>
                  <a:pt x="2352734" y="1891163"/>
                  <a:pt x="2251085" y="2119465"/>
                  <a:pt x="2273321" y="2247176"/>
                </a:cubicBezTo>
                <a:cubicBezTo>
                  <a:pt x="2309077" y="2449414"/>
                  <a:pt x="2445585" y="2792803"/>
                  <a:pt x="2454300" y="2955375"/>
                </a:cubicBezTo>
                <a:cubicBezTo>
                  <a:pt x="2457233" y="2996018"/>
                  <a:pt x="2421395" y="3004733"/>
                  <a:pt x="2399160" y="3004733"/>
                </a:cubicBezTo>
                <a:cubicBezTo>
                  <a:pt x="2379775" y="3004733"/>
                  <a:pt x="2229746" y="3004733"/>
                  <a:pt x="2229746" y="3004733"/>
                </a:cubicBezTo>
                <a:cubicBezTo>
                  <a:pt x="2176478" y="3004733"/>
                  <a:pt x="2197736" y="2954397"/>
                  <a:pt x="2201646" y="2931184"/>
                </a:cubicBezTo>
                <a:cubicBezTo>
                  <a:pt x="2287819" y="2514166"/>
                  <a:pt x="2111645" y="2276172"/>
                  <a:pt x="1934493" y="2164913"/>
                </a:cubicBezTo>
                <a:cubicBezTo>
                  <a:pt x="1828936" y="2242289"/>
                  <a:pt x="1688599" y="2697996"/>
                  <a:pt x="1671169" y="2946660"/>
                </a:cubicBezTo>
                <a:cubicBezTo>
                  <a:pt x="1669214" y="2975656"/>
                  <a:pt x="1653739" y="3002778"/>
                  <a:pt x="1628571" y="3002778"/>
                </a:cubicBezTo>
                <a:cubicBezTo>
                  <a:pt x="1605277" y="3002778"/>
                  <a:pt x="1467872" y="3002778"/>
                  <a:pt x="1431058" y="3002778"/>
                </a:cubicBezTo>
                <a:cubicBezTo>
                  <a:pt x="1399130" y="3002778"/>
                  <a:pt x="1393347" y="2967022"/>
                  <a:pt x="1417537" y="2924424"/>
                </a:cubicBezTo>
                <a:cubicBezTo>
                  <a:pt x="1519185" y="2741571"/>
                  <a:pt x="1677929" y="2454219"/>
                  <a:pt x="1674997" y="2150415"/>
                </a:cubicBezTo>
                <a:cubicBezTo>
                  <a:pt x="1674997" y="2116614"/>
                  <a:pt x="1674997" y="2011137"/>
                  <a:pt x="1626616" y="1954042"/>
                </a:cubicBezTo>
                <a:cubicBezTo>
                  <a:pt x="1518208" y="1824457"/>
                  <a:pt x="1458180" y="1667667"/>
                  <a:pt x="1402062" y="1567078"/>
                </a:cubicBezTo>
                <a:cubicBezTo>
                  <a:pt x="1363374" y="1498335"/>
                  <a:pt x="1314911" y="1475122"/>
                  <a:pt x="1276223" y="1468362"/>
                </a:cubicBezTo>
                <a:cubicBezTo>
                  <a:pt x="1235580" y="1461520"/>
                  <a:pt x="1204630" y="1472190"/>
                  <a:pt x="1169769" y="1456714"/>
                </a:cubicBezTo>
                <a:cubicBezTo>
                  <a:pt x="1135887" y="1441240"/>
                  <a:pt x="1117479" y="1405402"/>
                  <a:pt x="1090357" y="1374451"/>
                </a:cubicBezTo>
                <a:cubicBezTo>
                  <a:pt x="1067144" y="1349283"/>
                  <a:pt x="1049714" y="1311572"/>
                  <a:pt x="1076836" y="1276712"/>
                </a:cubicBezTo>
                <a:cubicBezTo>
                  <a:pt x="1126194" y="1216684"/>
                  <a:pt x="1157145" y="1180928"/>
                  <a:pt x="1165860" y="1156738"/>
                </a:cubicBezTo>
                <a:cubicBezTo>
                  <a:pt x="1174575" y="1131570"/>
                  <a:pt x="1172620" y="1120901"/>
                  <a:pt x="1174575" y="1098665"/>
                </a:cubicBezTo>
                <a:cubicBezTo>
                  <a:pt x="1175552" y="1078384"/>
                  <a:pt x="1217173" y="1028049"/>
                  <a:pt x="1255861" y="982600"/>
                </a:cubicBezTo>
                <a:cubicBezTo>
                  <a:pt x="1270359" y="965171"/>
                  <a:pt x="1257816" y="935197"/>
                  <a:pt x="1231671" y="905224"/>
                </a:cubicBezTo>
                <a:cubicBezTo>
                  <a:pt x="1204548" y="875169"/>
                  <a:pt x="1127090" y="768797"/>
                  <a:pt x="1127090" y="591727"/>
                </a:cubicBezTo>
                <a:cubicBezTo>
                  <a:pt x="1127090" y="556419"/>
                  <a:pt x="1133138" y="539967"/>
                  <a:pt x="1141364" y="538266"/>
                </a:cubicBezTo>
                <a:close/>
                <a:moveTo>
                  <a:pt x="1650644" y="93748"/>
                </a:moveTo>
                <a:cubicBezTo>
                  <a:pt x="1504525" y="93748"/>
                  <a:pt x="1385447" y="210790"/>
                  <a:pt x="1385447" y="357642"/>
                </a:cubicBezTo>
                <a:cubicBezTo>
                  <a:pt x="1385447" y="503599"/>
                  <a:pt x="1504525" y="621537"/>
                  <a:pt x="1650644" y="621537"/>
                </a:cubicBezTo>
                <a:cubicBezTo>
                  <a:pt x="1796764" y="621537"/>
                  <a:pt x="1913887" y="503599"/>
                  <a:pt x="1913887" y="357642"/>
                </a:cubicBezTo>
                <a:cubicBezTo>
                  <a:pt x="1913887" y="212663"/>
                  <a:pt x="1796764" y="93748"/>
                  <a:pt x="1650644" y="93748"/>
                </a:cubicBezTo>
                <a:close/>
                <a:moveTo>
                  <a:pt x="1639079" y="0"/>
                </a:moveTo>
                <a:cubicBezTo>
                  <a:pt x="1859724" y="0"/>
                  <a:pt x="2036875" y="177884"/>
                  <a:pt x="2036875" y="399263"/>
                </a:cubicBezTo>
                <a:cubicBezTo>
                  <a:pt x="2036875" y="618686"/>
                  <a:pt x="1859724" y="798525"/>
                  <a:pt x="1639079" y="798525"/>
                </a:cubicBezTo>
                <a:cubicBezTo>
                  <a:pt x="1420307" y="798525"/>
                  <a:pt x="1241282" y="620641"/>
                  <a:pt x="1241282" y="399263"/>
                </a:cubicBezTo>
                <a:cubicBezTo>
                  <a:pt x="1241282" y="179839"/>
                  <a:pt x="1418433" y="0"/>
                  <a:pt x="1639079" y="0"/>
                </a:cubicBezTo>
                <a:close/>
              </a:path>
            </a:pathLst>
          </a:custGeom>
          <a:solidFill>
            <a:schemeClr val="accent1"/>
          </a:solidFill>
          <a:ln w="8132" cap="flat">
            <a:noFill/>
            <a:prstDash val="solid"/>
            <a:miter/>
          </a:ln>
        </p:spPr>
        <p:txBody>
          <a:bodyPr rtlCol="0" anchor="ctr"/>
          <a:lstStyle/>
          <a:p>
            <a:endParaRPr lang="en-GB" sz="1350" dirty="0"/>
          </a:p>
        </p:txBody>
      </p:sp>
      <p:sp>
        <p:nvSpPr>
          <p:cNvPr id="3" name="Tagline" descr="{&quot;templafy&quot;:{&quot;type&quot;:&quot;image&quot;,&quot;inheritDimensions&quot;:&quot;inheritNone&quot;,&quot;width&quot;:&quot;7.67 cm&quot;,&quot;binding&quot;:&quot;Form.PLogoChoice.PLogoInsertion&quot;}}" title="Form.PLogoChoice.PLogoInsertion">
            <a:extLst>
              <a:ext uri="{FF2B5EF4-FFF2-40B4-BE49-F238E27FC236}">
                <a16:creationId xmlns:a16="http://schemas.microsoft.com/office/drawing/2014/main" id="{CFCDB02C-C393-45D0-9339-45B1931BD426}"/>
              </a:ext>
            </a:extLst>
          </p:cNvPr>
          <p:cNvSpPr/>
          <p:nvPr userDrawn="1"/>
        </p:nvSpPr>
        <p:spPr>
          <a:xfrm>
            <a:off x="6930492" y="5336923"/>
            <a:ext cx="2070635" cy="13091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endParaRPr lang="en-GB" sz="1500" noProof="0" dirty="0" err="1"/>
          </a:p>
        </p:txBody>
      </p:sp>
      <p:sp>
        <p:nvSpPr>
          <p:cNvPr id="13" name="Footer Placeholder 7">
            <a:extLst>
              <a:ext uri="{FF2B5EF4-FFF2-40B4-BE49-F238E27FC236}">
                <a16:creationId xmlns:a16="http://schemas.microsoft.com/office/drawing/2014/main" id="{6065F747-4561-4901-98B7-BF52331654D4}"/>
              </a:ext>
            </a:extLst>
          </p:cNvPr>
          <p:cNvSpPr>
            <a:spLocks noGrp="1"/>
          </p:cNvSpPr>
          <p:nvPr>
            <p:ph type="ftr" sz="quarter" idx="11"/>
          </p:nvPr>
        </p:nvSpPr>
        <p:spPr>
          <a:xfrm>
            <a:off x="0" y="6876000"/>
            <a:ext cx="0" cy="0"/>
          </a:xfrm>
        </p:spPr>
        <p:txBody>
          <a:bodyPr/>
          <a:lstStyle>
            <a:lvl1pPr algn="l">
              <a:defRPr sz="100">
                <a:noFill/>
              </a:defRPr>
            </a:lvl1pPr>
          </a:lstStyle>
          <a:p>
            <a:endParaRPr lang="en-GB" dirty="0"/>
          </a:p>
        </p:txBody>
      </p:sp>
      <p:sp>
        <p:nvSpPr>
          <p:cNvPr id="14" name="Slide Number Placeholder 8">
            <a:extLst>
              <a:ext uri="{FF2B5EF4-FFF2-40B4-BE49-F238E27FC236}">
                <a16:creationId xmlns:a16="http://schemas.microsoft.com/office/drawing/2014/main" id="{871C597D-634C-4C0B-95AD-0C969D58456C}"/>
              </a:ext>
            </a:extLst>
          </p:cNvPr>
          <p:cNvSpPr>
            <a:spLocks noGrp="1"/>
          </p:cNvSpPr>
          <p:nvPr>
            <p:ph type="sldNum" sz="quarter" idx="4"/>
          </p:nvPr>
        </p:nvSpPr>
        <p:spPr>
          <a:xfrm>
            <a:off x="0" y="6876000"/>
            <a:ext cx="0" cy="0"/>
          </a:xfrm>
          <a:prstGeom prst="rect">
            <a:avLst/>
          </a:prstGeom>
        </p:spPr>
        <p:txBody>
          <a:bodyPr vert="horz" lIns="0" tIns="0" rIns="0" bIns="0" rtlCol="0" anchor="b"/>
          <a:lstStyle>
            <a:lvl1pPr algn="l">
              <a:defRPr sz="100">
                <a:noFill/>
              </a:defRPr>
            </a:lvl1pPr>
          </a:lstStyle>
          <a:p>
            <a:fld id="{23AA811B-2EBD-4900-905E-5BE206449611}" type="slidenum">
              <a:rPr lang="en-GB" smtClean="0"/>
              <a:pPr/>
              <a:t>‹#›</a:t>
            </a:fld>
            <a:endParaRPr lang="en-GB" dirty="0"/>
          </a:p>
        </p:txBody>
      </p:sp>
    </p:spTree>
    <p:extLst>
      <p:ext uri="{BB962C8B-B14F-4D97-AF65-F5344CB8AC3E}">
        <p14:creationId xmlns:p14="http://schemas.microsoft.com/office/powerpoint/2010/main" val="6666280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a:xfrm>
            <a:off x="486000" y="324001"/>
            <a:ext cx="1440000" cy="125851"/>
          </a:xfrm>
          <a:prstGeom prst="rect">
            <a:avLst/>
          </a:prstGeom>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a:xfrm>
            <a:off x="2169535" y="323851"/>
            <a:ext cx="3121604" cy="126000"/>
          </a:xfrm>
          <a:prstGeom prst="rect">
            <a:avLst/>
          </a:prstGeom>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a:xfrm>
            <a:off x="243000" y="324001"/>
            <a:ext cx="243000" cy="125851"/>
          </a:xfrm>
          <a:prstGeom prst="rect">
            <a:avLst/>
          </a:prstGeom>
        </p:spPr>
        <p:txBody>
          <a:bodyPr/>
          <a:lstStyle/>
          <a:p>
            <a:fld id="{23AA811B-2EBD-4900-905E-5BE206449611}" type="slidenum">
              <a:rPr lang="en-GB" smtClean="0"/>
              <a:t>‹#›</a:t>
            </a:fld>
            <a:endParaRPr lang="en-GB" dirty="0"/>
          </a:p>
        </p:txBody>
      </p:sp>
      <p:sp>
        <p:nvSpPr>
          <p:cNvPr id="12" name="Text Placeholder 4">
            <a:extLst>
              <a:ext uri="{FF2B5EF4-FFF2-40B4-BE49-F238E27FC236}">
                <a16:creationId xmlns:a16="http://schemas.microsoft.com/office/drawing/2014/main" id="{CC3539D8-3501-46FD-9734-038BC8B90BE9}"/>
              </a:ext>
            </a:extLst>
          </p:cNvPr>
          <p:cNvSpPr>
            <a:spLocks noGrp="1"/>
          </p:cNvSpPr>
          <p:nvPr>
            <p:ph type="body" sz="quarter" idx="13" hasCustomPrompt="1"/>
          </p:nvPr>
        </p:nvSpPr>
        <p:spPr>
          <a:xfrm>
            <a:off x="485999" y="6210000"/>
            <a:ext cx="6489000"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39957103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a:xfrm>
            <a:off x="486000" y="324001"/>
            <a:ext cx="1440000" cy="125851"/>
          </a:xfrm>
          <a:prstGeom prst="rect">
            <a:avLst/>
          </a:prstGeom>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a:xfrm>
            <a:off x="2169535" y="323851"/>
            <a:ext cx="3121604" cy="126000"/>
          </a:xfrm>
          <a:prstGeom prst="rect">
            <a:avLst/>
          </a:prstGeom>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a:xfrm>
            <a:off x="243000" y="324001"/>
            <a:ext cx="243000" cy="125851"/>
          </a:xfrm>
          <a:prstGeom prst="rect">
            <a:avLst/>
          </a:prstGeom>
        </p:spPr>
        <p:txBody>
          <a:bodyPr/>
          <a:lstStyle/>
          <a:p>
            <a:fld id="{23AA811B-2EBD-4900-905E-5BE206449611}" type="slidenum">
              <a:rPr lang="en-GB" smtClean="0"/>
              <a:t>‹#›</a:t>
            </a:fld>
            <a:endParaRPr lang="en-GB" dirty="0"/>
          </a:p>
        </p:txBody>
      </p:sp>
      <p:sp>
        <p:nvSpPr>
          <p:cNvPr id="12" name="Text Placeholder 4">
            <a:extLst>
              <a:ext uri="{FF2B5EF4-FFF2-40B4-BE49-F238E27FC236}">
                <a16:creationId xmlns:a16="http://schemas.microsoft.com/office/drawing/2014/main" id="{CC3539D8-3501-46FD-9734-038BC8B90BE9}"/>
              </a:ext>
            </a:extLst>
          </p:cNvPr>
          <p:cNvSpPr>
            <a:spLocks noGrp="1"/>
          </p:cNvSpPr>
          <p:nvPr>
            <p:ph type="body" sz="quarter" idx="13" hasCustomPrompt="1"/>
          </p:nvPr>
        </p:nvSpPr>
        <p:spPr>
          <a:xfrm>
            <a:off x="485999" y="6210000"/>
            <a:ext cx="6489000"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40039570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a:xfrm>
            <a:off x="486000" y="324001"/>
            <a:ext cx="1440000" cy="125851"/>
          </a:xfrm>
          <a:prstGeom prst="rect">
            <a:avLst/>
          </a:prstGeom>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a:xfrm>
            <a:off x="2169535" y="323851"/>
            <a:ext cx="3121604" cy="126000"/>
          </a:xfrm>
          <a:prstGeom prst="rect">
            <a:avLst/>
          </a:prstGeom>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a:xfrm>
            <a:off x="243000" y="324001"/>
            <a:ext cx="243000" cy="125851"/>
          </a:xfrm>
          <a:prstGeom prst="rect">
            <a:avLst/>
          </a:prstGeom>
        </p:spPr>
        <p:txBody>
          <a:bodyPr/>
          <a:lstStyle/>
          <a:p>
            <a:fld id="{23AA811B-2EBD-4900-905E-5BE206449611}" type="slidenum">
              <a:rPr lang="en-GB" smtClean="0"/>
              <a:t>‹#›</a:t>
            </a:fld>
            <a:endParaRPr lang="en-GB" dirty="0"/>
          </a:p>
        </p:txBody>
      </p:sp>
      <p:sp>
        <p:nvSpPr>
          <p:cNvPr id="12" name="Text Placeholder 4">
            <a:extLst>
              <a:ext uri="{FF2B5EF4-FFF2-40B4-BE49-F238E27FC236}">
                <a16:creationId xmlns:a16="http://schemas.microsoft.com/office/drawing/2014/main" id="{CC3539D8-3501-46FD-9734-038BC8B90BE9}"/>
              </a:ext>
            </a:extLst>
          </p:cNvPr>
          <p:cNvSpPr>
            <a:spLocks noGrp="1"/>
          </p:cNvSpPr>
          <p:nvPr>
            <p:ph type="body" sz="quarter" idx="13" hasCustomPrompt="1"/>
          </p:nvPr>
        </p:nvSpPr>
        <p:spPr>
          <a:xfrm>
            <a:off x="485999" y="6210000"/>
            <a:ext cx="6489000"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25038421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a:xfrm>
            <a:off x="486000" y="324001"/>
            <a:ext cx="1440000" cy="125851"/>
          </a:xfrm>
          <a:prstGeom prst="rect">
            <a:avLst/>
          </a:prstGeom>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a:xfrm>
            <a:off x="2169535" y="323851"/>
            <a:ext cx="3121604" cy="126000"/>
          </a:xfrm>
          <a:prstGeom prst="rect">
            <a:avLst/>
          </a:prstGeom>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a:xfrm>
            <a:off x="243000" y="324001"/>
            <a:ext cx="243000" cy="125851"/>
          </a:xfrm>
          <a:prstGeom prst="rect">
            <a:avLst/>
          </a:prstGeom>
        </p:spPr>
        <p:txBody>
          <a:bodyPr/>
          <a:lstStyle/>
          <a:p>
            <a:fld id="{23AA811B-2EBD-4900-905E-5BE206449611}" type="slidenum">
              <a:rPr lang="en-GB" smtClean="0"/>
              <a:t>‹#›</a:t>
            </a:fld>
            <a:endParaRPr lang="en-GB" dirty="0"/>
          </a:p>
        </p:txBody>
      </p:sp>
      <p:sp>
        <p:nvSpPr>
          <p:cNvPr id="12" name="Text Placeholder 4">
            <a:extLst>
              <a:ext uri="{FF2B5EF4-FFF2-40B4-BE49-F238E27FC236}">
                <a16:creationId xmlns:a16="http://schemas.microsoft.com/office/drawing/2014/main" id="{CC3539D8-3501-46FD-9734-038BC8B90BE9}"/>
              </a:ext>
            </a:extLst>
          </p:cNvPr>
          <p:cNvSpPr>
            <a:spLocks noGrp="1"/>
          </p:cNvSpPr>
          <p:nvPr>
            <p:ph type="body" sz="quarter" idx="13" hasCustomPrompt="1"/>
          </p:nvPr>
        </p:nvSpPr>
        <p:spPr>
          <a:xfrm>
            <a:off x="485999" y="6210000"/>
            <a:ext cx="6489000"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745826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7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a:xfrm>
            <a:off x="486000" y="324001"/>
            <a:ext cx="1440000" cy="125851"/>
          </a:xfrm>
          <a:prstGeom prst="rect">
            <a:avLst/>
          </a:prstGeom>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a:xfrm>
            <a:off x="2169535" y="323851"/>
            <a:ext cx="3121604" cy="126000"/>
          </a:xfrm>
          <a:prstGeom prst="rect">
            <a:avLst/>
          </a:prstGeom>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a:xfrm>
            <a:off x="243000" y="324001"/>
            <a:ext cx="243000" cy="125851"/>
          </a:xfrm>
          <a:prstGeom prst="rect">
            <a:avLst/>
          </a:prstGeom>
        </p:spPr>
        <p:txBody>
          <a:bodyPr/>
          <a:lstStyle/>
          <a:p>
            <a:fld id="{23AA811B-2EBD-4900-905E-5BE206449611}" type="slidenum">
              <a:rPr lang="en-GB" smtClean="0"/>
              <a:t>‹#›</a:t>
            </a:fld>
            <a:endParaRPr lang="en-GB" dirty="0"/>
          </a:p>
        </p:txBody>
      </p:sp>
      <p:sp>
        <p:nvSpPr>
          <p:cNvPr id="12" name="Text Placeholder 4">
            <a:extLst>
              <a:ext uri="{FF2B5EF4-FFF2-40B4-BE49-F238E27FC236}">
                <a16:creationId xmlns:a16="http://schemas.microsoft.com/office/drawing/2014/main" id="{CC3539D8-3501-46FD-9734-038BC8B90BE9}"/>
              </a:ext>
            </a:extLst>
          </p:cNvPr>
          <p:cNvSpPr>
            <a:spLocks noGrp="1"/>
          </p:cNvSpPr>
          <p:nvPr>
            <p:ph type="body" sz="quarter" idx="13" hasCustomPrompt="1"/>
          </p:nvPr>
        </p:nvSpPr>
        <p:spPr>
          <a:xfrm>
            <a:off x="485999" y="6210000"/>
            <a:ext cx="6489000"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565970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sz="2100"/>
            </a:lvl1pPr>
          </a:lstStyle>
          <a:p>
            <a:r>
              <a:rPr lang="en-GB" noProof="0" dirty="0"/>
              <a:t>Click to add title</a:t>
            </a:r>
            <a:endParaRPr lang="en-GB" dirty="0"/>
          </a:p>
        </p:txBody>
      </p:sp>
      <p:sp>
        <p:nvSpPr>
          <p:cNvPr id="6" name="Date Placeholder 5">
            <a:extLst>
              <a:ext uri="{FF2B5EF4-FFF2-40B4-BE49-F238E27FC236}">
                <a16:creationId xmlns:a16="http://schemas.microsoft.com/office/drawing/2014/main" id="{B83BF171-11B0-4BBC-A5E0-54E06540B5CB}"/>
              </a:ext>
            </a:extLst>
          </p:cNvPr>
          <p:cNvSpPr>
            <a:spLocks noGrp="1"/>
          </p:cNvSpPr>
          <p:nvPr>
            <p:ph type="dt" sz="half" idx="10"/>
          </p:nvPr>
        </p:nvSpPr>
        <p:spPr>
          <a:xfrm>
            <a:off x="486000" y="324001"/>
            <a:ext cx="1440000" cy="125851"/>
          </a:xfrm>
          <a:prstGeom prst="rect">
            <a:avLst/>
          </a:prstGeom>
        </p:spPr>
        <p:txBody>
          <a:bodyPr/>
          <a:lstStyle/>
          <a:p>
            <a:endParaRPr lang="en-GB" dirty="0"/>
          </a:p>
        </p:txBody>
      </p:sp>
      <p:sp>
        <p:nvSpPr>
          <p:cNvPr id="7" name="Footer Placeholder 6">
            <a:extLst>
              <a:ext uri="{FF2B5EF4-FFF2-40B4-BE49-F238E27FC236}">
                <a16:creationId xmlns:a16="http://schemas.microsoft.com/office/drawing/2014/main" id="{DD4BEBA1-3B3D-4B4B-9C17-2B3431510A67}"/>
              </a:ext>
            </a:extLst>
          </p:cNvPr>
          <p:cNvSpPr>
            <a:spLocks noGrp="1"/>
          </p:cNvSpPr>
          <p:nvPr>
            <p:ph type="ftr" sz="quarter" idx="11"/>
          </p:nvPr>
        </p:nvSpPr>
        <p:spPr>
          <a:xfrm>
            <a:off x="2169535" y="323851"/>
            <a:ext cx="3121604" cy="126000"/>
          </a:xfrm>
          <a:prstGeom prst="rect">
            <a:avLst/>
          </a:prstGeom>
        </p:spPr>
        <p:txBody>
          <a:bodyPr/>
          <a:lstStyle/>
          <a:p>
            <a:endParaRPr lang="en-GB" dirty="0"/>
          </a:p>
        </p:txBody>
      </p:sp>
      <p:sp>
        <p:nvSpPr>
          <p:cNvPr id="8" name="Slide Number Placeholder 7">
            <a:extLst>
              <a:ext uri="{FF2B5EF4-FFF2-40B4-BE49-F238E27FC236}">
                <a16:creationId xmlns:a16="http://schemas.microsoft.com/office/drawing/2014/main" id="{E4A63ACE-2F21-4C6E-8E2B-F2CF74469B96}"/>
              </a:ext>
            </a:extLst>
          </p:cNvPr>
          <p:cNvSpPr>
            <a:spLocks noGrp="1"/>
          </p:cNvSpPr>
          <p:nvPr>
            <p:ph type="sldNum" sz="quarter" idx="12"/>
          </p:nvPr>
        </p:nvSpPr>
        <p:spPr>
          <a:xfrm>
            <a:off x="243000" y="324001"/>
            <a:ext cx="243000" cy="125851"/>
          </a:xfrm>
          <a:prstGeom prst="rect">
            <a:avLst/>
          </a:prstGeom>
        </p:spPr>
        <p:txBody>
          <a:bodyPr/>
          <a:lstStyle/>
          <a:p>
            <a:fld id="{23AA811B-2EBD-4900-905E-5BE206449611}" type="slidenum">
              <a:rPr lang="en-GB" smtClean="0"/>
              <a:t>‹#›</a:t>
            </a:fld>
            <a:endParaRPr lang="en-GB" dirty="0"/>
          </a:p>
        </p:txBody>
      </p:sp>
      <p:sp>
        <p:nvSpPr>
          <p:cNvPr id="12" name="Text Placeholder 4">
            <a:extLst>
              <a:ext uri="{FF2B5EF4-FFF2-40B4-BE49-F238E27FC236}">
                <a16:creationId xmlns:a16="http://schemas.microsoft.com/office/drawing/2014/main" id="{CC3539D8-3501-46FD-9734-038BC8B90BE9}"/>
              </a:ext>
            </a:extLst>
          </p:cNvPr>
          <p:cNvSpPr>
            <a:spLocks noGrp="1"/>
          </p:cNvSpPr>
          <p:nvPr>
            <p:ph type="body" sz="quarter" idx="13" hasCustomPrompt="1"/>
          </p:nvPr>
        </p:nvSpPr>
        <p:spPr>
          <a:xfrm>
            <a:off x="485999" y="6210000"/>
            <a:ext cx="6489000" cy="324000"/>
          </a:xfrm>
        </p:spPr>
        <p:txBody>
          <a:bodyPr anchor="b"/>
          <a:lstStyle>
            <a:lvl1pPr marL="0" indent="0">
              <a:buNone/>
              <a:defRPr sz="600" i="1">
                <a:solidFill>
                  <a:srgbClr val="001965"/>
                </a:solidFill>
              </a:defRPr>
            </a:lvl1pPr>
          </a:lstStyle>
          <a:p>
            <a:pPr lvl="0"/>
            <a:r>
              <a:rPr lang="en-GB" dirty="0"/>
              <a:t>Insert notes</a:t>
            </a:r>
          </a:p>
        </p:txBody>
      </p:sp>
    </p:spTree>
    <p:extLst>
      <p:ext uri="{BB962C8B-B14F-4D97-AF65-F5344CB8AC3E}">
        <p14:creationId xmlns:p14="http://schemas.microsoft.com/office/powerpoint/2010/main" val="3545489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0D26802-E404-43F9-978E-6B8D298D28C4}" type="slidenum">
              <a:rPr lang="en-GB" smtClean="0"/>
              <a:pPr/>
              <a:t>‹#›</a:t>
            </a:fld>
            <a:endParaRPr lang="en-GB"/>
          </a:p>
        </p:txBody>
      </p:sp>
    </p:spTree>
    <p:extLst>
      <p:ext uri="{BB962C8B-B14F-4D97-AF65-F5344CB8AC3E}">
        <p14:creationId xmlns:p14="http://schemas.microsoft.com/office/powerpoint/2010/main" val="68350465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9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8373"/>
            <a:ext cx="8229600" cy="1143000"/>
          </a:xfrm>
          <a:prstGeom prst="rect">
            <a:avLst/>
          </a:prstGeom>
        </p:spPr>
        <p:txBody>
          <a:bodyPr anchor="ctr"/>
          <a:lstStyle/>
          <a:p>
            <a:r>
              <a:rPr lang="en-US" dirty="0"/>
              <a:t>Click to edit Master title style</a:t>
            </a:r>
          </a:p>
        </p:txBody>
      </p:sp>
      <p:sp>
        <p:nvSpPr>
          <p:cNvPr id="6" name="Text Placeholder 2">
            <a:extLst>
              <a:ext uri="{FF2B5EF4-FFF2-40B4-BE49-F238E27FC236}">
                <a16:creationId xmlns:a16="http://schemas.microsoft.com/office/drawing/2014/main" id="{6C922DF0-4D99-A349-BAD9-E289B486A45F}"/>
              </a:ext>
            </a:extLst>
          </p:cNvPr>
          <p:cNvSpPr>
            <a:spLocks noGrp="1"/>
          </p:cNvSpPr>
          <p:nvPr>
            <p:ph idx="1" hasCustomPrompt="1"/>
          </p:nvPr>
        </p:nvSpPr>
        <p:spPr bwMode="auto">
          <a:xfrm>
            <a:off x="457200" y="1484746"/>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30622" tIns="65311" rIns="130622" bIns="65311" numCol="1" anchor="t" anchorCtr="0" compatLnSpc="1">
            <a:prstTxWarp prst="textNoShape">
              <a:avLst/>
            </a:prstTxWarp>
          </a:bodyPr>
          <a:lstStyle>
            <a:lvl1pPr>
              <a:defRPr sz="1750"/>
            </a:lvl1pPr>
            <a:lvl2pPr>
              <a:defRPr sz="1750"/>
            </a:lvl2pPr>
            <a:lvl3pPr>
              <a:defRPr sz="1750"/>
            </a:lvl3pPr>
            <a:lvl4pPr>
              <a:defRPr sz="1750"/>
            </a:lvl4pPr>
            <a:lvl5pPr>
              <a:defRPr sz="1750"/>
            </a:lvl5pPr>
          </a:lstStyle>
          <a:p>
            <a:pPr lvl="0"/>
            <a:r>
              <a:rPr lang="en-US" dirty="0"/>
              <a:t>Edit Master text styles</a:t>
            </a:r>
          </a:p>
        </p:txBody>
      </p:sp>
      <p:sp>
        <p:nvSpPr>
          <p:cNvPr id="7" name="Footer Placeholder 4">
            <a:extLst>
              <a:ext uri="{FF2B5EF4-FFF2-40B4-BE49-F238E27FC236}">
                <a16:creationId xmlns:a16="http://schemas.microsoft.com/office/drawing/2014/main" id="{3C3E07F1-1D69-E44D-B3C0-31A835D60AD8}"/>
              </a:ext>
            </a:extLst>
          </p:cNvPr>
          <p:cNvSpPr>
            <a:spLocks noGrp="1"/>
          </p:cNvSpPr>
          <p:nvPr>
            <p:ph type="ftr" sz="quarter" idx="3"/>
          </p:nvPr>
        </p:nvSpPr>
        <p:spPr>
          <a:xfrm>
            <a:off x="60325" y="6441999"/>
            <a:ext cx="2895600" cy="365125"/>
          </a:xfrm>
          <a:prstGeom prst="rect">
            <a:avLst/>
          </a:prstGeom>
        </p:spPr>
        <p:txBody>
          <a:bodyPr vert="horz" lIns="130622" tIns="65311" rIns="130622" bIns="65311" rtlCol="0" anchor="ctr"/>
          <a:lstStyle>
            <a:lvl1pPr algn="l" fontAlgn="auto">
              <a:spcBef>
                <a:spcPts val="0"/>
              </a:spcBef>
              <a:spcAft>
                <a:spcPts val="0"/>
              </a:spcAft>
              <a:defRPr sz="625" dirty="0" smtClean="0">
                <a:solidFill>
                  <a:schemeClr val="accent2"/>
                </a:solidFill>
                <a:latin typeface="+mn-lt"/>
                <a:ea typeface="+mn-ea"/>
                <a:cs typeface="DIN-Regular"/>
              </a:defRPr>
            </a:lvl1pPr>
          </a:lstStyle>
          <a:p>
            <a:pPr>
              <a:defRPr/>
            </a:pPr>
            <a:r>
              <a:rPr lang="en-US"/>
              <a:t>Company Confidential  ©2020 Eli Lilly and Company </a:t>
            </a:r>
            <a:endParaRPr lang="en-US" dirty="0"/>
          </a:p>
        </p:txBody>
      </p:sp>
      <p:sp>
        <p:nvSpPr>
          <p:cNvPr id="8" name="Slide Number Placeholder 5">
            <a:extLst>
              <a:ext uri="{FF2B5EF4-FFF2-40B4-BE49-F238E27FC236}">
                <a16:creationId xmlns:a16="http://schemas.microsoft.com/office/drawing/2014/main" id="{85504D81-CB8A-F248-941E-A5E3EBB959BC}"/>
              </a:ext>
            </a:extLst>
          </p:cNvPr>
          <p:cNvSpPr>
            <a:spLocks noGrp="1"/>
          </p:cNvSpPr>
          <p:nvPr>
            <p:ph type="sldNum" sz="quarter" idx="4"/>
          </p:nvPr>
        </p:nvSpPr>
        <p:spPr>
          <a:xfrm>
            <a:off x="6926263" y="6441999"/>
            <a:ext cx="2133600" cy="365125"/>
          </a:xfrm>
          <a:prstGeom prst="rect">
            <a:avLst/>
          </a:prstGeom>
        </p:spPr>
        <p:txBody>
          <a:bodyPr vert="horz" lIns="130622" tIns="65311" rIns="130622" bIns="65311" rtlCol="0" anchor="ctr"/>
          <a:lstStyle>
            <a:lvl1pPr algn="r" fontAlgn="auto">
              <a:spcBef>
                <a:spcPts val="0"/>
              </a:spcBef>
              <a:spcAft>
                <a:spcPts val="0"/>
              </a:spcAft>
              <a:defRPr sz="688" smtClean="0">
                <a:solidFill>
                  <a:schemeClr val="accent2"/>
                </a:solidFill>
                <a:latin typeface="+mn-lt"/>
                <a:ea typeface="+mn-ea"/>
                <a:cs typeface="DIN-Regular"/>
              </a:defRPr>
            </a:lvl1pPr>
          </a:lstStyle>
          <a:p>
            <a:pPr>
              <a:defRPr/>
            </a:pPr>
            <a:fld id="{AA26E4DD-3705-C34F-BBF3-04369A652A45}" type="slidenum">
              <a:rPr lang="en-US" smtClean="0"/>
              <a:pPr>
                <a:defRPr/>
              </a:pPr>
              <a:t>‹#›</a:t>
            </a:fld>
            <a:endParaRPr lang="en-US" dirty="0"/>
          </a:p>
        </p:txBody>
      </p:sp>
    </p:spTree>
    <p:extLst>
      <p:ext uri="{BB962C8B-B14F-4D97-AF65-F5344CB8AC3E}">
        <p14:creationId xmlns:p14="http://schemas.microsoft.com/office/powerpoint/2010/main" val="31018412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0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8373"/>
            <a:ext cx="8229600" cy="1143000"/>
          </a:xfrm>
          <a:prstGeom prst="rect">
            <a:avLst/>
          </a:prstGeom>
        </p:spPr>
        <p:txBody>
          <a:bodyPr anchor="ctr"/>
          <a:lstStyle/>
          <a:p>
            <a:r>
              <a:rPr lang="en-US" dirty="0"/>
              <a:t>Click to edit Master title style</a:t>
            </a:r>
          </a:p>
        </p:txBody>
      </p:sp>
      <p:sp>
        <p:nvSpPr>
          <p:cNvPr id="6" name="Text Placeholder 2">
            <a:extLst>
              <a:ext uri="{FF2B5EF4-FFF2-40B4-BE49-F238E27FC236}">
                <a16:creationId xmlns:a16="http://schemas.microsoft.com/office/drawing/2014/main" id="{6C922DF0-4D99-A349-BAD9-E289B486A45F}"/>
              </a:ext>
            </a:extLst>
          </p:cNvPr>
          <p:cNvSpPr>
            <a:spLocks noGrp="1"/>
          </p:cNvSpPr>
          <p:nvPr>
            <p:ph idx="1" hasCustomPrompt="1"/>
          </p:nvPr>
        </p:nvSpPr>
        <p:spPr bwMode="auto">
          <a:xfrm>
            <a:off x="457200" y="1484746"/>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30622" tIns="65311" rIns="130622" bIns="65311" numCol="1" anchor="t" anchorCtr="0" compatLnSpc="1">
            <a:prstTxWarp prst="textNoShape">
              <a:avLst/>
            </a:prstTxWarp>
          </a:bodyPr>
          <a:lstStyle>
            <a:lvl1pPr>
              <a:defRPr sz="1750"/>
            </a:lvl1pPr>
            <a:lvl2pPr>
              <a:defRPr sz="1750"/>
            </a:lvl2pPr>
            <a:lvl3pPr>
              <a:defRPr sz="1750"/>
            </a:lvl3pPr>
            <a:lvl4pPr>
              <a:defRPr sz="1750"/>
            </a:lvl4pPr>
            <a:lvl5pPr>
              <a:defRPr sz="1750"/>
            </a:lvl5pPr>
          </a:lstStyle>
          <a:p>
            <a:pPr lvl="0"/>
            <a:r>
              <a:rPr lang="en-US" dirty="0"/>
              <a:t>Edit Master text styles</a:t>
            </a:r>
          </a:p>
        </p:txBody>
      </p:sp>
      <p:sp>
        <p:nvSpPr>
          <p:cNvPr id="7" name="Footer Placeholder 4">
            <a:extLst>
              <a:ext uri="{FF2B5EF4-FFF2-40B4-BE49-F238E27FC236}">
                <a16:creationId xmlns:a16="http://schemas.microsoft.com/office/drawing/2014/main" id="{3C3E07F1-1D69-E44D-B3C0-31A835D60AD8}"/>
              </a:ext>
            </a:extLst>
          </p:cNvPr>
          <p:cNvSpPr>
            <a:spLocks noGrp="1"/>
          </p:cNvSpPr>
          <p:nvPr>
            <p:ph type="ftr" sz="quarter" idx="3"/>
          </p:nvPr>
        </p:nvSpPr>
        <p:spPr>
          <a:xfrm>
            <a:off x="60325" y="6441999"/>
            <a:ext cx="2895600" cy="365125"/>
          </a:xfrm>
          <a:prstGeom prst="rect">
            <a:avLst/>
          </a:prstGeom>
        </p:spPr>
        <p:txBody>
          <a:bodyPr vert="horz" lIns="130622" tIns="65311" rIns="130622" bIns="65311" rtlCol="0" anchor="ctr"/>
          <a:lstStyle>
            <a:lvl1pPr algn="l" fontAlgn="auto">
              <a:spcBef>
                <a:spcPts val="0"/>
              </a:spcBef>
              <a:spcAft>
                <a:spcPts val="0"/>
              </a:spcAft>
              <a:defRPr sz="625" dirty="0" smtClean="0">
                <a:solidFill>
                  <a:schemeClr val="accent2"/>
                </a:solidFill>
                <a:latin typeface="+mn-lt"/>
                <a:ea typeface="+mn-ea"/>
                <a:cs typeface="DIN-Regular"/>
              </a:defRPr>
            </a:lvl1pPr>
          </a:lstStyle>
          <a:p>
            <a:pPr>
              <a:defRPr/>
            </a:pPr>
            <a:r>
              <a:rPr lang="en-US"/>
              <a:t>Company Confidential  ©2020 Eli Lilly and Company </a:t>
            </a:r>
            <a:endParaRPr lang="en-US" dirty="0"/>
          </a:p>
        </p:txBody>
      </p:sp>
      <p:sp>
        <p:nvSpPr>
          <p:cNvPr id="8" name="Slide Number Placeholder 5">
            <a:extLst>
              <a:ext uri="{FF2B5EF4-FFF2-40B4-BE49-F238E27FC236}">
                <a16:creationId xmlns:a16="http://schemas.microsoft.com/office/drawing/2014/main" id="{85504D81-CB8A-F248-941E-A5E3EBB959BC}"/>
              </a:ext>
            </a:extLst>
          </p:cNvPr>
          <p:cNvSpPr>
            <a:spLocks noGrp="1"/>
          </p:cNvSpPr>
          <p:nvPr>
            <p:ph type="sldNum" sz="quarter" idx="4"/>
          </p:nvPr>
        </p:nvSpPr>
        <p:spPr>
          <a:xfrm>
            <a:off x="6926263" y="6441999"/>
            <a:ext cx="2133600" cy="365125"/>
          </a:xfrm>
          <a:prstGeom prst="rect">
            <a:avLst/>
          </a:prstGeom>
        </p:spPr>
        <p:txBody>
          <a:bodyPr vert="horz" lIns="130622" tIns="65311" rIns="130622" bIns="65311" rtlCol="0" anchor="ctr"/>
          <a:lstStyle>
            <a:lvl1pPr algn="r" fontAlgn="auto">
              <a:spcBef>
                <a:spcPts val="0"/>
              </a:spcBef>
              <a:spcAft>
                <a:spcPts val="0"/>
              </a:spcAft>
              <a:defRPr sz="688" smtClean="0">
                <a:solidFill>
                  <a:schemeClr val="accent2"/>
                </a:solidFill>
                <a:latin typeface="+mn-lt"/>
                <a:ea typeface="+mn-ea"/>
                <a:cs typeface="DIN-Regular"/>
              </a:defRPr>
            </a:lvl1pPr>
          </a:lstStyle>
          <a:p>
            <a:pPr>
              <a:defRPr/>
            </a:pPr>
            <a:fld id="{AA26E4DD-3705-C34F-BBF3-04369A652A45}" type="slidenum">
              <a:rPr lang="en-US" smtClean="0"/>
              <a:pPr>
                <a:defRPr/>
              </a:pPr>
              <a:t>‹#›</a:t>
            </a:fld>
            <a:endParaRPr lang="en-US" dirty="0"/>
          </a:p>
        </p:txBody>
      </p:sp>
    </p:spTree>
    <p:extLst>
      <p:ext uri="{BB962C8B-B14F-4D97-AF65-F5344CB8AC3E}">
        <p14:creationId xmlns:p14="http://schemas.microsoft.com/office/powerpoint/2010/main" val="3897725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8373"/>
            <a:ext cx="8229600" cy="1143000"/>
          </a:xfrm>
          <a:prstGeom prst="rect">
            <a:avLst/>
          </a:prstGeom>
        </p:spPr>
        <p:txBody>
          <a:bodyPr anchor="ctr"/>
          <a:lstStyle/>
          <a:p>
            <a:r>
              <a:rPr lang="en-US" dirty="0"/>
              <a:t>Click to edit Master title style</a:t>
            </a:r>
          </a:p>
        </p:txBody>
      </p:sp>
      <p:sp>
        <p:nvSpPr>
          <p:cNvPr id="6" name="Text Placeholder 2">
            <a:extLst>
              <a:ext uri="{FF2B5EF4-FFF2-40B4-BE49-F238E27FC236}">
                <a16:creationId xmlns:a16="http://schemas.microsoft.com/office/drawing/2014/main" id="{6C922DF0-4D99-A349-BAD9-E289B486A45F}"/>
              </a:ext>
            </a:extLst>
          </p:cNvPr>
          <p:cNvSpPr>
            <a:spLocks noGrp="1"/>
          </p:cNvSpPr>
          <p:nvPr>
            <p:ph idx="1" hasCustomPrompt="1"/>
          </p:nvPr>
        </p:nvSpPr>
        <p:spPr bwMode="auto">
          <a:xfrm>
            <a:off x="457200" y="1484746"/>
            <a:ext cx="8229600" cy="4525963"/>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130622" tIns="65311" rIns="130622" bIns="65311" numCol="1" anchor="t" anchorCtr="0" compatLnSpc="1">
            <a:prstTxWarp prst="textNoShape">
              <a:avLst/>
            </a:prstTxWarp>
          </a:bodyPr>
          <a:lstStyle>
            <a:lvl1pPr>
              <a:defRPr sz="1750"/>
            </a:lvl1pPr>
            <a:lvl2pPr>
              <a:defRPr sz="1750"/>
            </a:lvl2pPr>
            <a:lvl3pPr>
              <a:defRPr sz="1750"/>
            </a:lvl3pPr>
            <a:lvl4pPr>
              <a:defRPr sz="1750"/>
            </a:lvl4pPr>
            <a:lvl5pPr>
              <a:defRPr sz="1750"/>
            </a:lvl5pPr>
          </a:lstStyle>
          <a:p>
            <a:pPr lvl="0"/>
            <a:r>
              <a:rPr lang="en-US" dirty="0"/>
              <a:t>Edit Master text styles</a:t>
            </a:r>
          </a:p>
        </p:txBody>
      </p:sp>
      <p:sp>
        <p:nvSpPr>
          <p:cNvPr id="7" name="Footer Placeholder 4">
            <a:extLst>
              <a:ext uri="{FF2B5EF4-FFF2-40B4-BE49-F238E27FC236}">
                <a16:creationId xmlns:a16="http://schemas.microsoft.com/office/drawing/2014/main" id="{3C3E07F1-1D69-E44D-B3C0-31A835D60AD8}"/>
              </a:ext>
            </a:extLst>
          </p:cNvPr>
          <p:cNvSpPr>
            <a:spLocks noGrp="1"/>
          </p:cNvSpPr>
          <p:nvPr>
            <p:ph type="ftr" sz="quarter" idx="3"/>
          </p:nvPr>
        </p:nvSpPr>
        <p:spPr>
          <a:xfrm>
            <a:off x="60325" y="6441999"/>
            <a:ext cx="2895600" cy="365125"/>
          </a:xfrm>
          <a:prstGeom prst="rect">
            <a:avLst/>
          </a:prstGeom>
        </p:spPr>
        <p:txBody>
          <a:bodyPr vert="horz" lIns="130622" tIns="65311" rIns="130622" bIns="65311" rtlCol="0" anchor="ctr"/>
          <a:lstStyle>
            <a:lvl1pPr algn="l" fontAlgn="auto">
              <a:spcBef>
                <a:spcPts val="0"/>
              </a:spcBef>
              <a:spcAft>
                <a:spcPts val="0"/>
              </a:spcAft>
              <a:defRPr sz="625" dirty="0" smtClean="0">
                <a:solidFill>
                  <a:schemeClr val="accent2"/>
                </a:solidFill>
                <a:latin typeface="+mn-lt"/>
                <a:ea typeface="+mn-ea"/>
                <a:cs typeface="DIN-Regular"/>
              </a:defRPr>
            </a:lvl1pPr>
          </a:lstStyle>
          <a:p>
            <a:pPr>
              <a:defRPr/>
            </a:pPr>
            <a:r>
              <a:rPr lang="en-US"/>
              <a:t>Company Confidential  ©2020 Eli Lilly and Company </a:t>
            </a:r>
            <a:endParaRPr lang="en-US" dirty="0"/>
          </a:p>
        </p:txBody>
      </p:sp>
      <p:sp>
        <p:nvSpPr>
          <p:cNvPr id="8" name="Slide Number Placeholder 5">
            <a:extLst>
              <a:ext uri="{FF2B5EF4-FFF2-40B4-BE49-F238E27FC236}">
                <a16:creationId xmlns:a16="http://schemas.microsoft.com/office/drawing/2014/main" id="{85504D81-CB8A-F248-941E-A5E3EBB959BC}"/>
              </a:ext>
            </a:extLst>
          </p:cNvPr>
          <p:cNvSpPr>
            <a:spLocks noGrp="1"/>
          </p:cNvSpPr>
          <p:nvPr>
            <p:ph type="sldNum" sz="quarter" idx="4"/>
          </p:nvPr>
        </p:nvSpPr>
        <p:spPr>
          <a:xfrm>
            <a:off x="6926263" y="6441999"/>
            <a:ext cx="2133600" cy="365125"/>
          </a:xfrm>
          <a:prstGeom prst="rect">
            <a:avLst/>
          </a:prstGeom>
        </p:spPr>
        <p:txBody>
          <a:bodyPr vert="horz" lIns="130622" tIns="65311" rIns="130622" bIns="65311" rtlCol="0" anchor="ctr"/>
          <a:lstStyle>
            <a:lvl1pPr algn="r" fontAlgn="auto">
              <a:spcBef>
                <a:spcPts val="0"/>
              </a:spcBef>
              <a:spcAft>
                <a:spcPts val="0"/>
              </a:spcAft>
              <a:defRPr sz="688" smtClean="0">
                <a:solidFill>
                  <a:schemeClr val="accent2"/>
                </a:solidFill>
                <a:latin typeface="+mn-lt"/>
                <a:ea typeface="+mn-ea"/>
                <a:cs typeface="DIN-Regular"/>
              </a:defRPr>
            </a:lvl1pPr>
          </a:lstStyle>
          <a:p>
            <a:pPr>
              <a:defRPr/>
            </a:pPr>
            <a:fld id="{AA26E4DD-3705-C34F-BBF3-04369A652A45}" type="slidenum">
              <a:rPr lang="en-US" smtClean="0"/>
              <a:pPr>
                <a:defRPr/>
              </a:pPr>
              <a:t>‹#›</a:t>
            </a:fld>
            <a:endParaRPr lang="en-US" dirty="0"/>
          </a:p>
        </p:txBody>
      </p:sp>
    </p:spTree>
    <p:extLst>
      <p:ext uri="{BB962C8B-B14F-4D97-AF65-F5344CB8AC3E}">
        <p14:creationId xmlns:p14="http://schemas.microsoft.com/office/powerpoint/2010/main" val="31931054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5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8373"/>
            <a:ext cx="8229600" cy="1143000"/>
          </a:xfrm>
          <a:prstGeom prst="rect">
            <a:avLst/>
          </a:prstGeom>
        </p:spPr>
        <p:txBody>
          <a:bodyPr anchor="ctr"/>
          <a:lstStyle/>
          <a:p>
            <a:r>
              <a:rPr lang="en-US" dirty="0"/>
              <a:t>Click to edit Master title style</a:t>
            </a:r>
          </a:p>
        </p:txBody>
      </p:sp>
      <p:sp>
        <p:nvSpPr>
          <p:cNvPr id="6" name="Text Placeholder 2">
            <a:extLst>
              <a:ext uri="{FF2B5EF4-FFF2-40B4-BE49-F238E27FC236}">
                <a16:creationId xmlns:a16="http://schemas.microsoft.com/office/drawing/2014/main" id="{6C922DF0-4D99-A349-BAD9-E289B486A45F}"/>
              </a:ext>
            </a:extLst>
          </p:cNvPr>
          <p:cNvSpPr>
            <a:spLocks noGrp="1"/>
          </p:cNvSpPr>
          <p:nvPr>
            <p:ph idx="1" hasCustomPrompt="1"/>
          </p:nvPr>
        </p:nvSpPr>
        <p:spPr bwMode="auto">
          <a:xfrm>
            <a:off x="457200" y="1484746"/>
            <a:ext cx="8229600" cy="4525963"/>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130622" tIns="65311" rIns="130622" bIns="65311" numCol="1" anchor="t" anchorCtr="0" compatLnSpc="1">
            <a:prstTxWarp prst="textNoShape">
              <a:avLst/>
            </a:prstTxWarp>
          </a:bodyPr>
          <a:lstStyle>
            <a:lvl1pPr>
              <a:defRPr sz="1750"/>
            </a:lvl1pPr>
            <a:lvl2pPr>
              <a:defRPr sz="1750"/>
            </a:lvl2pPr>
            <a:lvl3pPr>
              <a:defRPr sz="1750"/>
            </a:lvl3pPr>
            <a:lvl4pPr>
              <a:defRPr sz="1750"/>
            </a:lvl4pPr>
            <a:lvl5pPr>
              <a:defRPr sz="1750"/>
            </a:lvl5pPr>
          </a:lstStyle>
          <a:p>
            <a:pPr lvl="0"/>
            <a:r>
              <a:rPr lang="en-US" dirty="0"/>
              <a:t>Edit Master text styles</a:t>
            </a:r>
          </a:p>
        </p:txBody>
      </p:sp>
      <p:sp>
        <p:nvSpPr>
          <p:cNvPr id="7" name="Footer Placeholder 4">
            <a:extLst>
              <a:ext uri="{FF2B5EF4-FFF2-40B4-BE49-F238E27FC236}">
                <a16:creationId xmlns:a16="http://schemas.microsoft.com/office/drawing/2014/main" id="{3C3E07F1-1D69-E44D-B3C0-31A835D60AD8}"/>
              </a:ext>
            </a:extLst>
          </p:cNvPr>
          <p:cNvSpPr>
            <a:spLocks noGrp="1"/>
          </p:cNvSpPr>
          <p:nvPr>
            <p:ph type="ftr" sz="quarter" idx="3"/>
          </p:nvPr>
        </p:nvSpPr>
        <p:spPr>
          <a:xfrm>
            <a:off x="60325" y="6441999"/>
            <a:ext cx="2895600" cy="365125"/>
          </a:xfrm>
          <a:prstGeom prst="rect">
            <a:avLst/>
          </a:prstGeom>
        </p:spPr>
        <p:txBody>
          <a:bodyPr vert="horz" lIns="130622" tIns="65311" rIns="130622" bIns="65311" rtlCol="0" anchor="ctr"/>
          <a:lstStyle>
            <a:lvl1pPr algn="l" fontAlgn="auto">
              <a:spcBef>
                <a:spcPts val="0"/>
              </a:spcBef>
              <a:spcAft>
                <a:spcPts val="0"/>
              </a:spcAft>
              <a:defRPr sz="625" dirty="0" smtClean="0">
                <a:solidFill>
                  <a:schemeClr val="accent2"/>
                </a:solidFill>
                <a:latin typeface="+mn-lt"/>
                <a:ea typeface="+mn-ea"/>
                <a:cs typeface="DIN-Regular"/>
              </a:defRPr>
            </a:lvl1pPr>
          </a:lstStyle>
          <a:p>
            <a:pPr>
              <a:defRPr/>
            </a:pPr>
            <a:r>
              <a:rPr lang="en-US"/>
              <a:t>Company Confidential  ©2020 Eli Lilly and Company </a:t>
            </a:r>
            <a:endParaRPr lang="en-US" dirty="0"/>
          </a:p>
        </p:txBody>
      </p:sp>
      <p:sp>
        <p:nvSpPr>
          <p:cNvPr id="8" name="Slide Number Placeholder 5">
            <a:extLst>
              <a:ext uri="{FF2B5EF4-FFF2-40B4-BE49-F238E27FC236}">
                <a16:creationId xmlns:a16="http://schemas.microsoft.com/office/drawing/2014/main" id="{85504D81-CB8A-F248-941E-A5E3EBB959BC}"/>
              </a:ext>
            </a:extLst>
          </p:cNvPr>
          <p:cNvSpPr>
            <a:spLocks noGrp="1"/>
          </p:cNvSpPr>
          <p:nvPr>
            <p:ph type="sldNum" sz="quarter" idx="4"/>
          </p:nvPr>
        </p:nvSpPr>
        <p:spPr>
          <a:xfrm>
            <a:off x="6926263" y="6441999"/>
            <a:ext cx="2133600" cy="365125"/>
          </a:xfrm>
          <a:prstGeom prst="rect">
            <a:avLst/>
          </a:prstGeom>
        </p:spPr>
        <p:txBody>
          <a:bodyPr vert="horz" lIns="130622" tIns="65311" rIns="130622" bIns="65311" rtlCol="0" anchor="ctr"/>
          <a:lstStyle>
            <a:lvl1pPr algn="r" fontAlgn="auto">
              <a:spcBef>
                <a:spcPts val="0"/>
              </a:spcBef>
              <a:spcAft>
                <a:spcPts val="0"/>
              </a:spcAft>
              <a:defRPr sz="688" smtClean="0">
                <a:solidFill>
                  <a:schemeClr val="accent2"/>
                </a:solidFill>
                <a:latin typeface="+mn-lt"/>
                <a:ea typeface="+mn-ea"/>
                <a:cs typeface="DIN-Regular"/>
              </a:defRPr>
            </a:lvl1pPr>
          </a:lstStyle>
          <a:p>
            <a:pPr>
              <a:defRPr/>
            </a:pPr>
            <a:fld id="{AA26E4DD-3705-C34F-BBF3-04369A652A45}" type="slidenum">
              <a:rPr lang="en-US" smtClean="0"/>
              <a:pPr>
                <a:defRPr/>
              </a:pPr>
              <a:t>‹#›</a:t>
            </a:fld>
            <a:endParaRPr lang="en-US" dirty="0"/>
          </a:p>
        </p:txBody>
      </p:sp>
    </p:spTree>
    <p:extLst>
      <p:ext uri="{BB962C8B-B14F-4D97-AF65-F5344CB8AC3E}">
        <p14:creationId xmlns:p14="http://schemas.microsoft.com/office/powerpoint/2010/main" val="100913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A106439C-7A70-4AA8-AAE8-62AE722461E6}" type="slidenum">
              <a:rPr lang="en-GB" smtClean="0"/>
              <a:pPr/>
              <a:t>‹#›</a:t>
            </a:fld>
            <a:endParaRPr lang="en-GB"/>
          </a:p>
        </p:txBody>
      </p:sp>
    </p:spTree>
    <p:extLst>
      <p:ext uri="{BB962C8B-B14F-4D97-AF65-F5344CB8AC3E}">
        <p14:creationId xmlns:p14="http://schemas.microsoft.com/office/powerpoint/2010/main" val="754162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3D9CA940-6198-4544-94F2-BCDB1AC18426}" type="slidenum">
              <a:rPr lang="en-GB" smtClean="0"/>
              <a:pPr/>
              <a:t>‹#›</a:t>
            </a:fld>
            <a:endParaRPr lang="en-GB"/>
          </a:p>
        </p:txBody>
      </p:sp>
    </p:spTree>
    <p:extLst>
      <p:ext uri="{BB962C8B-B14F-4D97-AF65-F5344CB8AC3E}">
        <p14:creationId xmlns:p14="http://schemas.microsoft.com/office/powerpoint/2010/main" val="3354435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62F278B-3B4A-449C-AC77-4FEDE9DF731A}" type="slidenum">
              <a:rPr lang="en-GB" smtClean="0"/>
              <a:pPr/>
              <a:t>‹#›</a:t>
            </a:fld>
            <a:endParaRPr lang="en-GB"/>
          </a:p>
        </p:txBody>
      </p:sp>
    </p:spTree>
    <p:extLst>
      <p:ext uri="{BB962C8B-B14F-4D97-AF65-F5344CB8AC3E}">
        <p14:creationId xmlns:p14="http://schemas.microsoft.com/office/powerpoint/2010/main" val="607102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101BED0-5D82-4371-8A95-F61F8FE2435E}" type="slidenum">
              <a:rPr lang="en-GB" smtClean="0"/>
              <a:pPr/>
              <a:t>‹#›</a:t>
            </a:fld>
            <a:endParaRPr lang="en-GB"/>
          </a:p>
        </p:txBody>
      </p:sp>
    </p:spTree>
    <p:extLst>
      <p:ext uri="{BB962C8B-B14F-4D97-AF65-F5344CB8AC3E}">
        <p14:creationId xmlns:p14="http://schemas.microsoft.com/office/powerpoint/2010/main" val="3438080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GB"/>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7792640-C1EE-45BD-BDF0-680BD8CB9284}" type="slidenum">
              <a:rPr lang="en-GB" smtClean="0"/>
              <a:pPr/>
              <a:t>‹#›</a:t>
            </a:fld>
            <a:endParaRPr lang="en-GB"/>
          </a:p>
        </p:txBody>
      </p:sp>
    </p:spTree>
    <p:extLst>
      <p:ext uri="{BB962C8B-B14F-4D97-AF65-F5344CB8AC3E}">
        <p14:creationId xmlns:p14="http://schemas.microsoft.com/office/powerpoint/2010/main" val="2590477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0BA4346-0BC9-426D-B885-0CE79B2B41E8}" type="slidenum">
              <a:rPr lang="en-GB" smtClean="0"/>
              <a:pPr/>
              <a:t>‹#›</a:t>
            </a:fld>
            <a:endParaRPr lang="en-GB"/>
          </a:p>
        </p:txBody>
      </p:sp>
    </p:spTree>
    <p:extLst>
      <p:ext uri="{BB962C8B-B14F-4D97-AF65-F5344CB8AC3E}">
        <p14:creationId xmlns:p14="http://schemas.microsoft.com/office/powerpoint/2010/main" val="2755368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B588C1E-4A5F-481D-96AA-35E4D6128372}" type="slidenum">
              <a:rPr lang="en-GB" smtClean="0"/>
              <a:pPr/>
              <a:t>‹#›</a:t>
            </a:fld>
            <a:endParaRPr lang="en-GB"/>
          </a:p>
        </p:txBody>
      </p:sp>
    </p:spTree>
    <p:extLst>
      <p:ext uri="{BB962C8B-B14F-4D97-AF65-F5344CB8AC3E}">
        <p14:creationId xmlns:p14="http://schemas.microsoft.com/office/powerpoint/2010/main" val="1699852634"/>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 id="2147483748" r:id="rId21"/>
    <p:sldLayoutId id="2147483749" r:id="rId22"/>
    <p:sldLayoutId id="2147483750" r:id="rId23"/>
    <p:sldLayoutId id="2147483751" r:id="rId24"/>
    <p:sldLayoutId id="2147483752" r:id="rId25"/>
    <p:sldLayoutId id="2147483753" r:id="rId26"/>
    <p:sldLayoutId id="2147483754" r:id="rId27"/>
    <p:sldLayoutId id="2147483755" r:id="rId28"/>
    <p:sldLayoutId id="2147483756" r:id="rId29"/>
    <p:sldLayoutId id="2147483757" r:id="rId30"/>
    <p:sldLayoutId id="2147483724" r:id="rId31"/>
    <p:sldLayoutId id="2147483725" r:id="rId32"/>
    <p:sldLayoutId id="2147483726" r:id="rId33"/>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4.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slideLayout" Target="../slideLayouts/slideLayout7.xml"/><Relationship Id="rId5" Type="http://schemas.openxmlformats.org/officeDocument/2006/relationships/tags" Target="../tags/tag6.xml"/><Relationship Id="rId4" Type="http://schemas.openxmlformats.org/officeDocument/2006/relationships/tags" Target="../tags/tag5.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9.xml"/><Relationship Id="rId1" Type="http://schemas.openxmlformats.org/officeDocument/2006/relationships/tags" Target="../tags/tag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2.xml.rels><?xml version="1.0" encoding="UTF-8" standalone="yes"?>
<Relationships xmlns="http://schemas.openxmlformats.org/package/2006/relationships"><Relationship Id="rId8" Type="http://schemas.openxmlformats.org/officeDocument/2006/relationships/image" Target="../media/image15.svg"/><Relationship Id="rId13" Type="http://schemas.openxmlformats.org/officeDocument/2006/relationships/image" Target="../media/image20.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svg"/><Relationship Id="rId2" Type="http://schemas.openxmlformats.org/officeDocument/2006/relationships/notesSlide" Target="../notesSlides/notesSlide8.xml"/><Relationship Id="rId16" Type="http://schemas.openxmlformats.org/officeDocument/2006/relationships/image" Target="../media/image23.svg"/><Relationship Id="rId1" Type="http://schemas.openxmlformats.org/officeDocument/2006/relationships/slideLayout" Target="../slideLayouts/slideLayout22.xml"/><Relationship Id="rId6" Type="http://schemas.openxmlformats.org/officeDocument/2006/relationships/image" Target="../media/image13.sv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svg"/><Relationship Id="rId4" Type="http://schemas.openxmlformats.org/officeDocument/2006/relationships/image" Target="../media/image11.svg"/><Relationship Id="rId9" Type="http://schemas.openxmlformats.org/officeDocument/2006/relationships/image" Target="../media/image16.png"/><Relationship Id="rId14" Type="http://schemas.openxmlformats.org/officeDocument/2006/relationships/image" Target="../media/image21.svg"/></Relationships>
</file>

<file path=ppt/slides/_rels/slide43.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24.png"/><Relationship Id="rId7" Type="http://schemas.openxmlformats.org/officeDocument/2006/relationships/image" Target="../media/image28.png"/><Relationship Id="rId2" Type="http://schemas.openxmlformats.org/officeDocument/2006/relationships/notesSlide" Target="../notesSlides/notesSlide9.xml"/><Relationship Id="rId1" Type="http://schemas.openxmlformats.org/officeDocument/2006/relationships/slideLayout" Target="../slideLayouts/slideLayout1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4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4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4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2.svg"/><Relationship Id="rId7" Type="http://schemas.openxmlformats.org/officeDocument/2006/relationships/image" Target="../media/image36.svg"/><Relationship Id="rId2" Type="http://schemas.openxmlformats.org/officeDocument/2006/relationships/image" Target="../media/image31.png"/><Relationship Id="rId1" Type="http://schemas.openxmlformats.org/officeDocument/2006/relationships/slideLayout" Target="../slideLayouts/slideLayout29.xml"/><Relationship Id="rId6" Type="http://schemas.openxmlformats.org/officeDocument/2006/relationships/image" Target="../media/image35.png"/><Relationship Id="rId11" Type="http://schemas.openxmlformats.org/officeDocument/2006/relationships/image" Target="../media/image40.svg"/><Relationship Id="rId5" Type="http://schemas.openxmlformats.org/officeDocument/2006/relationships/image" Target="../media/image34.svg"/><Relationship Id="rId10" Type="http://schemas.openxmlformats.org/officeDocument/2006/relationships/image" Target="../media/image39.png"/><Relationship Id="rId4" Type="http://schemas.openxmlformats.org/officeDocument/2006/relationships/image" Target="../media/image33.png"/><Relationship Id="rId9" Type="http://schemas.openxmlformats.org/officeDocument/2006/relationships/image" Target="../media/image38.sv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0.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0.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0.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3925" name="Rectangle 1029"/>
          <p:cNvSpPr>
            <a:spLocks noChangeArrowheads="1"/>
          </p:cNvSpPr>
          <p:nvPr/>
        </p:nvSpPr>
        <p:spPr bwMode="auto">
          <a:xfrm>
            <a:off x="580571" y="5171620"/>
            <a:ext cx="7199067" cy="1600438"/>
          </a:xfrm>
          <a:prstGeom prst="rect">
            <a:avLst/>
          </a:prstGeom>
          <a:noFill/>
          <a:ln w="3175">
            <a:solidFill>
              <a:schemeClr val="accent1"/>
            </a:solidFill>
            <a:miter lim="800000"/>
            <a:headEnd type="none" w="sm" len="sm"/>
            <a:tailEnd type="none" w="sm" len="sm"/>
          </a:ln>
          <a:effectLst>
            <a:outerShdw dist="35921" dir="2700000" algn="ctr" rotWithShape="0">
              <a:schemeClr val="bg2"/>
            </a:outerShdw>
          </a:effectLst>
        </p:spPr>
        <p:txBody>
          <a:bodyPr wrap="square">
            <a:spAutoFit/>
          </a:bodyPr>
          <a:lstStyle/>
          <a:p>
            <a:pPr algn="r" eaLnBrk="0" hangingPunct="0"/>
            <a:r>
              <a:rPr lang="en-ZA" sz="2000" b="1" dirty="0">
                <a:solidFill>
                  <a:schemeClr val="tx1">
                    <a:lumMod val="95000"/>
                  </a:schemeClr>
                </a:solidFill>
                <a:effectLst>
                  <a:outerShdw blurRad="38100" dist="38100" dir="2700000" algn="tl">
                    <a:srgbClr val="000000">
                      <a:alpha val="43137"/>
                    </a:srgbClr>
                  </a:outerShdw>
                </a:effectLst>
                <a:latin typeface="Arial" pitchFamily="34" charset="0"/>
                <a:cs typeface="Arial" pitchFamily="34" charset="0"/>
              </a:rPr>
              <a:t>Dr S Joshi</a:t>
            </a:r>
          </a:p>
          <a:p>
            <a:pPr algn="r" eaLnBrk="0" hangingPunct="0"/>
            <a:r>
              <a:rPr lang="en-ZA" sz="1400" b="1" dirty="0" err="1">
                <a:solidFill>
                  <a:schemeClr val="tx1">
                    <a:lumMod val="95000"/>
                  </a:schemeClr>
                </a:solidFill>
                <a:effectLst>
                  <a:outerShdw blurRad="38100" dist="38100" dir="2700000" algn="tl">
                    <a:srgbClr val="000000">
                      <a:alpha val="43137"/>
                    </a:srgbClr>
                  </a:outerShdw>
                </a:effectLst>
                <a:latin typeface="Arial" pitchFamily="34" charset="0"/>
                <a:cs typeface="Arial" pitchFamily="34" charset="0"/>
              </a:rPr>
              <a:t>MBChB</a:t>
            </a:r>
            <a:r>
              <a:rPr lang="en-ZA" sz="1400" b="1" dirty="0">
                <a:solidFill>
                  <a:schemeClr val="tx1">
                    <a:lumMod val="95000"/>
                  </a:schemeClr>
                </a:solidFill>
                <a:effectLst>
                  <a:outerShdw blurRad="38100" dist="38100" dir="2700000" algn="tl">
                    <a:srgbClr val="000000">
                      <a:alpha val="43137"/>
                    </a:srgbClr>
                  </a:outerShdw>
                </a:effectLst>
                <a:latin typeface="Arial" pitchFamily="34" charset="0"/>
                <a:cs typeface="Arial" pitchFamily="34" charset="0"/>
              </a:rPr>
              <a:t> (UP), M(PHARM) Med(UL), MSc (diabetes) Cardiff</a:t>
            </a:r>
            <a:endParaRPr lang="en-ZA" b="1" dirty="0">
              <a:solidFill>
                <a:schemeClr val="tx1">
                  <a:lumMod val="95000"/>
                </a:schemeClr>
              </a:solidFill>
              <a:effectLst>
                <a:outerShdw blurRad="38100" dist="38100" dir="2700000" algn="tl">
                  <a:srgbClr val="000000">
                    <a:alpha val="43137"/>
                  </a:srgbClr>
                </a:outerShdw>
              </a:effectLst>
              <a:latin typeface="Arial" pitchFamily="34" charset="0"/>
              <a:cs typeface="Arial" pitchFamily="34" charset="0"/>
            </a:endParaRPr>
          </a:p>
          <a:p>
            <a:pPr algn="r" eaLnBrk="0" hangingPunct="0"/>
            <a:r>
              <a:rPr lang="en-ZA" sz="800" b="1" dirty="0">
                <a:solidFill>
                  <a:schemeClr val="tx1">
                    <a:lumMod val="95000"/>
                  </a:schemeClr>
                </a:solidFill>
                <a:effectLst>
                  <a:outerShdw blurRad="38100" dist="38100" dir="2700000" algn="tl">
                    <a:srgbClr val="000000">
                      <a:alpha val="43137"/>
                    </a:srgbClr>
                  </a:outerShdw>
                </a:effectLst>
                <a:latin typeface="Arial" pitchFamily="34" charset="0"/>
                <a:cs typeface="Arial" pitchFamily="34" charset="0"/>
              </a:rPr>
              <a:t> </a:t>
            </a:r>
          </a:p>
          <a:p>
            <a:pPr algn="r" eaLnBrk="0" hangingPunct="0"/>
            <a:r>
              <a:rPr lang="en-ZA" sz="2000" b="1" dirty="0">
                <a:solidFill>
                  <a:srgbClr val="FFC000"/>
                </a:solidFill>
                <a:effectLst>
                  <a:outerShdw blurRad="38100" dist="38100" dir="2700000" algn="tl">
                    <a:srgbClr val="000000">
                      <a:alpha val="43137"/>
                    </a:srgbClr>
                  </a:outerShdw>
                </a:effectLst>
                <a:latin typeface="Arial" pitchFamily="34" charset="0"/>
                <a:cs typeface="Arial" pitchFamily="34" charset="0"/>
              </a:rPr>
              <a:t>Director: </a:t>
            </a:r>
            <a:r>
              <a:rPr lang="en-ZA" sz="2000" b="1" i="1" dirty="0">
                <a:solidFill>
                  <a:srgbClr val="FFC000"/>
                </a:solidFill>
                <a:effectLst>
                  <a:outerShdw blurRad="38100" dist="38100" dir="2700000" algn="tl">
                    <a:srgbClr val="000000">
                      <a:alpha val="43137"/>
                    </a:srgbClr>
                  </a:outerShdw>
                </a:effectLst>
                <a:latin typeface="Arial" pitchFamily="34" charset="0"/>
                <a:cs typeface="Arial" pitchFamily="34" charset="0"/>
              </a:rPr>
              <a:t>Diabetes Care Centre, Pretoria</a:t>
            </a:r>
          </a:p>
          <a:p>
            <a:pPr algn="r" eaLnBrk="0" hangingPunct="0"/>
            <a:r>
              <a:rPr lang="en-ZA" sz="2000" b="1" dirty="0">
                <a:solidFill>
                  <a:srgbClr val="FFC000"/>
                </a:solidFill>
                <a:effectLst>
                  <a:outerShdw blurRad="38100" dist="38100" dir="2700000" algn="tl">
                    <a:srgbClr val="000000">
                      <a:alpha val="43137"/>
                    </a:srgbClr>
                  </a:outerShdw>
                </a:effectLst>
                <a:latin typeface="Arial" pitchFamily="34" charset="0"/>
                <a:cs typeface="Arial" pitchFamily="34" charset="0"/>
              </a:rPr>
              <a:t>Tutor: </a:t>
            </a:r>
            <a:r>
              <a:rPr lang="en-ZA" sz="2000" b="1" i="1" dirty="0">
                <a:solidFill>
                  <a:srgbClr val="FFC000"/>
                </a:solidFill>
                <a:effectLst>
                  <a:outerShdw blurRad="38100" dist="38100" dir="2700000" algn="tl">
                    <a:srgbClr val="000000">
                      <a:alpha val="43137"/>
                    </a:srgbClr>
                  </a:outerShdw>
                </a:effectLst>
                <a:latin typeface="Arial" pitchFamily="34" charset="0"/>
                <a:cs typeface="Arial" pitchFamily="34" charset="0"/>
              </a:rPr>
              <a:t>Cardiff School of Medicine, Wales, UK</a:t>
            </a:r>
          </a:p>
          <a:p>
            <a:pPr algn="r" eaLnBrk="0" hangingPunct="0"/>
            <a:endParaRPr lang="en-ZA" b="1" i="1" dirty="0">
              <a:solidFill>
                <a:srgbClr val="FFC000"/>
              </a:solidFill>
              <a:effectLst>
                <a:outerShdw blurRad="38100" dist="38100" dir="2700000" algn="tl">
                  <a:srgbClr val="000000">
                    <a:alpha val="43137"/>
                  </a:srgbClr>
                </a:outerShdw>
              </a:effectLst>
              <a:latin typeface="Arial" pitchFamily="34" charset="0"/>
              <a:cs typeface="Arial" pitchFamily="34" charset="0"/>
            </a:endParaRPr>
          </a:p>
        </p:txBody>
      </p:sp>
      <p:graphicFrame>
        <p:nvGraphicFramePr>
          <p:cNvPr id="1233926" name="Object 1030"/>
          <p:cNvGraphicFramePr>
            <a:graphicFrameLocks noChangeAspect="1"/>
          </p:cNvGraphicFramePr>
          <p:nvPr/>
        </p:nvGraphicFramePr>
        <p:xfrm>
          <a:off x="7794154" y="5226927"/>
          <a:ext cx="1132114" cy="1480352"/>
        </p:xfrm>
        <a:graphic>
          <a:graphicData uri="http://schemas.openxmlformats.org/presentationml/2006/ole">
            <mc:AlternateContent xmlns:mc="http://schemas.openxmlformats.org/markup-compatibility/2006">
              <mc:Choice xmlns:v="urn:schemas-microsoft-com:vml" Requires="v">
                <p:oleObj name="Clip" r:id="rId2" imgW="885960" imgH="1104840" progId="">
                  <p:embed/>
                </p:oleObj>
              </mc:Choice>
              <mc:Fallback>
                <p:oleObj name="Clip" r:id="rId2" imgW="885960" imgH="1104840" progId="">
                  <p:embed/>
                  <p:pic>
                    <p:nvPicPr>
                      <p:cNvPr id="0" name="Picture 10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4154" y="5226927"/>
                        <a:ext cx="1132114" cy="1480352"/>
                      </a:xfrm>
                      <a:prstGeom prst="rect">
                        <a:avLst/>
                      </a:prstGeom>
                      <a:gradFill rotWithShape="0">
                        <a:gsLst>
                          <a:gs pos="0">
                            <a:schemeClr val="accent2">
                              <a:gamma/>
                              <a:shade val="0"/>
                              <a:invGamma/>
                            </a:schemeClr>
                          </a:gs>
                          <a:gs pos="100000">
                            <a:schemeClr val="accent2"/>
                          </a:gs>
                        </a:gsLst>
                        <a:path path="shape">
                          <a:fillToRect l="50000" t="50000" r="50000" b="50000"/>
                        </a:path>
                      </a:gra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33933" name="Rectangle 1037"/>
          <p:cNvSpPr>
            <a:spLocks noChangeArrowheads="1"/>
          </p:cNvSpPr>
          <p:nvPr/>
        </p:nvSpPr>
        <p:spPr bwMode="auto">
          <a:xfrm>
            <a:off x="664938" y="391898"/>
            <a:ext cx="7924800" cy="1600438"/>
          </a:xfrm>
          <a:prstGeom prst="rect">
            <a:avLst/>
          </a:prstGeom>
          <a:noFill/>
          <a:ln w="57150">
            <a:noFill/>
            <a:miter lim="800000"/>
            <a:headEnd/>
            <a:tailEnd/>
          </a:ln>
          <a:effectLst/>
        </p:spPr>
        <p:txBody>
          <a:bodyPr anchor="b"/>
          <a:lstStyle/>
          <a:p>
            <a:pPr algn="ctr" eaLnBrk="0" hangingPunct="0"/>
            <a:endParaRPr lang="en-US" sz="3200" b="1" dirty="0">
              <a:solidFill>
                <a:srgbClr val="FFC000"/>
              </a:solidFill>
              <a:effectLst>
                <a:outerShdw blurRad="38100" dist="38100" dir="2700000" algn="tl">
                  <a:srgbClr val="C0C0C0"/>
                </a:outerShdw>
              </a:effectLst>
              <a:latin typeface="Albertus Extra Bold" pitchFamily="34" charset="0"/>
            </a:endParaRPr>
          </a:p>
          <a:p>
            <a:pPr algn="ctr" eaLnBrk="0" hangingPunct="0"/>
            <a:r>
              <a:rPr lang="en-US" sz="2400" dirty="0"/>
              <a:t>Management of T2DM - a breakthrough in modern day insulin therapy</a:t>
            </a:r>
            <a:endParaRPr lang="en-US" sz="2400" b="1" dirty="0">
              <a:solidFill>
                <a:srgbClr val="FFC000"/>
              </a:solidFill>
              <a:effectLst>
                <a:outerShdw blurRad="38100" dist="38100" dir="2700000" algn="tl">
                  <a:srgbClr val="C0C0C0"/>
                </a:outerShdw>
              </a:effectLst>
              <a:latin typeface="Albertus Extra Bold" pitchFamily="34" charset="0"/>
            </a:endParaRPr>
          </a:p>
          <a:p>
            <a:pPr algn="ctr" eaLnBrk="0" hangingPunct="0"/>
            <a:r>
              <a:rPr lang="en-US" sz="3200" b="1" dirty="0">
                <a:solidFill>
                  <a:srgbClr val="FFC000"/>
                </a:solidFill>
                <a:effectLst>
                  <a:outerShdw blurRad="38100" dist="38100" dir="2700000" algn="tl">
                    <a:srgbClr val="C0C0C0"/>
                  </a:outerShdw>
                </a:effectLst>
                <a:latin typeface="Albertus Extra Bold" pitchFamily="34" charset="0"/>
              </a:rPr>
              <a:t>Focus on Premixed Insulins</a:t>
            </a:r>
          </a:p>
        </p:txBody>
      </p:sp>
      <p:sp>
        <p:nvSpPr>
          <p:cNvPr id="1233934" name="Text Box 1038"/>
          <p:cNvSpPr txBox="1">
            <a:spLocks noChangeArrowheads="1"/>
          </p:cNvSpPr>
          <p:nvPr/>
        </p:nvSpPr>
        <p:spPr bwMode="auto">
          <a:xfrm>
            <a:off x="776514" y="2187184"/>
            <a:ext cx="7639050" cy="1631216"/>
          </a:xfrm>
          <a:prstGeom prst="rect">
            <a:avLst/>
          </a:prstGeom>
          <a:noFill/>
          <a:ln w="9525">
            <a:noFill/>
            <a:miter lim="800000"/>
            <a:headEnd/>
            <a:tailEnd/>
          </a:ln>
          <a:effectLst>
            <a:reflection blurRad="6350" stA="52000" endA="300" endPos="35000" dir="5400000" sy="-100000" algn="bl" rotWithShape="0"/>
          </a:effectLst>
          <a:scene3d>
            <a:camera prst="perspectiveFront"/>
            <a:lightRig rig="threePt" dir="t"/>
          </a:scene3d>
        </p:spPr>
        <p:txBody>
          <a:bodyPr wrap="square">
            <a:spAutoFit/>
          </a:bodyPr>
          <a:lstStyle/>
          <a:p>
            <a:pPr algn="ctr">
              <a:spcBef>
                <a:spcPct val="50000"/>
              </a:spcBef>
            </a:pPr>
            <a:r>
              <a:rPr lang="en-US" sz="4000" b="1" i="1" dirty="0">
                <a:latin typeface="Arial Rounded MT Bold" pitchFamily="34" charset="0"/>
              </a:rPr>
              <a:t>MODERN INSULIN IN  THE </a:t>
            </a:r>
          </a:p>
          <a:p>
            <a:pPr algn="ctr">
              <a:spcBef>
                <a:spcPct val="50000"/>
              </a:spcBef>
            </a:pPr>
            <a:r>
              <a:rPr lang="en-US" sz="4000" b="1" i="1" dirty="0">
                <a:latin typeface="Arial Rounded MT Bold" pitchFamily="34" charset="0"/>
              </a:rPr>
              <a:t>TYPE 2 DIABETIC</a:t>
            </a:r>
            <a:endParaRPr lang="en-GB" sz="4000" b="1" i="1" dirty="0">
              <a:solidFill>
                <a:srgbClr val="FF3300"/>
              </a:solidFill>
              <a:effectLst>
                <a:outerShdw blurRad="38100" dist="38100" dir="2700000" algn="tl">
                  <a:srgbClr val="C0C0C0"/>
                </a:outerShdw>
              </a:effectLst>
              <a:latin typeface="Arial Rounded MT Bold" pitchFamily="34" charset="0"/>
            </a:endParaRPr>
          </a:p>
        </p:txBody>
      </p:sp>
      <p:sp>
        <p:nvSpPr>
          <p:cNvPr id="7" name="Rectangle 6"/>
          <p:cNvSpPr/>
          <p:nvPr/>
        </p:nvSpPr>
        <p:spPr>
          <a:xfrm>
            <a:off x="-14518" y="0"/>
            <a:ext cx="566057"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233933"/>
                                        </p:tgtEl>
                                        <p:attrNameLst>
                                          <p:attrName>style.visibility</p:attrName>
                                        </p:attrNameLst>
                                      </p:cBhvr>
                                      <p:to>
                                        <p:strVal val="visible"/>
                                      </p:to>
                                    </p:set>
                                    <p:anim calcmode="lin" valueType="num">
                                      <p:cBhvr>
                                        <p:cTn id="7" dur="500" fill="hold"/>
                                        <p:tgtEl>
                                          <p:spTgt spid="1233933"/>
                                        </p:tgtEl>
                                        <p:attrNameLst>
                                          <p:attrName>ppt_w</p:attrName>
                                        </p:attrNameLst>
                                      </p:cBhvr>
                                      <p:tavLst>
                                        <p:tav tm="0">
                                          <p:val>
                                            <p:fltVal val="0"/>
                                          </p:val>
                                        </p:tav>
                                        <p:tav tm="100000">
                                          <p:val>
                                            <p:strVal val="#ppt_w"/>
                                          </p:val>
                                        </p:tav>
                                      </p:tavLst>
                                    </p:anim>
                                    <p:anim calcmode="lin" valueType="num">
                                      <p:cBhvr>
                                        <p:cTn id="8" dur="500" fill="hold"/>
                                        <p:tgtEl>
                                          <p:spTgt spid="123393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528" fill="hold" grpId="0" nodeType="afterEffect">
                                  <p:stCondLst>
                                    <p:cond delay="0"/>
                                  </p:stCondLst>
                                  <p:childTnLst>
                                    <p:set>
                                      <p:cBhvr>
                                        <p:cTn id="11" dur="1" fill="hold">
                                          <p:stCondLst>
                                            <p:cond delay="0"/>
                                          </p:stCondLst>
                                        </p:cTn>
                                        <p:tgtEl>
                                          <p:spTgt spid="1233925"/>
                                        </p:tgtEl>
                                        <p:attrNameLst>
                                          <p:attrName>style.visibility</p:attrName>
                                        </p:attrNameLst>
                                      </p:cBhvr>
                                      <p:to>
                                        <p:strVal val="visible"/>
                                      </p:to>
                                    </p:set>
                                    <p:anim calcmode="lin" valueType="num">
                                      <p:cBhvr>
                                        <p:cTn id="12" dur="500" fill="hold"/>
                                        <p:tgtEl>
                                          <p:spTgt spid="1233925"/>
                                        </p:tgtEl>
                                        <p:attrNameLst>
                                          <p:attrName>ppt_w</p:attrName>
                                        </p:attrNameLst>
                                      </p:cBhvr>
                                      <p:tavLst>
                                        <p:tav tm="0">
                                          <p:val>
                                            <p:fltVal val="0"/>
                                          </p:val>
                                        </p:tav>
                                        <p:tav tm="100000">
                                          <p:val>
                                            <p:strVal val="#ppt_w"/>
                                          </p:val>
                                        </p:tav>
                                      </p:tavLst>
                                    </p:anim>
                                    <p:anim calcmode="lin" valueType="num">
                                      <p:cBhvr>
                                        <p:cTn id="13" dur="500" fill="hold"/>
                                        <p:tgtEl>
                                          <p:spTgt spid="1233925"/>
                                        </p:tgtEl>
                                        <p:attrNameLst>
                                          <p:attrName>ppt_h</p:attrName>
                                        </p:attrNameLst>
                                      </p:cBhvr>
                                      <p:tavLst>
                                        <p:tav tm="0">
                                          <p:val>
                                            <p:fltVal val="0"/>
                                          </p:val>
                                        </p:tav>
                                        <p:tav tm="100000">
                                          <p:val>
                                            <p:strVal val="#ppt_h"/>
                                          </p:val>
                                        </p:tav>
                                      </p:tavLst>
                                    </p:anim>
                                    <p:anim calcmode="lin" valueType="num">
                                      <p:cBhvr>
                                        <p:cTn id="14" dur="500" fill="hold"/>
                                        <p:tgtEl>
                                          <p:spTgt spid="1233925"/>
                                        </p:tgtEl>
                                        <p:attrNameLst>
                                          <p:attrName>ppt_x</p:attrName>
                                        </p:attrNameLst>
                                      </p:cBhvr>
                                      <p:tavLst>
                                        <p:tav tm="0">
                                          <p:val>
                                            <p:fltVal val="0.5"/>
                                          </p:val>
                                        </p:tav>
                                        <p:tav tm="100000">
                                          <p:val>
                                            <p:strVal val="#ppt_x"/>
                                          </p:val>
                                        </p:tav>
                                      </p:tavLst>
                                    </p:anim>
                                    <p:anim calcmode="lin" valueType="num">
                                      <p:cBhvr>
                                        <p:cTn id="15" dur="500" fill="hold"/>
                                        <p:tgtEl>
                                          <p:spTgt spid="1233925"/>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23" presetClass="entr" presetSubtype="32" fill="hold" nodeType="afterEffect">
                                  <p:stCondLst>
                                    <p:cond delay="0"/>
                                  </p:stCondLst>
                                  <p:childTnLst>
                                    <p:set>
                                      <p:cBhvr>
                                        <p:cTn id="18" dur="1" fill="hold">
                                          <p:stCondLst>
                                            <p:cond delay="0"/>
                                          </p:stCondLst>
                                        </p:cTn>
                                        <p:tgtEl>
                                          <p:spTgt spid="1233926"/>
                                        </p:tgtEl>
                                        <p:attrNameLst>
                                          <p:attrName>style.visibility</p:attrName>
                                        </p:attrNameLst>
                                      </p:cBhvr>
                                      <p:to>
                                        <p:strVal val="visible"/>
                                      </p:to>
                                    </p:set>
                                    <p:anim calcmode="lin" valueType="num">
                                      <p:cBhvr>
                                        <p:cTn id="19" dur="500" fill="hold"/>
                                        <p:tgtEl>
                                          <p:spTgt spid="1233926"/>
                                        </p:tgtEl>
                                        <p:attrNameLst>
                                          <p:attrName>ppt_w</p:attrName>
                                        </p:attrNameLst>
                                      </p:cBhvr>
                                      <p:tavLst>
                                        <p:tav tm="0">
                                          <p:val>
                                            <p:strVal val="4*#ppt_w"/>
                                          </p:val>
                                        </p:tav>
                                        <p:tav tm="100000">
                                          <p:val>
                                            <p:strVal val="#ppt_w"/>
                                          </p:val>
                                        </p:tav>
                                      </p:tavLst>
                                    </p:anim>
                                    <p:anim calcmode="lin" valueType="num">
                                      <p:cBhvr>
                                        <p:cTn id="20" dur="500" fill="hold"/>
                                        <p:tgtEl>
                                          <p:spTgt spid="123392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3925" grpId="0" animBg="1" autoUpdateAnimBg="0"/>
      <p:bldP spid="1233933"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749E68D-B4B2-4A0D-A727-0DC52BF05BF2}"/>
              </a:ext>
            </a:extLst>
          </p:cNvPr>
          <p:cNvSpPr>
            <a:spLocks noGrp="1"/>
          </p:cNvSpPr>
          <p:nvPr>
            <p:ph type="body" sz="quarter" idx="13"/>
          </p:nvPr>
        </p:nvSpPr>
        <p:spPr/>
        <p:txBody>
          <a:bodyPr/>
          <a:lstStyle/>
          <a:p>
            <a:r>
              <a:rPr lang="en-US" sz="525" dirty="0">
                <a:solidFill>
                  <a:srgbClr val="82786F"/>
                </a:solidFill>
              </a:rPr>
              <a:t>Years denote the first approval received for the drug  </a:t>
            </a:r>
          </a:p>
          <a:p>
            <a:r>
              <a:rPr lang="en-US" sz="525" dirty="0">
                <a:solidFill>
                  <a:srgbClr val="82786F"/>
                </a:solidFill>
              </a:rPr>
              <a:t>IDF Diabetes Atlas, 2017, 8th Edition; John R et al., Diabetes Spectrum 2014; 27:82-86; </a:t>
            </a:r>
            <a:r>
              <a:rPr lang="en-US" sz="525" dirty="0" err="1">
                <a:solidFill>
                  <a:srgbClr val="82786F"/>
                </a:solidFill>
              </a:rPr>
              <a:t>Gourgari</a:t>
            </a:r>
            <a:r>
              <a:rPr lang="en-US" sz="525" dirty="0">
                <a:solidFill>
                  <a:srgbClr val="82786F"/>
                </a:solidFill>
              </a:rPr>
              <a:t> et al., Journal of Diabetes and its Complications, 31, 2017:1719-1727</a:t>
            </a:r>
          </a:p>
        </p:txBody>
      </p:sp>
      <p:sp>
        <p:nvSpPr>
          <p:cNvPr id="3" name="Title 2">
            <a:extLst>
              <a:ext uri="{FF2B5EF4-FFF2-40B4-BE49-F238E27FC236}">
                <a16:creationId xmlns:a16="http://schemas.microsoft.com/office/drawing/2014/main" id="{576E0570-C7AC-4823-9FE6-81B2B2C03FBB}"/>
              </a:ext>
            </a:extLst>
          </p:cNvPr>
          <p:cNvSpPr>
            <a:spLocks noGrp="1"/>
          </p:cNvSpPr>
          <p:nvPr>
            <p:ph type="title"/>
          </p:nvPr>
        </p:nvSpPr>
        <p:spPr/>
        <p:txBody>
          <a:bodyPr/>
          <a:lstStyle/>
          <a:p>
            <a:r>
              <a:rPr lang="en-GB" sz="2400" dirty="0">
                <a:latin typeface="+mn-lt"/>
              </a:rPr>
              <a:t>Evolution of T2D treatment</a:t>
            </a:r>
          </a:p>
        </p:txBody>
      </p:sp>
      <p:graphicFrame>
        <p:nvGraphicFramePr>
          <p:cNvPr id="90" name="Content Placeholder 8">
            <a:extLst>
              <a:ext uri="{FF2B5EF4-FFF2-40B4-BE49-F238E27FC236}">
                <a16:creationId xmlns:a16="http://schemas.microsoft.com/office/drawing/2014/main" id="{BC9E9561-EC83-4C25-8C3B-3640DA6FFCFE}"/>
              </a:ext>
            </a:extLst>
          </p:cNvPr>
          <p:cNvGraphicFramePr>
            <a:graphicFrameLocks/>
          </p:cNvGraphicFramePr>
          <p:nvPr/>
        </p:nvGraphicFramePr>
        <p:xfrm>
          <a:off x="311347" y="2433723"/>
          <a:ext cx="8338430" cy="3028950"/>
        </p:xfrm>
        <a:graphic>
          <a:graphicData uri="http://schemas.openxmlformats.org/drawingml/2006/chart">
            <c:chart xmlns:c="http://schemas.openxmlformats.org/drawingml/2006/chart" xmlns:r="http://schemas.openxmlformats.org/officeDocument/2006/relationships" r:id="rId4"/>
          </a:graphicData>
        </a:graphic>
      </p:graphicFrame>
      <p:sp>
        <p:nvSpPr>
          <p:cNvPr id="91" name="Freeform 14">
            <a:extLst>
              <a:ext uri="{FF2B5EF4-FFF2-40B4-BE49-F238E27FC236}">
                <a16:creationId xmlns:a16="http://schemas.microsoft.com/office/drawing/2014/main" id="{CA83E161-48E2-4CBA-9E70-0BE23ADA9173}"/>
              </a:ext>
            </a:extLst>
          </p:cNvPr>
          <p:cNvSpPr>
            <a:spLocks/>
          </p:cNvSpPr>
          <p:nvPr/>
        </p:nvSpPr>
        <p:spPr bwMode="auto">
          <a:xfrm>
            <a:off x="1349507" y="2806414"/>
            <a:ext cx="7168353" cy="1567853"/>
          </a:xfrm>
          <a:custGeom>
            <a:avLst/>
            <a:gdLst>
              <a:gd name="T0" fmla="*/ 0 w 4771"/>
              <a:gd name="T1" fmla="*/ 126995609 h 1788"/>
              <a:gd name="T2" fmla="*/ 346015 w 4771"/>
              <a:gd name="T3" fmla="*/ 120717916 h 1788"/>
              <a:gd name="T4" fmla="*/ 808639 w 4771"/>
              <a:gd name="T5" fmla="*/ 106460196 h 1788"/>
              <a:gd name="T6" fmla="*/ 1454546 w 4771"/>
              <a:gd name="T7" fmla="*/ 84375340 h 1788"/>
              <a:gd name="T8" fmla="*/ 2475968 w 4771"/>
              <a:gd name="T9" fmla="*/ 44577628 h 1788"/>
              <a:gd name="T10" fmla="*/ 2977522 w 4771"/>
              <a:gd name="T11" fmla="*/ 21863969 h 1788"/>
              <a:gd name="T12" fmla="*/ 3441281 w 4771"/>
              <a:gd name="T13" fmla="*/ 0 h 1788"/>
              <a:gd name="T14" fmla="*/ 0 60000 65536"/>
              <a:gd name="T15" fmla="*/ 0 60000 65536"/>
              <a:gd name="T16" fmla="*/ 0 60000 65536"/>
              <a:gd name="T17" fmla="*/ 0 60000 65536"/>
              <a:gd name="T18" fmla="*/ 0 60000 65536"/>
              <a:gd name="T19" fmla="*/ 0 60000 65536"/>
              <a:gd name="T20" fmla="*/ 0 60000 65536"/>
              <a:gd name="T21" fmla="*/ 0 w 4771"/>
              <a:gd name="T22" fmla="*/ 0 h 1788"/>
              <a:gd name="T23" fmla="*/ 4771 w 4771"/>
              <a:gd name="T24" fmla="*/ 1788 h 1788"/>
              <a:gd name="connsiteX0" fmla="*/ 0 w 10000"/>
              <a:gd name="connsiteY0" fmla="*/ 10000 h 10000"/>
              <a:gd name="connsiteX1" fmla="*/ 1006 w 10000"/>
              <a:gd name="connsiteY1" fmla="*/ 9508 h 10000"/>
              <a:gd name="connsiteX2" fmla="*/ 2348 w 10000"/>
              <a:gd name="connsiteY2" fmla="*/ 8389 h 10000"/>
              <a:gd name="connsiteX3" fmla="*/ 4226 w 10000"/>
              <a:gd name="connsiteY3" fmla="*/ 6644 h 10000"/>
              <a:gd name="connsiteX4" fmla="*/ 7096 w 10000"/>
              <a:gd name="connsiteY4" fmla="*/ 3315 h 10000"/>
              <a:gd name="connsiteX5" fmla="*/ 8652 w 10000"/>
              <a:gd name="connsiteY5" fmla="*/ 1723 h 10000"/>
              <a:gd name="connsiteX6" fmla="*/ 10000 w 10000"/>
              <a:gd name="connsiteY6" fmla="*/ 0 h 10000"/>
              <a:gd name="connsiteX0" fmla="*/ 0 w 10000"/>
              <a:gd name="connsiteY0" fmla="*/ 10000 h 10000"/>
              <a:gd name="connsiteX1" fmla="*/ 1006 w 10000"/>
              <a:gd name="connsiteY1" fmla="*/ 9508 h 10000"/>
              <a:gd name="connsiteX2" fmla="*/ 2348 w 10000"/>
              <a:gd name="connsiteY2" fmla="*/ 8389 h 10000"/>
              <a:gd name="connsiteX3" fmla="*/ 4254 w 10000"/>
              <a:gd name="connsiteY3" fmla="*/ 6398 h 10000"/>
              <a:gd name="connsiteX4" fmla="*/ 7096 w 10000"/>
              <a:gd name="connsiteY4" fmla="*/ 3315 h 10000"/>
              <a:gd name="connsiteX5" fmla="*/ 8652 w 10000"/>
              <a:gd name="connsiteY5" fmla="*/ 1723 h 10000"/>
              <a:gd name="connsiteX6" fmla="*/ 10000 w 10000"/>
              <a:gd name="connsiteY6" fmla="*/ 0 h 10000"/>
              <a:gd name="connsiteX0" fmla="*/ 0 w 10000"/>
              <a:gd name="connsiteY0" fmla="*/ 10000 h 10000"/>
              <a:gd name="connsiteX1" fmla="*/ 1006 w 10000"/>
              <a:gd name="connsiteY1" fmla="*/ 9508 h 10000"/>
              <a:gd name="connsiteX2" fmla="*/ 2348 w 10000"/>
              <a:gd name="connsiteY2" fmla="*/ 8389 h 10000"/>
              <a:gd name="connsiteX3" fmla="*/ 7096 w 10000"/>
              <a:gd name="connsiteY3" fmla="*/ 3315 h 10000"/>
              <a:gd name="connsiteX4" fmla="*/ 8652 w 10000"/>
              <a:gd name="connsiteY4" fmla="*/ 1723 h 10000"/>
              <a:gd name="connsiteX5" fmla="*/ 10000 w 10000"/>
              <a:gd name="connsiteY5" fmla="*/ 0 h 10000"/>
              <a:gd name="connsiteX0" fmla="*/ 0 w 10000"/>
              <a:gd name="connsiteY0" fmla="*/ 9149 h 9526"/>
              <a:gd name="connsiteX1" fmla="*/ 1006 w 10000"/>
              <a:gd name="connsiteY1" fmla="*/ 9508 h 9526"/>
              <a:gd name="connsiteX2" fmla="*/ 2348 w 10000"/>
              <a:gd name="connsiteY2" fmla="*/ 8389 h 9526"/>
              <a:gd name="connsiteX3" fmla="*/ 7096 w 10000"/>
              <a:gd name="connsiteY3" fmla="*/ 3315 h 9526"/>
              <a:gd name="connsiteX4" fmla="*/ 8652 w 10000"/>
              <a:gd name="connsiteY4" fmla="*/ 1723 h 9526"/>
              <a:gd name="connsiteX5" fmla="*/ 10000 w 10000"/>
              <a:gd name="connsiteY5" fmla="*/ 0 h 9526"/>
              <a:gd name="connsiteX0" fmla="*/ 0 w 10000"/>
              <a:gd name="connsiteY0" fmla="*/ 9604 h 9604"/>
              <a:gd name="connsiteX1" fmla="*/ 2348 w 10000"/>
              <a:gd name="connsiteY1" fmla="*/ 8806 h 9604"/>
              <a:gd name="connsiteX2" fmla="*/ 7096 w 10000"/>
              <a:gd name="connsiteY2" fmla="*/ 3480 h 9604"/>
              <a:gd name="connsiteX3" fmla="*/ 8652 w 10000"/>
              <a:gd name="connsiteY3" fmla="*/ 1809 h 9604"/>
              <a:gd name="connsiteX4" fmla="*/ 10000 w 10000"/>
              <a:gd name="connsiteY4" fmla="*/ 0 h 9604"/>
              <a:gd name="connsiteX0" fmla="*/ 0 w 10000"/>
              <a:gd name="connsiteY0" fmla="*/ 10000 h 10016"/>
              <a:gd name="connsiteX1" fmla="*/ 2336 w 10000"/>
              <a:gd name="connsiteY1" fmla="*/ 9365 h 10016"/>
              <a:gd name="connsiteX2" fmla="*/ 7096 w 10000"/>
              <a:gd name="connsiteY2" fmla="*/ 3623 h 10016"/>
              <a:gd name="connsiteX3" fmla="*/ 8652 w 10000"/>
              <a:gd name="connsiteY3" fmla="*/ 1884 h 10016"/>
              <a:gd name="connsiteX4" fmla="*/ 10000 w 10000"/>
              <a:gd name="connsiteY4" fmla="*/ 0 h 10016"/>
              <a:gd name="connsiteX0" fmla="*/ 0 w 10000"/>
              <a:gd name="connsiteY0" fmla="*/ 10000 h 10000"/>
              <a:gd name="connsiteX1" fmla="*/ 2336 w 10000"/>
              <a:gd name="connsiteY1" fmla="*/ 9365 h 10000"/>
              <a:gd name="connsiteX2" fmla="*/ 6382 w 10000"/>
              <a:gd name="connsiteY2" fmla="*/ 4651 h 10000"/>
              <a:gd name="connsiteX3" fmla="*/ 8652 w 10000"/>
              <a:gd name="connsiteY3" fmla="*/ 1884 h 10000"/>
              <a:gd name="connsiteX4" fmla="*/ 10000 w 10000"/>
              <a:gd name="connsiteY4" fmla="*/ 0 h 10000"/>
              <a:gd name="connsiteX0" fmla="*/ 0 w 10000"/>
              <a:gd name="connsiteY0" fmla="*/ 10000 h 10000"/>
              <a:gd name="connsiteX1" fmla="*/ 2336 w 10000"/>
              <a:gd name="connsiteY1" fmla="*/ 9365 h 10000"/>
              <a:gd name="connsiteX2" fmla="*/ 6382 w 10000"/>
              <a:gd name="connsiteY2" fmla="*/ 4651 h 10000"/>
              <a:gd name="connsiteX3" fmla="*/ 7328 w 10000"/>
              <a:gd name="connsiteY3" fmla="*/ 1927 h 10000"/>
              <a:gd name="connsiteX4" fmla="*/ 8652 w 10000"/>
              <a:gd name="connsiteY4" fmla="*/ 1884 h 10000"/>
              <a:gd name="connsiteX5" fmla="*/ 10000 w 10000"/>
              <a:gd name="connsiteY5" fmla="*/ 0 h 10000"/>
              <a:gd name="connsiteX0" fmla="*/ 0 w 10000"/>
              <a:gd name="connsiteY0" fmla="*/ 10000 h 10000"/>
              <a:gd name="connsiteX1" fmla="*/ 2336 w 10000"/>
              <a:gd name="connsiteY1" fmla="*/ 9365 h 10000"/>
              <a:gd name="connsiteX2" fmla="*/ 6382 w 10000"/>
              <a:gd name="connsiteY2" fmla="*/ 4651 h 10000"/>
              <a:gd name="connsiteX3" fmla="*/ 7328 w 10000"/>
              <a:gd name="connsiteY3" fmla="*/ 1927 h 10000"/>
              <a:gd name="connsiteX4" fmla="*/ 10000 w 10000"/>
              <a:gd name="connsiteY4" fmla="*/ 0 h 10000"/>
              <a:gd name="connsiteX0" fmla="*/ 0 w 9122"/>
              <a:gd name="connsiteY0" fmla="*/ 9560 h 9560"/>
              <a:gd name="connsiteX1" fmla="*/ 2336 w 9122"/>
              <a:gd name="connsiteY1" fmla="*/ 8925 h 9560"/>
              <a:gd name="connsiteX2" fmla="*/ 6382 w 9122"/>
              <a:gd name="connsiteY2" fmla="*/ 4211 h 9560"/>
              <a:gd name="connsiteX3" fmla="*/ 7328 w 9122"/>
              <a:gd name="connsiteY3" fmla="*/ 1487 h 9560"/>
              <a:gd name="connsiteX4" fmla="*/ 9122 w 9122"/>
              <a:gd name="connsiteY4" fmla="*/ 0 h 9560"/>
              <a:gd name="connsiteX0" fmla="*/ 0 w 10000"/>
              <a:gd name="connsiteY0" fmla="*/ 10000 h 10132"/>
              <a:gd name="connsiteX1" fmla="*/ 2561 w 10000"/>
              <a:gd name="connsiteY1" fmla="*/ 9336 h 10132"/>
              <a:gd name="connsiteX2" fmla="*/ 8033 w 10000"/>
              <a:gd name="connsiteY2" fmla="*/ 1555 h 10132"/>
              <a:gd name="connsiteX3" fmla="*/ 10000 w 10000"/>
              <a:gd name="connsiteY3" fmla="*/ 0 h 10132"/>
              <a:gd name="connsiteX0" fmla="*/ 0 w 10000"/>
              <a:gd name="connsiteY0" fmla="*/ 10000 h 10132"/>
              <a:gd name="connsiteX1" fmla="*/ 2522 w 10000"/>
              <a:gd name="connsiteY1" fmla="*/ 9336 h 10132"/>
              <a:gd name="connsiteX2" fmla="*/ 8033 w 10000"/>
              <a:gd name="connsiteY2" fmla="*/ 1555 h 10132"/>
              <a:gd name="connsiteX3" fmla="*/ 10000 w 10000"/>
              <a:gd name="connsiteY3" fmla="*/ 0 h 10132"/>
              <a:gd name="connsiteX0" fmla="*/ 0 w 10000"/>
              <a:gd name="connsiteY0" fmla="*/ 10000 h 10132"/>
              <a:gd name="connsiteX1" fmla="*/ 2522 w 10000"/>
              <a:gd name="connsiteY1" fmla="*/ 9336 h 10132"/>
              <a:gd name="connsiteX2" fmla="*/ 8033 w 10000"/>
              <a:gd name="connsiteY2" fmla="*/ 1555 h 10132"/>
              <a:gd name="connsiteX3" fmla="*/ 10000 w 10000"/>
              <a:gd name="connsiteY3" fmla="*/ 0 h 10132"/>
              <a:gd name="connsiteX0" fmla="*/ 0 w 10000"/>
              <a:gd name="connsiteY0" fmla="*/ 10000 h 10132"/>
              <a:gd name="connsiteX1" fmla="*/ 2522 w 10000"/>
              <a:gd name="connsiteY1" fmla="*/ 9336 h 10132"/>
              <a:gd name="connsiteX2" fmla="*/ 8033 w 10000"/>
              <a:gd name="connsiteY2" fmla="*/ 1555 h 10132"/>
              <a:gd name="connsiteX3" fmla="*/ 10000 w 10000"/>
              <a:gd name="connsiteY3" fmla="*/ 0 h 10132"/>
              <a:gd name="connsiteX0" fmla="*/ 0 w 10000"/>
              <a:gd name="connsiteY0" fmla="*/ 10000 h 10000"/>
              <a:gd name="connsiteX1" fmla="*/ 2522 w 10000"/>
              <a:gd name="connsiteY1" fmla="*/ 9336 h 10000"/>
              <a:gd name="connsiteX2" fmla="*/ 5518 w 10000"/>
              <a:gd name="connsiteY2" fmla="*/ 5804 h 10000"/>
              <a:gd name="connsiteX3" fmla="*/ 8033 w 10000"/>
              <a:gd name="connsiteY3" fmla="*/ 1555 h 10000"/>
              <a:gd name="connsiteX4" fmla="*/ 10000 w 10000"/>
              <a:gd name="connsiteY4" fmla="*/ 0 h 10000"/>
              <a:gd name="connsiteX0" fmla="*/ 0 w 10000"/>
              <a:gd name="connsiteY0" fmla="*/ 10000 h 10000"/>
              <a:gd name="connsiteX1" fmla="*/ 2522 w 10000"/>
              <a:gd name="connsiteY1" fmla="*/ 9336 h 10000"/>
              <a:gd name="connsiteX2" fmla="*/ 5518 w 10000"/>
              <a:gd name="connsiteY2" fmla="*/ 5804 h 10000"/>
              <a:gd name="connsiteX3" fmla="*/ 7007 w 10000"/>
              <a:gd name="connsiteY3" fmla="*/ 4473 h 10000"/>
              <a:gd name="connsiteX4" fmla="*/ 8033 w 10000"/>
              <a:gd name="connsiteY4" fmla="*/ 1555 h 10000"/>
              <a:gd name="connsiteX5" fmla="*/ 10000 w 10000"/>
              <a:gd name="connsiteY5" fmla="*/ 0 h 10000"/>
              <a:gd name="connsiteX0" fmla="*/ 0 w 10000"/>
              <a:gd name="connsiteY0" fmla="*/ 10000 h 10000"/>
              <a:gd name="connsiteX1" fmla="*/ 2522 w 10000"/>
              <a:gd name="connsiteY1" fmla="*/ 9336 h 10000"/>
              <a:gd name="connsiteX2" fmla="*/ 5518 w 10000"/>
              <a:gd name="connsiteY2" fmla="*/ 5804 h 10000"/>
              <a:gd name="connsiteX3" fmla="*/ 7007 w 10000"/>
              <a:gd name="connsiteY3" fmla="*/ 4473 h 10000"/>
              <a:gd name="connsiteX4" fmla="*/ 8033 w 10000"/>
              <a:gd name="connsiteY4" fmla="*/ 1555 h 10000"/>
              <a:gd name="connsiteX5" fmla="*/ 10000 w 10000"/>
              <a:gd name="connsiteY5" fmla="*/ 0 h 10000"/>
              <a:gd name="connsiteX0" fmla="*/ 0 w 10000"/>
              <a:gd name="connsiteY0" fmla="*/ 10000 h 10000"/>
              <a:gd name="connsiteX1" fmla="*/ 2522 w 10000"/>
              <a:gd name="connsiteY1" fmla="*/ 9336 h 10000"/>
              <a:gd name="connsiteX2" fmla="*/ 5518 w 10000"/>
              <a:gd name="connsiteY2" fmla="*/ 5804 h 10000"/>
              <a:gd name="connsiteX3" fmla="*/ 7007 w 10000"/>
              <a:gd name="connsiteY3" fmla="*/ 4473 h 10000"/>
              <a:gd name="connsiteX4" fmla="*/ 8033 w 10000"/>
              <a:gd name="connsiteY4" fmla="*/ 1555 h 10000"/>
              <a:gd name="connsiteX5" fmla="*/ 10000 w 10000"/>
              <a:gd name="connsiteY5" fmla="*/ 0 h 10000"/>
              <a:gd name="connsiteX0" fmla="*/ 0 w 10000"/>
              <a:gd name="connsiteY0" fmla="*/ 10000 h 10000"/>
              <a:gd name="connsiteX1" fmla="*/ 2522 w 10000"/>
              <a:gd name="connsiteY1" fmla="*/ 9336 h 10000"/>
              <a:gd name="connsiteX2" fmla="*/ 5518 w 10000"/>
              <a:gd name="connsiteY2" fmla="*/ 5804 h 10000"/>
              <a:gd name="connsiteX3" fmla="*/ 7007 w 10000"/>
              <a:gd name="connsiteY3" fmla="*/ 4473 h 10000"/>
              <a:gd name="connsiteX4" fmla="*/ 8033 w 10000"/>
              <a:gd name="connsiteY4" fmla="*/ 1555 h 10000"/>
              <a:gd name="connsiteX5" fmla="*/ 8984 w 10000"/>
              <a:gd name="connsiteY5" fmla="*/ 992 h 10000"/>
              <a:gd name="connsiteX6" fmla="*/ 10000 w 10000"/>
              <a:gd name="connsiteY6" fmla="*/ 0 h 10000"/>
              <a:gd name="connsiteX0" fmla="*/ 0 w 10000"/>
              <a:gd name="connsiteY0" fmla="*/ 9846 h 9846"/>
              <a:gd name="connsiteX1" fmla="*/ 2522 w 10000"/>
              <a:gd name="connsiteY1" fmla="*/ 9336 h 9846"/>
              <a:gd name="connsiteX2" fmla="*/ 5518 w 10000"/>
              <a:gd name="connsiteY2" fmla="*/ 5804 h 9846"/>
              <a:gd name="connsiteX3" fmla="*/ 7007 w 10000"/>
              <a:gd name="connsiteY3" fmla="*/ 4473 h 9846"/>
              <a:gd name="connsiteX4" fmla="*/ 8033 w 10000"/>
              <a:gd name="connsiteY4" fmla="*/ 1555 h 9846"/>
              <a:gd name="connsiteX5" fmla="*/ 8984 w 10000"/>
              <a:gd name="connsiteY5" fmla="*/ 992 h 9846"/>
              <a:gd name="connsiteX6" fmla="*/ 10000 w 10000"/>
              <a:gd name="connsiteY6" fmla="*/ 0 h 9846"/>
              <a:gd name="connsiteX0" fmla="*/ 0 w 10000"/>
              <a:gd name="connsiteY0" fmla="*/ 10000 h 10000"/>
              <a:gd name="connsiteX1" fmla="*/ 2522 w 10000"/>
              <a:gd name="connsiteY1" fmla="*/ 9482 h 10000"/>
              <a:gd name="connsiteX2" fmla="*/ 5518 w 10000"/>
              <a:gd name="connsiteY2" fmla="*/ 5895 h 10000"/>
              <a:gd name="connsiteX3" fmla="*/ 7007 w 10000"/>
              <a:gd name="connsiteY3" fmla="*/ 4543 h 10000"/>
              <a:gd name="connsiteX4" fmla="*/ 8033 w 10000"/>
              <a:gd name="connsiteY4" fmla="*/ 1579 h 10000"/>
              <a:gd name="connsiteX5" fmla="*/ 10000 w 10000"/>
              <a:gd name="connsiteY5" fmla="*/ 0 h 10000"/>
              <a:gd name="connsiteX0" fmla="*/ 0 w 10000"/>
              <a:gd name="connsiteY0" fmla="*/ 10000 h 10000"/>
              <a:gd name="connsiteX1" fmla="*/ 2522 w 10000"/>
              <a:gd name="connsiteY1" fmla="*/ 9482 h 10000"/>
              <a:gd name="connsiteX2" fmla="*/ 5518 w 10000"/>
              <a:gd name="connsiteY2" fmla="*/ 5895 h 10000"/>
              <a:gd name="connsiteX3" fmla="*/ 7007 w 10000"/>
              <a:gd name="connsiteY3" fmla="*/ 4543 h 10000"/>
              <a:gd name="connsiteX4" fmla="*/ 8033 w 10000"/>
              <a:gd name="connsiteY4" fmla="*/ 1579 h 10000"/>
              <a:gd name="connsiteX5" fmla="*/ 9003 w 10000"/>
              <a:gd name="connsiteY5" fmla="*/ 870 h 10000"/>
              <a:gd name="connsiteX6" fmla="*/ 10000 w 10000"/>
              <a:gd name="connsiteY6" fmla="*/ 0 h 10000"/>
              <a:gd name="connsiteX0" fmla="*/ 0 w 10000"/>
              <a:gd name="connsiteY0" fmla="*/ 10000 h 10000"/>
              <a:gd name="connsiteX1" fmla="*/ 2522 w 10000"/>
              <a:gd name="connsiteY1" fmla="*/ 9482 h 10000"/>
              <a:gd name="connsiteX2" fmla="*/ 5518 w 10000"/>
              <a:gd name="connsiteY2" fmla="*/ 5895 h 10000"/>
              <a:gd name="connsiteX3" fmla="*/ 7007 w 10000"/>
              <a:gd name="connsiteY3" fmla="*/ 4543 h 10000"/>
              <a:gd name="connsiteX4" fmla="*/ 8033 w 10000"/>
              <a:gd name="connsiteY4" fmla="*/ 1579 h 10000"/>
              <a:gd name="connsiteX5" fmla="*/ 9003 w 10000"/>
              <a:gd name="connsiteY5" fmla="*/ 1081 h 10000"/>
              <a:gd name="connsiteX6" fmla="*/ 10000 w 10000"/>
              <a:gd name="connsiteY6" fmla="*/ 0 h 10000"/>
              <a:gd name="connsiteX0" fmla="*/ 0 w 10000"/>
              <a:gd name="connsiteY0" fmla="*/ 10000 h 10000"/>
              <a:gd name="connsiteX1" fmla="*/ 463 w 10000"/>
              <a:gd name="connsiteY1" fmla="*/ 9923 h 10000"/>
              <a:gd name="connsiteX2" fmla="*/ 2522 w 10000"/>
              <a:gd name="connsiteY2" fmla="*/ 9482 h 10000"/>
              <a:gd name="connsiteX3" fmla="*/ 5518 w 10000"/>
              <a:gd name="connsiteY3" fmla="*/ 5895 h 10000"/>
              <a:gd name="connsiteX4" fmla="*/ 7007 w 10000"/>
              <a:gd name="connsiteY4" fmla="*/ 4543 h 10000"/>
              <a:gd name="connsiteX5" fmla="*/ 8033 w 10000"/>
              <a:gd name="connsiteY5" fmla="*/ 1579 h 10000"/>
              <a:gd name="connsiteX6" fmla="*/ 9003 w 10000"/>
              <a:gd name="connsiteY6" fmla="*/ 1081 h 10000"/>
              <a:gd name="connsiteX7" fmla="*/ 10000 w 10000"/>
              <a:gd name="connsiteY7" fmla="*/ 0 h 10000"/>
              <a:gd name="connsiteX0" fmla="*/ 0 w 11543"/>
              <a:gd name="connsiteY0" fmla="*/ 11183 h 11183"/>
              <a:gd name="connsiteX1" fmla="*/ 2006 w 11543"/>
              <a:gd name="connsiteY1" fmla="*/ 9923 h 11183"/>
              <a:gd name="connsiteX2" fmla="*/ 4065 w 11543"/>
              <a:gd name="connsiteY2" fmla="*/ 9482 h 11183"/>
              <a:gd name="connsiteX3" fmla="*/ 7061 w 11543"/>
              <a:gd name="connsiteY3" fmla="*/ 5895 h 11183"/>
              <a:gd name="connsiteX4" fmla="*/ 8550 w 11543"/>
              <a:gd name="connsiteY4" fmla="*/ 4543 h 11183"/>
              <a:gd name="connsiteX5" fmla="*/ 9576 w 11543"/>
              <a:gd name="connsiteY5" fmla="*/ 1579 h 11183"/>
              <a:gd name="connsiteX6" fmla="*/ 10546 w 11543"/>
              <a:gd name="connsiteY6" fmla="*/ 1081 h 11183"/>
              <a:gd name="connsiteX7" fmla="*/ 11543 w 11543"/>
              <a:gd name="connsiteY7" fmla="*/ 0 h 11183"/>
              <a:gd name="connsiteX0" fmla="*/ 0 w 11543"/>
              <a:gd name="connsiteY0" fmla="*/ 11183 h 11183"/>
              <a:gd name="connsiteX1" fmla="*/ 1561 w 11543"/>
              <a:gd name="connsiteY1" fmla="*/ 9923 h 11183"/>
              <a:gd name="connsiteX2" fmla="*/ 4065 w 11543"/>
              <a:gd name="connsiteY2" fmla="*/ 9482 h 11183"/>
              <a:gd name="connsiteX3" fmla="*/ 7061 w 11543"/>
              <a:gd name="connsiteY3" fmla="*/ 5895 h 11183"/>
              <a:gd name="connsiteX4" fmla="*/ 8550 w 11543"/>
              <a:gd name="connsiteY4" fmla="*/ 4543 h 11183"/>
              <a:gd name="connsiteX5" fmla="*/ 9576 w 11543"/>
              <a:gd name="connsiteY5" fmla="*/ 1579 h 11183"/>
              <a:gd name="connsiteX6" fmla="*/ 10546 w 11543"/>
              <a:gd name="connsiteY6" fmla="*/ 1081 h 11183"/>
              <a:gd name="connsiteX7" fmla="*/ 11543 w 11543"/>
              <a:gd name="connsiteY7" fmla="*/ 0 h 11183"/>
              <a:gd name="connsiteX0" fmla="*/ 0 w 11460"/>
              <a:gd name="connsiteY0" fmla="*/ 10676 h 10676"/>
              <a:gd name="connsiteX1" fmla="*/ 1478 w 11460"/>
              <a:gd name="connsiteY1" fmla="*/ 9923 h 10676"/>
              <a:gd name="connsiteX2" fmla="*/ 3982 w 11460"/>
              <a:gd name="connsiteY2" fmla="*/ 9482 h 10676"/>
              <a:gd name="connsiteX3" fmla="*/ 6978 w 11460"/>
              <a:gd name="connsiteY3" fmla="*/ 5895 h 10676"/>
              <a:gd name="connsiteX4" fmla="*/ 8467 w 11460"/>
              <a:gd name="connsiteY4" fmla="*/ 4543 h 10676"/>
              <a:gd name="connsiteX5" fmla="*/ 9493 w 11460"/>
              <a:gd name="connsiteY5" fmla="*/ 1579 h 10676"/>
              <a:gd name="connsiteX6" fmla="*/ 10463 w 11460"/>
              <a:gd name="connsiteY6" fmla="*/ 1081 h 10676"/>
              <a:gd name="connsiteX7" fmla="*/ 11460 w 11460"/>
              <a:gd name="connsiteY7" fmla="*/ 0 h 10676"/>
              <a:gd name="connsiteX0" fmla="*/ 0 w 11460"/>
              <a:gd name="connsiteY0" fmla="*/ 10676 h 10676"/>
              <a:gd name="connsiteX1" fmla="*/ 1478 w 11460"/>
              <a:gd name="connsiteY1" fmla="*/ 9923 h 10676"/>
              <a:gd name="connsiteX2" fmla="*/ 3982 w 11460"/>
              <a:gd name="connsiteY2" fmla="*/ 9482 h 10676"/>
              <a:gd name="connsiteX3" fmla="*/ 6978 w 11460"/>
              <a:gd name="connsiteY3" fmla="*/ 5895 h 10676"/>
              <a:gd name="connsiteX4" fmla="*/ 8467 w 11460"/>
              <a:gd name="connsiteY4" fmla="*/ 4543 h 10676"/>
              <a:gd name="connsiteX5" fmla="*/ 9451 w 11460"/>
              <a:gd name="connsiteY5" fmla="*/ 1748 h 10676"/>
              <a:gd name="connsiteX6" fmla="*/ 10463 w 11460"/>
              <a:gd name="connsiteY6" fmla="*/ 1081 h 10676"/>
              <a:gd name="connsiteX7" fmla="*/ 11460 w 11460"/>
              <a:gd name="connsiteY7" fmla="*/ 0 h 10676"/>
              <a:gd name="connsiteX0" fmla="*/ 0 w 11460"/>
              <a:gd name="connsiteY0" fmla="*/ 10676 h 10676"/>
              <a:gd name="connsiteX1" fmla="*/ 1478 w 11460"/>
              <a:gd name="connsiteY1" fmla="*/ 9923 h 10676"/>
              <a:gd name="connsiteX2" fmla="*/ 3982 w 11460"/>
              <a:gd name="connsiteY2" fmla="*/ 9482 h 10676"/>
              <a:gd name="connsiteX3" fmla="*/ 6978 w 11460"/>
              <a:gd name="connsiteY3" fmla="*/ 5895 h 10676"/>
              <a:gd name="connsiteX4" fmla="*/ 8467 w 11460"/>
              <a:gd name="connsiteY4" fmla="*/ 4543 h 10676"/>
              <a:gd name="connsiteX5" fmla="*/ 9451 w 11460"/>
              <a:gd name="connsiteY5" fmla="*/ 1748 h 10676"/>
              <a:gd name="connsiteX6" fmla="*/ 10393 w 11460"/>
              <a:gd name="connsiteY6" fmla="*/ 1081 h 10676"/>
              <a:gd name="connsiteX7" fmla="*/ 11460 w 11460"/>
              <a:gd name="connsiteY7" fmla="*/ 0 h 10676"/>
              <a:gd name="connsiteX0" fmla="*/ 0 w 11418"/>
              <a:gd name="connsiteY0" fmla="*/ 10732 h 10732"/>
              <a:gd name="connsiteX1" fmla="*/ 1478 w 11418"/>
              <a:gd name="connsiteY1" fmla="*/ 9979 h 10732"/>
              <a:gd name="connsiteX2" fmla="*/ 3982 w 11418"/>
              <a:gd name="connsiteY2" fmla="*/ 9538 h 10732"/>
              <a:gd name="connsiteX3" fmla="*/ 6978 w 11418"/>
              <a:gd name="connsiteY3" fmla="*/ 5951 h 10732"/>
              <a:gd name="connsiteX4" fmla="*/ 8467 w 11418"/>
              <a:gd name="connsiteY4" fmla="*/ 4599 h 10732"/>
              <a:gd name="connsiteX5" fmla="*/ 9451 w 11418"/>
              <a:gd name="connsiteY5" fmla="*/ 1804 h 10732"/>
              <a:gd name="connsiteX6" fmla="*/ 10393 w 11418"/>
              <a:gd name="connsiteY6" fmla="*/ 1137 h 10732"/>
              <a:gd name="connsiteX7" fmla="*/ 11418 w 11418"/>
              <a:gd name="connsiteY7" fmla="*/ 0 h 10732"/>
              <a:gd name="connsiteX0" fmla="*/ 0 w 11418"/>
              <a:gd name="connsiteY0" fmla="*/ 10732 h 10732"/>
              <a:gd name="connsiteX1" fmla="*/ 1478 w 11418"/>
              <a:gd name="connsiteY1" fmla="*/ 9979 h 10732"/>
              <a:gd name="connsiteX2" fmla="*/ 3982 w 11418"/>
              <a:gd name="connsiteY2" fmla="*/ 9538 h 10732"/>
              <a:gd name="connsiteX3" fmla="*/ 6978 w 11418"/>
              <a:gd name="connsiteY3" fmla="*/ 5951 h 10732"/>
              <a:gd name="connsiteX4" fmla="*/ 8467 w 11418"/>
              <a:gd name="connsiteY4" fmla="*/ 4599 h 10732"/>
              <a:gd name="connsiteX5" fmla="*/ 9451 w 11418"/>
              <a:gd name="connsiteY5" fmla="*/ 1596 h 10732"/>
              <a:gd name="connsiteX6" fmla="*/ 10393 w 11418"/>
              <a:gd name="connsiteY6" fmla="*/ 1137 h 10732"/>
              <a:gd name="connsiteX7" fmla="*/ 11418 w 11418"/>
              <a:gd name="connsiteY7" fmla="*/ 0 h 10732"/>
              <a:gd name="connsiteX0" fmla="*/ 0 w 11418"/>
              <a:gd name="connsiteY0" fmla="*/ 10732 h 10732"/>
              <a:gd name="connsiteX1" fmla="*/ 1478 w 11418"/>
              <a:gd name="connsiteY1" fmla="*/ 9979 h 10732"/>
              <a:gd name="connsiteX2" fmla="*/ 3982 w 11418"/>
              <a:gd name="connsiteY2" fmla="*/ 9538 h 10732"/>
              <a:gd name="connsiteX3" fmla="*/ 6978 w 11418"/>
              <a:gd name="connsiteY3" fmla="*/ 5951 h 10732"/>
              <a:gd name="connsiteX4" fmla="*/ 8467 w 11418"/>
              <a:gd name="connsiteY4" fmla="*/ 4599 h 10732"/>
              <a:gd name="connsiteX5" fmla="*/ 9451 w 11418"/>
              <a:gd name="connsiteY5" fmla="*/ 1702 h 10732"/>
              <a:gd name="connsiteX6" fmla="*/ 10393 w 11418"/>
              <a:gd name="connsiteY6" fmla="*/ 1137 h 10732"/>
              <a:gd name="connsiteX7" fmla="*/ 11418 w 11418"/>
              <a:gd name="connsiteY7" fmla="*/ 0 h 10732"/>
              <a:gd name="connsiteX0" fmla="*/ 0 w 11418"/>
              <a:gd name="connsiteY0" fmla="*/ 10732 h 10732"/>
              <a:gd name="connsiteX1" fmla="*/ 1478 w 11418"/>
              <a:gd name="connsiteY1" fmla="*/ 9979 h 10732"/>
              <a:gd name="connsiteX2" fmla="*/ 3982 w 11418"/>
              <a:gd name="connsiteY2" fmla="*/ 9538 h 10732"/>
              <a:gd name="connsiteX3" fmla="*/ 6978 w 11418"/>
              <a:gd name="connsiteY3" fmla="*/ 5951 h 10732"/>
              <a:gd name="connsiteX4" fmla="*/ 8467 w 11418"/>
              <a:gd name="connsiteY4" fmla="*/ 4599 h 10732"/>
              <a:gd name="connsiteX5" fmla="*/ 9451 w 11418"/>
              <a:gd name="connsiteY5" fmla="*/ 1702 h 10732"/>
              <a:gd name="connsiteX6" fmla="*/ 10393 w 11418"/>
              <a:gd name="connsiteY6" fmla="*/ 1137 h 10732"/>
              <a:gd name="connsiteX7" fmla="*/ 11418 w 11418"/>
              <a:gd name="connsiteY7" fmla="*/ 0 h 10732"/>
              <a:gd name="connsiteX0" fmla="*/ 0 w 11418"/>
              <a:gd name="connsiteY0" fmla="*/ 10732 h 10732"/>
              <a:gd name="connsiteX1" fmla="*/ 1478 w 11418"/>
              <a:gd name="connsiteY1" fmla="*/ 9979 h 10732"/>
              <a:gd name="connsiteX2" fmla="*/ 3982 w 11418"/>
              <a:gd name="connsiteY2" fmla="*/ 9538 h 10732"/>
              <a:gd name="connsiteX3" fmla="*/ 6978 w 11418"/>
              <a:gd name="connsiteY3" fmla="*/ 5951 h 10732"/>
              <a:gd name="connsiteX4" fmla="*/ 8467 w 11418"/>
              <a:gd name="connsiteY4" fmla="*/ 4599 h 10732"/>
              <a:gd name="connsiteX5" fmla="*/ 9451 w 11418"/>
              <a:gd name="connsiteY5" fmla="*/ 1702 h 10732"/>
              <a:gd name="connsiteX6" fmla="*/ 10428 w 11418"/>
              <a:gd name="connsiteY6" fmla="*/ 1102 h 10732"/>
              <a:gd name="connsiteX7" fmla="*/ 11418 w 11418"/>
              <a:gd name="connsiteY7" fmla="*/ 0 h 10732"/>
              <a:gd name="connsiteX0" fmla="*/ 0 w 11418"/>
              <a:gd name="connsiteY0" fmla="*/ 10732 h 10732"/>
              <a:gd name="connsiteX1" fmla="*/ 1478 w 11418"/>
              <a:gd name="connsiteY1" fmla="*/ 9979 h 10732"/>
              <a:gd name="connsiteX2" fmla="*/ 3982 w 11418"/>
              <a:gd name="connsiteY2" fmla="*/ 9538 h 10732"/>
              <a:gd name="connsiteX3" fmla="*/ 6978 w 11418"/>
              <a:gd name="connsiteY3" fmla="*/ 5951 h 10732"/>
              <a:gd name="connsiteX4" fmla="*/ 8467 w 11418"/>
              <a:gd name="connsiteY4" fmla="*/ 4599 h 10732"/>
              <a:gd name="connsiteX5" fmla="*/ 9451 w 11418"/>
              <a:gd name="connsiteY5" fmla="*/ 1702 h 10732"/>
              <a:gd name="connsiteX6" fmla="*/ 10428 w 11418"/>
              <a:gd name="connsiteY6" fmla="*/ 1102 h 10732"/>
              <a:gd name="connsiteX7" fmla="*/ 11418 w 11418"/>
              <a:gd name="connsiteY7" fmla="*/ 0 h 10732"/>
              <a:gd name="connsiteX0" fmla="*/ 0 w 11418"/>
              <a:gd name="connsiteY0" fmla="*/ 10732 h 10732"/>
              <a:gd name="connsiteX1" fmla="*/ 1478 w 11418"/>
              <a:gd name="connsiteY1" fmla="*/ 9979 h 10732"/>
              <a:gd name="connsiteX2" fmla="*/ 3982 w 11418"/>
              <a:gd name="connsiteY2" fmla="*/ 9538 h 10732"/>
              <a:gd name="connsiteX3" fmla="*/ 6978 w 11418"/>
              <a:gd name="connsiteY3" fmla="*/ 5951 h 10732"/>
              <a:gd name="connsiteX4" fmla="*/ 8458 w 11418"/>
              <a:gd name="connsiteY4" fmla="*/ 4669 h 10732"/>
              <a:gd name="connsiteX5" fmla="*/ 9451 w 11418"/>
              <a:gd name="connsiteY5" fmla="*/ 1702 h 10732"/>
              <a:gd name="connsiteX6" fmla="*/ 10428 w 11418"/>
              <a:gd name="connsiteY6" fmla="*/ 1102 h 10732"/>
              <a:gd name="connsiteX7" fmla="*/ 11418 w 11418"/>
              <a:gd name="connsiteY7" fmla="*/ 0 h 10732"/>
              <a:gd name="connsiteX0" fmla="*/ 0 w 11460"/>
              <a:gd name="connsiteY0" fmla="*/ 10845 h 10845"/>
              <a:gd name="connsiteX1" fmla="*/ 1520 w 11460"/>
              <a:gd name="connsiteY1" fmla="*/ 9979 h 10845"/>
              <a:gd name="connsiteX2" fmla="*/ 4024 w 11460"/>
              <a:gd name="connsiteY2" fmla="*/ 9538 h 10845"/>
              <a:gd name="connsiteX3" fmla="*/ 7020 w 11460"/>
              <a:gd name="connsiteY3" fmla="*/ 5951 h 10845"/>
              <a:gd name="connsiteX4" fmla="*/ 8500 w 11460"/>
              <a:gd name="connsiteY4" fmla="*/ 4669 h 10845"/>
              <a:gd name="connsiteX5" fmla="*/ 9493 w 11460"/>
              <a:gd name="connsiteY5" fmla="*/ 1702 h 10845"/>
              <a:gd name="connsiteX6" fmla="*/ 10470 w 11460"/>
              <a:gd name="connsiteY6" fmla="*/ 1102 h 10845"/>
              <a:gd name="connsiteX7" fmla="*/ 11460 w 11460"/>
              <a:gd name="connsiteY7" fmla="*/ 0 h 10845"/>
              <a:gd name="connsiteX0" fmla="*/ 0 w 11460"/>
              <a:gd name="connsiteY0" fmla="*/ 10845 h 10845"/>
              <a:gd name="connsiteX1" fmla="*/ 1562 w 11460"/>
              <a:gd name="connsiteY1" fmla="*/ 10035 h 10845"/>
              <a:gd name="connsiteX2" fmla="*/ 4024 w 11460"/>
              <a:gd name="connsiteY2" fmla="*/ 9538 h 10845"/>
              <a:gd name="connsiteX3" fmla="*/ 7020 w 11460"/>
              <a:gd name="connsiteY3" fmla="*/ 5951 h 10845"/>
              <a:gd name="connsiteX4" fmla="*/ 8500 w 11460"/>
              <a:gd name="connsiteY4" fmla="*/ 4669 h 10845"/>
              <a:gd name="connsiteX5" fmla="*/ 9493 w 11460"/>
              <a:gd name="connsiteY5" fmla="*/ 1702 h 10845"/>
              <a:gd name="connsiteX6" fmla="*/ 10470 w 11460"/>
              <a:gd name="connsiteY6" fmla="*/ 1102 h 10845"/>
              <a:gd name="connsiteX7" fmla="*/ 11460 w 11460"/>
              <a:gd name="connsiteY7" fmla="*/ 0 h 10845"/>
              <a:gd name="connsiteX0" fmla="*/ 0 w 11460"/>
              <a:gd name="connsiteY0" fmla="*/ 10845 h 10845"/>
              <a:gd name="connsiteX1" fmla="*/ 1562 w 11460"/>
              <a:gd name="connsiteY1" fmla="*/ 10035 h 10845"/>
              <a:gd name="connsiteX2" fmla="*/ 4024 w 11460"/>
              <a:gd name="connsiteY2" fmla="*/ 9538 h 10845"/>
              <a:gd name="connsiteX3" fmla="*/ 7020 w 11460"/>
              <a:gd name="connsiteY3" fmla="*/ 5951 h 10845"/>
              <a:gd name="connsiteX4" fmla="*/ 8500 w 11460"/>
              <a:gd name="connsiteY4" fmla="*/ 4669 h 10845"/>
              <a:gd name="connsiteX5" fmla="*/ 8752 w 11460"/>
              <a:gd name="connsiteY5" fmla="*/ 2079 h 10845"/>
              <a:gd name="connsiteX6" fmla="*/ 10470 w 11460"/>
              <a:gd name="connsiteY6" fmla="*/ 1102 h 10845"/>
              <a:gd name="connsiteX7" fmla="*/ 11460 w 11460"/>
              <a:gd name="connsiteY7" fmla="*/ 0 h 10845"/>
              <a:gd name="connsiteX0" fmla="*/ 0 w 11460"/>
              <a:gd name="connsiteY0" fmla="*/ 10845 h 10845"/>
              <a:gd name="connsiteX1" fmla="*/ 1562 w 11460"/>
              <a:gd name="connsiteY1" fmla="*/ 10035 h 10845"/>
              <a:gd name="connsiteX2" fmla="*/ 4024 w 11460"/>
              <a:gd name="connsiteY2" fmla="*/ 9538 h 10845"/>
              <a:gd name="connsiteX3" fmla="*/ 7020 w 11460"/>
              <a:gd name="connsiteY3" fmla="*/ 5951 h 10845"/>
              <a:gd name="connsiteX4" fmla="*/ 8500 w 11460"/>
              <a:gd name="connsiteY4" fmla="*/ 4669 h 10845"/>
              <a:gd name="connsiteX5" fmla="*/ 8752 w 11460"/>
              <a:gd name="connsiteY5" fmla="*/ 2079 h 10845"/>
              <a:gd name="connsiteX6" fmla="*/ 10571 w 11460"/>
              <a:gd name="connsiteY6" fmla="*/ 456 h 10845"/>
              <a:gd name="connsiteX7" fmla="*/ 11460 w 11460"/>
              <a:gd name="connsiteY7" fmla="*/ 0 h 10845"/>
              <a:gd name="connsiteX0" fmla="*/ 0 w 11460"/>
              <a:gd name="connsiteY0" fmla="*/ 10845 h 10845"/>
              <a:gd name="connsiteX1" fmla="*/ 1562 w 11460"/>
              <a:gd name="connsiteY1" fmla="*/ 10035 h 10845"/>
              <a:gd name="connsiteX2" fmla="*/ 4024 w 11460"/>
              <a:gd name="connsiteY2" fmla="*/ 9538 h 10845"/>
              <a:gd name="connsiteX3" fmla="*/ 7020 w 11460"/>
              <a:gd name="connsiteY3" fmla="*/ 5951 h 10845"/>
              <a:gd name="connsiteX4" fmla="*/ 7847 w 11460"/>
              <a:gd name="connsiteY4" fmla="*/ 4884 h 10845"/>
              <a:gd name="connsiteX5" fmla="*/ 8752 w 11460"/>
              <a:gd name="connsiteY5" fmla="*/ 2079 h 10845"/>
              <a:gd name="connsiteX6" fmla="*/ 10571 w 11460"/>
              <a:gd name="connsiteY6" fmla="*/ 456 h 10845"/>
              <a:gd name="connsiteX7" fmla="*/ 11460 w 11460"/>
              <a:gd name="connsiteY7" fmla="*/ 0 h 10845"/>
              <a:gd name="connsiteX0" fmla="*/ 0 w 11460"/>
              <a:gd name="connsiteY0" fmla="*/ 10845 h 10845"/>
              <a:gd name="connsiteX1" fmla="*/ 1562 w 11460"/>
              <a:gd name="connsiteY1" fmla="*/ 10035 h 10845"/>
              <a:gd name="connsiteX2" fmla="*/ 4024 w 11460"/>
              <a:gd name="connsiteY2" fmla="*/ 9538 h 10845"/>
              <a:gd name="connsiteX3" fmla="*/ 6442 w 11460"/>
              <a:gd name="connsiteY3" fmla="*/ 6166 h 10845"/>
              <a:gd name="connsiteX4" fmla="*/ 7847 w 11460"/>
              <a:gd name="connsiteY4" fmla="*/ 4884 h 10845"/>
              <a:gd name="connsiteX5" fmla="*/ 8752 w 11460"/>
              <a:gd name="connsiteY5" fmla="*/ 2079 h 10845"/>
              <a:gd name="connsiteX6" fmla="*/ 10571 w 11460"/>
              <a:gd name="connsiteY6" fmla="*/ 456 h 10845"/>
              <a:gd name="connsiteX7" fmla="*/ 11460 w 11460"/>
              <a:gd name="connsiteY7" fmla="*/ 0 h 10845"/>
              <a:gd name="connsiteX0" fmla="*/ 0 w 11460"/>
              <a:gd name="connsiteY0" fmla="*/ 10845 h 10845"/>
              <a:gd name="connsiteX1" fmla="*/ 1562 w 11460"/>
              <a:gd name="connsiteY1" fmla="*/ 10035 h 10845"/>
              <a:gd name="connsiteX2" fmla="*/ 3722 w 11460"/>
              <a:gd name="connsiteY2" fmla="*/ 9538 h 10845"/>
              <a:gd name="connsiteX3" fmla="*/ 6442 w 11460"/>
              <a:gd name="connsiteY3" fmla="*/ 6166 h 10845"/>
              <a:gd name="connsiteX4" fmla="*/ 7847 w 11460"/>
              <a:gd name="connsiteY4" fmla="*/ 4884 h 10845"/>
              <a:gd name="connsiteX5" fmla="*/ 8752 w 11460"/>
              <a:gd name="connsiteY5" fmla="*/ 2079 h 10845"/>
              <a:gd name="connsiteX6" fmla="*/ 10571 w 11460"/>
              <a:gd name="connsiteY6" fmla="*/ 456 h 10845"/>
              <a:gd name="connsiteX7" fmla="*/ 11460 w 11460"/>
              <a:gd name="connsiteY7" fmla="*/ 0 h 10845"/>
              <a:gd name="connsiteX0" fmla="*/ 0 w 11460"/>
              <a:gd name="connsiteY0" fmla="*/ 10845 h 10845"/>
              <a:gd name="connsiteX1" fmla="*/ 1562 w 11460"/>
              <a:gd name="connsiteY1" fmla="*/ 10035 h 10845"/>
              <a:gd name="connsiteX2" fmla="*/ 3722 w 11460"/>
              <a:gd name="connsiteY2" fmla="*/ 9538 h 10845"/>
              <a:gd name="connsiteX3" fmla="*/ 6442 w 11460"/>
              <a:gd name="connsiteY3" fmla="*/ 6166 h 10845"/>
              <a:gd name="connsiteX4" fmla="*/ 8752 w 11460"/>
              <a:gd name="connsiteY4" fmla="*/ 2079 h 10845"/>
              <a:gd name="connsiteX5" fmla="*/ 10571 w 11460"/>
              <a:gd name="connsiteY5" fmla="*/ 456 h 10845"/>
              <a:gd name="connsiteX6" fmla="*/ 11460 w 11460"/>
              <a:gd name="connsiteY6" fmla="*/ 0 h 10845"/>
              <a:gd name="connsiteX0" fmla="*/ 0 w 11460"/>
              <a:gd name="connsiteY0" fmla="*/ 10845 h 10845"/>
              <a:gd name="connsiteX1" fmla="*/ 1562 w 11460"/>
              <a:gd name="connsiteY1" fmla="*/ 10035 h 10845"/>
              <a:gd name="connsiteX2" fmla="*/ 3722 w 11460"/>
              <a:gd name="connsiteY2" fmla="*/ 9538 h 10845"/>
              <a:gd name="connsiteX3" fmla="*/ 6442 w 11460"/>
              <a:gd name="connsiteY3" fmla="*/ 6166 h 10845"/>
              <a:gd name="connsiteX4" fmla="*/ 8752 w 11460"/>
              <a:gd name="connsiteY4" fmla="*/ 2079 h 10845"/>
              <a:gd name="connsiteX5" fmla="*/ 10571 w 11460"/>
              <a:gd name="connsiteY5" fmla="*/ 456 h 10845"/>
              <a:gd name="connsiteX6" fmla="*/ 11460 w 11460"/>
              <a:gd name="connsiteY6" fmla="*/ 0 h 10845"/>
              <a:gd name="connsiteX0" fmla="*/ 0 w 11460"/>
              <a:gd name="connsiteY0" fmla="*/ 10845 h 10845"/>
              <a:gd name="connsiteX1" fmla="*/ 1562 w 11460"/>
              <a:gd name="connsiteY1" fmla="*/ 10035 h 10845"/>
              <a:gd name="connsiteX2" fmla="*/ 3722 w 11460"/>
              <a:gd name="connsiteY2" fmla="*/ 9538 h 10845"/>
              <a:gd name="connsiteX3" fmla="*/ 6458 w 11460"/>
              <a:gd name="connsiteY3" fmla="*/ 6301 h 10845"/>
              <a:gd name="connsiteX4" fmla="*/ 8752 w 11460"/>
              <a:gd name="connsiteY4" fmla="*/ 2079 h 10845"/>
              <a:gd name="connsiteX5" fmla="*/ 10571 w 11460"/>
              <a:gd name="connsiteY5" fmla="*/ 456 h 10845"/>
              <a:gd name="connsiteX6" fmla="*/ 11460 w 11460"/>
              <a:gd name="connsiteY6" fmla="*/ 0 h 10845"/>
              <a:gd name="connsiteX0" fmla="*/ 0 w 11460"/>
              <a:gd name="connsiteY0" fmla="*/ 10845 h 10845"/>
              <a:gd name="connsiteX1" fmla="*/ 3722 w 11460"/>
              <a:gd name="connsiteY1" fmla="*/ 9538 h 10845"/>
              <a:gd name="connsiteX2" fmla="*/ 6458 w 11460"/>
              <a:gd name="connsiteY2" fmla="*/ 6301 h 10845"/>
              <a:gd name="connsiteX3" fmla="*/ 8752 w 11460"/>
              <a:gd name="connsiteY3" fmla="*/ 2079 h 10845"/>
              <a:gd name="connsiteX4" fmla="*/ 10571 w 11460"/>
              <a:gd name="connsiteY4" fmla="*/ 456 h 10845"/>
              <a:gd name="connsiteX5" fmla="*/ 11460 w 11460"/>
              <a:gd name="connsiteY5" fmla="*/ 0 h 10845"/>
              <a:gd name="connsiteX0" fmla="*/ 0 w 11460"/>
              <a:gd name="connsiteY0" fmla="*/ 10845 h 10845"/>
              <a:gd name="connsiteX1" fmla="*/ 3691 w 11460"/>
              <a:gd name="connsiteY1" fmla="*/ 9448 h 10845"/>
              <a:gd name="connsiteX2" fmla="*/ 6458 w 11460"/>
              <a:gd name="connsiteY2" fmla="*/ 6301 h 10845"/>
              <a:gd name="connsiteX3" fmla="*/ 8752 w 11460"/>
              <a:gd name="connsiteY3" fmla="*/ 2079 h 10845"/>
              <a:gd name="connsiteX4" fmla="*/ 10571 w 11460"/>
              <a:gd name="connsiteY4" fmla="*/ 456 h 10845"/>
              <a:gd name="connsiteX5" fmla="*/ 11460 w 11460"/>
              <a:gd name="connsiteY5" fmla="*/ 0 h 10845"/>
              <a:gd name="connsiteX0" fmla="*/ 0 w 11460"/>
              <a:gd name="connsiteY0" fmla="*/ 10845 h 10845"/>
              <a:gd name="connsiteX1" fmla="*/ 3691 w 11460"/>
              <a:gd name="connsiteY1" fmla="*/ 9448 h 10845"/>
              <a:gd name="connsiteX2" fmla="*/ 6458 w 11460"/>
              <a:gd name="connsiteY2" fmla="*/ 6301 h 10845"/>
              <a:gd name="connsiteX3" fmla="*/ 8752 w 11460"/>
              <a:gd name="connsiteY3" fmla="*/ 2079 h 10845"/>
              <a:gd name="connsiteX4" fmla="*/ 10571 w 11460"/>
              <a:gd name="connsiteY4" fmla="*/ 456 h 10845"/>
              <a:gd name="connsiteX5" fmla="*/ 11460 w 11460"/>
              <a:gd name="connsiteY5" fmla="*/ 0 h 10845"/>
              <a:gd name="connsiteX0" fmla="*/ 0 w 11821"/>
              <a:gd name="connsiteY0" fmla="*/ 11081 h 11081"/>
              <a:gd name="connsiteX1" fmla="*/ 3691 w 11821"/>
              <a:gd name="connsiteY1" fmla="*/ 9684 h 11081"/>
              <a:gd name="connsiteX2" fmla="*/ 6458 w 11821"/>
              <a:gd name="connsiteY2" fmla="*/ 6537 h 11081"/>
              <a:gd name="connsiteX3" fmla="*/ 8752 w 11821"/>
              <a:gd name="connsiteY3" fmla="*/ 2315 h 11081"/>
              <a:gd name="connsiteX4" fmla="*/ 10571 w 11821"/>
              <a:gd name="connsiteY4" fmla="*/ 692 h 11081"/>
              <a:gd name="connsiteX5" fmla="*/ 11821 w 11821"/>
              <a:gd name="connsiteY5" fmla="*/ 0 h 1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21" h="11081">
                <a:moveTo>
                  <a:pt x="0" y="11081"/>
                </a:moveTo>
                <a:cubicBezTo>
                  <a:pt x="776" y="10809"/>
                  <a:pt x="2592" y="10396"/>
                  <a:pt x="3691" y="9684"/>
                </a:cubicBezTo>
                <a:cubicBezTo>
                  <a:pt x="4790" y="8972"/>
                  <a:pt x="5775" y="7455"/>
                  <a:pt x="6458" y="6537"/>
                </a:cubicBezTo>
                <a:cubicBezTo>
                  <a:pt x="7296" y="5294"/>
                  <a:pt x="8064" y="3267"/>
                  <a:pt x="8752" y="2315"/>
                </a:cubicBezTo>
                <a:cubicBezTo>
                  <a:pt x="9132" y="1558"/>
                  <a:pt x="10234" y="814"/>
                  <a:pt x="10571" y="692"/>
                </a:cubicBezTo>
                <a:cubicBezTo>
                  <a:pt x="10899" y="429"/>
                  <a:pt x="11648" y="121"/>
                  <a:pt x="11821" y="0"/>
                </a:cubicBezTo>
              </a:path>
            </a:pathLst>
          </a:custGeom>
          <a:noFill/>
          <a:ln w="38100">
            <a:solidFill>
              <a:schemeClr val="tx2"/>
            </a:solidFill>
            <a:round/>
            <a:headEnd/>
            <a:tailEnd/>
          </a:ln>
          <a:extLst>
            <a:ext uri="{909E8E84-426E-40DD-AFC4-6F175D3DCCD1}">
              <a14:hiddenFill xmlns:a14="http://schemas.microsoft.com/office/drawing/2010/main">
                <a:solidFill>
                  <a:srgbClr val="FFFFFF"/>
                </a:solidFill>
              </a14:hiddenFill>
            </a:ext>
          </a:extLst>
        </p:spPr>
        <p:txBody>
          <a:bodyPr lIns="68570" tIns="34285" rIns="68570" bIns="34285"/>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92" name="Rectangle 7">
            <a:extLst>
              <a:ext uri="{FF2B5EF4-FFF2-40B4-BE49-F238E27FC236}">
                <a16:creationId xmlns:a16="http://schemas.microsoft.com/office/drawing/2014/main" id="{3FE946C1-CB3D-4706-9F08-4C4864C5BD11}"/>
              </a:ext>
            </a:extLst>
          </p:cNvPr>
          <p:cNvSpPr/>
          <p:nvPr/>
        </p:nvSpPr>
        <p:spPr>
          <a:xfrm>
            <a:off x="3877406" y="2963432"/>
            <a:ext cx="1327290" cy="324993"/>
          </a:xfrm>
          <a:custGeom>
            <a:avLst/>
            <a:gdLst>
              <a:gd name="connsiteX0" fmla="*/ 0 w 2904979"/>
              <a:gd name="connsiteY0" fmla="*/ 0 h 949569"/>
              <a:gd name="connsiteX1" fmla="*/ 2904979 w 2904979"/>
              <a:gd name="connsiteY1" fmla="*/ 0 h 949569"/>
              <a:gd name="connsiteX2" fmla="*/ 2904979 w 2904979"/>
              <a:gd name="connsiteY2" fmla="*/ 949569 h 949569"/>
              <a:gd name="connsiteX3" fmla="*/ 0 w 2904979"/>
              <a:gd name="connsiteY3" fmla="*/ 949569 h 949569"/>
              <a:gd name="connsiteX4" fmla="*/ 0 w 2904979"/>
              <a:gd name="connsiteY4" fmla="*/ 0 h 949569"/>
              <a:gd name="connsiteX0" fmla="*/ 0 w 2904979"/>
              <a:gd name="connsiteY0" fmla="*/ 949569 h 1041009"/>
              <a:gd name="connsiteX1" fmla="*/ 0 w 2904979"/>
              <a:gd name="connsiteY1" fmla="*/ 0 h 1041009"/>
              <a:gd name="connsiteX2" fmla="*/ 2904979 w 2904979"/>
              <a:gd name="connsiteY2" fmla="*/ 0 h 1041009"/>
              <a:gd name="connsiteX3" fmla="*/ 2904979 w 2904979"/>
              <a:gd name="connsiteY3" fmla="*/ 949569 h 1041009"/>
              <a:gd name="connsiteX4" fmla="*/ 91440 w 2904979"/>
              <a:gd name="connsiteY4" fmla="*/ 1041009 h 1041009"/>
              <a:gd name="connsiteX0" fmla="*/ 0 w 2904979"/>
              <a:gd name="connsiteY0" fmla="*/ 949569 h 949569"/>
              <a:gd name="connsiteX1" fmla="*/ 0 w 2904979"/>
              <a:gd name="connsiteY1" fmla="*/ 0 h 949569"/>
              <a:gd name="connsiteX2" fmla="*/ 2904979 w 2904979"/>
              <a:gd name="connsiteY2" fmla="*/ 0 h 949569"/>
              <a:gd name="connsiteX3" fmla="*/ 2904979 w 2904979"/>
              <a:gd name="connsiteY3" fmla="*/ 949569 h 949569"/>
              <a:gd name="connsiteX0" fmla="*/ 0 w 2904979"/>
              <a:gd name="connsiteY0" fmla="*/ 0 h 949569"/>
              <a:gd name="connsiteX1" fmla="*/ 2904979 w 2904979"/>
              <a:gd name="connsiteY1" fmla="*/ 0 h 949569"/>
              <a:gd name="connsiteX2" fmla="*/ 2904979 w 2904979"/>
              <a:gd name="connsiteY2" fmla="*/ 949569 h 949569"/>
            </a:gdLst>
            <a:ahLst/>
            <a:cxnLst>
              <a:cxn ang="0">
                <a:pos x="connsiteX0" y="connsiteY0"/>
              </a:cxn>
              <a:cxn ang="0">
                <a:pos x="connsiteX1" y="connsiteY1"/>
              </a:cxn>
              <a:cxn ang="0">
                <a:pos x="connsiteX2" y="connsiteY2"/>
              </a:cxn>
            </a:cxnLst>
            <a:rect l="l" t="t" r="r" b="b"/>
            <a:pathLst>
              <a:path w="2904979" h="949569">
                <a:moveTo>
                  <a:pt x="0" y="0"/>
                </a:moveTo>
                <a:lnTo>
                  <a:pt x="2904979" y="0"/>
                </a:lnTo>
                <a:lnTo>
                  <a:pt x="2904979" y="949569"/>
                </a:lnTo>
              </a:path>
            </a:pathLst>
          </a:cu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914378" fontAlgn="auto">
              <a:spcBef>
                <a:spcPts val="0"/>
              </a:spcBef>
              <a:spcAft>
                <a:spcPts val="0"/>
              </a:spcAft>
              <a:defRPr/>
            </a:pPr>
            <a:r>
              <a:rPr 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Islet Transplantation</a:t>
            </a:r>
          </a:p>
        </p:txBody>
      </p:sp>
      <p:grpSp>
        <p:nvGrpSpPr>
          <p:cNvPr id="94" name="Group 93">
            <a:extLst>
              <a:ext uri="{FF2B5EF4-FFF2-40B4-BE49-F238E27FC236}">
                <a16:creationId xmlns:a16="http://schemas.microsoft.com/office/drawing/2014/main" id="{9ACFD713-0549-4EF7-9DA8-F48C02600AE4}"/>
              </a:ext>
            </a:extLst>
          </p:cNvPr>
          <p:cNvGrpSpPr/>
          <p:nvPr/>
        </p:nvGrpSpPr>
        <p:grpSpPr>
          <a:xfrm>
            <a:off x="625606" y="4676058"/>
            <a:ext cx="91442" cy="106698"/>
            <a:chOff x="627227" y="3426063"/>
            <a:chExt cx="101905" cy="118908"/>
          </a:xfrm>
        </p:grpSpPr>
        <p:sp>
          <p:nvSpPr>
            <p:cNvPr id="95" name="Line 18">
              <a:extLst>
                <a:ext uri="{FF2B5EF4-FFF2-40B4-BE49-F238E27FC236}">
                  <a16:creationId xmlns:a16="http://schemas.microsoft.com/office/drawing/2014/main" id="{1C7C403B-09DE-402F-B5D7-C06C21CB1220}"/>
                </a:ext>
              </a:extLst>
            </p:cNvPr>
            <p:cNvSpPr>
              <a:spLocks noChangeShapeType="1"/>
            </p:cNvSpPr>
            <p:nvPr/>
          </p:nvSpPr>
          <p:spPr bwMode="auto">
            <a:xfrm flipV="1">
              <a:off x="628121" y="3454226"/>
              <a:ext cx="101011" cy="63477"/>
            </a:xfrm>
            <a:prstGeom prst="line">
              <a:avLst/>
            </a:prstGeom>
            <a:noFill/>
            <a:ln w="53975">
              <a:solidFill>
                <a:schemeClr val="bg1"/>
              </a:solidFill>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98" name="Line 17">
              <a:extLst>
                <a:ext uri="{FF2B5EF4-FFF2-40B4-BE49-F238E27FC236}">
                  <a16:creationId xmlns:a16="http://schemas.microsoft.com/office/drawing/2014/main" id="{6EAF1AE1-01BE-4C5A-883D-1BA95A5D3CFE}"/>
                </a:ext>
              </a:extLst>
            </p:cNvPr>
            <p:cNvSpPr>
              <a:spLocks noChangeShapeType="1"/>
            </p:cNvSpPr>
            <p:nvPr/>
          </p:nvSpPr>
          <p:spPr bwMode="auto">
            <a:xfrm flipV="1">
              <a:off x="627227" y="3482388"/>
              <a:ext cx="101011" cy="625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99" name="Line 18">
              <a:extLst>
                <a:ext uri="{FF2B5EF4-FFF2-40B4-BE49-F238E27FC236}">
                  <a16:creationId xmlns:a16="http://schemas.microsoft.com/office/drawing/2014/main" id="{25574822-0664-49C0-B18B-B2C0AA00FE93}"/>
                </a:ext>
              </a:extLst>
            </p:cNvPr>
            <p:cNvSpPr>
              <a:spLocks noChangeShapeType="1"/>
            </p:cNvSpPr>
            <p:nvPr/>
          </p:nvSpPr>
          <p:spPr bwMode="auto">
            <a:xfrm flipV="1">
              <a:off x="628121" y="3426063"/>
              <a:ext cx="101011" cy="634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grpSp>
      <p:grpSp>
        <p:nvGrpSpPr>
          <p:cNvPr id="102" name="Group 101">
            <a:extLst>
              <a:ext uri="{FF2B5EF4-FFF2-40B4-BE49-F238E27FC236}">
                <a16:creationId xmlns:a16="http://schemas.microsoft.com/office/drawing/2014/main" id="{53AABABF-47E4-4B1C-99D2-4E4105CDE6EF}"/>
              </a:ext>
            </a:extLst>
          </p:cNvPr>
          <p:cNvGrpSpPr/>
          <p:nvPr/>
        </p:nvGrpSpPr>
        <p:grpSpPr>
          <a:xfrm rot="19800000">
            <a:off x="718473" y="4867301"/>
            <a:ext cx="91442" cy="106698"/>
            <a:chOff x="627227" y="3426063"/>
            <a:chExt cx="101905" cy="118908"/>
          </a:xfrm>
        </p:grpSpPr>
        <p:sp>
          <p:nvSpPr>
            <p:cNvPr id="103" name="Line 18">
              <a:extLst>
                <a:ext uri="{FF2B5EF4-FFF2-40B4-BE49-F238E27FC236}">
                  <a16:creationId xmlns:a16="http://schemas.microsoft.com/office/drawing/2014/main" id="{0670731A-A2EE-4745-BEEF-7CEC807A4B75}"/>
                </a:ext>
              </a:extLst>
            </p:cNvPr>
            <p:cNvSpPr>
              <a:spLocks noChangeShapeType="1"/>
            </p:cNvSpPr>
            <p:nvPr/>
          </p:nvSpPr>
          <p:spPr bwMode="auto">
            <a:xfrm flipV="1">
              <a:off x="628121" y="3454226"/>
              <a:ext cx="101011" cy="63477"/>
            </a:xfrm>
            <a:prstGeom prst="line">
              <a:avLst/>
            </a:prstGeom>
            <a:noFill/>
            <a:ln w="53975">
              <a:solidFill>
                <a:schemeClr val="bg1"/>
              </a:solidFill>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04" name="Line 17">
              <a:extLst>
                <a:ext uri="{FF2B5EF4-FFF2-40B4-BE49-F238E27FC236}">
                  <a16:creationId xmlns:a16="http://schemas.microsoft.com/office/drawing/2014/main" id="{0BBFB335-0146-42EB-92FB-D44A86F47CC7}"/>
                </a:ext>
              </a:extLst>
            </p:cNvPr>
            <p:cNvSpPr>
              <a:spLocks noChangeShapeType="1"/>
            </p:cNvSpPr>
            <p:nvPr/>
          </p:nvSpPr>
          <p:spPr bwMode="auto">
            <a:xfrm flipV="1">
              <a:off x="627227" y="3482388"/>
              <a:ext cx="101011" cy="6258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05" name="Line 18">
              <a:extLst>
                <a:ext uri="{FF2B5EF4-FFF2-40B4-BE49-F238E27FC236}">
                  <a16:creationId xmlns:a16="http://schemas.microsoft.com/office/drawing/2014/main" id="{2574DAB9-1AED-4D19-AF94-2DFF074AD360}"/>
                </a:ext>
              </a:extLst>
            </p:cNvPr>
            <p:cNvSpPr>
              <a:spLocks noChangeShapeType="1"/>
            </p:cNvSpPr>
            <p:nvPr/>
          </p:nvSpPr>
          <p:spPr bwMode="auto">
            <a:xfrm flipV="1">
              <a:off x="628121" y="3426063"/>
              <a:ext cx="101011" cy="6347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grpSp>
      <p:sp>
        <p:nvSpPr>
          <p:cNvPr id="106" name="Text Box 52">
            <a:extLst>
              <a:ext uri="{FF2B5EF4-FFF2-40B4-BE49-F238E27FC236}">
                <a16:creationId xmlns:a16="http://schemas.microsoft.com/office/drawing/2014/main" id="{87245514-5921-4C53-8252-9C05973B46DA}"/>
              </a:ext>
            </a:extLst>
          </p:cNvPr>
          <p:cNvSpPr txBox="1">
            <a:spLocks noChangeArrowheads="1"/>
          </p:cNvSpPr>
          <p:nvPr/>
        </p:nvSpPr>
        <p:spPr bwMode="auto">
          <a:xfrm>
            <a:off x="723713" y="3687106"/>
            <a:ext cx="859037"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Sulfonylureas</a:t>
            </a:r>
          </a:p>
          <a:p>
            <a:pP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Since 1957</a:t>
            </a:r>
          </a:p>
        </p:txBody>
      </p:sp>
      <p:sp>
        <p:nvSpPr>
          <p:cNvPr id="107" name="Text Box 95">
            <a:extLst>
              <a:ext uri="{FF2B5EF4-FFF2-40B4-BE49-F238E27FC236}">
                <a16:creationId xmlns:a16="http://schemas.microsoft.com/office/drawing/2014/main" id="{47627BB4-DB18-44D8-AF63-FEA9D825574D}"/>
              </a:ext>
            </a:extLst>
          </p:cNvPr>
          <p:cNvSpPr txBox="1">
            <a:spLocks noChangeArrowheads="1"/>
          </p:cNvSpPr>
          <p:nvPr/>
        </p:nvSpPr>
        <p:spPr bwMode="auto">
          <a:xfrm>
            <a:off x="723713" y="3340845"/>
            <a:ext cx="859037"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Metformin since 1957</a:t>
            </a:r>
            <a:endParaRPr lang="en-GB" altLang="en-US" sz="675" dirty="0">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08" name="Text Box 95">
            <a:extLst>
              <a:ext uri="{FF2B5EF4-FFF2-40B4-BE49-F238E27FC236}">
                <a16:creationId xmlns:a16="http://schemas.microsoft.com/office/drawing/2014/main" id="{A3186C08-9FC4-4A21-A5FD-6DE0627A4AF3}"/>
              </a:ext>
            </a:extLst>
          </p:cNvPr>
          <p:cNvSpPr txBox="1">
            <a:spLocks noChangeArrowheads="1"/>
          </p:cNvSpPr>
          <p:nvPr/>
        </p:nvSpPr>
        <p:spPr bwMode="auto">
          <a:xfrm>
            <a:off x="723713" y="4033365"/>
            <a:ext cx="859037"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defTabSz="914378">
              <a:lnSpc>
                <a:spcPct val="80000"/>
              </a:lnSpc>
              <a:buClrTx/>
              <a:buSzTx/>
              <a:defRPr/>
            </a:pP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Insulin since 1922</a:t>
            </a:r>
            <a:endParaRPr lang="en-GB" altLang="en-US" sz="675"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112" name="Line 7">
            <a:extLst>
              <a:ext uri="{FF2B5EF4-FFF2-40B4-BE49-F238E27FC236}">
                <a16:creationId xmlns:a16="http://schemas.microsoft.com/office/drawing/2014/main" id="{429E9625-9DC2-4C01-9570-C9BE227776CD}"/>
              </a:ext>
            </a:extLst>
          </p:cNvPr>
          <p:cNvSpPr>
            <a:spLocks noChangeShapeType="1"/>
          </p:cNvSpPr>
          <p:nvPr/>
        </p:nvSpPr>
        <p:spPr bwMode="auto">
          <a:xfrm rot="16200000" flipH="1">
            <a:off x="1102141" y="4654307"/>
            <a:ext cx="528227"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15" name="Text Box 53">
            <a:extLst>
              <a:ext uri="{FF2B5EF4-FFF2-40B4-BE49-F238E27FC236}">
                <a16:creationId xmlns:a16="http://schemas.microsoft.com/office/drawing/2014/main" id="{C1DE160D-E233-40DE-AEDD-0ECFC26603A3}"/>
              </a:ext>
            </a:extLst>
          </p:cNvPr>
          <p:cNvSpPr txBox="1">
            <a:spLocks noChangeArrowheads="1"/>
          </p:cNvSpPr>
          <p:nvPr/>
        </p:nvSpPr>
        <p:spPr bwMode="auto">
          <a:xfrm rot="16200000">
            <a:off x="-244205" y="3496876"/>
            <a:ext cx="1137612" cy="101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825" dirty="0">
                <a:solidFill>
                  <a:srgbClr val="001965"/>
                </a:solidFill>
                <a:latin typeface="Verdana" panose="020B0604030504040204" pitchFamily="34" charset="0"/>
                <a:ea typeface="Verdana" panose="020B0604030504040204" pitchFamily="34" charset="0"/>
                <a:cs typeface="Verdana" panose="020B0604030504040204" pitchFamily="34" charset="0"/>
              </a:rPr>
              <a:t>Millions of people</a:t>
            </a:r>
          </a:p>
        </p:txBody>
      </p:sp>
      <p:sp>
        <p:nvSpPr>
          <p:cNvPr id="116" name="Line 7">
            <a:extLst>
              <a:ext uri="{FF2B5EF4-FFF2-40B4-BE49-F238E27FC236}">
                <a16:creationId xmlns:a16="http://schemas.microsoft.com/office/drawing/2014/main" id="{6D057140-B3BD-4E2E-B226-5C462B188F88}"/>
              </a:ext>
            </a:extLst>
          </p:cNvPr>
          <p:cNvSpPr>
            <a:spLocks noChangeShapeType="1"/>
          </p:cNvSpPr>
          <p:nvPr/>
        </p:nvSpPr>
        <p:spPr bwMode="auto">
          <a:xfrm rot="16200000" flipH="1">
            <a:off x="1629211" y="4622579"/>
            <a:ext cx="591689"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17" name="Line 7">
            <a:extLst>
              <a:ext uri="{FF2B5EF4-FFF2-40B4-BE49-F238E27FC236}">
                <a16:creationId xmlns:a16="http://schemas.microsoft.com/office/drawing/2014/main" id="{AB396B96-4B63-4A01-B787-629E33873B42}"/>
              </a:ext>
            </a:extLst>
          </p:cNvPr>
          <p:cNvSpPr>
            <a:spLocks noChangeShapeType="1"/>
          </p:cNvSpPr>
          <p:nvPr/>
        </p:nvSpPr>
        <p:spPr bwMode="auto">
          <a:xfrm rot="16200000" flipH="1">
            <a:off x="2154888" y="4605332"/>
            <a:ext cx="626188"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18" name="Line 7">
            <a:extLst>
              <a:ext uri="{FF2B5EF4-FFF2-40B4-BE49-F238E27FC236}">
                <a16:creationId xmlns:a16="http://schemas.microsoft.com/office/drawing/2014/main" id="{B354AABF-06E2-4754-9789-0842D17EEC90}"/>
              </a:ext>
            </a:extLst>
          </p:cNvPr>
          <p:cNvSpPr>
            <a:spLocks noChangeShapeType="1"/>
          </p:cNvSpPr>
          <p:nvPr/>
        </p:nvSpPr>
        <p:spPr bwMode="auto">
          <a:xfrm rot="16200000" flipH="1">
            <a:off x="2418828" y="4586696"/>
            <a:ext cx="663458"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19" name="Line 7">
            <a:extLst>
              <a:ext uri="{FF2B5EF4-FFF2-40B4-BE49-F238E27FC236}">
                <a16:creationId xmlns:a16="http://schemas.microsoft.com/office/drawing/2014/main" id="{7688659A-C282-4EE4-A816-5A54E71471AE}"/>
              </a:ext>
            </a:extLst>
          </p:cNvPr>
          <p:cNvSpPr>
            <a:spLocks noChangeShapeType="1"/>
          </p:cNvSpPr>
          <p:nvPr/>
        </p:nvSpPr>
        <p:spPr bwMode="auto">
          <a:xfrm rot="16200000" flipH="1">
            <a:off x="2941581" y="4574071"/>
            <a:ext cx="685800"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0" name="Line 7">
            <a:extLst>
              <a:ext uri="{FF2B5EF4-FFF2-40B4-BE49-F238E27FC236}">
                <a16:creationId xmlns:a16="http://schemas.microsoft.com/office/drawing/2014/main" id="{198B82C8-A814-457C-809F-872584E3B4C3}"/>
              </a:ext>
            </a:extLst>
          </p:cNvPr>
          <p:cNvSpPr>
            <a:spLocks noChangeShapeType="1"/>
          </p:cNvSpPr>
          <p:nvPr/>
        </p:nvSpPr>
        <p:spPr bwMode="auto">
          <a:xfrm rot="16200000" flipH="1">
            <a:off x="3217505" y="4570193"/>
            <a:ext cx="696469"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1" name="Line 7">
            <a:extLst>
              <a:ext uri="{FF2B5EF4-FFF2-40B4-BE49-F238E27FC236}">
                <a16:creationId xmlns:a16="http://schemas.microsoft.com/office/drawing/2014/main" id="{D6E20A28-1434-4C6F-9C05-ACD8094B6F2B}"/>
              </a:ext>
            </a:extLst>
          </p:cNvPr>
          <p:cNvSpPr>
            <a:spLocks noChangeShapeType="1"/>
          </p:cNvSpPr>
          <p:nvPr/>
        </p:nvSpPr>
        <p:spPr bwMode="auto">
          <a:xfrm rot="16200000" flipH="1">
            <a:off x="3457215" y="4531298"/>
            <a:ext cx="774262"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3" name="Line 7">
            <a:extLst>
              <a:ext uri="{FF2B5EF4-FFF2-40B4-BE49-F238E27FC236}">
                <a16:creationId xmlns:a16="http://schemas.microsoft.com/office/drawing/2014/main" id="{371321F3-ED84-4745-A9CB-D4431B36B8F7}"/>
              </a:ext>
            </a:extLst>
          </p:cNvPr>
          <p:cNvSpPr>
            <a:spLocks noChangeShapeType="1"/>
          </p:cNvSpPr>
          <p:nvPr/>
        </p:nvSpPr>
        <p:spPr bwMode="auto">
          <a:xfrm rot="16200000" flipH="1">
            <a:off x="4411147" y="4370169"/>
            <a:ext cx="1096526"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4" name="Line 7">
            <a:extLst>
              <a:ext uri="{FF2B5EF4-FFF2-40B4-BE49-F238E27FC236}">
                <a16:creationId xmlns:a16="http://schemas.microsoft.com/office/drawing/2014/main" id="{6E1DD401-77AE-4E1B-9B8E-F316FBF73D12}"/>
              </a:ext>
            </a:extLst>
          </p:cNvPr>
          <p:cNvSpPr>
            <a:spLocks noChangeShapeType="1"/>
          </p:cNvSpPr>
          <p:nvPr/>
        </p:nvSpPr>
        <p:spPr bwMode="auto">
          <a:xfrm rot="16200000" flipH="1">
            <a:off x="5085041" y="4210626"/>
            <a:ext cx="1415613"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5" name="Line 7">
            <a:extLst>
              <a:ext uri="{FF2B5EF4-FFF2-40B4-BE49-F238E27FC236}">
                <a16:creationId xmlns:a16="http://schemas.microsoft.com/office/drawing/2014/main" id="{8459F47C-0EC8-403D-B8B2-D7B71D7C323D}"/>
              </a:ext>
            </a:extLst>
          </p:cNvPr>
          <p:cNvSpPr>
            <a:spLocks noChangeShapeType="1"/>
          </p:cNvSpPr>
          <p:nvPr/>
        </p:nvSpPr>
        <p:spPr bwMode="auto">
          <a:xfrm rot="16200000" flipH="1">
            <a:off x="5272212" y="4148717"/>
            <a:ext cx="1539437"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6" name="Line 7">
            <a:extLst>
              <a:ext uri="{FF2B5EF4-FFF2-40B4-BE49-F238E27FC236}">
                <a16:creationId xmlns:a16="http://schemas.microsoft.com/office/drawing/2014/main" id="{8F28FFF9-2DE5-47C2-BC53-622737611813}"/>
              </a:ext>
            </a:extLst>
          </p:cNvPr>
          <p:cNvSpPr>
            <a:spLocks noChangeShapeType="1"/>
          </p:cNvSpPr>
          <p:nvPr/>
        </p:nvSpPr>
        <p:spPr bwMode="auto">
          <a:xfrm rot="16200000" flipH="1">
            <a:off x="6187728" y="3972506"/>
            <a:ext cx="1891864"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7" name="Line 7">
            <a:extLst>
              <a:ext uri="{FF2B5EF4-FFF2-40B4-BE49-F238E27FC236}">
                <a16:creationId xmlns:a16="http://schemas.microsoft.com/office/drawing/2014/main" id="{8ACC0972-64AD-4C31-BD4A-0FDC631C2BA6}"/>
              </a:ext>
            </a:extLst>
          </p:cNvPr>
          <p:cNvSpPr>
            <a:spLocks noChangeShapeType="1"/>
          </p:cNvSpPr>
          <p:nvPr/>
        </p:nvSpPr>
        <p:spPr bwMode="auto">
          <a:xfrm rot="16200000" flipH="1">
            <a:off x="6420277" y="3928847"/>
            <a:ext cx="1979181"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28" name="Line 7">
            <a:extLst>
              <a:ext uri="{FF2B5EF4-FFF2-40B4-BE49-F238E27FC236}">
                <a16:creationId xmlns:a16="http://schemas.microsoft.com/office/drawing/2014/main" id="{EE1FAC3A-BA51-4D2D-8DC7-3097031A61E9}"/>
              </a:ext>
            </a:extLst>
          </p:cNvPr>
          <p:cNvSpPr>
            <a:spLocks noChangeShapeType="1"/>
          </p:cNvSpPr>
          <p:nvPr/>
        </p:nvSpPr>
        <p:spPr bwMode="auto">
          <a:xfrm rot="16200000" flipH="1">
            <a:off x="6696485" y="3928850"/>
            <a:ext cx="1979181"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dirty="0">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30" name="Line 7">
            <a:extLst>
              <a:ext uri="{FF2B5EF4-FFF2-40B4-BE49-F238E27FC236}">
                <a16:creationId xmlns:a16="http://schemas.microsoft.com/office/drawing/2014/main" id="{CE9241DD-6B39-4FAA-8EB6-4C88BA183427}"/>
              </a:ext>
            </a:extLst>
          </p:cNvPr>
          <p:cNvSpPr>
            <a:spLocks noChangeShapeType="1"/>
          </p:cNvSpPr>
          <p:nvPr/>
        </p:nvSpPr>
        <p:spPr bwMode="auto">
          <a:xfrm rot="16200000" flipH="1">
            <a:off x="7213973" y="3893924"/>
            <a:ext cx="2049036"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dirty="0">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31" name="Text Box 53">
            <a:extLst>
              <a:ext uri="{FF2B5EF4-FFF2-40B4-BE49-F238E27FC236}">
                <a16:creationId xmlns:a16="http://schemas.microsoft.com/office/drawing/2014/main" id="{B40B7457-87DD-4E83-B7A0-C64BFEC840A3}"/>
              </a:ext>
            </a:extLst>
          </p:cNvPr>
          <p:cNvSpPr txBox="1">
            <a:spLocks noChangeArrowheads="1"/>
          </p:cNvSpPr>
          <p:nvPr/>
        </p:nvSpPr>
        <p:spPr bwMode="auto">
          <a:xfrm>
            <a:off x="1613480" y="3461294"/>
            <a:ext cx="629127"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Metformin (US)</a:t>
            </a:r>
          </a:p>
        </p:txBody>
      </p:sp>
      <p:cxnSp>
        <p:nvCxnSpPr>
          <p:cNvPr id="132" name="Straight Arrow Connector 131">
            <a:extLst>
              <a:ext uri="{FF2B5EF4-FFF2-40B4-BE49-F238E27FC236}">
                <a16:creationId xmlns:a16="http://schemas.microsoft.com/office/drawing/2014/main" id="{B9AAC2F3-5986-43D6-8D64-84D7F42E5E06}"/>
              </a:ext>
            </a:extLst>
          </p:cNvPr>
          <p:cNvCxnSpPr>
            <a:cxnSpLocks/>
          </p:cNvCxnSpPr>
          <p:nvPr/>
        </p:nvCxnSpPr>
        <p:spPr>
          <a:xfrm>
            <a:off x="1925055" y="3661032"/>
            <a:ext cx="0" cy="611381"/>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3" name="Text Box 53">
            <a:extLst>
              <a:ext uri="{FF2B5EF4-FFF2-40B4-BE49-F238E27FC236}">
                <a16:creationId xmlns:a16="http://schemas.microsoft.com/office/drawing/2014/main" id="{10E9D379-224C-40DF-B022-69456BF1662C}"/>
              </a:ext>
            </a:extLst>
          </p:cNvPr>
          <p:cNvSpPr txBox="1">
            <a:spLocks noChangeArrowheads="1"/>
          </p:cNvSpPr>
          <p:nvPr/>
        </p:nvSpPr>
        <p:spPr bwMode="auto">
          <a:xfrm>
            <a:off x="2046175" y="3669582"/>
            <a:ext cx="661052"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Glimepiride,</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Acarbose,</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Troglitazone,</a:t>
            </a:r>
          </a:p>
          <a:p>
            <a:pPr algn="ctr" defTabSz="914378">
              <a:lnSpc>
                <a:spcPct val="80000"/>
              </a:lnSpc>
              <a:buClrTx/>
              <a:buSzTx/>
              <a:defRPr/>
            </a:pPr>
            <a:r>
              <a:rPr lang="en-US" altLang="en-US" sz="675" b="1" dirty="0" err="1">
                <a:solidFill>
                  <a:srgbClr val="C00000"/>
                </a:solidFill>
                <a:latin typeface="Verdana" panose="020B0604030504040204" pitchFamily="34" charset="0"/>
                <a:ea typeface="Verdana" panose="020B0604030504040204" pitchFamily="34" charset="0"/>
                <a:cs typeface="Verdana" panose="020B0604030504040204" pitchFamily="34" charset="0"/>
              </a:rPr>
              <a:t>Lispro</a:t>
            </a: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Miglitol</a:t>
            </a:r>
          </a:p>
        </p:txBody>
      </p:sp>
      <p:cxnSp>
        <p:nvCxnSpPr>
          <p:cNvPr id="134" name="Straight Arrow Connector 133">
            <a:extLst>
              <a:ext uri="{FF2B5EF4-FFF2-40B4-BE49-F238E27FC236}">
                <a16:creationId xmlns:a16="http://schemas.microsoft.com/office/drawing/2014/main" id="{89C032B8-3A69-43A1-ABDE-721ADBD8329E}"/>
              </a:ext>
            </a:extLst>
          </p:cNvPr>
          <p:cNvCxnSpPr>
            <a:cxnSpLocks/>
          </p:cNvCxnSpPr>
          <p:nvPr/>
        </p:nvCxnSpPr>
        <p:spPr>
          <a:xfrm>
            <a:off x="6992862" y="2804759"/>
            <a:ext cx="145490" cy="141327"/>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35" name="Straight Arrow Connector 134">
            <a:extLst>
              <a:ext uri="{FF2B5EF4-FFF2-40B4-BE49-F238E27FC236}">
                <a16:creationId xmlns:a16="http://schemas.microsoft.com/office/drawing/2014/main" id="{60588E1F-2E31-4E84-9C52-960B71AFA6E1}"/>
              </a:ext>
            </a:extLst>
          </p:cNvPr>
          <p:cNvCxnSpPr>
            <a:cxnSpLocks/>
          </p:cNvCxnSpPr>
          <p:nvPr/>
        </p:nvCxnSpPr>
        <p:spPr>
          <a:xfrm>
            <a:off x="2751514" y="3352895"/>
            <a:ext cx="0" cy="876206"/>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6" name="Text Box 53">
            <a:extLst>
              <a:ext uri="{FF2B5EF4-FFF2-40B4-BE49-F238E27FC236}">
                <a16:creationId xmlns:a16="http://schemas.microsoft.com/office/drawing/2014/main" id="{1A9FA3B8-0CFE-4AF1-BD58-BC854587B194}"/>
              </a:ext>
            </a:extLst>
          </p:cNvPr>
          <p:cNvSpPr txBox="1">
            <a:spLocks noChangeArrowheads="1"/>
          </p:cNvSpPr>
          <p:nvPr/>
        </p:nvSpPr>
        <p:spPr bwMode="auto">
          <a:xfrm>
            <a:off x="2348406" y="3247109"/>
            <a:ext cx="773842" cy="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Repaglinide</a:t>
            </a:r>
          </a:p>
        </p:txBody>
      </p:sp>
      <p:sp>
        <p:nvSpPr>
          <p:cNvPr id="139" name="Text Box 53">
            <a:extLst>
              <a:ext uri="{FF2B5EF4-FFF2-40B4-BE49-F238E27FC236}">
                <a16:creationId xmlns:a16="http://schemas.microsoft.com/office/drawing/2014/main" id="{9E958764-0520-4D17-BA84-4B2494C76993}"/>
              </a:ext>
            </a:extLst>
          </p:cNvPr>
          <p:cNvSpPr txBox="1">
            <a:spLocks noChangeArrowheads="1"/>
          </p:cNvSpPr>
          <p:nvPr/>
        </p:nvSpPr>
        <p:spPr bwMode="auto">
          <a:xfrm>
            <a:off x="2756651" y="3604291"/>
            <a:ext cx="805950"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Rosiglitazone, </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Pioglitazone</a:t>
            </a:r>
          </a:p>
        </p:txBody>
      </p:sp>
      <p:cxnSp>
        <p:nvCxnSpPr>
          <p:cNvPr id="140" name="Straight Arrow Connector 139">
            <a:extLst>
              <a:ext uri="{FF2B5EF4-FFF2-40B4-BE49-F238E27FC236}">
                <a16:creationId xmlns:a16="http://schemas.microsoft.com/office/drawing/2014/main" id="{4D3A8950-6EEF-4B41-8CB3-B81AAAD082DD}"/>
              </a:ext>
            </a:extLst>
          </p:cNvPr>
          <p:cNvCxnSpPr>
            <a:cxnSpLocks/>
          </p:cNvCxnSpPr>
          <p:nvPr/>
        </p:nvCxnSpPr>
        <p:spPr>
          <a:xfrm flipH="1">
            <a:off x="3287691" y="3818293"/>
            <a:ext cx="929" cy="34290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1" name="Text Box 53">
            <a:extLst>
              <a:ext uri="{FF2B5EF4-FFF2-40B4-BE49-F238E27FC236}">
                <a16:creationId xmlns:a16="http://schemas.microsoft.com/office/drawing/2014/main" id="{D40861B8-38B2-4B4F-A5FB-894A231AB368}"/>
              </a:ext>
            </a:extLst>
          </p:cNvPr>
          <p:cNvSpPr txBox="1">
            <a:spLocks noChangeArrowheads="1"/>
          </p:cNvSpPr>
          <p:nvPr/>
        </p:nvSpPr>
        <p:spPr bwMode="auto">
          <a:xfrm>
            <a:off x="3463130" y="3219118"/>
            <a:ext cx="773842"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err="1">
                <a:solidFill>
                  <a:srgbClr val="001965"/>
                </a:solidFill>
                <a:latin typeface="Verdana" panose="020B0604030504040204" pitchFamily="34" charset="0"/>
                <a:ea typeface="Verdana" panose="020B0604030504040204" pitchFamily="34" charset="0"/>
                <a:cs typeface="Verdana" panose="020B0604030504040204" pitchFamily="34" charset="0"/>
              </a:rPr>
              <a:t>Glucovance</a:t>
            </a: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 </a:t>
            </a:r>
            <a:r>
              <a:rPr lang="en-US" altLang="en-US" sz="675" b="1" dirty="0" err="1">
                <a:solidFill>
                  <a:srgbClr val="001965"/>
                </a:solidFill>
                <a:latin typeface="Verdana" panose="020B0604030504040204" pitchFamily="34" charset="0"/>
                <a:ea typeface="Verdana" panose="020B0604030504040204" pitchFamily="34" charset="0"/>
                <a:cs typeface="Verdana" panose="020B0604030504040204" pitchFamily="34" charset="0"/>
              </a:rPr>
              <a:t>Nateglinide</a:t>
            </a: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 </a:t>
            </a:r>
          </a:p>
        </p:txBody>
      </p:sp>
      <p:cxnSp>
        <p:nvCxnSpPr>
          <p:cNvPr id="142" name="Straight Arrow Connector 141">
            <a:extLst>
              <a:ext uri="{FF2B5EF4-FFF2-40B4-BE49-F238E27FC236}">
                <a16:creationId xmlns:a16="http://schemas.microsoft.com/office/drawing/2014/main" id="{4356B67F-AC2C-4D01-A288-4D1B93939A94}"/>
              </a:ext>
            </a:extLst>
          </p:cNvPr>
          <p:cNvCxnSpPr>
            <a:cxnSpLocks/>
          </p:cNvCxnSpPr>
          <p:nvPr/>
        </p:nvCxnSpPr>
        <p:spPr>
          <a:xfrm>
            <a:off x="3845835" y="3420548"/>
            <a:ext cx="1054" cy="677583"/>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5" name="Text Box 53">
            <a:extLst>
              <a:ext uri="{FF2B5EF4-FFF2-40B4-BE49-F238E27FC236}">
                <a16:creationId xmlns:a16="http://schemas.microsoft.com/office/drawing/2014/main" id="{9660EB63-E509-4617-A63C-C61264C9F77A}"/>
              </a:ext>
            </a:extLst>
          </p:cNvPr>
          <p:cNvSpPr txBox="1">
            <a:spLocks noChangeArrowheads="1"/>
          </p:cNvSpPr>
          <p:nvPr/>
        </p:nvSpPr>
        <p:spPr bwMode="auto">
          <a:xfrm>
            <a:off x="4198342" y="3323925"/>
            <a:ext cx="934148" cy="24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Detemir, </a:t>
            </a: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Exenatide,</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Pramlintide</a:t>
            </a:r>
          </a:p>
        </p:txBody>
      </p:sp>
      <p:cxnSp>
        <p:nvCxnSpPr>
          <p:cNvPr id="146" name="Straight Arrow Connector 145">
            <a:extLst>
              <a:ext uri="{FF2B5EF4-FFF2-40B4-BE49-F238E27FC236}">
                <a16:creationId xmlns:a16="http://schemas.microsoft.com/office/drawing/2014/main" id="{17DE60B7-B279-499C-A15E-3438A8415836}"/>
              </a:ext>
            </a:extLst>
          </p:cNvPr>
          <p:cNvCxnSpPr>
            <a:cxnSpLocks/>
          </p:cNvCxnSpPr>
          <p:nvPr/>
        </p:nvCxnSpPr>
        <p:spPr>
          <a:xfrm>
            <a:off x="4760437" y="3661032"/>
            <a:ext cx="219771" cy="136872"/>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7" name="Line 7">
            <a:extLst>
              <a:ext uri="{FF2B5EF4-FFF2-40B4-BE49-F238E27FC236}">
                <a16:creationId xmlns:a16="http://schemas.microsoft.com/office/drawing/2014/main" id="{44ABDE10-3FEC-40F3-8FCB-32C715733273}"/>
              </a:ext>
            </a:extLst>
          </p:cNvPr>
          <p:cNvSpPr>
            <a:spLocks noChangeShapeType="1"/>
          </p:cNvSpPr>
          <p:nvPr/>
        </p:nvSpPr>
        <p:spPr bwMode="auto">
          <a:xfrm rot="16200000" flipH="1">
            <a:off x="4629725" y="4333955"/>
            <a:ext cx="1168956"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48" name="Text Box 53">
            <a:extLst>
              <a:ext uri="{FF2B5EF4-FFF2-40B4-BE49-F238E27FC236}">
                <a16:creationId xmlns:a16="http://schemas.microsoft.com/office/drawing/2014/main" id="{B988F208-61C5-4CB9-B4FD-576D04B2FDB4}"/>
              </a:ext>
            </a:extLst>
          </p:cNvPr>
          <p:cNvSpPr txBox="1">
            <a:spLocks noChangeArrowheads="1"/>
          </p:cNvSpPr>
          <p:nvPr/>
        </p:nvSpPr>
        <p:spPr bwMode="auto">
          <a:xfrm>
            <a:off x="4766088" y="3191689"/>
            <a:ext cx="934148"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err="1">
                <a:solidFill>
                  <a:srgbClr val="C00000"/>
                </a:solidFill>
                <a:latin typeface="Verdana" panose="020B0604030504040204" pitchFamily="34" charset="0"/>
                <a:ea typeface="Verdana" panose="020B0604030504040204" pitchFamily="34" charset="0"/>
                <a:cs typeface="Verdana" panose="020B0604030504040204" pitchFamily="34" charset="0"/>
              </a:rPr>
              <a:t>Exubera</a:t>
            </a: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Sitagliptin</a:t>
            </a:r>
          </a:p>
        </p:txBody>
      </p:sp>
      <p:cxnSp>
        <p:nvCxnSpPr>
          <p:cNvPr id="149" name="Straight Arrow Connector 148">
            <a:extLst>
              <a:ext uri="{FF2B5EF4-FFF2-40B4-BE49-F238E27FC236}">
                <a16:creationId xmlns:a16="http://schemas.microsoft.com/office/drawing/2014/main" id="{A74078B4-E389-4165-B96C-AE4F67F664BF}"/>
              </a:ext>
            </a:extLst>
          </p:cNvPr>
          <p:cNvCxnSpPr>
            <a:cxnSpLocks/>
            <a:stCxn id="148" idx="2"/>
          </p:cNvCxnSpPr>
          <p:nvPr/>
        </p:nvCxnSpPr>
        <p:spPr>
          <a:xfrm flipH="1">
            <a:off x="5231560" y="3357888"/>
            <a:ext cx="1602" cy="300419"/>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0" name="Text Box 53">
            <a:extLst>
              <a:ext uri="{FF2B5EF4-FFF2-40B4-BE49-F238E27FC236}">
                <a16:creationId xmlns:a16="http://schemas.microsoft.com/office/drawing/2014/main" id="{D5A58237-A477-4001-9857-52448C03BA55}"/>
              </a:ext>
            </a:extLst>
          </p:cNvPr>
          <p:cNvSpPr txBox="1">
            <a:spLocks noChangeArrowheads="1"/>
          </p:cNvSpPr>
          <p:nvPr/>
        </p:nvSpPr>
        <p:spPr bwMode="auto">
          <a:xfrm>
            <a:off x="5233109" y="3034019"/>
            <a:ext cx="795180" cy="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err="1">
                <a:solidFill>
                  <a:srgbClr val="001965"/>
                </a:solidFill>
                <a:latin typeface="Verdana" panose="020B0604030504040204" pitchFamily="34" charset="0"/>
                <a:ea typeface="Verdana" panose="020B0604030504040204" pitchFamily="34" charset="0"/>
                <a:cs typeface="Verdana" panose="020B0604030504040204" pitchFamily="34" charset="0"/>
              </a:rPr>
              <a:t>Colesevelam</a:t>
            </a:r>
            <a:endPar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cxnSp>
        <p:nvCxnSpPr>
          <p:cNvPr id="151" name="Straight Arrow Connector 150">
            <a:extLst>
              <a:ext uri="{FF2B5EF4-FFF2-40B4-BE49-F238E27FC236}">
                <a16:creationId xmlns:a16="http://schemas.microsoft.com/office/drawing/2014/main" id="{D4E39450-722A-4952-A01D-A991A706F254}"/>
              </a:ext>
            </a:extLst>
          </p:cNvPr>
          <p:cNvCxnSpPr>
            <a:cxnSpLocks/>
          </p:cNvCxnSpPr>
          <p:nvPr/>
        </p:nvCxnSpPr>
        <p:spPr>
          <a:xfrm>
            <a:off x="5636734" y="3166175"/>
            <a:ext cx="146588" cy="323088"/>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2" name="Text Box 53">
            <a:extLst>
              <a:ext uri="{FF2B5EF4-FFF2-40B4-BE49-F238E27FC236}">
                <a16:creationId xmlns:a16="http://schemas.microsoft.com/office/drawing/2014/main" id="{92D45CF9-CE11-4633-A0F8-AE28B8CBE3D8}"/>
              </a:ext>
            </a:extLst>
          </p:cNvPr>
          <p:cNvSpPr txBox="1">
            <a:spLocks noChangeArrowheads="1"/>
          </p:cNvSpPr>
          <p:nvPr/>
        </p:nvSpPr>
        <p:spPr bwMode="auto">
          <a:xfrm>
            <a:off x="5609098" y="2714130"/>
            <a:ext cx="795180"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Bromocriptine,</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Liraglutide</a:t>
            </a:r>
          </a:p>
        </p:txBody>
      </p:sp>
      <p:cxnSp>
        <p:nvCxnSpPr>
          <p:cNvPr id="153" name="Straight Arrow Connector 152">
            <a:extLst>
              <a:ext uri="{FF2B5EF4-FFF2-40B4-BE49-F238E27FC236}">
                <a16:creationId xmlns:a16="http://schemas.microsoft.com/office/drawing/2014/main" id="{B719119E-015B-4D40-B962-BA400C1CB6AC}"/>
              </a:ext>
            </a:extLst>
          </p:cNvPr>
          <p:cNvCxnSpPr>
            <a:cxnSpLocks/>
          </p:cNvCxnSpPr>
          <p:nvPr/>
        </p:nvCxnSpPr>
        <p:spPr>
          <a:xfrm>
            <a:off x="6075590" y="2962348"/>
            <a:ext cx="0" cy="345044"/>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4" name="Text Box 53">
            <a:extLst>
              <a:ext uri="{FF2B5EF4-FFF2-40B4-BE49-F238E27FC236}">
                <a16:creationId xmlns:a16="http://schemas.microsoft.com/office/drawing/2014/main" id="{AC5DA1BF-9656-485F-8E0C-8C83A3445C45}"/>
              </a:ext>
            </a:extLst>
          </p:cNvPr>
          <p:cNvSpPr txBox="1">
            <a:spLocks noChangeArrowheads="1"/>
          </p:cNvSpPr>
          <p:nvPr/>
        </p:nvSpPr>
        <p:spPr bwMode="auto">
          <a:xfrm>
            <a:off x="6481283" y="2503835"/>
            <a:ext cx="795180" cy="249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err="1">
                <a:solidFill>
                  <a:srgbClr val="C00000"/>
                </a:solidFill>
                <a:latin typeface="Verdana" panose="020B0604030504040204" pitchFamily="34" charset="0"/>
                <a:ea typeface="Verdana" panose="020B0604030504040204" pitchFamily="34" charset="0"/>
                <a:cs typeface="Verdana" panose="020B0604030504040204" pitchFamily="34" charset="0"/>
              </a:rPr>
              <a:t>Degludec</a:t>
            </a: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a:t>
            </a:r>
          </a:p>
          <a:p>
            <a:pPr algn="ctr" defTabSz="914378">
              <a:lnSpc>
                <a:spcPct val="80000"/>
              </a:lnSpc>
              <a:buClrTx/>
              <a:buSzTx/>
              <a:defRPr/>
            </a:pPr>
            <a:r>
              <a:rPr lang="en-US" altLang="en-US" sz="675" b="1" dirty="0" err="1">
                <a:solidFill>
                  <a:srgbClr val="001965"/>
                </a:solidFill>
                <a:latin typeface="Verdana" panose="020B0604030504040204" pitchFamily="34" charset="0"/>
                <a:ea typeface="Verdana" panose="020B0604030504040204" pitchFamily="34" charset="0"/>
                <a:cs typeface="Verdana" panose="020B0604030504040204" pitchFamily="34" charset="0"/>
              </a:rPr>
              <a:t>Canagliflozin</a:t>
            </a: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a:t>
            </a:r>
          </a:p>
          <a:p>
            <a:pPr algn="ctr" defTabSz="914378">
              <a:lnSpc>
                <a:spcPct val="80000"/>
              </a:lnSpc>
              <a:buClrTx/>
              <a:buSzTx/>
              <a:defRPr/>
            </a:pPr>
            <a:r>
              <a:rPr lang="en-US" altLang="en-US" sz="675" b="1" dirty="0" err="1">
                <a:solidFill>
                  <a:srgbClr val="001965"/>
                </a:solidFill>
                <a:latin typeface="Verdana" panose="020B0604030504040204" pitchFamily="34" charset="0"/>
                <a:ea typeface="Verdana" panose="020B0604030504040204" pitchFamily="34" charset="0"/>
                <a:cs typeface="Verdana" panose="020B0604030504040204" pitchFamily="34" charset="0"/>
              </a:rPr>
              <a:t>Lixisenatide</a:t>
            </a:r>
            <a:endPar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56" name="Text Box 53">
            <a:extLst>
              <a:ext uri="{FF2B5EF4-FFF2-40B4-BE49-F238E27FC236}">
                <a16:creationId xmlns:a16="http://schemas.microsoft.com/office/drawing/2014/main" id="{19A4EA25-8C2E-4715-85DF-89F0FD3D93C2}"/>
              </a:ext>
            </a:extLst>
          </p:cNvPr>
          <p:cNvSpPr txBox="1">
            <a:spLocks noChangeArrowheads="1"/>
          </p:cNvSpPr>
          <p:nvPr/>
        </p:nvSpPr>
        <p:spPr bwMode="auto">
          <a:xfrm>
            <a:off x="6941575" y="2070485"/>
            <a:ext cx="795180" cy="332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Dulaglutide, Albiglutide,</a:t>
            </a:r>
          </a:p>
          <a:p>
            <a:pPr algn="ctr" defTabSz="914378">
              <a:lnSpc>
                <a:spcPct val="80000"/>
              </a:lnSpc>
              <a:buClrTx/>
              <a:buSzTx/>
              <a:defRPr/>
            </a:pP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Empagliflozin,</a:t>
            </a:r>
          </a:p>
          <a:p>
            <a:pPr algn="ctr" defTabSz="914378">
              <a:lnSpc>
                <a:spcPct val="80000"/>
              </a:lnSpc>
              <a:buClrTx/>
              <a:buSzTx/>
              <a:defRPr/>
            </a:pPr>
            <a:r>
              <a:rPr lang="en-US" altLang="en-US" sz="675" b="1" dirty="0" err="1">
                <a:solidFill>
                  <a:srgbClr val="C00000"/>
                </a:solidFill>
                <a:latin typeface="Verdana" panose="020B0604030504040204" pitchFamily="34" charset="0"/>
                <a:ea typeface="Verdana" panose="020B0604030504040204" pitchFamily="34" charset="0"/>
                <a:cs typeface="Verdana" panose="020B0604030504040204" pitchFamily="34" charset="0"/>
              </a:rPr>
              <a:t>Afrezza</a:t>
            </a: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p>
        </p:txBody>
      </p:sp>
      <p:cxnSp>
        <p:nvCxnSpPr>
          <p:cNvPr id="157" name="Straight Arrow Connector 156">
            <a:extLst>
              <a:ext uri="{FF2B5EF4-FFF2-40B4-BE49-F238E27FC236}">
                <a16:creationId xmlns:a16="http://schemas.microsoft.com/office/drawing/2014/main" id="{CC6CB762-FBEB-4343-8E96-9B5687D5E9F2}"/>
              </a:ext>
            </a:extLst>
          </p:cNvPr>
          <p:cNvCxnSpPr>
            <a:cxnSpLocks/>
          </p:cNvCxnSpPr>
          <p:nvPr/>
        </p:nvCxnSpPr>
        <p:spPr>
          <a:xfrm>
            <a:off x="7409868" y="2431433"/>
            <a:ext cx="1" cy="48006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3" name="Line 7">
            <a:extLst>
              <a:ext uri="{FF2B5EF4-FFF2-40B4-BE49-F238E27FC236}">
                <a16:creationId xmlns:a16="http://schemas.microsoft.com/office/drawing/2014/main" id="{BB741CF7-0812-4455-A359-4C8C36954F14}"/>
              </a:ext>
            </a:extLst>
          </p:cNvPr>
          <p:cNvSpPr>
            <a:spLocks noChangeShapeType="1"/>
          </p:cNvSpPr>
          <p:nvPr/>
        </p:nvSpPr>
        <p:spPr bwMode="auto">
          <a:xfrm rot="16200000" flipH="1">
            <a:off x="7490180" y="3893924"/>
            <a:ext cx="2049036"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dirty="0">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sp>
        <p:nvSpPr>
          <p:cNvPr id="164" name="Text Box 53">
            <a:extLst>
              <a:ext uri="{FF2B5EF4-FFF2-40B4-BE49-F238E27FC236}">
                <a16:creationId xmlns:a16="http://schemas.microsoft.com/office/drawing/2014/main" id="{F3BAC514-9258-4482-9B23-2B9DC73BE19B}"/>
              </a:ext>
            </a:extLst>
          </p:cNvPr>
          <p:cNvSpPr txBox="1">
            <a:spLocks noChangeArrowheads="1"/>
          </p:cNvSpPr>
          <p:nvPr/>
        </p:nvSpPr>
        <p:spPr bwMode="auto">
          <a:xfrm>
            <a:off x="6206927" y="2893951"/>
            <a:ext cx="795180" cy="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err="1">
                <a:solidFill>
                  <a:srgbClr val="001965"/>
                </a:solidFill>
                <a:latin typeface="Verdana" panose="020B0604030504040204" pitchFamily="34" charset="0"/>
                <a:ea typeface="Verdana" panose="020B0604030504040204" pitchFamily="34" charset="0"/>
                <a:cs typeface="Verdana" panose="020B0604030504040204" pitchFamily="34" charset="0"/>
              </a:rPr>
              <a:t>Linagliptin</a:t>
            </a:r>
            <a:r>
              <a:rPr lang="en-US" altLang="en-US" sz="675" b="1" dirty="0">
                <a:solidFill>
                  <a:srgbClr val="001965"/>
                </a:solidFill>
                <a:latin typeface="Verdana" panose="020B0604030504040204" pitchFamily="34" charset="0"/>
                <a:ea typeface="Verdana" panose="020B0604030504040204" pitchFamily="34" charset="0"/>
                <a:cs typeface="Verdana" panose="020B0604030504040204" pitchFamily="34" charset="0"/>
              </a:rPr>
              <a:t> </a:t>
            </a:r>
          </a:p>
        </p:txBody>
      </p:sp>
      <p:cxnSp>
        <p:nvCxnSpPr>
          <p:cNvPr id="166" name="Straight Arrow Connector 165">
            <a:extLst>
              <a:ext uri="{FF2B5EF4-FFF2-40B4-BE49-F238E27FC236}">
                <a16:creationId xmlns:a16="http://schemas.microsoft.com/office/drawing/2014/main" id="{EADE3986-9BAE-4760-93C9-8B25C18773DE}"/>
              </a:ext>
            </a:extLst>
          </p:cNvPr>
          <p:cNvCxnSpPr>
            <a:cxnSpLocks/>
          </p:cNvCxnSpPr>
          <p:nvPr/>
        </p:nvCxnSpPr>
        <p:spPr>
          <a:xfrm flipH="1">
            <a:off x="8248965" y="2507438"/>
            <a:ext cx="268895" cy="297322"/>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7" name="Text Box 53">
            <a:extLst>
              <a:ext uri="{FF2B5EF4-FFF2-40B4-BE49-F238E27FC236}">
                <a16:creationId xmlns:a16="http://schemas.microsoft.com/office/drawing/2014/main" id="{65AC64DE-ECCA-49FD-9BDC-14C1CF020DD4}"/>
              </a:ext>
            </a:extLst>
          </p:cNvPr>
          <p:cNvSpPr txBox="1">
            <a:spLocks noChangeArrowheads="1"/>
          </p:cNvSpPr>
          <p:nvPr/>
        </p:nvSpPr>
        <p:spPr bwMode="auto">
          <a:xfrm>
            <a:off x="8252186" y="2390028"/>
            <a:ext cx="795180" cy="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err="1">
                <a:solidFill>
                  <a:srgbClr val="001965"/>
                </a:solidFill>
                <a:latin typeface="Verdana" panose="020B0604030504040204" pitchFamily="34" charset="0"/>
                <a:ea typeface="Verdana" panose="020B0604030504040204" pitchFamily="34" charset="0"/>
                <a:cs typeface="Verdana" panose="020B0604030504040204" pitchFamily="34" charset="0"/>
              </a:rPr>
              <a:t>Semaglutide</a:t>
            </a:r>
            <a:r>
              <a:rPr lang="en-US" altLang="en-US" sz="675"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p>
        </p:txBody>
      </p:sp>
      <p:sp>
        <p:nvSpPr>
          <p:cNvPr id="80" name="Text Box 53">
            <a:extLst>
              <a:ext uri="{FF2B5EF4-FFF2-40B4-BE49-F238E27FC236}">
                <a16:creationId xmlns:a16="http://schemas.microsoft.com/office/drawing/2014/main" id="{15D7F1B2-FB06-4D89-9B30-FA445C2D7CDF}"/>
              </a:ext>
            </a:extLst>
          </p:cNvPr>
          <p:cNvSpPr txBox="1">
            <a:spLocks noChangeArrowheads="1"/>
          </p:cNvSpPr>
          <p:nvPr/>
        </p:nvSpPr>
        <p:spPr bwMode="auto">
          <a:xfrm>
            <a:off x="3176906" y="3812035"/>
            <a:ext cx="889446"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Glargine</a:t>
            </a:r>
          </a:p>
          <a:p>
            <a:pPr algn="ctr" defTabSz="914378">
              <a:lnSpc>
                <a:spcPct val="80000"/>
              </a:lnSpc>
              <a:buClrTx/>
              <a:buSzTx/>
              <a:defRPr/>
            </a:pPr>
            <a:r>
              <a:rPr lang="en-US" altLang="en-US" sz="675" b="1" dirty="0" err="1">
                <a:solidFill>
                  <a:srgbClr val="C00000"/>
                </a:solidFill>
                <a:latin typeface="Verdana" panose="020B0604030504040204" pitchFamily="34" charset="0"/>
                <a:ea typeface="Verdana" panose="020B0604030504040204" pitchFamily="34" charset="0"/>
                <a:cs typeface="Verdana" panose="020B0604030504040204" pitchFamily="34" charset="0"/>
              </a:rPr>
              <a:t>Aspart</a:t>
            </a:r>
            <a:endPar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1" name="Straight Arrow Connector 80">
            <a:extLst>
              <a:ext uri="{FF2B5EF4-FFF2-40B4-BE49-F238E27FC236}">
                <a16:creationId xmlns:a16="http://schemas.microsoft.com/office/drawing/2014/main" id="{2930545B-1665-4D18-A0A4-DD4CB336AA3C}"/>
              </a:ext>
            </a:extLst>
          </p:cNvPr>
          <p:cNvCxnSpPr>
            <a:cxnSpLocks/>
          </p:cNvCxnSpPr>
          <p:nvPr/>
        </p:nvCxnSpPr>
        <p:spPr>
          <a:xfrm flipH="1">
            <a:off x="3557152" y="4002860"/>
            <a:ext cx="929" cy="13716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4" name="Text Box 53">
            <a:extLst>
              <a:ext uri="{FF2B5EF4-FFF2-40B4-BE49-F238E27FC236}">
                <a16:creationId xmlns:a16="http://schemas.microsoft.com/office/drawing/2014/main" id="{071A39CB-DC2F-4EAC-AAF6-959E0F9B38F7}"/>
              </a:ext>
            </a:extLst>
          </p:cNvPr>
          <p:cNvSpPr txBox="1">
            <a:spLocks noChangeArrowheads="1"/>
          </p:cNvSpPr>
          <p:nvPr/>
        </p:nvSpPr>
        <p:spPr bwMode="auto">
          <a:xfrm>
            <a:off x="7561871" y="2307991"/>
            <a:ext cx="795180" cy="16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nSpc>
                <a:spcPts val="2500"/>
              </a:lnSpc>
              <a:buClr>
                <a:schemeClr val="bg2"/>
              </a:buClr>
              <a:buSzPct val="125000"/>
              <a:buFont typeface="Arial" panose="020B0604020202020204" pitchFamily="34" charset="0"/>
              <a:defRPr sz="2000">
                <a:solidFill>
                  <a:schemeClr val="tx1"/>
                </a:solidFill>
                <a:latin typeface="Arial" panose="020B0604020202020204" pitchFamily="34" charset="0"/>
                <a:ea typeface="MS PGothic" panose="020B0600070205080204" pitchFamily="34" charset="-128"/>
              </a:defRPr>
            </a:lvl1pPr>
            <a:lvl2pPr marL="742950" indent="-285750">
              <a:lnSpc>
                <a:spcPts val="2500"/>
              </a:lnSpc>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2pPr>
            <a:lvl3pPr marL="11430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3pPr>
            <a:lvl4pPr marL="16002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4pPr>
            <a:lvl5pPr marL="2057400" indent="-228600">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buClr>
                <a:schemeClr val="bg2"/>
              </a:buClr>
              <a:buSzPct val="125000"/>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defRPr>
            </a:lvl9pPr>
          </a:lstStyle>
          <a:p>
            <a:pPr algn="ctr" defTabSz="914378">
              <a:lnSpc>
                <a:spcPct val="80000"/>
              </a:lnSpc>
              <a:buClrTx/>
              <a:buSzTx/>
              <a:defRPr/>
            </a:pPr>
            <a:r>
              <a:rPr lang="en-US" altLang="en-US" sz="675" b="1" dirty="0" err="1">
                <a:solidFill>
                  <a:srgbClr val="C00000"/>
                </a:solidFill>
                <a:latin typeface="Verdana" panose="020B0604030504040204" pitchFamily="34" charset="0"/>
                <a:ea typeface="Verdana" panose="020B0604030504040204" pitchFamily="34" charset="0"/>
                <a:cs typeface="Verdana" panose="020B0604030504040204" pitchFamily="34" charset="0"/>
              </a:rPr>
              <a:t>IDegLira</a:t>
            </a: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 </a:t>
            </a:r>
          </a:p>
          <a:p>
            <a:pPr algn="ctr" defTabSz="914378">
              <a:lnSpc>
                <a:spcPct val="80000"/>
              </a:lnSpc>
              <a:buClrTx/>
              <a:buSzTx/>
              <a:defRPr/>
            </a:pPr>
            <a:r>
              <a:rPr lang="en-US" altLang="en-US" sz="675" b="1" dirty="0">
                <a:solidFill>
                  <a:srgbClr val="C00000"/>
                </a:solidFill>
                <a:latin typeface="Verdana" panose="020B0604030504040204" pitchFamily="34" charset="0"/>
                <a:ea typeface="Verdana" panose="020B0604030504040204" pitchFamily="34" charset="0"/>
                <a:cs typeface="Verdana" panose="020B0604030504040204" pitchFamily="34" charset="0"/>
              </a:rPr>
              <a:t>Glargine U300</a:t>
            </a:r>
          </a:p>
        </p:txBody>
      </p:sp>
      <p:cxnSp>
        <p:nvCxnSpPr>
          <p:cNvPr id="86" name="Straight Arrow Connector 85">
            <a:extLst>
              <a:ext uri="{FF2B5EF4-FFF2-40B4-BE49-F238E27FC236}">
                <a16:creationId xmlns:a16="http://schemas.microsoft.com/office/drawing/2014/main" id="{EBB69B50-73E4-4B97-8D2F-19894B2D479E}"/>
              </a:ext>
            </a:extLst>
          </p:cNvPr>
          <p:cNvCxnSpPr>
            <a:cxnSpLocks/>
          </p:cNvCxnSpPr>
          <p:nvPr/>
        </p:nvCxnSpPr>
        <p:spPr>
          <a:xfrm flipH="1">
            <a:off x="7683177" y="2507438"/>
            <a:ext cx="276284" cy="352072"/>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7" name="Line 7">
            <a:extLst>
              <a:ext uri="{FF2B5EF4-FFF2-40B4-BE49-F238E27FC236}">
                <a16:creationId xmlns:a16="http://schemas.microsoft.com/office/drawing/2014/main" id="{0555663B-5057-4AF7-B2AC-E63E78EA1E8A}"/>
              </a:ext>
            </a:extLst>
          </p:cNvPr>
          <p:cNvSpPr>
            <a:spLocks noChangeShapeType="1"/>
          </p:cNvSpPr>
          <p:nvPr/>
        </p:nvSpPr>
        <p:spPr bwMode="auto">
          <a:xfrm rot="16200000" flipH="1">
            <a:off x="5713688" y="4027972"/>
            <a:ext cx="1769364" cy="0"/>
          </a:xfrm>
          <a:prstGeom prst="line">
            <a:avLst/>
          </a:prstGeom>
          <a:noFill/>
          <a:ln w="3175">
            <a:solidFill>
              <a:schemeClr val="accent2"/>
            </a:solidFill>
            <a:prstDash val="dash"/>
            <a:round/>
            <a:headEnd/>
            <a:tailEnd/>
          </a:ln>
          <a:extLst>
            <a:ext uri="{909E8E84-426E-40DD-AFC4-6F175D3DCCD1}">
              <a14:hiddenFill xmlns:a14="http://schemas.microsoft.com/office/drawing/2010/main">
                <a:noFill/>
              </a14:hiddenFill>
            </a:ext>
          </a:extLst>
        </p:spPr>
        <p:txBody>
          <a:bodyPr/>
          <a:lstStyle/>
          <a:p>
            <a:pPr defTabSz="914378" eaLnBrk="0" hangingPunct="0">
              <a:defRPr/>
            </a:pPr>
            <a:endParaRPr lang="en-US" sz="825">
              <a:solidFill>
                <a:srgbClr val="001965"/>
              </a:solidFill>
              <a:latin typeface="Verdana" panose="020B0604030504040204" pitchFamily="34" charset="0"/>
              <a:ea typeface="Verdana" panose="020B0604030504040204" pitchFamily="34" charset="0"/>
              <a:cs typeface="Verdana" panose="020B0604030504040204" pitchFamily="34" charset="0"/>
            </a:endParaRPr>
          </a:p>
        </p:txBody>
      </p:sp>
      <p:cxnSp>
        <p:nvCxnSpPr>
          <p:cNvPr id="88" name="Straight Arrow Connector 87">
            <a:extLst>
              <a:ext uri="{FF2B5EF4-FFF2-40B4-BE49-F238E27FC236}">
                <a16:creationId xmlns:a16="http://schemas.microsoft.com/office/drawing/2014/main" id="{7E94D992-A9B2-4F6A-A6F1-093A953AC4DB}"/>
              </a:ext>
            </a:extLst>
          </p:cNvPr>
          <p:cNvCxnSpPr>
            <a:cxnSpLocks/>
          </p:cNvCxnSpPr>
          <p:nvPr/>
        </p:nvCxnSpPr>
        <p:spPr>
          <a:xfrm>
            <a:off x="6587670" y="3019182"/>
            <a:ext cx="2945" cy="11188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97" name="Straight Arrow Connector 96">
            <a:extLst>
              <a:ext uri="{FF2B5EF4-FFF2-40B4-BE49-F238E27FC236}">
                <a16:creationId xmlns:a16="http://schemas.microsoft.com/office/drawing/2014/main" id="{599888DC-CAD1-4E48-89A2-05ACE00ACF9F}"/>
              </a:ext>
            </a:extLst>
          </p:cNvPr>
          <p:cNvCxnSpPr>
            <a:cxnSpLocks/>
          </p:cNvCxnSpPr>
          <p:nvPr/>
        </p:nvCxnSpPr>
        <p:spPr>
          <a:xfrm flipH="1">
            <a:off x="2474842" y="4098131"/>
            <a:ext cx="929" cy="137160"/>
          </a:xfrm>
          <a:prstGeom prst="straightConnector1">
            <a:avLst/>
          </a:prstGeom>
          <a:noFill/>
          <a:ln w="6350">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67" name="Oval 66">
            <a:extLst>
              <a:ext uri="{FF2B5EF4-FFF2-40B4-BE49-F238E27FC236}">
                <a16:creationId xmlns:a16="http://schemas.microsoft.com/office/drawing/2014/main" id="{6CC5C1E8-E56C-4F01-907E-5BFB079C65F7}"/>
              </a:ext>
            </a:extLst>
          </p:cNvPr>
          <p:cNvSpPr/>
          <p:nvPr/>
        </p:nvSpPr>
        <p:spPr>
          <a:xfrm>
            <a:off x="8937557" y="5780239"/>
            <a:ext cx="105508" cy="105508"/>
          </a:xfrm>
          <a:prstGeom prst="ellipse">
            <a:avLst/>
          </a:prstGeom>
          <a:solidFill>
            <a:srgbClr val="7030A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350">
              <a:solidFill>
                <a:srgbClr val="FFFFFF"/>
              </a:solidFill>
              <a:latin typeface="Apis For Office"/>
            </a:endParaRPr>
          </a:p>
        </p:txBody>
      </p:sp>
    </p:spTree>
    <p:custDataLst>
      <p:tags r:id="rId1"/>
    </p:custDataLst>
    <p:extLst>
      <p:ext uri="{BB962C8B-B14F-4D97-AF65-F5344CB8AC3E}">
        <p14:creationId xmlns:p14="http://schemas.microsoft.com/office/powerpoint/2010/main" val="41510787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3490" name="Rectangle 2"/>
          <p:cNvSpPr>
            <a:spLocks noChangeArrowheads="1"/>
          </p:cNvSpPr>
          <p:nvPr/>
        </p:nvSpPr>
        <p:spPr bwMode="auto">
          <a:xfrm>
            <a:off x="838200" y="133350"/>
            <a:ext cx="7467600" cy="990600"/>
          </a:xfrm>
          <a:prstGeom prst="rect">
            <a:avLst/>
          </a:prstGeom>
          <a:solidFill>
            <a:schemeClr val="tx1"/>
          </a:solidFill>
          <a:ln w="9525">
            <a:noFill/>
            <a:miter lim="800000"/>
            <a:headEnd/>
            <a:tailEnd/>
          </a:ln>
          <a:effectLst/>
        </p:spPr>
        <p:txBody>
          <a:bodyPr anchor="ctr"/>
          <a:lstStyle/>
          <a:p>
            <a:pPr algn="ctr"/>
            <a:r>
              <a:rPr lang="en-GB" sz="3600" b="1" dirty="0">
                <a:solidFill>
                  <a:schemeClr val="bg2">
                    <a:lumMod val="20000"/>
                    <a:lumOff val="80000"/>
                  </a:schemeClr>
                </a:solidFill>
                <a:effectLst>
                  <a:outerShdw blurRad="38100" dist="38100" dir="2700000" algn="tl">
                    <a:srgbClr val="C0C0C0"/>
                  </a:outerShdw>
                </a:effectLst>
                <a:latin typeface="FormalScrp421 BT" pitchFamily="66" charset="0"/>
              </a:rPr>
              <a:t>The Physiological Insulin Profile</a:t>
            </a:r>
          </a:p>
        </p:txBody>
      </p:sp>
      <p:sp>
        <p:nvSpPr>
          <p:cNvPr id="1343491" name="Text Box 3"/>
          <p:cNvSpPr txBox="1">
            <a:spLocks noChangeArrowheads="1"/>
          </p:cNvSpPr>
          <p:nvPr/>
        </p:nvSpPr>
        <p:spPr bwMode="auto">
          <a:xfrm>
            <a:off x="5272088" y="3930650"/>
            <a:ext cx="3625850" cy="396875"/>
          </a:xfrm>
          <a:prstGeom prst="rect">
            <a:avLst/>
          </a:prstGeom>
          <a:noFill/>
          <a:ln w="9525">
            <a:noFill/>
            <a:miter lim="800000"/>
            <a:headEnd/>
            <a:tailEnd/>
          </a:ln>
          <a:effectLst/>
        </p:spPr>
        <p:txBody>
          <a:bodyPr wrap="none">
            <a:spAutoFit/>
          </a:bodyPr>
          <a:lstStyle/>
          <a:p>
            <a:pPr algn="ctr" eaLnBrk="0" hangingPunct="0">
              <a:spcBef>
                <a:spcPct val="50000"/>
              </a:spcBef>
            </a:pPr>
            <a:r>
              <a:rPr lang="en-GB" sz="2000" b="1" dirty="0">
                <a:solidFill>
                  <a:schemeClr val="accent1">
                    <a:lumMod val="60000"/>
                    <a:lumOff val="40000"/>
                  </a:schemeClr>
                </a:solidFill>
                <a:latin typeface="Verdana" pitchFamily="34" charset="0"/>
              </a:rPr>
              <a:t>Flat basal insulin profile</a:t>
            </a:r>
            <a:endParaRPr lang="en-US" sz="2000" b="1" dirty="0">
              <a:solidFill>
                <a:schemeClr val="accent1">
                  <a:lumMod val="60000"/>
                  <a:lumOff val="40000"/>
                </a:schemeClr>
              </a:solidFill>
              <a:latin typeface="Verdana" pitchFamily="34" charset="0"/>
            </a:endParaRPr>
          </a:p>
        </p:txBody>
      </p:sp>
      <p:sp>
        <p:nvSpPr>
          <p:cNvPr id="1343492" name="Rectangle 4"/>
          <p:cNvSpPr>
            <a:spLocks noChangeArrowheads="1"/>
          </p:cNvSpPr>
          <p:nvPr/>
        </p:nvSpPr>
        <p:spPr bwMode="auto">
          <a:xfrm>
            <a:off x="1476375" y="5705475"/>
            <a:ext cx="1100138" cy="244475"/>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Breakfast</a:t>
            </a:r>
          </a:p>
        </p:txBody>
      </p:sp>
      <p:sp>
        <p:nvSpPr>
          <p:cNvPr id="1343493" name="Rectangle 5"/>
          <p:cNvSpPr>
            <a:spLocks noChangeArrowheads="1"/>
          </p:cNvSpPr>
          <p:nvPr/>
        </p:nvSpPr>
        <p:spPr bwMode="auto">
          <a:xfrm rot="16200000">
            <a:off x="-347662" y="3224213"/>
            <a:ext cx="2454275" cy="244475"/>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Serum insulin (mU/l)</a:t>
            </a:r>
          </a:p>
        </p:txBody>
      </p:sp>
      <p:grpSp>
        <p:nvGrpSpPr>
          <p:cNvPr id="1343494" name="Group 6"/>
          <p:cNvGrpSpPr>
            <a:grpSpLocks/>
          </p:cNvGrpSpPr>
          <p:nvPr/>
        </p:nvGrpSpPr>
        <p:grpSpPr bwMode="auto">
          <a:xfrm>
            <a:off x="915988" y="1692275"/>
            <a:ext cx="6896100" cy="4865688"/>
            <a:chOff x="577" y="1066"/>
            <a:chExt cx="4344" cy="3065"/>
          </a:xfrm>
        </p:grpSpPr>
        <p:sp>
          <p:nvSpPr>
            <p:cNvPr id="1343495" name="Rectangle 7"/>
            <p:cNvSpPr>
              <a:spLocks noChangeArrowheads="1"/>
            </p:cNvSpPr>
            <p:nvPr/>
          </p:nvSpPr>
          <p:spPr bwMode="auto">
            <a:xfrm>
              <a:off x="577" y="4017"/>
              <a:ext cx="3200" cy="114"/>
            </a:xfrm>
            <a:prstGeom prst="rect">
              <a:avLst/>
            </a:prstGeom>
            <a:noFill/>
            <a:ln w="9525">
              <a:noFill/>
              <a:miter lim="800000"/>
              <a:headEnd/>
              <a:tailEnd/>
            </a:ln>
            <a:effectLst/>
          </p:spPr>
          <p:txBody>
            <a:bodyPr tIns="0"/>
            <a:lstStyle/>
            <a:p>
              <a:pPr>
                <a:spcBef>
                  <a:spcPct val="10000"/>
                </a:spcBef>
              </a:pPr>
              <a:r>
                <a:rPr lang="en-GB" dirty="0">
                  <a:solidFill>
                    <a:schemeClr val="accent3"/>
                  </a:solidFill>
                  <a:effectLst>
                    <a:outerShdw blurRad="38100" dist="38100" dir="2700000" algn="tl">
                      <a:srgbClr val="000000">
                        <a:alpha val="43137"/>
                      </a:srgbClr>
                    </a:outerShdw>
                  </a:effectLst>
                  <a:latin typeface="Verdana" pitchFamily="34" charset="0"/>
                </a:rPr>
                <a:t>Y </a:t>
              </a:r>
              <a:r>
                <a:rPr lang="en-GB" dirty="0" err="1">
                  <a:solidFill>
                    <a:schemeClr val="accent3"/>
                  </a:solidFill>
                  <a:effectLst>
                    <a:outerShdw blurRad="38100" dist="38100" dir="2700000" algn="tl">
                      <a:srgbClr val="000000">
                        <a:alpha val="43137"/>
                      </a:srgbClr>
                    </a:outerShdw>
                  </a:effectLst>
                  <a:latin typeface="Verdana" pitchFamily="34" charset="0"/>
                </a:rPr>
                <a:t>Kruszynska</a:t>
              </a:r>
              <a:r>
                <a:rPr lang="en-GB" dirty="0">
                  <a:solidFill>
                    <a:schemeClr val="accent3"/>
                  </a:solidFill>
                  <a:effectLst>
                    <a:outerShdw blurRad="38100" dist="38100" dir="2700000" algn="tl">
                      <a:srgbClr val="000000">
                        <a:alpha val="43137"/>
                      </a:srgbClr>
                    </a:outerShdw>
                  </a:effectLst>
                  <a:latin typeface="Verdana" pitchFamily="34" charset="0"/>
                </a:rPr>
                <a:t> </a:t>
              </a:r>
              <a:r>
                <a:rPr lang="en-GB" i="1" dirty="0">
                  <a:solidFill>
                    <a:schemeClr val="accent3"/>
                  </a:solidFill>
                  <a:effectLst>
                    <a:outerShdw blurRad="38100" dist="38100" dir="2700000" algn="tl">
                      <a:srgbClr val="000000">
                        <a:alpha val="43137"/>
                      </a:srgbClr>
                    </a:outerShdw>
                  </a:effectLst>
                  <a:latin typeface="Verdana" pitchFamily="34" charset="0"/>
                </a:rPr>
                <a:t>et al.</a:t>
              </a:r>
              <a:r>
                <a:rPr lang="en-GB" dirty="0">
                  <a:solidFill>
                    <a:schemeClr val="accent3"/>
                  </a:solidFill>
                  <a:effectLst>
                    <a:outerShdw blurRad="38100" dist="38100" dir="2700000" algn="tl">
                      <a:srgbClr val="000000">
                        <a:alpha val="43137"/>
                      </a:srgbClr>
                    </a:outerShdw>
                  </a:effectLst>
                  <a:latin typeface="Verdana" pitchFamily="34" charset="0"/>
                </a:rPr>
                <a:t> </a:t>
              </a:r>
              <a:r>
                <a:rPr lang="en-GB" i="1" dirty="0" err="1">
                  <a:solidFill>
                    <a:schemeClr val="accent3"/>
                  </a:solidFill>
                  <a:effectLst>
                    <a:outerShdw blurRad="38100" dist="38100" dir="2700000" algn="tl">
                      <a:srgbClr val="000000">
                        <a:alpha val="43137"/>
                      </a:srgbClr>
                    </a:outerShdw>
                  </a:effectLst>
                  <a:latin typeface="Verdana" pitchFamily="34" charset="0"/>
                </a:rPr>
                <a:t>Diabetologia</a:t>
              </a:r>
              <a:r>
                <a:rPr lang="en-GB" dirty="0">
                  <a:solidFill>
                    <a:schemeClr val="accent3"/>
                  </a:solidFill>
                  <a:effectLst>
                    <a:outerShdw blurRad="38100" dist="38100" dir="2700000" algn="tl">
                      <a:srgbClr val="000000">
                        <a:alpha val="43137"/>
                      </a:srgbClr>
                    </a:outerShdw>
                  </a:effectLst>
                  <a:latin typeface="Verdana" pitchFamily="34" charset="0"/>
                </a:rPr>
                <a:t> 1987;30:16.</a:t>
              </a:r>
            </a:p>
          </p:txBody>
        </p:sp>
        <p:sp>
          <p:nvSpPr>
            <p:cNvPr id="1343496" name="Freeform 8"/>
            <p:cNvSpPr>
              <a:spLocks/>
            </p:cNvSpPr>
            <p:nvPr/>
          </p:nvSpPr>
          <p:spPr bwMode="auto">
            <a:xfrm>
              <a:off x="1236" y="1339"/>
              <a:ext cx="3505" cy="1737"/>
            </a:xfrm>
            <a:custGeom>
              <a:avLst/>
              <a:gdLst/>
              <a:ahLst/>
              <a:cxnLst>
                <a:cxn ang="0">
                  <a:pos x="0" y="2149"/>
                </a:cxn>
                <a:cxn ang="0">
                  <a:pos x="37" y="999"/>
                </a:cxn>
                <a:cxn ang="0">
                  <a:pos x="76" y="0"/>
                </a:cxn>
                <a:cxn ang="0">
                  <a:pos x="113" y="387"/>
                </a:cxn>
                <a:cxn ang="0">
                  <a:pos x="152" y="332"/>
                </a:cxn>
                <a:cxn ang="0">
                  <a:pos x="225" y="831"/>
                </a:cxn>
                <a:cxn ang="0">
                  <a:pos x="301" y="1108"/>
                </a:cxn>
                <a:cxn ang="0">
                  <a:pos x="377" y="1276"/>
                </a:cxn>
                <a:cxn ang="0">
                  <a:pos x="453" y="1440"/>
                </a:cxn>
                <a:cxn ang="0">
                  <a:pos x="602" y="1939"/>
                </a:cxn>
                <a:cxn ang="0">
                  <a:pos x="641" y="1218"/>
                </a:cxn>
                <a:cxn ang="0">
                  <a:pos x="677" y="168"/>
                </a:cxn>
                <a:cxn ang="0">
                  <a:pos x="714" y="110"/>
                </a:cxn>
                <a:cxn ang="0">
                  <a:pos x="753" y="554"/>
                </a:cxn>
                <a:cxn ang="0">
                  <a:pos x="829" y="831"/>
                </a:cxn>
                <a:cxn ang="0">
                  <a:pos x="902" y="941"/>
                </a:cxn>
                <a:cxn ang="0">
                  <a:pos x="978" y="999"/>
                </a:cxn>
                <a:cxn ang="0">
                  <a:pos x="1054" y="1330"/>
                </a:cxn>
                <a:cxn ang="0">
                  <a:pos x="1206" y="1607"/>
                </a:cxn>
                <a:cxn ang="0">
                  <a:pos x="1354" y="1994"/>
                </a:cxn>
                <a:cxn ang="0">
                  <a:pos x="1506" y="2161"/>
                </a:cxn>
                <a:cxn ang="0">
                  <a:pos x="1543" y="1218"/>
                </a:cxn>
                <a:cxn ang="0">
                  <a:pos x="1582" y="445"/>
                </a:cxn>
                <a:cxn ang="0">
                  <a:pos x="1619" y="500"/>
                </a:cxn>
                <a:cxn ang="0">
                  <a:pos x="1655" y="722"/>
                </a:cxn>
                <a:cxn ang="0">
                  <a:pos x="1700" y="1218"/>
                </a:cxn>
                <a:cxn ang="0">
                  <a:pos x="1807" y="1108"/>
                </a:cxn>
                <a:cxn ang="0">
                  <a:pos x="1852" y="1276"/>
                </a:cxn>
                <a:cxn ang="0">
                  <a:pos x="1959" y="1330"/>
                </a:cxn>
                <a:cxn ang="0">
                  <a:pos x="2107" y="1553"/>
                </a:cxn>
                <a:cxn ang="0">
                  <a:pos x="2259" y="1939"/>
                </a:cxn>
                <a:cxn ang="0">
                  <a:pos x="2408" y="2161"/>
                </a:cxn>
                <a:cxn ang="0">
                  <a:pos x="2560" y="2189"/>
                </a:cxn>
                <a:cxn ang="0">
                  <a:pos x="2708" y="2189"/>
                </a:cxn>
                <a:cxn ang="0">
                  <a:pos x="2860" y="2161"/>
                </a:cxn>
                <a:cxn ang="0">
                  <a:pos x="3012" y="2161"/>
                </a:cxn>
                <a:cxn ang="0">
                  <a:pos x="3161" y="2149"/>
                </a:cxn>
                <a:cxn ang="0">
                  <a:pos x="3312" y="2149"/>
                </a:cxn>
                <a:cxn ang="0">
                  <a:pos x="3461" y="2189"/>
                </a:cxn>
                <a:cxn ang="0">
                  <a:pos x="3613" y="2149"/>
                </a:cxn>
              </a:cxnLst>
              <a:rect l="0" t="0" r="r" b="b"/>
              <a:pathLst>
                <a:path w="3613" h="2189">
                  <a:moveTo>
                    <a:pt x="0" y="2149"/>
                  </a:moveTo>
                  <a:lnTo>
                    <a:pt x="37" y="999"/>
                  </a:lnTo>
                  <a:lnTo>
                    <a:pt x="76" y="0"/>
                  </a:lnTo>
                  <a:lnTo>
                    <a:pt x="113" y="387"/>
                  </a:lnTo>
                  <a:lnTo>
                    <a:pt x="152" y="332"/>
                  </a:lnTo>
                  <a:lnTo>
                    <a:pt x="225" y="831"/>
                  </a:lnTo>
                  <a:lnTo>
                    <a:pt x="301" y="1108"/>
                  </a:lnTo>
                  <a:lnTo>
                    <a:pt x="377" y="1276"/>
                  </a:lnTo>
                  <a:lnTo>
                    <a:pt x="453" y="1440"/>
                  </a:lnTo>
                  <a:lnTo>
                    <a:pt x="602" y="1939"/>
                  </a:lnTo>
                  <a:lnTo>
                    <a:pt x="641" y="1218"/>
                  </a:lnTo>
                  <a:lnTo>
                    <a:pt x="677" y="168"/>
                  </a:lnTo>
                  <a:lnTo>
                    <a:pt x="714" y="110"/>
                  </a:lnTo>
                  <a:lnTo>
                    <a:pt x="753" y="554"/>
                  </a:lnTo>
                  <a:lnTo>
                    <a:pt x="829" y="831"/>
                  </a:lnTo>
                  <a:lnTo>
                    <a:pt x="902" y="941"/>
                  </a:lnTo>
                  <a:lnTo>
                    <a:pt x="978" y="999"/>
                  </a:lnTo>
                  <a:lnTo>
                    <a:pt x="1054" y="1330"/>
                  </a:lnTo>
                  <a:lnTo>
                    <a:pt x="1206" y="1607"/>
                  </a:lnTo>
                  <a:lnTo>
                    <a:pt x="1354" y="1994"/>
                  </a:lnTo>
                  <a:lnTo>
                    <a:pt x="1506" y="2161"/>
                  </a:lnTo>
                  <a:lnTo>
                    <a:pt x="1543" y="1218"/>
                  </a:lnTo>
                  <a:lnTo>
                    <a:pt x="1582" y="445"/>
                  </a:lnTo>
                  <a:lnTo>
                    <a:pt x="1619" y="500"/>
                  </a:lnTo>
                  <a:lnTo>
                    <a:pt x="1655" y="722"/>
                  </a:lnTo>
                  <a:lnTo>
                    <a:pt x="1700" y="1218"/>
                  </a:lnTo>
                  <a:lnTo>
                    <a:pt x="1807" y="1108"/>
                  </a:lnTo>
                  <a:lnTo>
                    <a:pt x="1852" y="1276"/>
                  </a:lnTo>
                  <a:lnTo>
                    <a:pt x="1959" y="1330"/>
                  </a:lnTo>
                  <a:lnTo>
                    <a:pt x="2107" y="1553"/>
                  </a:lnTo>
                  <a:lnTo>
                    <a:pt x="2259" y="1939"/>
                  </a:lnTo>
                  <a:lnTo>
                    <a:pt x="2408" y="2161"/>
                  </a:lnTo>
                  <a:lnTo>
                    <a:pt x="2560" y="2189"/>
                  </a:lnTo>
                  <a:lnTo>
                    <a:pt x="2708" y="2189"/>
                  </a:lnTo>
                  <a:lnTo>
                    <a:pt x="2860" y="2161"/>
                  </a:lnTo>
                  <a:lnTo>
                    <a:pt x="3012" y="2161"/>
                  </a:lnTo>
                  <a:lnTo>
                    <a:pt x="3161" y="2149"/>
                  </a:lnTo>
                  <a:lnTo>
                    <a:pt x="3312" y="2149"/>
                  </a:lnTo>
                  <a:lnTo>
                    <a:pt x="3461" y="2189"/>
                  </a:lnTo>
                  <a:lnTo>
                    <a:pt x="3613" y="2149"/>
                  </a:lnTo>
                </a:path>
              </a:pathLst>
            </a:custGeom>
            <a:noFill/>
            <a:ln w="19050">
              <a:solidFill>
                <a:srgbClr val="00B7FF"/>
              </a:solidFill>
              <a:prstDash val="solid"/>
              <a:round/>
              <a:headEnd/>
              <a:tailEnd/>
            </a:ln>
          </p:spPr>
          <p:txBody>
            <a:bodyPr/>
            <a:lstStyle/>
            <a:p>
              <a:endParaRPr lang="en-ZA"/>
            </a:p>
          </p:txBody>
        </p:sp>
        <p:sp>
          <p:nvSpPr>
            <p:cNvPr id="1343497" name="Rectangle 9"/>
            <p:cNvSpPr>
              <a:spLocks noChangeArrowheads="1"/>
            </p:cNvSpPr>
            <p:nvPr/>
          </p:nvSpPr>
          <p:spPr bwMode="auto">
            <a:xfrm>
              <a:off x="1066" y="3320"/>
              <a:ext cx="3741" cy="9"/>
            </a:xfrm>
            <a:prstGeom prst="rect">
              <a:avLst/>
            </a:prstGeom>
            <a:solidFill>
              <a:srgbClr val="00B7FF"/>
            </a:solidFill>
            <a:ln w="19050">
              <a:solidFill>
                <a:schemeClr val="tx1"/>
              </a:solidFill>
              <a:miter lim="800000"/>
              <a:headEnd/>
              <a:tailEnd/>
            </a:ln>
          </p:spPr>
          <p:txBody>
            <a:bodyPr/>
            <a:lstStyle/>
            <a:p>
              <a:endParaRPr lang="en-ZA"/>
            </a:p>
          </p:txBody>
        </p:sp>
        <p:sp>
          <p:nvSpPr>
            <p:cNvPr id="1343498" name="Rectangle 10"/>
            <p:cNvSpPr>
              <a:spLocks noChangeArrowheads="1"/>
            </p:cNvSpPr>
            <p:nvPr/>
          </p:nvSpPr>
          <p:spPr bwMode="auto">
            <a:xfrm>
              <a:off x="1525"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499" name="Rectangle 11"/>
            <p:cNvSpPr>
              <a:spLocks noChangeArrowheads="1"/>
            </p:cNvSpPr>
            <p:nvPr/>
          </p:nvSpPr>
          <p:spPr bwMode="auto">
            <a:xfrm>
              <a:off x="1817"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500" name="Rectangle 12"/>
            <p:cNvSpPr>
              <a:spLocks noChangeArrowheads="1"/>
            </p:cNvSpPr>
            <p:nvPr/>
          </p:nvSpPr>
          <p:spPr bwMode="auto">
            <a:xfrm>
              <a:off x="2108"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501" name="Rectangle 13"/>
            <p:cNvSpPr>
              <a:spLocks noChangeArrowheads="1"/>
            </p:cNvSpPr>
            <p:nvPr/>
          </p:nvSpPr>
          <p:spPr bwMode="auto">
            <a:xfrm>
              <a:off x="2400"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502" name="Rectangle 14"/>
            <p:cNvSpPr>
              <a:spLocks noChangeArrowheads="1"/>
            </p:cNvSpPr>
            <p:nvPr/>
          </p:nvSpPr>
          <p:spPr bwMode="auto">
            <a:xfrm>
              <a:off x="2691"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503" name="Rectangle 15"/>
            <p:cNvSpPr>
              <a:spLocks noChangeArrowheads="1"/>
            </p:cNvSpPr>
            <p:nvPr/>
          </p:nvSpPr>
          <p:spPr bwMode="auto">
            <a:xfrm>
              <a:off x="2986" y="3322"/>
              <a:ext cx="6" cy="39"/>
            </a:xfrm>
            <a:prstGeom prst="rect">
              <a:avLst/>
            </a:prstGeom>
            <a:solidFill>
              <a:schemeClr val="tx1"/>
            </a:solidFill>
            <a:ln w="19050">
              <a:solidFill>
                <a:schemeClr val="tx1"/>
              </a:solidFill>
              <a:miter lim="800000"/>
              <a:headEnd/>
              <a:tailEnd/>
            </a:ln>
          </p:spPr>
          <p:txBody>
            <a:bodyPr/>
            <a:lstStyle/>
            <a:p>
              <a:endParaRPr lang="en-ZA"/>
            </a:p>
          </p:txBody>
        </p:sp>
        <p:sp>
          <p:nvSpPr>
            <p:cNvPr id="1343504" name="Rectangle 16"/>
            <p:cNvSpPr>
              <a:spLocks noChangeArrowheads="1"/>
            </p:cNvSpPr>
            <p:nvPr/>
          </p:nvSpPr>
          <p:spPr bwMode="auto">
            <a:xfrm>
              <a:off x="3277"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505" name="Rectangle 17"/>
            <p:cNvSpPr>
              <a:spLocks noChangeArrowheads="1"/>
            </p:cNvSpPr>
            <p:nvPr/>
          </p:nvSpPr>
          <p:spPr bwMode="auto">
            <a:xfrm>
              <a:off x="3569"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506" name="Rectangle 18"/>
            <p:cNvSpPr>
              <a:spLocks noChangeArrowheads="1"/>
            </p:cNvSpPr>
            <p:nvPr/>
          </p:nvSpPr>
          <p:spPr bwMode="auto">
            <a:xfrm>
              <a:off x="3860" y="3322"/>
              <a:ext cx="9" cy="39"/>
            </a:xfrm>
            <a:prstGeom prst="rect">
              <a:avLst/>
            </a:prstGeom>
            <a:solidFill>
              <a:schemeClr val="tx1"/>
            </a:solidFill>
            <a:ln w="19050">
              <a:solidFill>
                <a:schemeClr val="tx1"/>
              </a:solidFill>
              <a:miter lim="800000"/>
              <a:headEnd/>
              <a:tailEnd/>
            </a:ln>
          </p:spPr>
          <p:txBody>
            <a:bodyPr/>
            <a:lstStyle/>
            <a:p>
              <a:endParaRPr lang="en-ZA"/>
            </a:p>
          </p:txBody>
        </p:sp>
        <p:sp>
          <p:nvSpPr>
            <p:cNvPr id="1343507" name="Rectangle 19"/>
            <p:cNvSpPr>
              <a:spLocks noChangeArrowheads="1"/>
            </p:cNvSpPr>
            <p:nvPr/>
          </p:nvSpPr>
          <p:spPr bwMode="auto">
            <a:xfrm>
              <a:off x="4153" y="3322"/>
              <a:ext cx="8" cy="39"/>
            </a:xfrm>
            <a:prstGeom prst="rect">
              <a:avLst/>
            </a:prstGeom>
            <a:solidFill>
              <a:schemeClr val="tx1"/>
            </a:solidFill>
            <a:ln w="19050">
              <a:solidFill>
                <a:schemeClr val="tx1"/>
              </a:solidFill>
              <a:miter lim="800000"/>
              <a:headEnd/>
              <a:tailEnd/>
            </a:ln>
          </p:spPr>
          <p:txBody>
            <a:bodyPr/>
            <a:lstStyle/>
            <a:p>
              <a:endParaRPr lang="en-ZA"/>
            </a:p>
          </p:txBody>
        </p:sp>
        <p:sp>
          <p:nvSpPr>
            <p:cNvPr id="1343508" name="Rectangle 20"/>
            <p:cNvSpPr>
              <a:spLocks noChangeArrowheads="1"/>
            </p:cNvSpPr>
            <p:nvPr/>
          </p:nvSpPr>
          <p:spPr bwMode="auto">
            <a:xfrm>
              <a:off x="4444" y="3322"/>
              <a:ext cx="8" cy="39"/>
            </a:xfrm>
            <a:prstGeom prst="rect">
              <a:avLst/>
            </a:prstGeom>
            <a:solidFill>
              <a:schemeClr val="tx1"/>
            </a:solidFill>
            <a:ln w="19050">
              <a:solidFill>
                <a:schemeClr val="tx1"/>
              </a:solidFill>
              <a:miter lim="800000"/>
              <a:headEnd/>
              <a:tailEnd/>
            </a:ln>
          </p:spPr>
          <p:txBody>
            <a:bodyPr/>
            <a:lstStyle/>
            <a:p>
              <a:endParaRPr lang="en-ZA"/>
            </a:p>
          </p:txBody>
        </p:sp>
        <p:sp>
          <p:nvSpPr>
            <p:cNvPr id="1343509" name="Rectangle 21"/>
            <p:cNvSpPr>
              <a:spLocks noChangeArrowheads="1"/>
            </p:cNvSpPr>
            <p:nvPr/>
          </p:nvSpPr>
          <p:spPr bwMode="auto">
            <a:xfrm>
              <a:off x="4739" y="3322"/>
              <a:ext cx="5" cy="39"/>
            </a:xfrm>
            <a:prstGeom prst="rect">
              <a:avLst/>
            </a:prstGeom>
            <a:solidFill>
              <a:schemeClr val="tx1"/>
            </a:solidFill>
            <a:ln w="19050">
              <a:solidFill>
                <a:schemeClr val="tx1"/>
              </a:solidFill>
              <a:miter lim="800000"/>
              <a:headEnd/>
              <a:tailEnd/>
            </a:ln>
          </p:spPr>
          <p:txBody>
            <a:bodyPr/>
            <a:lstStyle/>
            <a:p>
              <a:endParaRPr lang="en-ZA"/>
            </a:p>
          </p:txBody>
        </p:sp>
        <p:sp>
          <p:nvSpPr>
            <p:cNvPr id="1343510" name="Rectangle 22"/>
            <p:cNvSpPr>
              <a:spLocks noChangeArrowheads="1"/>
            </p:cNvSpPr>
            <p:nvPr/>
          </p:nvSpPr>
          <p:spPr bwMode="auto">
            <a:xfrm>
              <a:off x="1089" y="3405"/>
              <a:ext cx="324"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0800</a:t>
              </a:r>
            </a:p>
          </p:txBody>
        </p:sp>
        <p:sp>
          <p:nvSpPr>
            <p:cNvPr id="1343511" name="Rectangle 23"/>
            <p:cNvSpPr>
              <a:spLocks noChangeArrowheads="1"/>
            </p:cNvSpPr>
            <p:nvPr/>
          </p:nvSpPr>
          <p:spPr bwMode="auto">
            <a:xfrm>
              <a:off x="1675" y="3405"/>
              <a:ext cx="324"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1200</a:t>
              </a:r>
            </a:p>
          </p:txBody>
        </p:sp>
        <p:sp>
          <p:nvSpPr>
            <p:cNvPr id="1343512" name="Rectangle 24"/>
            <p:cNvSpPr>
              <a:spLocks noChangeArrowheads="1"/>
            </p:cNvSpPr>
            <p:nvPr/>
          </p:nvSpPr>
          <p:spPr bwMode="auto">
            <a:xfrm>
              <a:off x="2258" y="3405"/>
              <a:ext cx="324"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1600</a:t>
              </a:r>
            </a:p>
          </p:txBody>
        </p:sp>
        <p:sp>
          <p:nvSpPr>
            <p:cNvPr id="1343513" name="Rectangle 25"/>
            <p:cNvSpPr>
              <a:spLocks noChangeArrowheads="1"/>
            </p:cNvSpPr>
            <p:nvPr/>
          </p:nvSpPr>
          <p:spPr bwMode="auto">
            <a:xfrm>
              <a:off x="2842" y="3405"/>
              <a:ext cx="324"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2000</a:t>
              </a:r>
            </a:p>
          </p:txBody>
        </p:sp>
        <p:sp>
          <p:nvSpPr>
            <p:cNvPr id="1343514" name="Rectangle 26"/>
            <p:cNvSpPr>
              <a:spLocks noChangeArrowheads="1"/>
            </p:cNvSpPr>
            <p:nvPr/>
          </p:nvSpPr>
          <p:spPr bwMode="auto">
            <a:xfrm>
              <a:off x="3428" y="3405"/>
              <a:ext cx="324"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2400</a:t>
              </a:r>
            </a:p>
          </p:txBody>
        </p:sp>
        <p:sp>
          <p:nvSpPr>
            <p:cNvPr id="1343515" name="Rectangle 27"/>
            <p:cNvSpPr>
              <a:spLocks noChangeArrowheads="1"/>
            </p:cNvSpPr>
            <p:nvPr/>
          </p:nvSpPr>
          <p:spPr bwMode="auto">
            <a:xfrm>
              <a:off x="990" y="3324"/>
              <a:ext cx="68" cy="5"/>
            </a:xfrm>
            <a:prstGeom prst="rect">
              <a:avLst/>
            </a:prstGeom>
            <a:solidFill>
              <a:schemeClr val="tx1"/>
            </a:solidFill>
            <a:ln w="19050">
              <a:solidFill>
                <a:schemeClr val="tx1"/>
              </a:solidFill>
              <a:miter lim="800000"/>
              <a:headEnd/>
              <a:tailEnd/>
            </a:ln>
          </p:spPr>
          <p:txBody>
            <a:bodyPr/>
            <a:lstStyle/>
            <a:p>
              <a:endParaRPr lang="en-ZA"/>
            </a:p>
          </p:txBody>
        </p:sp>
        <p:sp>
          <p:nvSpPr>
            <p:cNvPr id="1343516" name="Rectangle 28"/>
            <p:cNvSpPr>
              <a:spLocks noChangeArrowheads="1"/>
            </p:cNvSpPr>
            <p:nvPr/>
          </p:nvSpPr>
          <p:spPr bwMode="auto">
            <a:xfrm>
              <a:off x="983" y="2875"/>
              <a:ext cx="67" cy="5"/>
            </a:xfrm>
            <a:prstGeom prst="rect">
              <a:avLst/>
            </a:prstGeom>
            <a:solidFill>
              <a:schemeClr val="tx1"/>
            </a:solidFill>
            <a:ln w="19050">
              <a:solidFill>
                <a:schemeClr val="tx1"/>
              </a:solidFill>
              <a:miter lim="800000"/>
              <a:headEnd/>
              <a:tailEnd/>
            </a:ln>
          </p:spPr>
          <p:txBody>
            <a:bodyPr/>
            <a:lstStyle/>
            <a:p>
              <a:endParaRPr lang="en-ZA"/>
            </a:p>
          </p:txBody>
        </p:sp>
        <p:sp>
          <p:nvSpPr>
            <p:cNvPr id="1343517" name="Rectangle 29"/>
            <p:cNvSpPr>
              <a:spLocks noChangeArrowheads="1"/>
            </p:cNvSpPr>
            <p:nvPr/>
          </p:nvSpPr>
          <p:spPr bwMode="auto">
            <a:xfrm>
              <a:off x="990" y="2436"/>
              <a:ext cx="68" cy="5"/>
            </a:xfrm>
            <a:prstGeom prst="rect">
              <a:avLst/>
            </a:prstGeom>
            <a:solidFill>
              <a:schemeClr val="tx1"/>
            </a:solidFill>
            <a:ln w="19050">
              <a:solidFill>
                <a:schemeClr val="tx1"/>
              </a:solidFill>
              <a:miter lim="800000"/>
              <a:headEnd/>
              <a:tailEnd/>
            </a:ln>
          </p:spPr>
          <p:txBody>
            <a:bodyPr/>
            <a:lstStyle/>
            <a:p>
              <a:endParaRPr lang="en-ZA"/>
            </a:p>
          </p:txBody>
        </p:sp>
        <p:sp>
          <p:nvSpPr>
            <p:cNvPr id="1343518" name="Rectangle 30"/>
            <p:cNvSpPr>
              <a:spLocks noChangeArrowheads="1"/>
            </p:cNvSpPr>
            <p:nvPr/>
          </p:nvSpPr>
          <p:spPr bwMode="auto">
            <a:xfrm>
              <a:off x="990" y="1996"/>
              <a:ext cx="68" cy="5"/>
            </a:xfrm>
            <a:prstGeom prst="rect">
              <a:avLst/>
            </a:prstGeom>
            <a:solidFill>
              <a:schemeClr val="tx1"/>
            </a:solidFill>
            <a:ln w="19050">
              <a:solidFill>
                <a:schemeClr val="tx1"/>
              </a:solidFill>
              <a:miter lim="800000"/>
              <a:headEnd/>
              <a:tailEnd/>
            </a:ln>
          </p:spPr>
          <p:txBody>
            <a:bodyPr/>
            <a:lstStyle/>
            <a:p>
              <a:endParaRPr lang="en-ZA"/>
            </a:p>
          </p:txBody>
        </p:sp>
        <p:sp>
          <p:nvSpPr>
            <p:cNvPr id="1343519" name="Rectangle 31"/>
            <p:cNvSpPr>
              <a:spLocks noChangeArrowheads="1"/>
            </p:cNvSpPr>
            <p:nvPr/>
          </p:nvSpPr>
          <p:spPr bwMode="auto">
            <a:xfrm>
              <a:off x="990" y="1557"/>
              <a:ext cx="68" cy="4"/>
            </a:xfrm>
            <a:prstGeom prst="rect">
              <a:avLst/>
            </a:prstGeom>
            <a:solidFill>
              <a:schemeClr val="tx1"/>
            </a:solidFill>
            <a:ln w="19050">
              <a:solidFill>
                <a:schemeClr val="tx1"/>
              </a:solidFill>
              <a:miter lim="800000"/>
              <a:headEnd/>
              <a:tailEnd/>
            </a:ln>
          </p:spPr>
          <p:txBody>
            <a:bodyPr/>
            <a:lstStyle/>
            <a:p>
              <a:endParaRPr lang="en-ZA"/>
            </a:p>
          </p:txBody>
        </p:sp>
        <p:sp>
          <p:nvSpPr>
            <p:cNvPr id="1343520" name="Rectangle 32"/>
            <p:cNvSpPr>
              <a:spLocks noChangeArrowheads="1"/>
            </p:cNvSpPr>
            <p:nvPr/>
          </p:nvSpPr>
          <p:spPr bwMode="auto">
            <a:xfrm>
              <a:off x="994" y="1116"/>
              <a:ext cx="68" cy="5"/>
            </a:xfrm>
            <a:prstGeom prst="rect">
              <a:avLst/>
            </a:prstGeom>
            <a:solidFill>
              <a:schemeClr val="tx1"/>
            </a:solidFill>
            <a:ln w="19050">
              <a:solidFill>
                <a:schemeClr val="tx1"/>
              </a:solidFill>
              <a:miter lim="800000"/>
              <a:headEnd/>
              <a:tailEnd/>
            </a:ln>
          </p:spPr>
          <p:txBody>
            <a:bodyPr/>
            <a:lstStyle/>
            <a:p>
              <a:endParaRPr lang="en-ZA"/>
            </a:p>
          </p:txBody>
        </p:sp>
        <p:sp>
          <p:nvSpPr>
            <p:cNvPr id="1343521" name="Rectangle 33"/>
            <p:cNvSpPr>
              <a:spLocks noChangeArrowheads="1"/>
            </p:cNvSpPr>
            <p:nvPr/>
          </p:nvSpPr>
          <p:spPr bwMode="auto">
            <a:xfrm>
              <a:off x="827" y="3264"/>
              <a:ext cx="81"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0</a:t>
              </a:r>
            </a:p>
          </p:txBody>
        </p:sp>
        <p:sp>
          <p:nvSpPr>
            <p:cNvPr id="1343522" name="Rectangle 34"/>
            <p:cNvSpPr>
              <a:spLocks noChangeArrowheads="1"/>
            </p:cNvSpPr>
            <p:nvPr/>
          </p:nvSpPr>
          <p:spPr bwMode="auto">
            <a:xfrm>
              <a:off x="754" y="2825"/>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10</a:t>
              </a:r>
            </a:p>
          </p:txBody>
        </p:sp>
        <p:sp>
          <p:nvSpPr>
            <p:cNvPr id="1343523" name="Rectangle 35"/>
            <p:cNvSpPr>
              <a:spLocks noChangeArrowheads="1"/>
            </p:cNvSpPr>
            <p:nvPr/>
          </p:nvSpPr>
          <p:spPr bwMode="auto">
            <a:xfrm>
              <a:off x="754" y="2385"/>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20</a:t>
              </a:r>
            </a:p>
          </p:txBody>
        </p:sp>
        <p:sp>
          <p:nvSpPr>
            <p:cNvPr id="1343524" name="Rectangle 36"/>
            <p:cNvSpPr>
              <a:spLocks noChangeArrowheads="1"/>
            </p:cNvSpPr>
            <p:nvPr/>
          </p:nvSpPr>
          <p:spPr bwMode="auto">
            <a:xfrm>
              <a:off x="754" y="1945"/>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30</a:t>
              </a:r>
            </a:p>
          </p:txBody>
        </p:sp>
        <p:sp>
          <p:nvSpPr>
            <p:cNvPr id="1343525" name="Rectangle 37"/>
            <p:cNvSpPr>
              <a:spLocks noChangeArrowheads="1"/>
            </p:cNvSpPr>
            <p:nvPr/>
          </p:nvSpPr>
          <p:spPr bwMode="auto">
            <a:xfrm>
              <a:off x="754" y="1505"/>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40</a:t>
              </a:r>
            </a:p>
          </p:txBody>
        </p:sp>
        <p:sp>
          <p:nvSpPr>
            <p:cNvPr id="1343526" name="Rectangle 38"/>
            <p:cNvSpPr>
              <a:spLocks noChangeArrowheads="1"/>
            </p:cNvSpPr>
            <p:nvPr/>
          </p:nvSpPr>
          <p:spPr bwMode="auto">
            <a:xfrm>
              <a:off x="754" y="1066"/>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50</a:t>
              </a:r>
            </a:p>
          </p:txBody>
        </p:sp>
        <p:sp>
          <p:nvSpPr>
            <p:cNvPr id="1343527" name="Rectangle 39"/>
            <p:cNvSpPr>
              <a:spLocks noChangeArrowheads="1"/>
            </p:cNvSpPr>
            <p:nvPr/>
          </p:nvSpPr>
          <p:spPr bwMode="auto">
            <a:xfrm>
              <a:off x="1233" y="3022"/>
              <a:ext cx="7" cy="23"/>
            </a:xfrm>
            <a:prstGeom prst="rect">
              <a:avLst/>
            </a:prstGeom>
            <a:solidFill>
              <a:srgbClr val="00B7FF"/>
            </a:solidFill>
            <a:ln w="9525">
              <a:solidFill>
                <a:srgbClr val="00B7FF"/>
              </a:solidFill>
              <a:miter lim="800000"/>
              <a:headEnd/>
              <a:tailEnd/>
            </a:ln>
          </p:spPr>
          <p:txBody>
            <a:bodyPr/>
            <a:lstStyle/>
            <a:p>
              <a:endParaRPr lang="en-ZA"/>
            </a:p>
          </p:txBody>
        </p:sp>
        <p:sp>
          <p:nvSpPr>
            <p:cNvPr id="1343528" name="Rectangle 40"/>
            <p:cNvSpPr>
              <a:spLocks noChangeArrowheads="1"/>
            </p:cNvSpPr>
            <p:nvPr/>
          </p:nvSpPr>
          <p:spPr bwMode="auto">
            <a:xfrm>
              <a:off x="1215" y="3020"/>
              <a:ext cx="42" cy="5"/>
            </a:xfrm>
            <a:prstGeom prst="rect">
              <a:avLst/>
            </a:prstGeom>
            <a:solidFill>
              <a:srgbClr val="00B7FF"/>
            </a:solidFill>
            <a:ln w="9525">
              <a:solidFill>
                <a:srgbClr val="000099"/>
              </a:solidFill>
              <a:miter lim="800000"/>
              <a:headEnd/>
              <a:tailEnd/>
            </a:ln>
          </p:spPr>
          <p:txBody>
            <a:bodyPr/>
            <a:lstStyle/>
            <a:p>
              <a:endParaRPr lang="en-ZA"/>
            </a:p>
          </p:txBody>
        </p:sp>
        <p:sp>
          <p:nvSpPr>
            <p:cNvPr id="1343529" name="Freeform 41"/>
            <p:cNvSpPr>
              <a:spLocks/>
            </p:cNvSpPr>
            <p:nvPr/>
          </p:nvSpPr>
          <p:spPr bwMode="auto">
            <a:xfrm>
              <a:off x="1212" y="3025"/>
              <a:ext cx="48"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8" y="49"/>
                  </a:lnTo>
                  <a:close/>
                </a:path>
              </a:pathLst>
            </a:custGeom>
            <a:solidFill>
              <a:srgbClr val="00B7FF"/>
            </a:solidFill>
            <a:ln w="0">
              <a:solidFill>
                <a:srgbClr val="000099"/>
              </a:solidFill>
              <a:prstDash val="solid"/>
              <a:round/>
              <a:headEnd/>
              <a:tailEnd/>
            </a:ln>
          </p:spPr>
          <p:txBody>
            <a:bodyPr/>
            <a:lstStyle/>
            <a:p>
              <a:endParaRPr lang="en-ZA"/>
            </a:p>
          </p:txBody>
        </p:sp>
        <p:sp>
          <p:nvSpPr>
            <p:cNvPr id="1343530" name="Freeform 42"/>
            <p:cNvSpPr>
              <a:spLocks/>
            </p:cNvSpPr>
            <p:nvPr/>
          </p:nvSpPr>
          <p:spPr bwMode="auto">
            <a:xfrm>
              <a:off x="1212" y="3025"/>
              <a:ext cx="48"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8" y="49"/>
                  </a:lnTo>
                </a:path>
              </a:pathLst>
            </a:custGeom>
            <a:solidFill>
              <a:srgbClr val="00B7FF"/>
            </a:solidFill>
            <a:ln w="9525">
              <a:solidFill>
                <a:srgbClr val="00B7FF"/>
              </a:solidFill>
              <a:prstDash val="solid"/>
              <a:round/>
              <a:headEnd/>
              <a:tailEnd/>
            </a:ln>
          </p:spPr>
          <p:txBody>
            <a:bodyPr/>
            <a:lstStyle/>
            <a:p>
              <a:endParaRPr lang="en-ZA"/>
            </a:p>
          </p:txBody>
        </p:sp>
        <p:sp>
          <p:nvSpPr>
            <p:cNvPr id="1343531" name="Rectangle 43"/>
            <p:cNvSpPr>
              <a:spLocks noChangeArrowheads="1"/>
            </p:cNvSpPr>
            <p:nvPr/>
          </p:nvSpPr>
          <p:spPr bwMode="auto">
            <a:xfrm>
              <a:off x="1269" y="1977"/>
              <a:ext cx="6" cy="155"/>
            </a:xfrm>
            <a:prstGeom prst="rect">
              <a:avLst/>
            </a:prstGeom>
            <a:solidFill>
              <a:srgbClr val="00B7FF"/>
            </a:solidFill>
            <a:ln w="9525">
              <a:solidFill>
                <a:srgbClr val="00B7FF"/>
              </a:solidFill>
              <a:miter lim="800000"/>
              <a:headEnd/>
              <a:tailEnd/>
            </a:ln>
          </p:spPr>
          <p:txBody>
            <a:bodyPr/>
            <a:lstStyle/>
            <a:p>
              <a:endParaRPr lang="en-ZA"/>
            </a:p>
          </p:txBody>
        </p:sp>
        <p:sp>
          <p:nvSpPr>
            <p:cNvPr id="1343532" name="Rectangle 44"/>
            <p:cNvSpPr>
              <a:spLocks noChangeArrowheads="1"/>
            </p:cNvSpPr>
            <p:nvPr/>
          </p:nvSpPr>
          <p:spPr bwMode="auto">
            <a:xfrm>
              <a:off x="1251" y="1975"/>
              <a:ext cx="41" cy="4"/>
            </a:xfrm>
            <a:prstGeom prst="rect">
              <a:avLst/>
            </a:prstGeom>
            <a:solidFill>
              <a:srgbClr val="00B7FF"/>
            </a:solidFill>
            <a:ln w="9525">
              <a:solidFill>
                <a:srgbClr val="00B7FF"/>
              </a:solidFill>
              <a:miter lim="800000"/>
              <a:headEnd/>
              <a:tailEnd/>
            </a:ln>
          </p:spPr>
          <p:txBody>
            <a:bodyPr/>
            <a:lstStyle/>
            <a:p>
              <a:endParaRPr lang="en-ZA"/>
            </a:p>
          </p:txBody>
        </p:sp>
        <p:sp>
          <p:nvSpPr>
            <p:cNvPr id="1343533" name="Freeform 45"/>
            <p:cNvSpPr>
              <a:spLocks/>
            </p:cNvSpPr>
            <p:nvPr/>
          </p:nvSpPr>
          <p:spPr bwMode="auto">
            <a:xfrm>
              <a:off x="1248" y="2112"/>
              <a:ext cx="47" cy="39"/>
            </a:xfrm>
            <a:custGeom>
              <a:avLst/>
              <a:gdLst/>
              <a:ahLst/>
              <a:cxnLst>
                <a:cxn ang="0">
                  <a:pos x="27" y="49"/>
                </a:cxn>
                <a:cxn ang="0">
                  <a:pos x="33" y="46"/>
                </a:cxn>
                <a:cxn ang="0">
                  <a:pos x="39" y="43"/>
                </a:cxn>
                <a:cxn ang="0">
                  <a:pos x="42" y="37"/>
                </a:cxn>
                <a:cxn ang="0">
                  <a:pos x="45" y="34"/>
                </a:cxn>
                <a:cxn ang="0">
                  <a:pos x="48" y="28"/>
                </a:cxn>
                <a:cxn ang="0">
                  <a:pos x="48" y="22"/>
                </a:cxn>
                <a:cxn ang="0">
                  <a:pos x="45" y="16"/>
                </a:cxn>
                <a:cxn ang="0">
                  <a:pos x="42" y="9"/>
                </a:cxn>
                <a:cxn ang="0">
                  <a:pos x="39" y="6"/>
                </a:cxn>
                <a:cxn ang="0">
                  <a:pos x="33" y="3"/>
                </a:cxn>
                <a:cxn ang="0">
                  <a:pos x="27" y="0"/>
                </a:cxn>
                <a:cxn ang="0">
                  <a:pos x="21" y="0"/>
                </a:cxn>
                <a:cxn ang="0">
                  <a:pos x="15" y="3"/>
                </a:cxn>
                <a:cxn ang="0">
                  <a:pos x="12" y="6"/>
                </a:cxn>
                <a:cxn ang="0">
                  <a:pos x="6" y="9"/>
                </a:cxn>
                <a:cxn ang="0">
                  <a:pos x="3" y="16"/>
                </a:cxn>
                <a:cxn ang="0">
                  <a:pos x="0" y="22"/>
                </a:cxn>
                <a:cxn ang="0">
                  <a:pos x="0" y="28"/>
                </a:cxn>
                <a:cxn ang="0">
                  <a:pos x="3" y="34"/>
                </a:cxn>
                <a:cxn ang="0">
                  <a:pos x="6" y="37"/>
                </a:cxn>
                <a:cxn ang="0">
                  <a:pos x="12" y="43"/>
                </a:cxn>
                <a:cxn ang="0">
                  <a:pos x="15" y="46"/>
                </a:cxn>
                <a:cxn ang="0">
                  <a:pos x="21" y="49"/>
                </a:cxn>
                <a:cxn ang="0">
                  <a:pos x="27" y="49"/>
                </a:cxn>
              </a:cxnLst>
              <a:rect l="0" t="0" r="r" b="b"/>
              <a:pathLst>
                <a:path w="48" h="49">
                  <a:moveTo>
                    <a:pt x="27" y="49"/>
                  </a:moveTo>
                  <a:lnTo>
                    <a:pt x="33" y="46"/>
                  </a:lnTo>
                  <a:lnTo>
                    <a:pt x="39" y="43"/>
                  </a:lnTo>
                  <a:lnTo>
                    <a:pt x="42" y="37"/>
                  </a:lnTo>
                  <a:lnTo>
                    <a:pt x="45" y="34"/>
                  </a:lnTo>
                  <a:lnTo>
                    <a:pt x="48" y="28"/>
                  </a:lnTo>
                  <a:lnTo>
                    <a:pt x="48" y="22"/>
                  </a:lnTo>
                  <a:lnTo>
                    <a:pt x="45" y="16"/>
                  </a:lnTo>
                  <a:lnTo>
                    <a:pt x="42" y="9"/>
                  </a:lnTo>
                  <a:lnTo>
                    <a:pt x="39" y="6"/>
                  </a:lnTo>
                  <a:lnTo>
                    <a:pt x="33" y="3"/>
                  </a:lnTo>
                  <a:lnTo>
                    <a:pt x="27" y="0"/>
                  </a:lnTo>
                  <a:lnTo>
                    <a:pt x="21" y="0"/>
                  </a:lnTo>
                  <a:lnTo>
                    <a:pt x="15" y="3"/>
                  </a:lnTo>
                  <a:lnTo>
                    <a:pt x="12" y="6"/>
                  </a:lnTo>
                  <a:lnTo>
                    <a:pt x="6" y="9"/>
                  </a:lnTo>
                  <a:lnTo>
                    <a:pt x="3" y="16"/>
                  </a:lnTo>
                  <a:lnTo>
                    <a:pt x="0" y="22"/>
                  </a:lnTo>
                  <a:lnTo>
                    <a:pt x="0" y="28"/>
                  </a:lnTo>
                  <a:lnTo>
                    <a:pt x="3" y="34"/>
                  </a:lnTo>
                  <a:lnTo>
                    <a:pt x="6" y="37"/>
                  </a:lnTo>
                  <a:lnTo>
                    <a:pt x="12"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34" name="Freeform 46"/>
            <p:cNvSpPr>
              <a:spLocks/>
            </p:cNvSpPr>
            <p:nvPr/>
          </p:nvSpPr>
          <p:spPr bwMode="auto">
            <a:xfrm>
              <a:off x="1248" y="2112"/>
              <a:ext cx="47" cy="39"/>
            </a:xfrm>
            <a:custGeom>
              <a:avLst/>
              <a:gdLst/>
              <a:ahLst/>
              <a:cxnLst>
                <a:cxn ang="0">
                  <a:pos x="27" y="49"/>
                </a:cxn>
                <a:cxn ang="0">
                  <a:pos x="33" y="46"/>
                </a:cxn>
                <a:cxn ang="0">
                  <a:pos x="39" y="43"/>
                </a:cxn>
                <a:cxn ang="0">
                  <a:pos x="42" y="37"/>
                </a:cxn>
                <a:cxn ang="0">
                  <a:pos x="45" y="34"/>
                </a:cxn>
                <a:cxn ang="0">
                  <a:pos x="48" y="28"/>
                </a:cxn>
                <a:cxn ang="0">
                  <a:pos x="48" y="22"/>
                </a:cxn>
                <a:cxn ang="0">
                  <a:pos x="45" y="16"/>
                </a:cxn>
                <a:cxn ang="0">
                  <a:pos x="42" y="9"/>
                </a:cxn>
                <a:cxn ang="0">
                  <a:pos x="39" y="6"/>
                </a:cxn>
                <a:cxn ang="0">
                  <a:pos x="33" y="3"/>
                </a:cxn>
                <a:cxn ang="0">
                  <a:pos x="27" y="0"/>
                </a:cxn>
                <a:cxn ang="0">
                  <a:pos x="21" y="0"/>
                </a:cxn>
                <a:cxn ang="0">
                  <a:pos x="15" y="3"/>
                </a:cxn>
                <a:cxn ang="0">
                  <a:pos x="12" y="6"/>
                </a:cxn>
                <a:cxn ang="0">
                  <a:pos x="6" y="9"/>
                </a:cxn>
                <a:cxn ang="0">
                  <a:pos x="3" y="16"/>
                </a:cxn>
                <a:cxn ang="0">
                  <a:pos x="0" y="22"/>
                </a:cxn>
                <a:cxn ang="0">
                  <a:pos x="0" y="28"/>
                </a:cxn>
                <a:cxn ang="0">
                  <a:pos x="3" y="34"/>
                </a:cxn>
                <a:cxn ang="0">
                  <a:pos x="6" y="37"/>
                </a:cxn>
                <a:cxn ang="0">
                  <a:pos x="12" y="43"/>
                </a:cxn>
                <a:cxn ang="0">
                  <a:pos x="15" y="46"/>
                </a:cxn>
                <a:cxn ang="0">
                  <a:pos x="21" y="49"/>
                </a:cxn>
                <a:cxn ang="0">
                  <a:pos x="27" y="49"/>
                </a:cxn>
              </a:cxnLst>
              <a:rect l="0" t="0" r="r" b="b"/>
              <a:pathLst>
                <a:path w="48" h="49">
                  <a:moveTo>
                    <a:pt x="27" y="49"/>
                  </a:moveTo>
                  <a:lnTo>
                    <a:pt x="33" y="46"/>
                  </a:lnTo>
                  <a:lnTo>
                    <a:pt x="39" y="43"/>
                  </a:lnTo>
                  <a:lnTo>
                    <a:pt x="42" y="37"/>
                  </a:lnTo>
                  <a:lnTo>
                    <a:pt x="45" y="34"/>
                  </a:lnTo>
                  <a:lnTo>
                    <a:pt x="48" y="28"/>
                  </a:lnTo>
                  <a:lnTo>
                    <a:pt x="48" y="22"/>
                  </a:lnTo>
                  <a:lnTo>
                    <a:pt x="45" y="16"/>
                  </a:lnTo>
                  <a:lnTo>
                    <a:pt x="42" y="9"/>
                  </a:lnTo>
                  <a:lnTo>
                    <a:pt x="39" y="6"/>
                  </a:lnTo>
                  <a:lnTo>
                    <a:pt x="33" y="3"/>
                  </a:lnTo>
                  <a:lnTo>
                    <a:pt x="27" y="0"/>
                  </a:lnTo>
                  <a:lnTo>
                    <a:pt x="21" y="0"/>
                  </a:lnTo>
                  <a:lnTo>
                    <a:pt x="15" y="3"/>
                  </a:lnTo>
                  <a:lnTo>
                    <a:pt x="12" y="6"/>
                  </a:lnTo>
                  <a:lnTo>
                    <a:pt x="6" y="9"/>
                  </a:lnTo>
                  <a:lnTo>
                    <a:pt x="3" y="16"/>
                  </a:lnTo>
                  <a:lnTo>
                    <a:pt x="0" y="22"/>
                  </a:lnTo>
                  <a:lnTo>
                    <a:pt x="0" y="28"/>
                  </a:lnTo>
                  <a:lnTo>
                    <a:pt x="3" y="34"/>
                  </a:lnTo>
                  <a:lnTo>
                    <a:pt x="6" y="37"/>
                  </a:lnTo>
                  <a:lnTo>
                    <a:pt x="12"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35" name="Rectangle 47"/>
            <p:cNvSpPr>
              <a:spLocks noChangeArrowheads="1"/>
            </p:cNvSpPr>
            <p:nvPr/>
          </p:nvSpPr>
          <p:spPr bwMode="auto">
            <a:xfrm>
              <a:off x="1307" y="1185"/>
              <a:ext cx="5" cy="154"/>
            </a:xfrm>
            <a:prstGeom prst="rect">
              <a:avLst/>
            </a:prstGeom>
            <a:solidFill>
              <a:srgbClr val="00B7FF"/>
            </a:solidFill>
            <a:ln w="9525">
              <a:solidFill>
                <a:srgbClr val="00B7FF"/>
              </a:solidFill>
              <a:miter lim="800000"/>
              <a:headEnd/>
              <a:tailEnd/>
            </a:ln>
          </p:spPr>
          <p:txBody>
            <a:bodyPr/>
            <a:lstStyle/>
            <a:p>
              <a:endParaRPr lang="en-ZA"/>
            </a:p>
          </p:txBody>
        </p:sp>
        <p:sp>
          <p:nvSpPr>
            <p:cNvPr id="1343536" name="Rectangle 48"/>
            <p:cNvSpPr>
              <a:spLocks noChangeArrowheads="1"/>
            </p:cNvSpPr>
            <p:nvPr/>
          </p:nvSpPr>
          <p:spPr bwMode="auto">
            <a:xfrm>
              <a:off x="1289" y="1182"/>
              <a:ext cx="42" cy="6"/>
            </a:xfrm>
            <a:prstGeom prst="rect">
              <a:avLst/>
            </a:prstGeom>
            <a:solidFill>
              <a:srgbClr val="00B7FF"/>
            </a:solidFill>
            <a:ln w="9525">
              <a:solidFill>
                <a:srgbClr val="00B7FF"/>
              </a:solidFill>
              <a:miter lim="800000"/>
              <a:headEnd/>
              <a:tailEnd/>
            </a:ln>
          </p:spPr>
          <p:txBody>
            <a:bodyPr/>
            <a:lstStyle/>
            <a:p>
              <a:endParaRPr lang="en-ZA"/>
            </a:p>
          </p:txBody>
        </p:sp>
        <p:sp>
          <p:nvSpPr>
            <p:cNvPr id="1343537" name="Freeform 49"/>
            <p:cNvSpPr>
              <a:spLocks/>
            </p:cNvSpPr>
            <p:nvPr/>
          </p:nvSpPr>
          <p:spPr bwMode="auto">
            <a:xfrm>
              <a:off x="1286" y="1320"/>
              <a:ext cx="48" cy="39"/>
            </a:xfrm>
            <a:custGeom>
              <a:avLst/>
              <a:gdLst/>
              <a:ahLst/>
              <a:cxnLst>
                <a:cxn ang="0">
                  <a:pos x="27" y="49"/>
                </a:cxn>
                <a:cxn ang="0">
                  <a:pos x="33" y="46"/>
                </a:cxn>
                <a:cxn ang="0">
                  <a:pos x="37" y="43"/>
                </a:cxn>
                <a:cxn ang="0">
                  <a:pos x="43" y="40"/>
                </a:cxn>
                <a:cxn ang="0">
                  <a:pos x="46" y="33"/>
                </a:cxn>
                <a:cxn ang="0">
                  <a:pos x="49" y="27"/>
                </a:cxn>
                <a:cxn ang="0">
                  <a:pos x="49" y="21"/>
                </a:cxn>
                <a:cxn ang="0">
                  <a:pos x="46" y="15"/>
                </a:cxn>
                <a:cxn ang="0">
                  <a:pos x="43" y="9"/>
                </a:cxn>
                <a:cxn ang="0">
                  <a:pos x="37" y="6"/>
                </a:cxn>
                <a:cxn ang="0">
                  <a:pos x="33" y="3"/>
                </a:cxn>
                <a:cxn ang="0">
                  <a:pos x="27" y="0"/>
                </a:cxn>
                <a:cxn ang="0">
                  <a:pos x="21" y="0"/>
                </a:cxn>
                <a:cxn ang="0">
                  <a:pos x="15" y="3"/>
                </a:cxn>
                <a:cxn ang="0">
                  <a:pos x="9" y="6"/>
                </a:cxn>
                <a:cxn ang="0">
                  <a:pos x="3" y="9"/>
                </a:cxn>
                <a:cxn ang="0">
                  <a:pos x="3" y="15"/>
                </a:cxn>
                <a:cxn ang="0">
                  <a:pos x="0" y="21"/>
                </a:cxn>
                <a:cxn ang="0">
                  <a:pos x="0" y="27"/>
                </a:cxn>
                <a:cxn ang="0">
                  <a:pos x="3" y="33"/>
                </a:cxn>
                <a:cxn ang="0">
                  <a:pos x="3" y="40"/>
                </a:cxn>
                <a:cxn ang="0">
                  <a:pos x="9" y="43"/>
                </a:cxn>
                <a:cxn ang="0">
                  <a:pos x="15" y="46"/>
                </a:cxn>
                <a:cxn ang="0">
                  <a:pos x="21" y="49"/>
                </a:cxn>
                <a:cxn ang="0">
                  <a:pos x="27" y="49"/>
                </a:cxn>
              </a:cxnLst>
              <a:rect l="0" t="0" r="r" b="b"/>
              <a:pathLst>
                <a:path w="49" h="49">
                  <a:moveTo>
                    <a:pt x="27" y="49"/>
                  </a:moveTo>
                  <a:lnTo>
                    <a:pt x="33" y="46"/>
                  </a:lnTo>
                  <a:lnTo>
                    <a:pt x="37" y="43"/>
                  </a:lnTo>
                  <a:lnTo>
                    <a:pt x="43" y="40"/>
                  </a:lnTo>
                  <a:lnTo>
                    <a:pt x="46" y="33"/>
                  </a:lnTo>
                  <a:lnTo>
                    <a:pt x="49" y="27"/>
                  </a:lnTo>
                  <a:lnTo>
                    <a:pt x="49" y="21"/>
                  </a:lnTo>
                  <a:lnTo>
                    <a:pt x="46" y="15"/>
                  </a:lnTo>
                  <a:lnTo>
                    <a:pt x="43" y="9"/>
                  </a:lnTo>
                  <a:lnTo>
                    <a:pt x="37" y="6"/>
                  </a:lnTo>
                  <a:lnTo>
                    <a:pt x="33" y="3"/>
                  </a:lnTo>
                  <a:lnTo>
                    <a:pt x="27" y="0"/>
                  </a:lnTo>
                  <a:lnTo>
                    <a:pt x="21" y="0"/>
                  </a:lnTo>
                  <a:lnTo>
                    <a:pt x="15" y="3"/>
                  </a:lnTo>
                  <a:lnTo>
                    <a:pt x="9" y="6"/>
                  </a:lnTo>
                  <a:lnTo>
                    <a:pt x="3" y="9"/>
                  </a:lnTo>
                  <a:lnTo>
                    <a:pt x="3" y="15"/>
                  </a:lnTo>
                  <a:lnTo>
                    <a:pt x="0" y="21"/>
                  </a:lnTo>
                  <a:lnTo>
                    <a:pt x="0" y="27"/>
                  </a:lnTo>
                  <a:lnTo>
                    <a:pt x="3" y="33"/>
                  </a:lnTo>
                  <a:lnTo>
                    <a:pt x="3"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38" name="Freeform 50"/>
            <p:cNvSpPr>
              <a:spLocks/>
            </p:cNvSpPr>
            <p:nvPr/>
          </p:nvSpPr>
          <p:spPr bwMode="auto">
            <a:xfrm>
              <a:off x="1286" y="1320"/>
              <a:ext cx="48" cy="39"/>
            </a:xfrm>
            <a:custGeom>
              <a:avLst/>
              <a:gdLst/>
              <a:ahLst/>
              <a:cxnLst>
                <a:cxn ang="0">
                  <a:pos x="27" y="49"/>
                </a:cxn>
                <a:cxn ang="0">
                  <a:pos x="33" y="46"/>
                </a:cxn>
                <a:cxn ang="0">
                  <a:pos x="37" y="43"/>
                </a:cxn>
                <a:cxn ang="0">
                  <a:pos x="43" y="40"/>
                </a:cxn>
                <a:cxn ang="0">
                  <a:pos x="46" y="33"/>
                </a:cxn>
                <a:cxn ang="0">
                  <a:pos x="49" y="27"/>
                </a:cxn>
                <a:cxn ang="0">
                  <a:pos x="49" y="21"/>
                </a:cxn>
                <a:cxn ang="0">
                  <a:pos x="46" y="15"/>
                </a:cxn>
                <a:cxn ang="0">
                  <a:pos x="43" y="9"/>
                </a:cxn>
                <a:cxn ang="0">
                  <a:pos x="37" y="6"/>
                </a:cxn>
                <a:cxn ang="0">
                  <a:pos x="33" y="3"/>
                </a:cxn>
                <a:cxn ang="0">
                  <a:pos x="27" y="0"/>
                </a:cxn>
                <a:cxn ang="0">
                  <a:pos x="21" y="0"/>
                </a:cxn>
                <a:cxn ang="0">
                  <a:pos x="15" y="3"/>
                </a:cxn>
                <a:cxn ang="0">
                  <a:pos x="9" y="6"/>
                </a:cxn>
                <a:cxn ang="0">
                  <a:pos x="3" y="9"/>
                </a:cxn>
                <a:cxn ang="0">
                  <a:pos x="3" y="15"/>
                </a:cxn>
                <a:cxn ang="0">
                  <a:pos x="0" y="21"/>
                </a:cxn>
                <a:cxn ang="0">
                  <a:pos x="0" y="27"/>
                </a:cxn>
                <a:cxn ang="0">
                  <a:pos x="3" y="33"/>
                </a:cxn>
                <a:cxn ang="0">
                  <a:pos x="3" y="40"/>
                </a:cxn>
                <a:cxn ang="0">
                  <a:pos x="9" y="43"/>
                </a:cxn>
                <a:cxn ang="0">
                  <a:pos x="15" y="46"/>
                </a:cxn>
                <a:cxn ang="0">
                  <a:pos x="21" y="49"/>
                </a:cxn>
                <a:cxn ang="0">
                  <a:pos x="27" y="49"/>
                </a:cxn>
              </a:cxnLst>
              <a:rect l="0" t="0" r="r" b="b"/>
              <a:pathLst>
                <a:path w="49" h="49">
                  <a:moveTo>
                    <a:pt x="27" y="49"/>
                  </a:moveTo>
                  <a:lnTo>
                    <a:pt x="33" y="46"/>
                  </a:lnTo>
                  <a:lnTo>
                    <a:pt x="37" y="43"/>
                  </a:lnTo>
                  <a:lnTo>
                    <a:pt x="43" y="40"/>
                  </a:lnTo>
                  <a:lnTo>
                    <a:pt x="46" y="33"/>
                  </a:lnTo>
                  <a:lnTo>
                    <a:pt x="49" y="27"/>
                  </a:lnTo>
                  <a:lnTo>
                    <a:pt x="49" y="21"/>
                  </a:lnTo>
                  <a:lnTo>
                    <a:pt x="46" y="15"/>
                  </a:lnTo>
                  <a:lnTo>
                    <a:pt x="43" y="9"/>
                  </a:lnTo>
                  <a:lnTo>
                    <a:pt x="37" y="6"/>
                  </a:lnTo>
                  <a:lnTo>
                    <a:pt x="33" y="3"/>
                  </a:lnTo>
                  <a:lnTo>
                    <a:pt x="27" y="0"/>
                  </a:lnTo>
                  <a:lnTo>
                    <a:pt x="21" y="0"/>
                  </a:lnTo>
                  <a:lnTo>
                    <a:pt x="15" y="3"/>
                  </a:lnTo>
                  <a:lnTo>
                    <a:pt x="9" y="6"/>
                  </a:lnTo>
                  <a:lnTo>
                    <a:pt x="3" y="9"/>
                  </a:lnTo>
                  <a:lnTo>
                    <a:pt x="3" y="15"/>
                  </a:lnTo>
                  <a:lnTo>
                    <a:pt x="0" y="21"/>
                  </a:lnTo>
                  <a:lnTo>
                    <a:pt x="0" y="27"/>
                  </a:lnTo>
                  <a:lnTo>
                    <a:pt x="3" y="33"/>
                  </a:lnTo>
                  <a:lnTo>
                    <a:pt x="3"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39" name="Rectangle 51"/>
            <p:cNvSpPr>
              <a:spLocks noChangeArrowheads="1"/>
            </p:cNvSpPr>
            <p:nvPr/>
          </p:nvSpPr>
          <p:spPr bwMode="auto">
            <a:xfrm>
              <a:off x="1343" y="1494"/>
              <a:ext cx="5" cy="153"/>
            </a:xfrm>
            <a:prstGeom prst="rect">
              <a:avLst/>
            </a:prstGeom>
            <a:solidFill>
              <a:srgbClr val="00B7FF"/>
            </a:solidFill>
            <a:ln w="9525">
              <a:solidFill>
                <a:srgbClr val="00B7FF"/>
              </a:solidFill>
              <a:miter lim="800000"/>
              <a:headEnd/>
              <a:tailEnd/>
            </a:ln>
          </p:spPr>
          <p:txBody>
            <a:bodyPr/>
            <a:lstStyle/>
            <a:p>
              <a:endParaRPr lang="en-ZA"/>
            </a:p>
          </p:txBody>
        </p:sp>
        <p:sp>
          <p:nvSpPr>
            <p:cNvPr id="1343540" name="Rectangle 52"/>
            <p:cNvSpPr>
              <a:spLocks noChangeArrowheads="1"/>
            </p:cNvSpPr>
            <p:nvPr/>
          </p:nvSpPr>
          <p:spPr bwMode="auto">
            <a:xfrm>
              <a:off x="1325" y="1492"/>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41" name="Freeform 53"/>
            <p:cNvSpPr>
              <a:spLocks/>
            </p:cNvSpPr>
            <p:nvPr/>
          </p:nvSpPr>
          <p:spPr bwMode="auto">
            <a:xfrm>
              <a:off x="1322" y="1629"/>
              <a:ext cx="47" cy="36"/>
            </a:xfrm>
            <a:custGeom>
              <a:avLst/>
              <a:gdLst/>
              <a:ahLst/>
              <a:cxnLst>
                <a:cxn ang="0">
                  <a:pos x="27" y="45"/>
                </a:cxn>
                <a:cxn ang="0">
                  <a:pos x="33" y="45"/>
                </a:cxn>
                <a:cxn ang="0">
                  <a:pos x="39" y="42"/>
                </a:cxn>
                <a:cxn ang="0">
                  <a:pos x="42" y="36"/>
                </a:cxn>
                <a:cxn ang="0">
                  <a:pos x="45" y="30"/>
                </a:cxn>
                <a:cxn ang="0">
                  <a:pos x="48" y="24"/>
                </a:cxn>
                <a:cxn ang="0">
                  <a:pos x="48" y="21"/>
                </a:cxn>
                <a:cxn ang="0">
                  <a:pos x="45" y="15"/>
                </a:cxn>
                <a:cxn ang="0">
                  <a:pos x="42" y="9"/>
                </a:cxn>
                <a:cxn ang="0">
                  <a:pos x="39" y="3"/>
                </a:cxn>
                <a:cxn ang="0">
                  <a:pos x="33" y="0"/>
                </a:cxn>
                <a:cxn ang="0">
                  <a:pos x="27" y="0"/>
                </a:cxn>
                <a:cxn ang="0">
                  <a:pos x="21" y="0"/>
                </a:cxn>
                <a:cxn ang="0">
                  <a:pos x="15" y="0"/>
                </a:cxn>
                <a:cxn ang="0">
                  <a:pos x="9" y="3"/>
                </a:cxn>
                <a:cxn ang="0">
                  <a:pos x="6" y="9"/>
                </a:cxn>
                <a:cxn ang="0">
                  <a:pos x="3" y="15"/>
                </a:cxn>
                <a:cxn ang="0">
                  <a:pos x="0" y="21"/>
                </a:cxn>
                <a:cxn ang="0">
                  <a:pos x="0" y="24"/>
                </a:cxn>
                <a:cxn ang="0">
                  <a:pos x="3" y="30"/>
                </a:cxn>
                <a:cxn ang="0">
                  <a:pos x="6" y="36"/>
                </a:cxn>
                <a:cxn ang="0">
                  <a:pos x="9" y="42"/>
                </a:cxn>
                <a:cxn ang="0">
                  <a:pos x="15" y="45"/>
                </a:cxn>
                <a:cxn ang="0">
                  <a:pos x="21" y="45"/>
                </a:cxn>
                <a:cxn ang="0">
                  <a:pos x="27" y="45"/>
                </a:cxn>
              </a:cxnLst>
              <a:rect l="0" t="0" r="r" b="b"/>
              <a:pathLst>
                <a:path w="48" h="45">
                  <a:moveTo>
                    <a:pt x="27" y="45"/>
                  </a:moveTo>
                  <a:lnTo>
                    <a:pt x="33" y="45"/>
                  </a:lnTo>
                  <a:lnTo>
                    <a:pt x="39" y="42"/>
                  </a:lnTo>
                  <a:lnTo>
                    <a:pt x="42" y="36"/>
                  </a:lnTo>
                  <a:lnTo>
                    <a:pt x="45" y="30"/>
                  </a:lnTo>
                  <a:lnTo>
                    <a:pt x="48" y="24"/>
                  </a:lnTo>
                  <a:lnTo>
                    <a:pt x="48" y="21"/>
                  </a:lnTo>
                  <a:lnTo>
                    <a:pt x="45" y="15"/>
                  </a:lnTo>
                  <a:lnTo>
                    <a:pt x="42" y="9"/>
                  </a:lnTo>
                  <a:lnTo>
                    <a:pt x="39" y="3"/>
                  </a:lnTo>
                  <a:lnTo>
                    <a:pt x="33" y="0"/>
                  </a:lnTo>
                  <a:lnTo>
                    <a:pt x="27" y="0"/>
                  </a:lnTo>
                  <a:lnTo>
                    <a:pt x="21" y="0"/>
                  </a:lnTo>
                  <a:lnTo>
                    <a:pt x="15" y="0"/>
                  </a:lnTo>
                  <a:lnTo>
                    <a:pt x="9" y="3"/>
                  </a:lnTo>
                  <a:lnTo>
                    <a:pt x="6" y="9"/>
                  </a:lnTo>
                  <a:lnTo>
                    <a:pt x="3" y="15"/>
                  </a:lnTo>
                  <a:lnTo>
                    <a:pt x="0" y="21"/>
                  </a:lnTo>
                  <a:lnTo>
                    <a:pt x="0" y="24"/>
                  </a:lnTo>
                  <a:lnTo>
                    <a:pt x="3" y="30"/>
                  </a:lnTo>
                  <a:lnTo>
                    <a:pt x="6" y="36"/>
                  </a:lnTo>
                  <a:lnTo>
                    <a:pt x="9" y="42"/>
                  </a:lnTo>
                  <a:lnTo>
                    <a:pt x="15" y="45"/>
                  </a:lnTo>
                  <a:lnTo>
                    <a:pt x="21" y="45"/>
                  </a:lnTo>
                  <a:lnTo>
                    <a:pt x="27" y="45"/>
                  </a:lnTo>
                  <a:close/>
                </a:path>
              </a:pathLst>
            </a:custGeom>
            <a:solidFill>
              <a:srgbClr val="00B7FF"/>
            </a:solidFill>
            <a:ln w="0">
              <a:solidFill>
                <a:srgbClr val="00B7FF"/>
              </a:solidFill>
              <a:prstDash val="solid"/>
              <a:round/>
              <a:headEnd/>
              <a:tailEnd/>
            </a:ln>
          </p:spPr>
          <p:txBody>
            <a:bodyPr/>
            <a:lstStyle/>
            <a:p>
              <a:endParaRPr lang="en-ZA"/>
            </a:p>
          </p:txBody>
        </p:sp>
        <p:sp>
          <p:nvSpPr>
            <p:cNvPr id="1343542" name="Freeform 54"/>
            <p:cNvSpPr>
              <a:spLocks/>
            </p:cNvSpPr>
            <p:nvPr/>
          </p:nvSpPr>
          <p:spPr bwMode="auto">
            <a:xfrm>
              <a:off x="1322" y="1629"/>
              <a:ext cx="47" cy="36"/>
            </a:xfrm>
            <a:custGeom>
              <a:avLst/>
              <a:gdLst/>
              <a:ahLst/>
              <a:cxnLst>
                <a:cxn ang="0">
                  <a:pos x="27" y="45"/>
                </a:cxn>
                <a:cxn ang="0">
                  <a:pos x="33" y="45"/>
                </a:cxn>
                <a:cxn ang="0">
                  <a:pos x="39" y="42"/>
                </a:cxn>
                <a:cxn ang="0">
                  <a:pos x="42" y="36"/>
                </a:cxn>
                <a:cxn ang="0">
                  <a:pos x="45" y="30"/>
                </a:cxn>
                <a:cxn ang="0">
                  <a:pos x="48" y="24"/>
                </a:cxn>
                <a:cxn ang="0">
                  <a:pos x="48" y="21"/>
                </a:cxn>
                <a:cxn ang="0">
                  <a:pos x="45" y="15"/>
                </a:cxn>
                <a:cxn ang="0">
                  <a:pos x="42" y="9"/>
                </a:cxn>
                <a:cxn ang="0">
                  <a:pos x="39" y="3"/>
                </a:cxn>
                <a:cxn ang="0">
                  <a:pos x="33" y="0"/>
                </a:cxn>
                <a:cxn ang="0">
                  <a:pos x="27" y="0"/>
                </a:cxn>
                <a:cxn ang="0">
                  <a:pos x="21" y="0"/>
                </a:cxn>
                <a:cxn ang="0">
                  <a:pos x="15" y="0"/>
                </a:cxn>
                <a:cxn ang="0">
                  <a:pos x="9" y="3"/>
                </a:cxn>
                <a:cxn ang="0">
                  <a:pos x="6" y="9"/>
                </a:cxn>
                <a:cxn ang="0">
                  <a:pos x="3" y="15"/>
                </a:cxn>
                <a:cxn ang="0">
                  <a:pos x="0" y="21"/>
                </a:cxn>
                <a:cxn ang="0">
                  <a:pos x="0" y="24"/>
                </a:cxn>
                <a:cxn ang="0">
                  <a:pos x="3" y="30"/>
                </a:cxn>
                <a:cxn ang="0">
                  <a:pos x="6" y="36"/>
                </a:cxn>
                <a:cxn ang="0">
                  <a:pos x="9" y="42"/>
                </a:cxn>
                <a:cxn ang="0">
                  <a:pos x="15" y="45"/>
                </a:cxn>
                <a:cxn ang="0">
                  <a:pos x="21" y="45"/>
                </a:cxn>
                <a:cxn ang="0">
                  <a:pos x="27" y="45"/>
                </a:cxn>
              </a:cxnLst>
              <a:rect l="0" t="0" r="r" b="b"/>
              <a:pathLst>
                <a:path w="48" h="45">
                  <a:moveTo>
                    <a:pt x="27" y="45"/>
                  </a:moveTo>
                  <a:lnTo>
                    <a:pt x="33" y="45"/>
                  </a:lnTo>
                  <a:lnTo>
                    <a:pt x="39" y="42"/>
                  </a:lnTo>
                  <a:lnTo>
                    <a:pt x="42" y="36"/>
                  </a:lnTo>
                  <a:lnTo>
                    <a:pt x="45" y="30"/>
                  </a:lnTo>
                  <a:lnTo>
                    <a:pt x="48" y="24"/>
                  </a:lnTo>
                  <a:lnTo>
                    <a:pt x="48" y="21"/>
                  </a:lnTo>
                  <a:lnTo>
                    <a:pt x="45" y="15"/>
                  </a:lnTo>
                  <a:lnTo>
                    <a:pt x="42" y="9"/>
                  </a:lnTo>
                  <a:lnTo>
                    <a:pt x="39" y="3"/>
                  </a:lnTo>
                  <a:lnTo>
                    <a:pt x="33" y="0"/>
                  </a:lnTo>
                  <a:lnTo>
                    <a:pt x="27" y="0"/>
                  </a:lnTo>
                  <a:lnTo>
                    <a:pt x="21" y="0"/>
                  </a:lnTo>
                  <a:lnTo>
                    <a:pt x="15" y="0"/>
                  </a:lnTo>
                  <a:lnTo>
                    <a:pt x="9" y="3"/>
                  </a:lnTo>
                  <a:lnTo>
                    <a:pt x="6" y="9"/>
                  </a:lnTo>
                  <a:lnTo>
                    <a:pt x="3" y="15"/>
                  </a:lnTo>
                  <a:lnTo>
                    <a:pt x="0" y="21"/>
                  </a:lnTo>
                  <a:lnTo>
                    <a:pt x="0" y="24"/>
                  </a:lnTo>
                  <a:lnTo>
                    <a:pt x="3" y="30"/>
                  </a:lnTo>
                  <a:lnTo>
                    <a:pt x="6" y="36"/>
                  </a:lnTo>
                  <a:lnTo>
                    <a:pt x="9" y="42"/>
                  </a:lnTo>
                  <a:lnTo>
                    <a:pt x="15" y="45"/>
                  </a:lnTo>
                  <a:lnTo>
                    <a:pt x="21" y="45"/>
                  </a:lnTo>
                  <a:lnTo>
                    <a:pt x="27" y="45"/>
                  </a:lnTo>
                </a:path>
              </a:pathLst>
            </a:custGeom>
            <a:solidFill>
              <a:srgbClr val="00B7FF"/>
            </a:solidFill>
            <a:ln w="9525">
              <a:solidFill>
                <a:srgbClr val="00B7FF"/>
              </a:solidFill>
              <a:prstDash val="solid"/>
              <a:round/>
              <a:headEnd/>
              <a:tailEnd/>
            </a:ln>
          </p:spPr>
          <p:txBody>
            <a:bodyPr/>
            <a:lstStyle/>
            <a:p>
              <a:endParaRPr lang="en-ZA"/>
            </a:p>
          </p:txBody>
        </p:sp>
        <p:sp>
          <p:nvSpPr>
            <p:cNvPr id="1343543" name="Rectangle 55"/>
            <p:cNvSpPr>
              <a:spLocks noChangeArrowheads="1"/>
            </p:cNvSpPr>
            <p:nvPr/>
          </p:nvSpPr>
          <p:spPr bwMode="auto">
            <a:xfrm>
              <a:off x="1377" y="1472"/>
              <a:ext cx="9" cy="131"/>
            </a:xfrm>
            <a:prstGeom prst="rect">
              <a:avLst/>
            </a:prstGeom>
            <a:solidFill>
              <a:srgbClr val="00B7FF"/>
            </a:solidFill>
            <a:ln w="9525">
              <a:solidFill>
                <a:srgbClr val="00B7FF"/>
              </a:solidFill>
              <a:miter lim="800000"/>
              <a:headEnd/>
              <a:tailEnd/>
            </a:ln>
          </p:spPr>
          <p:txBody>
            <a:bodyPr/>
            <a:lstStyle/>
            <a:p>
              <a:endParaRPr lang="en-ZA"/>
            </a:p>
          </p:txBody>
        </p:sp>
        <p:sp>
          <p:nvSpPr>
            <p:cNvPr id="1343544" name="Rectangle 56"/>
            <p:cNvSpPr>
              <a:spLocks noChangeArrowheads="1"/>
            </p:cNvSpPr>
            <p:nvPr/>
          </p:nvSpPr>
          <p:spPr bwMode="auto">
            <a:xfrm>
              <a:off x="1363" y="1470"/>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545" name="Freeform 57"/>
            <p:cNvSpPr>
              <a:spLocks/>
            </p:cNvSpPr>
            <p:nvPr/>
          </p:nvSpPr>
          <p:spPr bwMode="auto">
            <a:xfrm>
              <a:off x="1360" y="1584"/>
              <a:ext cx="45" cy="37"/>
            </a:xfrm>
            <a:custGeom>
              <a:avLst/>
              <a:gdLst/>
              <a:ahLst/>
              <a:cxnLst>
                <a:cxn ang="0">
                  <a:pos x="24" y="48"/>
                </a:cxn>
                <a:cxn ang="0">
                  <a:pos x="30" y="45"/>
                </a:cxn>
                <a:cxn ang="0">
                  <a:pos x="36" y="45"/>
                </a:cxn>
                <a:cxn ang="0">
                  <a:pos x="42" y="39"/>
                </a:cxn>
                <a:cxn ang="0">
                  <a:pos x="46" y="33"/>
                </a:cxn>
                <a:cxn ang="0">
                  <a:pos x="46" y="27"/>
                </a:cxn>
                <a:cxn ang="0">
                  <a:pos x="46" y="21"/>
                </a:cxn>
                <a:cxn ang="0">
                  <a:pos x="46" y="15"/>
                </a:cxn>
                <a:cxn ang="0">
                  <a:pos x="42" y="12"/>
                </a:cxn>
                <a:cxn ang="0">
                  <a:pos x="36" y="6"/>
                </a:cxn>
                <a:cxn ang="0">
                  <a:pos x="30" y="3"/>
                </a:cxn>
                <a:cxn ang="0">
                  <a:pos x="24" y="0"/>
                </a:cxn>
                <a:cxn ang="0">
                  <a:pos x="21" y="0"/>
                </a:cxn>
                <a:cxn ang="0">
                  <a:pos x="15" y="3"/>
                </a:cxn>
                <a:cxn ang="0">
                  <a:pos x="9" y="6"/>
                </a:cxn>
                <a:cxn ang="0">
                  <a:pos x="3" y="12"/>
                </a:cxn>
                <a:cxn ang="0">
                  <a:pos x="0" y="15"/>
                </a:cxn>
                <a:cxn ang="0">
                  <a:pos x="0" y="21"/>
                </a:cxn>
                <a:cxn ang="0">
                  <a:pos x="0" y="27"/>
                </a:cxn>
                <a:cxn ang="0">
                  <a:pos x="0" y="33"/>
                </a:cxn>
                <a:cxn ang="0">
                  <a:pos x="3" y="39"/>
                </a:cxn>
                <a:cxn ang="0">
                  <a:pos x="9" y="45"/>
                </a:cxn>
                <a:cxn ang="0">
                  <a:pos x="15" y="45"/>
                </a:cxn>
                <a:cxn ang="0">
                  <a:pos x="21" y="48"/>
                </a:cxn>
                <a:cxn ang="0">
                  <a:pos x="24" y="48"/>
                </a:cxn>
              </a:cxnLst>
              <a:rect l="0" t="0" r="r" b="b"/>
              <a:pathLst>
                <a:path w="46" h="48">
                  <a:moveTo>
                    <a:pt x="24" y="48"/>
                  </a:moveTo>
                  <a:lnTo>
                    <a:pt x="30" y="45"/>
                  </a:lnTo>
                  <a:lnTo>
                    <a:pt x="36" y="45"/>
                  </a:lnTo>
                  <a:lnTo>
                    <a:pt x="42" y="39"/>
                  </a:lnTo>
                  <a:lnTo>
                    <a:pt x="46" y="33"/>
                  </a:lnTo>
                  <a:lnTo>
                    <a:pt x="46" y="27"/>
                  </a:lnTo>
                  <a:lnTo>
                    <a:pt x="46" y="21"/>
                  </a:lnTo>
                  <a:lnTo>
                    <a:pt x="46" y="15"/>
                  </a:lnTo>
                  <a:lnTo>
                    <a:pt x="42" y="12"/>
                  </a:lnTo>
                  <a:lnTo>
                    <a:pt x="36" y="6"/>
                  </a:lnTo>
                  <a:lnTo>
                    <a:pt x="30" y="3"/>
                  </a:lnTo>
                  <a:lnTo>
                    <a:pt x="24" y="0"/>
                  </a:lnTo>
                  <a:lnTo>
                    <a:pt x="21" y="0"/>
                  </a:lnTo>
                  <a:lnTo>
                    <a:pt x="15" y="3"/>
                  </a:lnTo>
                  <a:lnTo>
                    <a:pt x="9" y="6"/>
                  </a:lnTo>
                  <a:lnTo>
                    <a:pt x="3" y="12"/>
                  </a:lnTo>
                  <a:lnTo>
                    <a:pt x="0" y="15"/>
                  </a:lnTo>
                  <a:lnTo>
                    <a:pt x="0" y="21"/>
                  </a:lnTo>
                  <a:lnTo>
                    <a:pt x="0" y="27"/>
                  </a:lnTo>
                  <a:lnTo>
                    <a:pt x="0" y="33"/>
                  </a:lnTo>
                  <a:lnTo>
                    <a:pt x="3" y="39"/>
                  </a:lnTo>
                  <a:lnTo>
                    <a:pt x="9" y="45"/>
                  </a:lnTo>
                  <a:lnTo>
                    <a:pt x="15" y="45"/>
                  </a:lnTo>
                  <a:lnTo>
                    <a:pt x="21" y="48"/>
                  </a:lnTo>
                  <a:lnTo>
                    <a:pt x="24" y="48"/>
                  </a:lnTo>
                  <a:close/>
                </a:path>
              </a:pathLst>
            </a:custGeom>
            <a:solidFill>
              <a:srgbClr val="00B7FF"/>
            </a:solidFill>
            <a:ln w="0">
              <a:solidFill>
                <a:srgbClr val="00B7FF"/>
              </a:solidFill>
              <a:prstDash val="solid"/>
              <a:round/>
              <a:headEnd/>
              <a:tailEnd/>
            </a:ln>
          </p:spPr>
          <p:txBody>
            <a:bodyPr/>
            <a:lstStyle/>
            <a:p>
              <a:endParaRPr lang="en-ZA"/>
            </a:p>
          </p:txBody>
        </p:sp>
        <p:sp>
          <p:nvSpPr>
            <p:cNvPr id="1343546" name="Freeform 58"/>
            <p:cNvSpPr>
              <a:spLocks/>
            </p:cNvSpPr>
            <p:nvPr/>
          </p:nvSpPr>
          <p:spPr bwMode="auto">
            <a:xfrm>
              <a:off x="1360" y="1584"/>
              <a:ext cx="45" cy="37"/>
            </a:xfrm>
            <a:custGeom>
              <a:avLst/>
              <a:gdLst/>
              <a:ahLst/>
              <a:cxnLst>
                <a:cxn ang="0">
                  <a:pos x="24" y="48"/>
                </a:cxn>
                <a:cxn ang="0">
                  <a:pos x="30" y="45"/>
                </a:cxn>
                <a:cxn ang="0">
                  <a:pos x="36" y="45"/>
                </a:cxn>
                <a:cxn ang="0">
                  <a:pos x="42" y="39"/>
                </a:cxn>
                <a:cxn ang="0">
                  <a:pos x="46" y="33"/>
                </a:cxn>
                <a:cxn ang="0">
                  <a:pos x="46" y="27"/>
                </a:cxn>
                <a:cxn ang="0">
                  <a:pos x="46" y="21"/>
                </a:cxn>
                <a:cxn ang="0">
                  <a:pos x="46" y="15"/>
                </a:cxn>
                <a:cxn ang="0">
                  <a:pos x="42" y="12"/>
                </a:cxn>
                <a:cxn ang="0">
                  <a:pos x="36" y="6"/>
                </a:cxn>
                <a:cxn ang="0">
                  <a:pos x="30" y="3"/>
                </a:cxn>
                <a:cxn ang="0">
                  <a:pos x="24" y="0"/>
                </a:cxn>
                <a:cxn ang="0">
                  <a:pos x="21" y="0"/>
                </a:cxn>
                <a:cxn ang="0">
                  <a:pos x="15" y="3"/>
                </a:cxn>
                <a:cxn ang="0">
                  <a:pos x="9" y="6"/>
                </a:cxn>
                <a:cxn ang="0">
                  <a:pos x="3" y="12"/>
                </a:cxn>
                <a:cxn ang="0">
                  <a:pos x="0" y="15"/>
                </a:cxn>
                <a:cxn ang="0">
                  <a:pos x="0" y="21"/>
                </a:cxn>
                <a:cxn ang="0">
                  <a:pos x="0" y="27"/>
                </a:cxn>
                <a:cxn ang="0">
                  <a:pos x="0" y="33"/>
                </a:cxn>
                <a:cxn ang="0">
                  <a:pos x="3" y="39"/>
                </a:cxn>
                <a:cxn ang="0">
                  <a:pos x="9" y="45"/>
                </a:cxn>
                <a:cxn ang="0">
                  <a:pos x="15" y="45"/>
                </a:cxn>
                <a:cxn ang="0">
                  <a:pos x="21" y="48"/>
                </a:cxn>
                <a:cxn ang="0">
                  <a:pos x="24" y="48"/>
                </a:cxn>
              </a:cxnLst>
              <a:rect l="0" t="0" r="r" b="b"/>
              <a:pathLst>
                <a:path w="46" h="48">
                  <a:moveTo>
                    <a:pt x="24" y="48"/>
                  </a:moveTo>
                  <a:lnTo>
                    <a:pt x="30" y="45"/>
                  </a:lnTo>
                  <a:lnTo>
                    <a:pt x="36" y="45"/>
                  </a:lnTo>
                  <a:lnTo>
                    <a:pt x="42" y="39"/>
                  </a:lnTo>
                  <a:lnTo>
                    <a:pt x="46" y="33"/>
                  </a:lnTo>
                  <a:lnTo>
                    <a:pt x="46" y="27"/>
                  </a:lnTo>
                  <a:lnTo>
                    <a:pt x="46" y="21"/>
                  </a:lnTo>
                  <a:lnTo>
                    <a:pt x="46" y="15"/>
                  </a:lnTo>
                  <a:lnTo>
                    <a:pt x="42" y="12"/>
                  </a:lnTo>
                  <a:lnTo>
                    <a:pt x="36" y="6"/>
                  </a:lnTo>
                  <a:lnTo>
                    <a:pt x="30" y="3"/>
                  </a:lnTo>
                  <a:lnTo>
                    <a:pt x="24" y="0"/>
                  </a:lnTo>
                  <a:lnTo>
                    <a:pt x="21" y="0"/>
                  </a:lnTo>
                  <a:lnTo>
                    <a:pt x="15" y="3"/>
                  </a:lnTo>
                  <a:lnTo>
                    <a:pt x="9" y="6"/>
                  </a:lnTo>
                  <a:lnTo>
                    <a:pt x="3" y="12"/>
                  </a:lnTo>
                  <a:lnTo>
                    <a:pt x="0" y="15"/>
                  </a:lnTo>
                  <a:lnTo>
                    <a:pt x="0" y="21"/>
                  </a:lnTo>
                  <a:lnTo>
                    <a:pt x="0" y="27"/>
                  </a:lnTo>
                  <a:lnTo>
                    <a:pt x="0" y="33"/>
                  </a:lnTo>
                  <a:lnTo>
                    <a:pt x="3" y="39"/>
                  </a:lnTo>
                  <a:lnTo>
                    <a:pt x="9" y="45"/>
                  </a:lnTo>
                  <a:lnTo>
                    <a:pt x="15" y="45"/>
                  </a:lnTo>
                  <a:lnTo>
                    <a:pt x="21" y="48"/>
                  </a:lnTo>
                  <a:lnTo>
                    <a:pt x="24" y="48"/>
                  </a:lnTo>
                </a:path>
              </a:pathLst>
            </a:custGeom>
            <a:solidFill>
              <a:srgbClr val="00B7FF"/>
            </a:solidFill>
            <a:ln w="9525">
              <a:solidFill>
                <a:srgbClr val="00B7FF"/>
              </a:solidFill>
              <a:prstDash val="solid"/>
              <a:round/>
              <a:headEnd/>
              <a:tailEnd/>
            </a:ln>
          </p:spPr>
          <p:txBody>
            <a:bodyPr/>
            <a:lstStyle/>
            <a:p>
              <a:endParaRPr lang="en-ZA"/>
            </a:p>
          </p:txBody>
        </p:sp>
        <p:sp>
          <p:nvSpPr>
            <p:cNvPr id="1343547" name="Rectangle 59"/>
            <p:cNvSpPr>
              <a:spLocks noChangeArrowheads="1"/>
            </p:cNvSpPr>
            <p:nvPr/>
          </p:nvSpPr>
          <p:spPr bwMode="auto">
            <a:xfrm>
              <a:off x="1451" y="1844"/>
              <a:ext cx="6" cy="155"/>
            </a:xfrm>
            <a:prstGeom prst="rect">
              <a:avLst/>
            </a:prstGeom>
            <a:solidFill>
              <a:srgbClr val="00B7FF"/>
            </a:solidFill>
            <a:ln w="9525">
              <a:solidFill>
                <a:srgbClr val="00B7FF"/>
              </a:solidFill>
              <a:miter lim="800000"/>
              <a:headEnd/>
              <a:tailEnd/>
            </a:ln>
          </p:spPr>
          <p:txBody>
            <a:bodyPr/>
            <a:lstStyle/>
            <a:p>
              <a:endParaRPr lang="en-ZA"/>
            </a:p>
          </p:txBody>
        </p:sp>
        <p:sp>
          <p:nvSpPr>
            <p:cNvPr id="1343548" name="Rectangle 60"/>
            <p:cNvSpPr>
              <a:spLocks noChangeArrowheads="1"/>
            </p:cNvSpPr>
            <p:nvPr/>
          </p:nvSpPr>
          <p:spPr bwMode="auto">
            <a:xfrm>
              <a:off x="1434" y="1841"/>
              <a:ext cx="40" cy="6"/>
            </a:xfrm>
            <a:prstGeom prst="rect">
              <a:avLst/>
            </a:prstGeom>
            <a:solidFill>
              <a:srgbClr val="00B7FF"/>
            </a:solidFill>
            <a:ln w="9525">
              <a:solidFill>
                <a:srgbClr val="00B7FF"/>
              </a:solidFill>
              <a:miter lim="800000"/>
              <a:headEnd/>
              <a:tailEnd/>
            </a:ln>
          </p:spPr>
          <p:txBody>
            <a:bodyPr/>
            <a:lstStyle/>
            <a:p>
              <a:endParaRPr lang="en-ZA"/>
            </a:p>
          </p:txBody>
        </p:sp>
        <p:sp>
          <p:nvSpPr>
            <p:cNvPr id="1343549" name="Freeform 61"/>
            <p:cNvSpPr>
              <a:spLocks/>
            </p:cNvSpPr>
            <p:nvPr/>
          </p:nvSpPr>
          <p:spPr bwMode="auto">
            <a:xfrm>
              <a:off x="1434" y="1979"/>
              <a:ext cx="43" cy="39"/>
            </a:xfrm>
            <a:custGeom>
              <a:avLst/>
              <a:gdLst/>
              <a:ahLst/>
              <a:cxnLst>
                <a:cxn ang="0">
                  <a:pos x="24" y="49"/>
                </a:cxn>
                <a:cxn ang="0">
                  <a:pos x="30" y="46"/>
                </a:cxn>
                <a:cxn ang="0">
                  <a:pos x="36" y="43"/>
                </a:cxn>
                <a:cxn ang="0">
                  <a:pos x="42" y="40"/>
                </a:cxn>
                <a:cxn ang="0">
                  <a:pos x="42" y="33"/>
                </a:cxn>
                <a:cxn ang="0">
                  <a:pos x="45" y="27"/>
                </a:cxn>
                <a:cxn ang="0">
                  <a:pos x="45" y="21"/>
                </a:cxn>
                <a:cxn ang="0">
                  <a:pos x="42" y="15"/>
                </a:cxn>
                <a:cxn ang="0">
                  <a:pos x="42" y="9"/>
                </a:cxn>
                <a:cxn ang="0">
                  <a:pos x="36" y="6"/>
                </a:cxn>
                <a:cxn ang="0">
                  <a:pos x="30" y="3"/>
                </a:cxn>
                <a:cxn ang="0">
                  <a:pos x="24" y="0"/>
                </a:cxn>
                <a:cxn ang="0">
                  <a:pos x="18" y="0"/>
                </a:cxn>
                <a:cxn ang="0">
                  <a:pos x="12" y="3"/>
                </a:cxn>
                <a:cxn ang="0">
                  <a:pos x="9" y="6"/>
                </a:cxn>
                <a:cxn ang="0">
                  <a:pos x="3" y="9"/>
                </a:cxn>
                <a:cxn ang="0">
                  <a:pos x="0" y="15"/>
                </a:cxn>
                <a:cxn ang="0">
                  <a:pos x="0" y="21"/>
                </a:cxn>
                <a:cxn ang="0">
                  <a:pos x="0" y="27"/>
                </a:cxn>
                <a:cxn ang="0">
                  <a:pos x="0" y="33"/>
                </a:cxn>
                <a:cxn ang="0">
                  <a:pos x="3" y="40"/>
                </a:cxn>
                <a:cxn ang="0">
                  <a:pos x="9" y="43"/>
                </a:cxn>
                <a:cxn ang="0">
                  <a:pos x="12" y="46"/>
                </a:cxn>
                <a:cxn ang="0">
                  <a:pos x="18" y="49"/>
                </a:cxn>
                <a:cxn ang="0">
                  <a:pos x="24" y="49"/>
                </a:cxn>
              </a:cxnLst>
              <a:rect l="0" t="0" r="r" b="b"/>
              <a:pathLst>
                <a:path w="45" h="49">
                  <a:moveTo>
                    <a:pt x="24" y="49"/>
                  </a:moveTo>
                  <a:lnTo>
                    <a:pt x="30" y="46"/>
                  </a:lnTo>
                  <a:lnTo>
                    <a:pt x="36" y="43"/>
                  </a:lnTo>
                  <a:lnTo>
                    <a:pt x="42" y="40"/>
                  </a:lnTo>
                  <a:lnTo>
                    <a:pt x="42" y="33"/>
                  </a:lnTo>
                  <a:lnTo>
                    <a:pt x="45" y="27"/>
                  </a:lnTo>
                  <a:lnTo>
                    <a:pt x="45" y="21"/>
                  </a:lnTo>
                  <a:lnTo>
                    <a:pt x="42" y="15"/>
                  </a:lnTo>
                  <a:lnTo>
                    <a:pt x="42" y="9"/>
                  </a:lnTo>
                  <a:lnTo>
                    <a:pt x="36" y="6"/>
                  </a:lnTo>
                  <a:lnTo>
                    <a:pt x="30" y="3"/>
                  </a:lnTo>
                  <a:lnTo>
                    <a:pt x="24" y="0"/>
                  </a:lnTo>
                  <a:lnTo>
                    <a:pt x="18" y="0"/>
                  </a:lnTo>
                  <a:lnTo>
                    <a:pt x="12" y="3"/>
                  </a:lnTo>
                  <a:lnTo>
                    <a:pt x="9" y="6"/>
                  </a:lnTo>
                  <a:lnTo>
                    <a:pt x="3" y="9"/>
                  </a:lnTo>
                  <a:lnTo>
                    <a:pt x="0" y="15"/>
                  </a:lnTo>
                  <a:lnTo>
                    <a:pt x="0" y="21"/>
                  </a:lnTo>
                  <a:lnTo>
                    <a:pt x="0" y="27"/>
                  </a:lnTo>
                  <a:lnTo>
                    <a:pt x="0" y="33"/>
                  </a:lnTo>
                  <a:lnTo>
                    <a:pt x="3" y="40"/>
                  </a:lnTo>
                  <a:lnTo>
                    <a:pt x="9" y="43"/>
                  </a:lnTo>
                  <a:lnTo>
                    <a:pt x="12" y="46"/>
                  </a:lnTo>
                  <a:lnTo>
                    <a:pt x="18" y="49"/>
                  </a:lnTo>
                  <a:lnTo>
                    <a:pt x="24" y="49"/>
                  </a:lnTo>
                  <a:close/>
                </a:path>
              </a:pathLst>
            </a:custGeom>
            <a:solidFill>
              <a:srgbClr val="00B7FF"/>
            </a:solidFill>
            <a:ln w="0">
              <a:solidFill>
                <a:srgbClr val="00B7FF"/>
              </a:solidFill>
              <a:prstDash val="solid"/>
              <a:round/>
              <a:headEnd/>
              <a:tailEnd/>
            </a:ln>
          </p:spPr>
          <p:txBody>
            <a:bodyPr/>
            <a:lstStyle/>
            <a:p>
              <a:endParaRPr lang="en-ZA"/>
            </a:p>
          </p:txBody>
        </p:sp>
        <p:sp>
          <p:nvSpPr>
            <p:cNvPr id="1343550" name="Freeform 62"/>
            <p:cNvSpPr>
              <a:spLocks/>
            </p:cNvSpPr>
            <p:nvPr/>
          </p:nvSpPr>
          <p:spPr bwMode="auto">
            <a:xfrm>
              <a:off x="1434" y="1979"/>
              <a:ext cx="43" cy="39"/>
            </a:xfrm>
            <a:custGeom>
              <a:avLst/>
              <a:gdLst/>
              <a:ahLst/>
              <a:cxnLst>
                <a:cxn ang="0">
                  <a:pos x="24" y="49"/>
                </a:cxn>
                <a:cxn ang="0">
                  <a:pos x="30" y="46"/>
                </a:cxn>
                <a:cxn ang="0">
                  <a:pos x="36" y="43"/>
                </a:cxn>
                <a:cxn ang="0">
                  <a:pos x="42" y="40"/>
                </a:cxn>
                <a:cxn ang="0">
                  <a:pos x="42" y="33"/>
                </a:cxn>
                <a:cxn ang="0">
                  <a:pos x="45" y="27"/>
                </a:cxn>
                <a:cxn ang="0">
                  <a:pos x="45" y="21"/>
                </a:cxn>
                <a:cxn ang="0">
                  <a:pos x="42" y="15"/>
                </a:cxn>
                <a:cxn ang="0">
                  <a:pos x="42" y="9"/>
                </a:cxn>
                <a:cxn ang="0">
                  <a:pos x="36" y="6"/>
                </a:cxn>
                <a:cxn ang="0">
                  <a:pos x="30" y="3"/>
                </a:cxn>
                <a:cxn ang="0">
                  <a:pos x="24" y="0"/>
                </a:cxn>
                <a:cxn ang="0">
                  <a:pos x="18" y="0"/>
                </a:cxn>
                <a:cxn ang="0">
                  <a:pos x="12" y="3"/>
                </a:cxn>
                <a:cxn ang="0">
                  <a:pos x="9" y="6"/>
                </a:cxn>
                <a:cxn ang="0">
                  <a:pos x="3" y="9"/>
                </a:cxn>
                <a:cxn ang="0">
                  <a:pos x="0" y="15"/>
                </a:cxn>
                <a:cxn ang="0">
                  <a:pos x="0" y="21"/>
                </a:cxn>
                <a:cxn ang="0">
                  <a:pos x="0" y="27"/>
                </a:cxn>
                <a:cxn ang="0">
                  <a:pos x="0" y="33"/>
                </a:cxn>
                <a:cxn ang="0">
                  <a:pos x="3" y="40"/>
                </a:cxn>
                <a:cxn ang="0">
                  <a:pos x="9" y="43"/>
                </a:cxn>
                <a:cxn ang="0">
                  <a:pos x="12" y="46"/>
                </a:cxn>
                <a:cxn ang="0">
                  <a:pos x="18" y="49"/>
                </a:cxn>
                <a:cxn ang="0">
                  <a:pos x="24" y="49"/>
                </a:cxn>
              </a:cxnLst>
              <a:rect l="0" t="0" r="r" b="b"/>
              <a:pathLst>
                <a:path w="45" h="49">
                  <a:moveTo>
                    <a:pt x="24" y="49"/>
                  </a:moveTo>
                  <a:lnTo>
                    <a:pt x="30" y="46"/>
                  </a:lnTo>
                  <a:lnTo>
                    <a:pt x="36" y="43"/>
                  </a:lnTo>
                  <a:lnTo>
                    <a:pt x="42" y="40"/>
                  </a:lnTo>
                  <a:lnTo>
                    <a:pt x="42" y="33"/>
                  </a:lnTo>
                  <a:lnTo>
                    <a:pt x="45" y="27"/>
                  </a:lnTo>
                  <a:lnTo>
                    <a:pt x="45" y="21"/>
                  </a:lnTo>
                  <a:lnTo>
                    <a:pt x="42" y="15"/>
                  </a:lnTo>
                  <a:lnTo>
                    <a:pt x="42" y="9"/>
                  </a:lnTo>
                  <a:lnTo>
                    <a:pt x="36" y="6"/>
                  </a:lnTo>
                  <a:lnTo>
                    <a:pt x="30" y="3"/>
                  </a:lnTo>
                  <a:lnTo>
                    <a:pt x="24" y="0"/>
                  </a:lnTo>
                  <a:lnTo>
                    <a:pt x="18" y="0"/>
                  </a:lnTo>
                  <a:lnTo>
                    <a:pt x="12" y="3"/>
                  </a:lnTo>
                  <a:lnTo>
                    <a:pt x="9" y="6"/>
                  </a:lnTo>
                  <a:lnTo>
                    <a:pt x="3" y="9"/>
                  </a:lnTo>
                  <a:lnTo>
                    <a:pt x="0" y="15"/>
                  </a:lnTo>
                  <a:lnTo>
                    <a:pt x="0" y="21"/>
                  </a:lnTo>
                  <a:lnTo>
                    <a:pt x="0" y="27"/>
                  </a:lnTo>
                  <a:lnTo>
                    <a:pt x="0" y="33"/>
                  </a:lnTo>
                  <a:lnTo>
                    <a:pt x="3" y="40"/>
                  </a:lnTo>
                  <a:lnTo>
                    <a:pt x="9" y="43"/>
                  </a:lnTo>
                  <a:lnTo>
                    <a:pt x="12" y="46"/>
                  </a:lnTo>
                  <a:lnTo>
                    <a:pt x="18" y="49"/>
                  </a:lnTo>
                  <a:lnTo>
                    <a:pt x="24" y="49"/>
                  </a:lnTo>
                </a:path>
              </a:pathLst>
            </a:custGeom>
            <a:solidFill>
              <a:srgbClr val="00B7FF"/>
            </a:solidFill>
            <a:ln w="9525">
              <a:solidFill>
                <a:srgbClr val="00B7FF"/>
              </a:solidFill>
              <a:prstDash val="solid"/>
              <a:round/>
              <a:headEnd/>
              <a:tailEnd/>
            </a:ln>
          </p:spPr>
          <p:txBody>
            <a:bodyPr/>
            <a:lstStyle/>
            <a:p>
              <a:endParaRPr lang="en-ZA"/>
            </a:p>
          </p:txBody>
        </p:sp>
        <p:sp>
          <p:nvSpPr>
            <p:cNvPr id="1343551" name="Rectangle 63"/>
            <p:cNvSpPr>
              <a:spLocks noChangeArrowheads="1"/>
            </p:cNvSpPr>
            <p:nvPr/>
          </p:nvSpPr>
          <p:spPr bwMode="auto">
            <a:xfrm>
              <a:off x="1525" y="2042"/>
              <a:ext cx="6" cy="176"/>
            </a:xfrm>
            <a:prstGeom prst="rect">
              <a:avLst/>
            </a:prstGeom>
            <a:solidFill>
              <a:srgbClr val="00B7FF"/>
            </a:solidFill>
            <a:ln w="9525">
              <a:solidFill>
                <a:srgbClr val="00B7FF"/>
              </a:solidFill>
              <a:miter lim="800000"/>
              <a:headEnd/>
              <a:tailEnd/>
            </a:ln>
          </p:spPr>
          <p:txBody>
            <a:bodyPr/>
            <a:lstStyle/>
            <a:p>
              <a:endParaRPr lang="en-ZA"/>
            </a:p>
          </p:txBody>
        </p:sp>
        <p:sp>
          <p:nvSpPr>
            <p:cNvPr id="1343552" name="Rectangle 64"/>
            <p:cNvSpPr>
              <a:spLocks noChangeArrowheads="1"/>
            </p:cNvSpPr>
            <p:nvPr/>
          </p:nvSpPr>
          <p:spPr bwMode="auto">
            <a:xfrm>
              <a:off x="1507" y="2039"/>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53" name="Freeform 65"/>
            <p:cNvSpPr>
              <a:spLocks/>
            </p:cNvSpPr>
            <p:nvPr/>
          </p:nvSpPr>
          <p:spPr bwMode="auto">
            <a:xfrm>
              <a:off x="1505" y="2199"/>
              <a:ext cx="46" cy="39"/>
            </a:xfrm>
            <a:custGeom>
              <a:avLst/>
              <a:gdLst/>
              <a:ahLst/>
              <a:cxnLst>
                <a:cxn ang="0">
                  <a:pos x="27" y="49"/>
                </a:cxn>
                <a:cxn ang="0">
                  <a:pos x="33" y="46"/>
                </a:cxn>
                <a:cxn ang="0">
                  <a:pos x="39" y="43"/>
                </a:cxn>
                <a:cxn ang="0">
                  <a:pos x="42" y="39"/>
                </a:cxn>
                <a:cxn ang="0">
                  <a:pos x="45" y="33"/>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7" y="49"/>
                </a:cxn>
              </a:cxnLst>
              <a:rect l="0" t="0" r="r" b="b"/>
              <a:pathLst>
                <a:path w="48" h="49">
                  <a:moveTo>
                    <a:pt x="27" y="49"/>
                  </a:moveTo>
                  <a:lnTo>
                    <a:pt x="33" y="46"/>
                  </a:lnTo>
                  <a:lnTo>
                    <a:pt x="39" y="43"/>
                  </a:lnTo>
                  <a:lnTo>
                    <a:pt x="42" y="39"/>
                  </a:lnTo>
                  <a:lnTo>
                    <a:pt x="45" y="33"/>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54" name="Freeform 66"/>
            <p:cNvSpPr>
              <a:spLocks/>
            </p:cNvSpPr>
            <p:nvPr/>
          </p:nvSpPr>
          <p:spPr bwMode="auto">
            <a:xfrm>
              <a:off x="1505" y="2199"/>
              <a:ext cx="46" cy="39"/>
            </a:xfrm>
            <a:custGeom>
              <a:avLst/>
              <a:gdLst/>
              <a:ahLst/>
              <a:cxnLst>
                <a:cxn ang="0">
                  <a:pos x="27" y="49"/>
                </a:cxn>
                <a:cxn ang="0">
                  <a:pos x="33" y="46"/>
                </a:cxn>
                <a:cxn ang="0">
                  <a:pos x="39" y="43"/>
                </a:cxn>
                <a:cxn ang="0">
                  <a:pos x="42" y="39"/>
                </a:cxn>
                <a:cxn ang="0">
                  <a:pos x="45" y="33"/>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7" y="49"/>
                </a:cxn>
              </a:cxnLst>
              <a:rect l="0" t="0" r="r" b="b"/>
              <a:pathLst>
                <a:path w="48" h="49">
                  <a:moveTo>
                    <a:pt x="27" y="49"/>
                  </a:moveTo>
                  <a:lnTo>
                    <a:pt x="33" y="46"/>
                  </a:lnTo>
                  <a:lnTo>
                    <a:pt x="39" y="43"/>
                  </a:lnTo>
                  <a:lnTo>
                    <a:pt x="42" y="39"/>
                  </a:lnTo>
                  <a:lnTo>
                    <a:pt x="45" y="33"/>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55" name="Rectangle 67"/>
            <p:cNvSpPr>
              <a:spLocks noChangeArrowheads="1"/>
            </p:cNvSpPr>
            <p:nvPr/>
          </p:nvSpPr>
          <p:spPr bwMode="auto">
            <a:xfrm>
              <a:off x="1599" y="2218"/>
              <a:ext cx="5" cy="134"/>
            </a:xfrm>
            <a:prstGeom prst="rect">
              <a:avLst/>
            </a:prstGeom>
            <a:solidFill>
              <a:srgbClr val="00B7FF"/>
            </a:solidFill>
            <a:ln w="9525">
              <a:solidFill>
                <a:srgbClr val="00B7FF"/>
              </a:solidFill>
              <a:miter lim="800000"/>
              <a:headEnd/>
              <a:tailEnd/>
            </a:ln>
          </p:spPr>
          <p:txBody>
            <a:bodyPr/>
            <a:lstStyle/>
            <a:p>
              <a:endParaRPr lang="en-ZA"/>
            </a:p>
          </p:txBody>
        </p:sp>
        <p:sp>
          <p:nvSpPr>
            <p:cNvPr id="1343556" name="Rectangle 68"/>
            <p:cNvSpPr>
              <a:spLocks noChangeArrowheads="1"/>
            </p:cNvSpPr>
            <p:nvPr/>
          </p:nvSpPr>
          <p:spPr bwMode="auto">
            <a:xfrm>
              <a:off x="1581" y="2215"/>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57" name="Freeform 69"/>
            <p:cNvSpPr>
              <a:spLocks/>
            </p:cNvSpPr>
            <p:nvPr/>
          </p:nvSpPr>
          <p:spPr bwMode="auto">
            <a:xfrm>
              <a:off x="1578" y="2332"/>
              <a:ext cx="47" cy="38"/>
            </a:xfrm>
            <a:custGeom>
              <a:avLst/>
              <a:gdLst/>
              <a:ahLst/>
              <a:cxnLst>
                <a:cxn ang="0">
                  <a:pos x="27" y="49"/>
                </a:cxn>
                <a:cxn ang="0">
                  <a:pos x="33" y="46"/>
                </a:cxn>
                <a:cxn ang="0">
                  <a:pos x="39" y="43"/>
                </a:cxn>
                <a:cxn ang="0">
                  <a:pos x="42" y="37"/>
                </a:cxn>
                <a:cxn ang="0">
                  <a:pos x="45" y="34"/>
                </a:cxn>
                <a:cxn ang="0">
                  <a:pos x="48" y="28"/>
                </a:cxn>
                <a:cxn ang="0">
                  <a:pos x="48" y="22"/>
                </a:cxn>
                <a:cxn ang="0">
                  <a:pos x="45"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8" h="49">
                  <a:moveTo>
                    <a:pt x="27" y="49"/>
                  </a:moveTo>
                  <a:lnTo>
                    <a:pt x="33" y="46"/>
                  </a:lnTo>
                  <a:lnTo>
                    <a:pt x="39" y="43"/>
                  </a:lnTo>
                  <a:lnTo>
                    <a:pt x="42" y="37"/>
                  </a:lnTo>
                  <a:lnTo>
                    <a:pt x="45" y="34"/>
                  </a:lnTo>
                  <a:lnTo>
                    <a:pt x="48" y="28"/>
                  </a:lnTo>
                  <a:lnTo>
                    <a:pt x="48" y="22"/>
                  </a:lnTo>
                  <a:lnTo>
                    <a:pt x="45"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58" name="Freeform 70"/>
            <p:cNvSpPr>
              <a:spLocks/>
            </p:cNvSpPr>
            <p:nvPr/>
          </p:nvSpPr>
          <p:spPr bwMode="auto">
            <a:xfrm>
              <a:off x="1578" y="2332"/>
              <a:ext cx="47" cy="38"/>
            </a:xfrm>
            <a:custGeom>
              <a:avLst/>
              <a:gdLst/>
              <a:ahLst/>
              <a:cxnLst>
                <a:cxn ang="0">
                  <a:pos x="27" y="49"/>
                </a:cxn>
                <a:cxn ang="0">
                  <a:pos x="33" y="46"/>
                </a:cxn>
                <a:cxn ang="0">
                  <a:pos x="39" y="43"/>
                </a:cxn>
                <a:cxn ang="0">
                  <a:pos x="42" y="37"/>
                </a:cxn>
                <a:cxn ang="0">
                  <a:pos x="45" y="34"/>
                </a:cxn>
                <a:cxn ang="0">
                  <a:pos x="48" y="28"/>
                </a:cxn>
                <a:cxn ang="0">
                  <a:pos x="48" y="22"/>
                </a:cxn>
                <a:cxn ang="0">
                  <a:pos x="45"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8" h="49">
                  <a:moveTo>
                    <a:pt x="27" y="49"/>
                  </a:moveTo>
                  <a:lnTo>
                    <a:pt x="33" y="46"/>
                  </a:lnTo>
                  <a:lnTo>
                    <a:pt x="39" y="43"/>
                  </a:lnTo>
                  <a:lnTo>
                    <a:pt x="42" y="37"/>
                  </a:lnTo>
                  <a:lnTo>
                    <a:pt x="45" y="34"/>
                  </a:lnTo>
                  <a:lnTo>
                    <a:pt x="48" y="28"/>
                  </a:lnTo>
                  <a:lnTo>
                    <a:pt x="48" y="22"/>
                  </a:lnTo>
                  <a:lnTo>
                    <a:pt x="45"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59" name="Rectangle 71"/>
            <p:cNvSpPr>
              <a:spLocks noChangeArrowheads="1"/>
            </p:cNvSpPr>
            <p:nvPr/>
          </p:nvSpPr>
          <p:spPr bwMode="auto">
            <a:xfrm>
              <a:off x="1672" y="2394"/>
              <a:ext cx="6" cy="88"/>
            </a:xfrm>
            <a:prstGeom prst="rect">
              <a:avLst/>
            </a:prstGeom>
            <a:solidFill>
              <a:srgbClr val="00B7FF"/>
            </a:solidFill>
            <a:ln w="9525">
              <a:solidFill>
                <a:srgbClr val="00B7FF"/>
              </a:solidFill>
              <a:miter lim="800000"/>
              <a:headEnd/>
              <a:tailEnd/>
            </a:ln>
          </p:spPr>
          <p:txBody>
            <a:bodyPr/>
            <a:lstStyle/>
            <a:p>
              <a:endParaRPr lang="en-ZA"/>
            </a:p>
          </p:txBody>
        </p:sp>
        <p:sp>
          <p:nvSpPr>
            <p:cNvPr id="1343560" name="Rectangle 72"/>
            <p:cNvSpPr>
              <a:spLocks noChangeArrowheads="1"/>
            </p:cNvSpPr>
            <p:nvPr/>
          </p:nvSpPr>
          <p:spPr bwMode="auto">
            <a:xfrm>
              <a:off x="1655" y="2392"/>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61" name="Freeform 73"/>
            <p:cNvSpPr>
              <a:spLocks/>
            </p:cNvSpPr>
            <p:nvPr/>
          </p:nvSpPr>
          <p:spPr bwMode="auto">
            <a:xfrm>
              <a:off x="1652" y="2462"/>
              <a:ext cx="47" cy="39"/>
            </a:xfrm>
            <a:custGeom>
              <a:avLst/>
              <a:gdLst/>
              <a:ahLst/>
              <a:cxnLst>
                <a:cxn ang="0">
                  <a:pos x="27" y="48"/>
                </a:cxn>
                <a:cxn ang="0">
                  <a:pos x="33" y="45"/>
                </a:cxn>
                <a:cxn ang="0">
                  <a:pos x="36" y="45"/>
                </a:cxn>
                <a:cxn ang="0">
                  <a:pos x="42" y="39"/>
                </a:cxn>
                <a:cxn ang="0">
                  <a:pos x="45" y="33"/>
                </a:cxn>
                <a:cxn ang="0">
                  <a:pos x="48" y="27"/>
                </a:cxn>
                <a:cxn ang="0">
                  <a:pos x="48" y="21"/>
                </a:cxn>
                <a:cxn ang="0">
                  <a:pos x="45" y="15"/>
                </a:cxn>
                <a:cxn ang="0">
                  <a:pos x="42" y="12"/>
                </a:cxn>
                <a:cxn ang="0">
                  <a:pos x="36" y="6"/>
                </a:cxn>
                <a:cxn ang="0">
                  <a:pos x="33" y="3"/>
                </a:cxn>
                <a:cxn ang="0">
                  <a:pos x="27" y="0"/>
                </a:cxn>
                <a:cxn ang="0">
                  <a:pos x="21" y="0"/>
                </a:cxn>
                <a:cxn ang="0">
                  <a:pos x="15" y="3"/>
                </a:cxn>
                <a:cxn ang="0">
                  <a:pos x="9" y="6"/>
                </a:cxn>
                <a:cxn ang="0">
                  <a:pos x="3" y="12"/>
                </a:cxn>
                <a:cxn ang="0">
                  <a:pos x="0" y="15"/>
                </a:cxn>
                <a:cxn ang="0">
                  <a:pos x="0" y="21"/>
                </a:cxn>
                <a:cxn ang="0">
                  <a:pos x="0" y="27"/>
                </a:cxn>
                <a:cxn ang="0">
                  <a:pos x="0" y="33"/>
                </a:cxn>
                <a:cxn ang="0">
                  <a:pos x="3" y="39"/>
                </a:cxn>
                <a:cxn ang="0">
                  <a:pos x="9" y="45"/>
                </a:cxn>
                <a:cxn ang="0">
                  <a:pos x="15" y="45"/>
                </a:cxn>
                <a:cxn ang="0">
                  <a:pos x="21" y="48"/>
                </a:cxn>
                <a:cxn ang="0">
                  <a:pos x="27" y="48"/>
                </a:cxn>
              </a:cxnLst>
              <a:rect l="0" t="0" r="r" b="b"/>
              <a:pathLst>
                <a:path w="48" h="48">
                  <a:moveTo>
                    <a:pt x="27" y="48"/>
                  </a:moveTo>
                  <a:lnTo>
                    <a:pt x="33" y="45"/>
                  </a:lnTo>
                  <a:lnTo>
                    <a:pt x="36" y="45"/>
                  </a:lnTo>
                  <a:lnTo>
                    <a:pt x="42" y="39"/>
                  </a:lnTo>
                  <a:lnTo>
                    <a:pt x="45" y="33"/>
                  </a:lnTo>
                  <a:lnTo>
                    <a:pt x="48" y="27"/>
                  </a:lnTo>
                  <a:lnTo>
                    <a:pt x="48" y="21"/>
                  </a:lnTo>
                  <a:lnTo>
                    <a:pt x="45" y="15"/>
                  </a:lnTo>
                  <a:lnTo>
                    <a:pt x="42" y="12"/>
                  </a:lnTo>
                  <a:lnTo>
                    <a:pt x="36" y="6"/>
                  </a:lnTo>
                  <a:lnTo>
                    <a:pt x="33" y="3"/>
                  </a:lnTo>
                  <a:lnTo>
                    <a:pt x="27" y="0"/>
                  </a:lnTo>
                  <a:lnTo>
                    <a:pt x="21" y="0"/>
                  </a:lnTo>
                  <a:lnTo>
                    <a:pt x="15" y="3"/>
                  </a:lnTo>
                  <a:lnTo>
                    <a:pt x="9" y="6"/>
                  </a:lnTo>
                  <a:lnTo>
                    <a:pt x="3" y="12"/>
                  </a:lnTo>
                  <a:lnTo>
                    <a:pt x="0" y="15"/>
                  </a:lnTo>
                  <a:lnTo>
                    <a:pt x="0" y="21"/>
                  </a:lnTo>
                  <a:lnTo>
                    <a:pt x="0" y="27"/>
                  </a:lnTo>
                  <a:lnTo>
                    <a:pt x="0" y="33"/>
                  </a:lnTo>
                  <a:lnTo>
                    <a:pt x="3" y="39"/>
                  </a:lnTo>
                  <a:lnTo>
                    <a:pt x="9" y="45"/>
                  </a:lnTo>
                  <a:lnTo>
                    <a:pt x="15" y="45"/>
                  </a:lnTo>
                  <a:lnTo>
                    <a:pt x="21" y="48"/>
                  </a:lnTo>
                  <a:lnTo>
                    <a:pt x="27" y="48"/>
                  </a:lnTo>
                  <a:close/>
                </a:path>
              </a:pathLst>
            </a:custGeom>
            <a:solidFill>
              <a:srgbClr val="00B7FF"/>
            </a:solidFill>
            <a:ln w="0">
              <a:solidFill>
                <a:srgbClr val="00B7FF"/>
              </a:solidFill>
              <a:prstDash val="solid"/>
              <a:round/>
              <a:headEnd/>
              <a:tailEnd/>
            </a:ln>
          </p:spPr>
          <p:txBody>
            <a:bodyPr/>
            <a:lstStyle/>
            <a:p>
              <a:endParaRPr lang="en-ZA"/>
            </a:p>
          </p:txBody>
        </p:sp>
        <p:sp>
          <p:nvSpPr>
            <p:cNvPr id="1343562" name="Freeform 74"/>
            <p:cNvSpPr>
              <a:spLocks/>
            </p:cNvSpPr>
            <p:nvPr/>
          </p:nvSpPr>
          <p:spPr bwMode="auto">
            <a:xfrm>
              <a:off x="1652" y="2462"/>
              <a:ext cx="47" cy="39"/>
            </a:xfrm>
            <a:custGeom>
              <a:avLst/>
              <a:gdLst/>
              <a:ahLst/>
              <a:cxnLst>
                <a:cxn ang="0">
                  <a:pos x="27" y="48"/>
                </a:cxn>
                <a:cxn ang="0">
                  <a:pos x="33" y="45"/>
                </a:cxn>
                <a:cxn ang="0">
                  <a:pos x="36" y="45"/>
                </a:cxn>
                <a:cxn ang="0">
                  <a:pos x="42" y="39"/>
                </a:cxn>
                <a:cxn ang="0">
                  <a:pos x="45" y="33"/>
                </a:cxn>
                <a:cxn ang="0">
                  <a:pos x="48" y="27"/>
                </a:cxn>
                <a:cxn ang="0">
                  <a:pos x="48" y="21"/>
                </a:cxn>
                <a:cxn ang="0">
                  <a:pos x="45" y="15"/>
                </a:cxn>
                <a:cxn ang="0">
                  <a:pos x="42" y="12"/>
                </a:cxn>
                <a:cxn ang="0">
                  <a:pos x="36" y="6"/>
                </a:cxn>
                <a:cxn ang="0">
                  <a:pos x="33" y="3"/>
                </a:cxn>
                <a:cxn ang="0">
                  <a:pos x="27" y="0"/>
                </a:cxn>
                <a:cxn ang="0">
                  <a:pos x="21" y="0"/>
                </a:cxn>
                <a:cxn ang="0">
                  <a:pos x="15" y="3"/>
                </a:cxn>
                <a:cxn ang="0">
                  <a:pos x="9" y="6"/>
                </a:cxn>
                <a:cxn ang="0">
                  <a:pos x="3" y="12"/>
                </a:cxn>
                <a:cxn ang="0">
                  <a:pos x="0" y="15"/>
                </a:cxn>
                <a:cxn ang="0">
                  <a:pos x="0" y="21"/>
                </a:cxn>
                <a:cxn ang="0">
                  <a:pos x="0" y="27"/>
                </a:cxn>
                <a:cxn ang="0">
                  <a:pos x="0" y="33"/>
                </a:cxn>
                <a:cxn ang="0">
                  <a:pos x="3" y="39"/>
                </a:cxn>
                <a:cxn ang="0">
                  <a:pos x="9" y="45"/>
                </a:cxn>
                <a:cxn ang="0">
                  <a:pos x="15" y="45"/>
                </a:cxn>
                <a:cxn ang="0">
                  <a:pos x="21" y="48"/>
                </a:cxn>
                <a:cxn ang="0">
                  <a:pos x="27" y="48"/>
                </a:cxn>
              </a:cxnLst>
              <a:rect l="0" t="0" r="r" b="b"/>
              <a:pathLst>
                <a:path w="48" h="48">
                  <a:moveTo>
                    <a:pt x="27" y="48"/>
                  </a:moveTo>
                  <a:lnTo>
                    <a:pt x="33" y="45"/>
                  </a:lnTo>
                  <a:lnTo>
                    <a:pt x="36" y="45"/>
                  </a:lnTo>
                  <a:lnTo>
                    <a:pt x="42" y="39"/>
                  </a:lnTo>
                  <a:lnTo>
                    <a:pt x="45" y="33"/>
                  </a:lnTo>
                  <a:lnTo>
                    <a:pt x="48" y="27"/>
                  </a:lnTo>
                  <a:lnTo>
                    <a:pt x="48" y="21"/>
                  </a:lnTo>
                  <a:lnTo>
                    <a:pt x="45" y="15"/>
                  </a:lnTo>
                  <a:lnTo>
                    <a:pt x="42" y="12"/>
                  </a:lnTo>
                  <a:lnTo>
                    <a:pt x="36" y="6"/>
                  </a:lnTo>
                  <a:lnTo>
                    <a:pt x="33" y="3"/>
                  </a:lnTo>
                  <a:lnTo>
                    <a:pt x="27" y="0"/>
                  </a:lnTo>
                  <a:lnTo>
                    <a:pt x="21" y="0"/>
                  </a:lnTo>
                  <a:lnTo>
                    <a:pt x="15" y="3"/>
                  </a:lnTo>
                  <a:lnTo>
                    <a:pt x="9" y="6"/>
                  </a:lnTo>
                  <a:lnTo>
                    <a:pt x="3" y="12"/>
                  </a:lnTo>
                  <a:lnTo>
                    <a:pt x="0" y="15"/>
                  </a:lnTo>
                  <a:lnTo>
                    <a:pt x="0" y="21"/>
                  </a:lnTo>
                  <a:lnTo>
                    <a:pt x="0" y="27"/>
                  </a:lnTo>
                  <a:lnTo>
                    <a:pt x="0" y="33"/>
                  </a:lnTo>
                  <a:lnTo>
                    <a:pt x="3" y="39"/>
                  </a:lnTo>
                  <a:lnTo>
                    <a:pt x="9" y="45"/>
                  </a:lnTo>
                  <a:lnTo>
                    <a:pt x="15" y="45"/>
                  </a:lnTo>
                  <a:lnTo>
                    <a:pt x="21" y="48"/>
                  </a:lnTo>
                  <a:lnTo>
                    <a:pt x="27" y="48"/>
                  </a:lnTo>
                </a:path>
              </a:pathLst>
            </a:custGeom>
            <a:solidFill>
              <a:srgbClr val="00B7FF"/>
            </a:solidFill>
            <a:ln w="9525">
              <a:solidFill>
                <a:srgbClr val="00B7FF"/>
              </a:solidFill>
              <a:prstDash val="solid"/>
              <a:round/>
              <a:headEnd/>
              <a:tailEnd/>
            </a:ln>
          </p:spPr>
          <p:txBody>
            <a:bodyPr/>
            <a:lstStyle/>
            <a:p>
              <a:endParaRPr lang="en-ZA"/>
            </a:p>
          </p:txBody>
        </p:sp>
        <p:sp>
          <p:nvSpPr>
            <p:cNvPr id="1343563" name="Rectangle 75"/>
            <p:cNvSpPr>
              <a:spLocks noChangeArrowheads="1"/>
            </p:cNvSpPr>
            <p:nvPr/>
          </p:nvSpPr>
          <p:spPr bwMode="auto">
            <a:xfrm>
              <a:off x="1817" y="2791"/>
              <a:ext cx="6" cy="86"/>
            </a:xfrm>
            <a:prstGeom prst="rect">
              <a:avLst/>
            </a:prstGeom>
            <a:solidFill>
              <a:srgbClr val="00B7FF"/>
            </a:solidFill>
            <a:ln w="9525">
              <a:solidFill>
                <a:srgbClr val="00B7FF"/>
              </a:solidFill>
              <a:miter lim="800000"/>
              <a:headEnd/>
              <a:tailEnd/>
            </a:ln>
          </p:spPr>
          <p:txBody>
            <a:bodyPr/>
            <a:lstStyle/>
            <a:p>
              <a:endParaRPr lang="en-ZA"/>
            </a:p>
          </p:txBody>
        </p:sp>
        <p:sp>
          <p:nvSpPr>
            <p:cNvPr id="1343564" name="Rectangle 76"/>
            <p:cNvSpPr>
              <a:spLocks noChangeArrowheads="1"/>
            </p:cNvSpPr>
            <p:nvPr/>
          </p:nvSpPr>
          <p:spPr bwMode="auto">
            <a:xfrm>
              <a:off x="1799" y="2788"/>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65" name="Freeform 77"/>
            <p:cNvSpPr>
              <a:spLocks/>
            </p:cNvSpPr>
            <p:nvPr/>
          </p:nvSpPr>
          <p:spPr bwMode="auto">
            <a:xfrm>
              <a:off x="1796" y="2859"/>
              <a:ext cx="47"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2"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2"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2" y="0"/>
                  </a:lnTo>
                  <a:lnTo>
                    <a:pt x="15" y="3"/>
                  </a:lnTo>
                  <a:lnTo>
                    <a:pt x="9" y="6"/>
                  </a:lnTo>
                  <a:lnTo>
                    <a:pt x="6" y="9"/>
                  </a:lnTo>
                  <a:lnTo>
                    <a:pt x="3" y="15"/>
                  </a:lnTo>
                  <a:lnTo>
                    <a:pt x="0" y="21"/>
                  </a:lnTo>
                  <a:lnTo>
                    <a:pt x="0" y="27"/>
                  </a:lnTo>
                  <a:lnTo>
                    <a:pt x="3" y="33"/>
                  </a:lnTo>
                  <a:lnTo>
                    <a:pt x="6" y="39"/>
                  </a:lnTo>
                  <a:lnTo>
                    <a:pt x="9" y="43"/>
                  </a:lnTo>
                  <a:lnTo>
                    <a:pt x="15" y="46"/>
                  </a:lnTo>
                  <a:lnTo>
                    <a:pt x="22" y="49"/>
                  </a:lnTo>
                  <a:lnTo>
                    <a:pt x="28" y="49"/>
                  </a:lnTo>
                  <a:close/>
                </a:path>
              </a:pathLst>
            </a:custGeom>
            <a:solidFill>
              <a:srgbClr val="00B7FF"/>
            </a:solidFill>
            <a:ln w="0">
              <a:solidFill>
                <a:srgbClr val="00B7FF"/>
              </a:solidFill>
              <a:prstDash val="solid"/>
              <a:round/>
              <a:headEnd/>
              <a:tailEnd/>
            </a:ln>
          </p:spPr>
          <p:txBody>
            <a:bodyPr/>
            <a:lstStyle/>
            <a:p>
              <a:endParaRPr lang="en-ZA"/>
            </a:p>
          </p:txBody>
        </p:sp>
        <p:sp>
          <p:nvSpPr>
            <p:cNvPr id="1343566" name="Freeform 78"/>
            <p:cNvSpPr>
              <a:spLocks/>
            </p:cNvSpPr>
            <p:nvPr/>
          </p:nvSpPr>
          <p:spPr bwMode="auto">
            <a:xfrm>
              <a:off x="1796" y="2859"/>
              <a:ext cx="47"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2"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2"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2" y="0"/>
                  </a:lnTo>
                  <a:lnTo>
                    <a:pt x="15" y="3"/>
                  </a:lnTo>
                  <a:lnTo>
                    <a:pt x="9" y="6"/>
                  </a:lnTo>
                  <a:lnTo>
                    <a:pt x="6" y="9"/>
                  </a:lnTo>
                  <a:lnTo>
                    <a:pt x="3" y="15"/>
                  </a:lnTo>
                  <a:lnTo>
                    <a:pt x="0" y="21"/>
                  </a:lnTo>
                  <a:lnTo>
                    <a:pt x="0" y="27"/>
                  </a:lnTo>
                  <a:lnTo>
                    <a:pt x="3" y="33"/>
                  </a:lnTo>
                  <a:lnTo>
                    <a:pt x="6" y="39"/>
                  </a:lnTo>
                  <a:lnTo>
                    <a:pt x="9" y="43"/>
                  </a:lnTo>
                  <a:lnTo>
                    <a:pt x="15" y="46"/>
                  </a:lnTo>
                  <a:lnTo>
                    <a:pt x="22" y="49"/>
                  </a:lnTo>
                  <a:lnTo>
                    <a:pt x="28" y="49"/>
                  </a:lnTo>
                </a:path>
              </a:pathLst>
            </a:custGeom>
            <a:solidFill>
              <a:srgbClr val="00B7FF"/>
            </a:solidFill>
            <a:ln w="9525">
              <a:solidFill>
                <a:srgbClr val="00B7FF"/>
              </a:solidFill>
              <a:prstDash val="solid"/>
              <a:round/>
              <a:headEnd/>
              <a:tailEnd/>
            </a:ln>
          </p:spPr>
          <p:txBody>
            <a:bodyPr/>
            <a:lstStyle/>
            <a:p>
              <a:endParaRPr lang="en-ZA"/>
            </a:p>
          </p:txBody>
        </p:sp>
        <p:sp>
          <p:nvSpPr>
            <p:cNvPr id="1343567" name="Rectangle 79"/>
            <p:cNvSpPr>
              <a:spLocks noChangeArrowheads="1"/>
            </p:cNvSpPr>
            <p:nvPr/>
          </p:nvSpPr>
          <p:spPr bwMode="auto">
            <a:xfrm>
              <a:off x="1855" y="2218"/>
              <a:ext cx="6" cy="87"/>
            </a:xfrm>
            <a:prstGeom prst="rect">
              <a:avLst/>
            </a:prstGeom>
            <a:solidFill>
              <a:srgbClr val="00B7FF"/>
            </a:solidFill>
            <a:ln w="9525">
              <a:solidFill>
                <a:srgbClr val="00B7FF"/>
              </a:solidFill>
              <a:miter lim="800000"/>
              <a:headEnd/>
              <a:tailEnd/>
            </a:ln>
          </p:spPr>
          <p:txBody>
            <a:bodyPr/>
            <a:lstStyle/>
            <a:p>
              <a:endParaRPr lang="en-ZA"/>
            </a:p>
          </p:txBody>
        </p:sp>
        <p:sp>
          <p:nvSpPr>
            <p:cNvPr id="1343568" name="Rectangle 80"/>
            <p:cNvSpPr>
              <a:spLocks noChangeArrowheads="1"/>
            </p:cNvSpPr>
            <p:nvPr/>
          </p:nvSpPr>
          <p:spPr bwMode="auto">
            <a:xfrm>
              <a:off x="1837" y="2215"/>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69" name="Freeform 81"/>
            <p:cNvSpPr>
              <a:spLocks/>
            </p:cNvSpPr>
            <p:nvPr/>
          </p:nvSpPr>
          <p:spPr bwMode="auto">
            <a:xfrm>
              <a:off x="1834" y="2289"/>
              <a:ext cx="44" cy="36"/>
            </a:xfrm>
            <a:custGeom>
              <a:avLst/>
              <a:gdLst/>
              <a:ahLst/>
              <a:cxnLst>
                <a:cxn ang="0">
                  <a:pos x="27" y="45"/>
                </a:cxn>
                <a:cxn ang="0">
                  <a:pos x="33" y="45"/>
                </a:cxn>
                <a:cxn ang="0">
                  <a:pos x="36" y="42"/>
                </a:cxn>
                <a:cxn ang="0">
                  <a:pos x="42" y="36"/>
                </a:cxn>
                <a:cxn ang="0">
                  <a:pos x="45" y="30"/>
                </a:cxn>
                <a:cxn ang="0">
                  <a:pos x="45" y="24"/>
                </a:cxn>
                <a:cxn ang="0">
                  <a:pos x="45" y="21"/>
                </a:cxn>
                <a:cxn ang="0">
                  <a:pos x="45" y="15"/>
                </a:cxn>
                <a:cxn ang="0">
                  <a:pos x="42" y="9"/>
                </a:cxn>
                <a:cxn ang="0">
                  <a:pos x="36" y="3"/>
                </a:cxn>
                <a:cxn ang="0">
                  <a:pos x="33" y="0"/>
                </a:cxn>
                <a:cxn ang="0">
                  <a:pos x="27" y="0"/>
                </a:cxn>
                <a:cxn ang="0">
                  <a:pos x="21" y="0"/>
                </a:cxn>
                <a:cxn ang="0">
                  <a:pos x="15" y="0"/>
                </a:cxn>
                <a:cxn ang="0">
                  <a:pos x="9" y="3"/>
                </a:cxn>
                <a:cxn ang="0">
                  <a:pos x="3" y="9"/>
                </a:cxn>
                <a:cxn ang="0">
                  <a:pos x="0" y="15"/>
                </a:cxn>
                <a:cxn ang="0">
                  <a:pos x="0" y="21"/>
                </a:cxn>
                <a:cxn ang="0">
                  <a:pos x="0" y="24"/>
                </a:cxn>
                <a:cxn ang="0">
                  <a:pos x="0" y="30"/>
                </a:cxn>
                <a:cxn ang="0">
                  <a:pos x="3" y="36"/>
                </a:cxn>
                <a:cxn ang="0">
                  <a:pos x="9" y="42"/>
                </a:cxn>
                <a:cxn ang="0">
                  <a:pos x="15" y="45"/>
                </a:cxn>
                <a:cxn ang="0">
                  <a:pos x="21" y="45"/>
                </a:cxn>
                <a:cxn ang="0">
                  <a:pos x="27" y="45"/>
                </a:cxn>
              </a:cxnLst>
              <a:rect l="0" t="0" r="r" b="b"/>
              <a:pathLst>
                <a:path w="45" h="45">
                  <a:moveTo>
                    <a:pt x="27" y="45"/>
                  </a:moveTo>
                  <a:lnTo>
                    <a:pt x="33" y="45"/>
                  </a:lnTo>
                  <a:lnTo>
                    <a:pt x="36" y="42"/>
                  </a:lnTo>
                  <a:lnTo>
                    <a:pt x="42" y="36"/>
                  </a:lnTo>
                  <a:lnTo>
                    <a:pt x="45" y="30"/>
                  </a:lnTo>
                  <a:lnTo>
                    <a:pt x="45" y="24"/>
                  </a:lnTo>
                  <a:lnTo>
                    <a:pt x="45" y="21"/>
                  </a:lnTo>
                  <a:lnTo>
                    <a:pt x="45" y="15"/>
                  </a:lnTo>
                  <a:lnTo>
                    <a:pt x="42" y="9"/>
                  </a:lnTo>
                  <a:lnTo>
                    <a:pt x="36" y="3"/>
                  </a:lnTo>
                  <a:lnTo>
                    <a:pt x="33" y="0"/>
                  </a:lnTo>
                  <a:lnTo>
                    <a:pt x="27" y="0"/>
                  </a:lnTo>
                  <a:lnTo>
                    <a:pt x="21" y="0"/>
                  </a:lnTo>
                  <a:lnTo>
                    <a:pt x="15" y="0"/>
                  </a:lnTo>
                  <a:lnTo>
                    <a:pt x="9" y="3"/>
                  </a:lnTo>
                  <a:lnTo>
                    <a:pt x="3" y="9"/>
                  </a:lnTo>
                  <a:lnTo>
                    <a:pt x="0" y="15"/>
                  </a:lnTo>
                  <a:lnTo>
                    <a:pt x="0" y="21"/>
                  </a:lnTo>
                  <a:lnTo>
                    <a:pt x="0" y="24"/>
                  </a:lnTo>
                  <a:lnTo>
                    <a:pt x="0" y="30"/>
                  </a:lnTo>
                  <a:lnTo>
                    <a:pt x="3" y="36"/>
                  </a:lnTo>
                  <a:lnTo>
                    <a:pt x="9" y="42"/>
                  </a:lnTo>
                  <a:lnTo>
                    <a:pt x="15" y="45"/>
                  </a:lnTo>
                  <a:lnTo>
                    <a:pt x="21" y="45"/>
                  </a:lnTo>
                  <a:lnTo>
                    <a:pt x="27" y="45"/>
                  </a:lnTo>
                  <a:close/>
                </a:path>
              </a:pathLst>
            </a:custGeom>
            <a:solidFill>
              <a:srgbClr val="00B7FF"/>
            </a:solidFill>
            <a:ln w="0">
              <a:solidFill>
                <a:srgbClr val="00B7FF"/>
              </a:solidFill>
              <a:prstDash val="solid"/>
              <a:round/>
              <a:headEnd/>
              <a:tailEnd/>
            </a:ln>
          </p:spPr>
          <p:txBody>
            <a:bodyPr/>
            <a:lstStyle/>
            <a:p>
              <a:endParaRPr lang="en-ZA"/>
            </a:p>
          </p:txBody>
        </p:sp>
        <p:sp>
          <p:nvSpPr>
            <p:cNvPr id="1343570" name="Freeform 82"/>
            <p:cNvSpPr>
              <a:spLocks/>
            </p:cNvSpPr>
            <p:nvPr/>
          </p:nvSpPr>
          <p:spPr bwMode="auto">
            <a:xfrm>
              <a:off x="1834" y="2289"/>
              <a:ext cx="44" cy="36"/>
            </a:xfrm>
            <a:custGeom>
              <a:avLst/>
              <a:gdLst/>
              <a:ahLst/>
              <a:cxnLst>
                <a:cxn ang="0">
                  <a:pos x="27" y="45"/>
                </a:cxn>
                <a:cxn ang="0">
                  <a:pos x="33" y="45"/>
                </a:cxn>
                <a:cxn ang="0">
                  <a:pos x="36" y="42"/>
                </a:cxn>
                <a:cxn ang="0">
                  <a:pos x="42" y="36"/>
                </a:cxn>
                <a:cxn ang="0">
                  <a:pos x="45" y="30"/>
                </a:cxn>
                <a:cxn ang="0">
                  <a:pos x="45" y="24"/>
                </a:cxn>
                <a:cxn ang="0">
                  <a:pos x="45" y="21"/>
                </a:cxn>
                <a:cxn ang="0">
                  <a:pos x="45" y="15"/>
                </a:cxn>
                <a:cxn ang="0">
                  <a:pos x="42" y="9"/>
                </a:cxn>
                <a:cxn ang="0">
                  <a:pos x="36" y="3"/>
                </a:cxn>
                <a:cxn ang="0">
                  <a:pos x="33" y="0"/>
                </a:cxn>
                <a:cxn ang="0">
                  <a:pos x="27" y="0"/>
                </a:cxn>
                <a:cxn ang="0">
                  <a:pos x="21" y="0"/>
                </a:cxn>
                <a:cxn ang="0">
                  <a:pos x="15" y="0"/>
                </a:cxn>
                <a:cxn ang="0">
                  <a:pos x="9" y="3"/>
                </a:cxn>
                <a:cxn ang="0">
                  <a:pos x="3" y="9"/>
                </a:cxn>
                <a:cxn ang="0">
                  <a:pos x="0" y="15"/>
                </a:cxn>
                <a:cxn ang="0">
                  <a:pos x="0" y="21"/>
                </a:cxn>
                <a:cxn ang="0">
                  <a:pos x="0" y="24"/>
                </a:cxn>
                <a:cxn ang="0">
                  <a:pos x="0" y="30"/>
                </a:cxn>
                <a:cxn ang="0">
                  <a:pos x="3" y="36"/>
                </a:cxn>
                <a:cxn ang="0">
                  <a:pos x="9" y="42"/>
                </a:cxn>
                <a:cxn ang="0">
                  <a:pos x="15" y="45"/>
                </a:cxn>
                <a:cxn ang="0">
                  <a:pos x="21" y="45"/>
                </a:cxn>
                <a:cxn ang="0">
                  <a:pos x="27" y="45"/>
                </a:cxn>
              </a:cxnLst>
              <a:rect l="0" t="0" r="r" b="b"/>
              <a:pathLst>
                <a:path w="45" h="45">
                  <a:moveTo>
                    <a:pt x="27" y="45"/>
                  </a:moveTo>
                  <a:lnTo>
                    <a:pt x="33" y="45"/>
                  </a:lnTo>
                  <a:lnTo>
                    <a:pt x="36" y="42"/>
                  </a:lnTo>
                  <a:lnTo>
                    <a:pt x="42" y="36"/>
                  </a:lnTo>
                  <a:lnTo>
                    <a:pt x="45" y="30"/>
                  </a:lnTo>
                  <a:lnTo>
                    <a:pt x="45" y="24"/>
                  </a:lnTo>
                  <a:lnTo>
                    <a:pt x="45" y="21"/>
                  </a:lnTo>
                  <a:lnTo>
                    <a:pt x="45" y="15"/>
                  </a:lnTo>
                  <a:lnTo>
                    <a:pt x="42" y="9"/>
                  </a:lnTo>
                  <a:lnTo>
                    <a:pt x="36" y="3"/>
                  </a:lnTo>
                  <a:lnTo>
                    <a:pt x="33" y="0"/>
                  </a:lnTo>
                  <a:lnTo>
                    <a:pt x="27" y="0"/>
                  </a:lnTo>
                  <a:lnTo>
                    <a:pt x="21" y="0"/>
                  </a:lnTo>
                  <a:lnTo>
                    <a:pt x="15" y="0"/>
                  </a:lnTo>
                  <a:lnTo>
                    <a:pt x="9" y="3"/>
                  </a:lnTo>
                  <a:lnTo>
                    <a:pt x="3" y="9"/>
                  </a:lnTo>
                  <a:lnTo>
                    <a:pt x="0" y="15"/>
                  </a:lnTo>
                  <a:lnTo>
                    <a:pt x="0" y="21"/>
                  </a:lnTo>
                  <a:lnTo>
                    <a:pt x="0" y="24"/>
                  </a:lnTo>
                  <a:lnTo>
                    <a:pt x="0" y="30"/>
                  </a:lnTo>
                  <a:lnTo>
                    <a:pt x="3" y="36"/>
                  </a:lnTo>
                  <a:lnTo>
                    <a:pt x="9" y="42"/>
                  </a:lnTo>
                  <a:lnTo>
                    <a:pt x="15" y="45"/>
                  </a:lnTo>
                  <a:lnTo>
                    <a:pt x="21" y="45"/>
                  </a:lnTo>
                  <a:lnTo>
                    <a:pt x="27" y="45"/>
                  </a:lnTo>
                </a:path>
              </a:pathLst>
            </a:custGeom>
            <a:solidFill>
              <a:srgbClr val="00B7FF"/>
            </a:solidFill>
            <a:ln w="9525">
              <a:solidFill>
                <a:srgbClr val="00B7FF"/>
              </a:solidFill>
              <a:prstDash val="solid"/>
              <a:round/>
              <a:headEnd/>
              <a:tailEnd/>
            </a:ln>
          </p:spPr>
          <p:txBody>
            <a:bodyPr/>
            <a:lstStyle/>
            <a:p>
              <a:endParaRPr lang="en-ZA"/>
            </a:p>
          </p:txBody>
        </p:sp>
        <p:sp>
          <p:nvSpPr>
            <p:cNvPr id="1343571" name="Rectangle 83"/>
            <p:cNvSpPr>
              <a:spLocks noChangeArrowheads="1"/>
            </p:cNvSpPr>
            <p:nvPr/>
          </p:nvSpPr>
          <p:spPr bwMode="auto">
            <a:xfrm>
              <a:off x="1890" y="1382"/>
              <a:ext cx="6" cy="90"/>
            </a:xfrm>
            <a:prstGeom prst="rect">
              <a:avLst/>
            </a:prstGeom>
            <a:solidFill>
              <a:srgbClr val="00B7FF"/>
            </a:solidFill>
            <a:ln w="9525">
              <a:solidFill>
                <a:srgbClr val="00B7FF"/>
              </a:solidFill>
              <a:miter lim="800000"/>
              <a:headEnd/>
              <a:tailEnd/>
            </a:ln>
          </p:spPr>
          <p:txBody>
            <a:bodyPr/>
            <a:lstStyle/>
            <a:p>
              <a:endParaRPr lang="en-ZA"/>
            </a:p>
          </p:txBody>
        </p:sp>
        <p:sp>
          <p:nvSpPr>
            <p:cNvPr id="1343572" name="Rectangle 84"/>
            <p:cNvSpPr>
              <a:spLocks noChangeArrowheads="1"/>
            </p:cNvSpPr>
            <p:nvPr/>
          </p:nvSpPr>
          <p:spPr bwMode="auto">
            <a:xfrm>
              <a:off x="1872" y="1380"/>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573" name="Freeform 85"/>
            <p:cNvSpPr>
              <a:spLocks/>
            </p:cNvSpPr>
            <p:nvPr/>
          </p:nvSpPr>
          <p:spPr bwMode="auto">
            <a:xfrm>
              <a:off x="1869" y="1453"/>
              <a:ext cx="48" cy="39"/>
            </a:xfrm>
            <a:custGeom>
              <a:avLst/>
              <a:gdLst/>
              <a:ahLst/>
              <a:cxnLst>
                <a:cxn ang="0">
                  <a:pos x="27" y="49"/>
                </a:cxn>
                <a:cxn ang="0">
                  <a:pos x="34" y="46"/>
                </a:cxn>
                <a:cxn ang="0">
                  <a:pos x="40" y="43"/>
                </a:cxn>
                <a:cxn ang="0">
                  <a:pos x="43" y="37"/>
                </a:cxn>
                <a:cxn ang="0">
                  <a:pos x="46" y="34"/>
                </a:cxn>
                <a:cxn ang="0">
                  <a:pos x="49" y="28"/>
                </a:cxn>
                <a:cxn ang="0">
                  <a:pos x="49" y="22"/>
                </a:cxn>
                <a:cxn ang="0">
                  <a:pos x="46" y="16"/>
                </a:cxn>
                <a:cxn ang="0">
                  <a:pos x="43" y="10"/>
                </a:cxn>
                <a:cxn ang="0">
                  <a:pos x="40" y="6"/>
                </a:cxn>
                <a:cxn ang="0">
                  <a:pos x="34" y="3"/>
                </a:cxn>
                <a:cxn ang="0">
                  <a:pos x="27" y="0"/>
                </a:cxn>
                <a:cxn ang="0">
                  <a:pos x="21" y="0"/>
                </a:cxn>
                <a:cxn ang="0">
                  <a:pos x="15" y="3"/>
                </a:cxn>
                <a:cxn ang="0">
                  <a:pos x="9" y="6"/>
                </a:cxn>
                <a:cxn ang="0">
                  <a:pos x="6" y="10"/>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9" h="49">
                  <a:moveTo>
                    <a:pt x="27" y="49"/>
                  </a:moveTo>
                  <a:lnTo>
                    <a:pt x="34" y="46"/>
                  </a:lnTo>
                  <a:lnTo>
                    <a:pt x="40" y="43"/>
                  </a:lnTo>
                  <a:lnTo>
                    <a:pt x="43" y="37"/>
                  </a:lnTo>
                  <a:lnTo>
                    <a:pt x="46" y="34"/>
                  </a:lnTo>
                  <a:lnTo>
                    <a:pt x="49" y="28"/>
                  </a:lnTo>
                  <a:lnTo>
                    <a:pt x="49" y="22"/>
                  </a:lnTo>
                  <a:lnTo>
                    <a:pt x="46" y="16"/>
                  </a:lnTo>
                  <a:lnTo>
                    <a:pt x="43" y="10"/>
                  </a:lnTo>
                  <a:lnTo>
                    <a:pt x="40" y="6"/>
                  </a:lnTo>
                  <a:lnTo>
                    <a:pt x="34" y="3"/>
                  </a:lnTo>
                  <a:lnTo>
                    <a:pt x="27" y="0"/>
                  </a:lnTo>
                  <a:lnTo>
                    <a:pt x="21" y="0"/>
                  </a:lnTo>
                  <a:lnTo>
                    <a:pt x="15" y="3"/>
                  </a:lnTo>
                  <a:lnTo>
                    <a:pt x="9" y="6"/>
                  </a:lnTo>
                  <a:lnTo>
                    <a:pt x="6" y="10"/>
                  </a:lnTo>
                  <a:lnTo>
                    <a:pt x="3" y="16"/>
                  </a:lnTo>
                  <a:lnTo>
                    <a:pt x="0" y="22"/>
                  </a:lnTo>
                  <a:lnTo>
                    <a:pt x="0" y="28"/>
                  </a:lnTo>
                  <a:lnTo>
                    <a:pt x="3" y="34"/>
                  </a:lnTo>
                  <a:lnTo>
                    <a:pt x="6" y="37"/>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74" name="Freeform 86"/>
            <p:cNvSpPr>
              <a:spLocks/>
            </p:cNvSpPr>
            <p:nvPr/>
          </p:nvSpPr>
          <p:spPr bwMode="auto">
            <a:xfrm>
              <a:off x="1869" y="1453"/>
              <a:ext cx="48" cy="39"/>
            </a:xfrm>
            <a:custGeom>
              <a:avLst/>
              <a:gdLst/>
              <a:ahLst/>
              <a:cxnLst>
                <a:cxn ang="0">
                  <a:pos x="27" y="49"/>
                </a:cxn>
                <a:cxn ang="0">
                  <a:pos x="34" y="46"/>
                </a:cxn>
                <a:cxn ang="0">
                  <a:pos x="40" y="43"/>
                </a:cxn>
                <a:cxn ang="0">
                  <a:pos x="43" y="37"/>
                </a:cxn>
                <a:cxn ang="0">
                  <a:pos x="46" y="34"/>
                </a:cxn>
                <a:cxn ang="0">
                  <a:pos x="49" y="28"/>
                </a:cxn>
                <a:cxn ang="0">
                  <a:pos x="49" y="22"/>
                </a:cxn>
                <a:cxn ang="0">
                  <a:pos x="46" y="16"/>
                </a:cxn>
                <a:cxn ang="0">
                  <a:pos x="43" y="10"/>
                </a:cxn>
                <a:cxn ang="0">
                  <a:pos x="40" y="6"/>
                </a:cxn>
                <a:cxn ang="0">
                  <a:pos x="34" y="3"/>
                </a:cxn>
                <a:cxn ang="0">
                  <a:pos x="27" y="0"/>
                </a:cxn>
                <a:cxn ang="0">
                  <a:pos x="21" y="0"/>
                </a:cxn>
                <a:cxn ang="0">
                  <a:pos x="15" y="3"/>
                </a:cxn>
                <a:cxn ang="0">
                  <a:pos x="9" y="6"/>
                </a:cxn>
                <a:cxn ang="0">
                  <a:pos x="6" y="10"/>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9" h="49">
                  <a:moveTo>
                    <a:pt x="27" y="49"/>
                  </a:moveTo>
                  <a:lnTo>
                    <a:pt x="34" y="46"/>
                  </a:lnTo>
                  <a:lnTo>
                    <a:pt x="40" y="43"/>
                  </a:lnTo>
                  <a:lnTo>
                    <a:pt x="43" y="37"/>
                  </a:lnTo>
                  <a:lnTo>
                    <a:pt x="46" y="34"/>
                  </a:lnTo>
                  <a:lnTo>
                    <a:pt x="49" y="28"/>
                  </a:lnTo>
                  <a:lnTo>
                    <a:pt x="49" y="22"/>
                  </a:lnTo>
                  <a:lnTo>
                    <a:pt x="46" y="16"/>
                  </a:lnTo>
                  <a:lnTo>
                    <a:pt x="43" y="10"/>
                  </a:lnTo>
                  <a:lnTo>
                    <a:pt x="40" y="6"/>
                  </a:lnTo>
                  <a:lnTo>
                    <a:pt x="34" y="3"/>
                  </a:lnTo>
                  <a:lnTo>
                    <a:pt x="27" y="0"/>
                  </a:lnTo>
                  <a:lnTo>
                    <a:pt x="21" y="0"/>
                  </a:lnTo>
                  <a:lnTo>
                    <a:pt x="15" y="3"/>
                  </a:lnTo>
                  <a:lnTo>
                    <a:pt x="9" y="6"/>
                  </a:lnTo>
                  <a:lnTo>
                    <a:pt x="6" y="10"/>
                  </a:lnTo>
                  <a:lnTo>
                    <a:pt x="3" y="16"/>
                  </a:lnTo>
                  <a:lnTo>
                    <a:pt x="0" y="22"/>
                  </a:lnTo>
                  <a:lnTo>
                    <a:pt x="0" y="28"/>
                  </a:lnTo>
                  <a:lnTo>
                    <a:pt x="3" y="34"/>
                  </a:lnTo>
                  <a:lnTo>
                    <a:pt x="6" y="37"/>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75" name="Rectangle 87"/>
            <p:cNvSpPr>
              <a:spLocks noChangeArrowheads="1"/>
            </p:cNvSpPr>
            <p:nvPr/>
          </p:nvSpPr>
          <p:spPr bwMode="auto">
            <a:xfrm>
              <a:off x="1926" y="1339"/>
              <a:ext cx="8" cy="88"/>
            </a:xfrm>
            <a:prstGeom prst="rect">
              <a:avLst/>
            </a:prstGeom>
            <a:solidFill>
              <a:srgbClr val="00B7FF"/>
            </a:solidFill>
            <a:ln w="9525">
              <a:solidFill>
                <a:srgbClr val="00B7FF"/>
              </a:solidFill>
              <a:miter lim="800000"/>
              <a:headEnd/>
              <a:tailEnd/>
            </a:ln>
          </p:spPr>
          <p:txBody>
            <a:bodyPr/>
            <a:lstStyle/>
            <a:p>
              <a:endParaRPr lang="en-ZA"/>
            </a:p>
          </p:txBody>
        </p:sp>
        <p:sp>
          <p:nvSpPr>
            <p:cNvPr id="1343576" name="Rectangle 88"/>
            <p:cNvSpPr>
              <a:spLocks noChangeArrowheads="1"/>
            </p:cNvSpPr>
            <p:nvPr/>
          </p:nvSpPr>
          <p:spPr bwMode="auto">
            <a:xfrm>
              <a:off x="1908" y="1337"/>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77" name="Freeform 89"/>
            <p:cNvSpPr>
              <a:spLocks/>
            </p:cNvSpPr>
            <p:nvPr/>
          </p:nvSpPr>
          <p:spPr bwMode="auto">
            <a:xfrm>
              <a:off x="1908" y="1409"/>
              <a:ext cx="44" cy="36"/>
            </a:xfrm>
            <a:custGeom>
              <a:avLst/>
              <a:gdLst/>
              <a:ahLst/>
              <a:cxnLst>
                <a:cxn ang="0">
                  <a:pos x="24" y="45"/>
                </a:cxn>
                <a:cxn ang="0">
                  <a:pos x="30" y="45"/>
                </a:cxn>
                <a:cxn ang="0">
                  <a:pos x="36" y="42"/>
                </a:cxn>
                <a:cxn ang="0">
                  <a:pos x="42" y="36"/>
                </a:cxn>
                <a:cxn ang="0">
                  <a:pos x="45" y="30"/>
                </a:cxn>
                <a:cxn ang="0">
                  <a:pos x="45" y="24"/>
                </a:cxn>
                <a:cxn ang="0">
                  <a:pos x="45" y="21"/>
                </a:cxn>
                <a:cxn ang="0">
                  <a:pos x="45" y="15"/>
                </a:cxn>
                <a:cxn ang="0">
                  <a:pos x="42" y="9"/>
                </a:cxn>
                <a:cxn ang="0">
                  <a:pos x="36" y="3"/>
                </a:cxn>
                <a:cxn ang="0">
                  <a:pos x="30" y="0"/>
                </a:cxn>
                <a:cxn ang="0">
                  <a:pos x="24" y="0"/>
                </a:cxn>
                <a:cxn ang="0">
                  <a:pos x="21" y="0"/>
                </a:cxn>
                <a:cxn ang="0">
                  <a:pos x="15" y="0"/>
                </a:cxn>
                <a:cxn ang="0">
                  <a:pos x="9" y="3"/>
                </a:cxn>
                <a:cxn ang="0">
                  <a:pos x="3" y="9"/>
                </a:cxn>
                <a:cxn ang="0">
                  <a:pos x="0" y="15"/>
                </a:cxn>
                <a:cxn ang="0">
                  <a:pos x="0" y="21"/>
                </a:cxn>
                <a:cxn ang="0">
                  <a:pos x="0" y="24"/>
                </a:cxn>
                <a:cxn ang="0">
                  <a:pos x="0" y="30"/>
                </a:cxn>
                <a:cxn ang="0">
                  <a:pos x="3" y="36"/>
                </a:cxn>
                <a:cxn ang="0">
                  <a:pos x="9" y="42"/>
                </a:cxn>
                <a:cxn ang="0">
                  <a:pos x="15" y="45"/>
                </a:cxn>
                <a:cxn ang="0">
                  <a:pos x="21" y="45"/>
                </a:cxn>
                <a:cxn ang="0">
                  <a:pos x="24" y="45"/>
                </a:cxn>
              </a:cxnLst>
              <a:rect l="0" t="0" r="r" b="b"/>
              <a:pathLst>
                <a:path w="45" h="45">
                  <a:moveTo>
                    <a:pt x="24" y="45"/>
                  </a:moveTo>
                  <a:lnTo>
                    <a:pt x="30" y="45"/>
                  </a:lnTo>
                  <a:lnTo>
                    <a:pt x="36" y="42"/>
                  </a:lnTo>
                  <a:lnTo>
                    <a:pt x="42" y="36"/>
                  </a:lnTo>
                  <a:lnTo>
                    <a:pt x="45" y="30"/>
                  </a:lnTo>
                  <a:lnTo>
                    <a:pt x="45" y="24"/>
                  </a:lnTo>
                  <a:lnTo>
                    <a:pt x="45" y="21"/>
                  </a:lnTo>
                  <a:lnTo>
                    <a:pt x="45" y="15"/>
                  </a:lnTo>
                  <a:lnTo>
                    <a:pt x="42" y="9"/>
                  </a:lnTo>
                  <a:lnTo>
                    <a:pt x="36" y="3"/>
                  </a:lnTo>
                  <a:lnTo>
                    <a:pt x="30" y="0"/>
                  </a:lnTo>
                  <a:lnTo>
                    <a:pt x="24" y="0"/>
                  </a:lnTo>
                  <a:lnTo>
                    <a:pt x="21" y="0"/>
                  </a:lnTo>
                  <a:lnTo>
                    <a:pt x="15" y="0"/>
                  </a:lnTo>
                  <a:lnTo>
                    <a:pt x="9" y="3"/>
                  </a:lnTo>
                  <a:lnTo>
                    <a:pt x="3" y="9"/>
                  </a:lnTo>
                  <a:lnTo>
                    <a:pt x="0" y="15"/>
                  </a:lnTo>
                  <a:lnTo>
                    <a:pt x="0" y="21"/>
                  </a:lnTo>
                  <a:lnTo>
                    <a:pt x="0" y="24"/>
                  </a:lnTo>
                  <a:lnTo>
                    <a:pt x="0" y="30"/>
                  </a:lnTo>
                  <a:lnTo>
                    <a:pt x="3" y="36"/>
                  </a:lnTo>
                  <a:lnTo>
                    <a:pt x="9" y="42"/>
                  </a:lnTo>
                  <a:lnTo>
                    <a:pt x="15" y="45"/>
                  </a:lnTo>
                  <a:lnTo>
                    <a:pt x="21" y="45"/>
                  </a:lnTo>
                  <a:lnTo>
                    <a:pt x="24" y="45"/>
                  </a:lnTo>
                  <a:close/>
                </a:path>
              </a:pathLst>
            </a:custGeom>
            <a:solidFill>
              <a:srgbClr val="00B7FF"/>
            </a:solidFill>
            <a:ln w="0">
              <a:solidFill>
                <a:srgbClr val="00B7FF"/>
              </a:solidFill>
              <a:prstDash val="solid"/>
              <a:round/>
              <a:headEnd/>
              <a:tailEnd/>
            </a:ln>
          </p:spPr>
          <p:txBody>
            <a:bodyPr/>
            <a:lstStyle/>
            <a:p>
              <a:endParaRPr lang="en-ZA"/>
            </a:p>
          </p:txBody>
        </p:sp>
        <p:sp>
          <p:nvSpPr>
            <p:cNvPr id="1343578" name="Freeform 90"/>
            <p:cNvSpPr>
              <a:spLocks/>
            </p:cNvSpPr>
            <p:nvPr/>
          </p:nvSpPr>
          <p:spPr bwMode="auto">
            <a:xfrm>
              <a:off x="1908" y="1409"/>
              <a:ext cx="44" cy="36"/>
            </a:xfrm>
            <a:custGeom>
              <a:avLst/>
              <a:gdLst/>
              <a:ahLst/>
              <a:cxnLst>
                <a:cxn ang="0">
                  <a:pos x="24" y="45"/>
                </a:cxn>
                <a:cxn ang="0">
                  <a:pos x="30" y="45"/>
                </a:cxn>
                <a:cxn ang="0">
                  <a:pos x="36" y="42"/>
                </a:cxn>
                <a:cxn ang="0">
                  <a:pos x="42" y="36"/>
                </a:cxn>
                <a:cxn ang="0">
                  <a:pos x="45" y="30"/>
                </a:cxn>
                <a:cxn ang="0">
                  <a:pos x="45" y="24"/>
                </a:cxn>
                <a:cxn ang="0">
                  <a:pos x="45" y="21"/>
                </a:cxn>
                <a:cxn ang="0">
                  <a:pos x="45" y="15"/>
                </a:cxn>
                <a:cxn ang="0">
                  <a:pos x="42" y="9"/>
                </a:cxn>
                <a:cxn ang="0">
                  <a:pos x="36" y="3"/>
                </a:cxn>
                <a:cxn ang="0">
                  <a:pos x="30" y="0"/>
                </a:cxn>
                <a:cxn ang="0">
                  <a:pos x="24" y="0"/>
                </a:cxn>
                <a:cxn ang="0">
                  <a:pos x="21" y="0"/>
                </a:cxn>
                <a:cxn ang="0">
                  <a:pos x="15" y="0"/>
                </a:cxn>
                <a:cxn ang="0">
                  <a:pos x="9" y="3"/>
                </a:cxn>
                <a:cxn ang="0">
                  <a:pos x="3" y="9"/>
                </a:cxn>
                <a:cxn ang="0">
                  <a:pos x="0" y="15"/>
                </a:cxn>
                <a:cxn ang="0">
                  <a:pos x="0" y="21"/>
                </a:cxn>
                <a:cxn ang="0">
                  <a:pos x="0" y="24"/>
                </a:cxn>
                <a:cxn ang="0">
                  <a:pos x="0" y="30"/>
                </a:cxn>
                <a:cxn ang="0">
                  <a:pos x="3" y="36"/>
                </a:cxn>
                <a:cxn ang="0">
                  <a:pos x="9" y="42"/>
                </a:cxn>
                <a:cxn ang="0">
                  <a:pos x="15" y="45"/>
                </a:cxn>
                <a:cxn ang="0">
                  <a:pos x="21" y="45"/>
                </a:cxn>
                <a:cxn ang="0">
                  <a:pos x="24" y="45"/>
                </a:cxn>
              </a:cxnLst>
              <a:rect l="0" t="0" r="r" b="b"/>
              <a:pathLst>
                <a:path w="45" h="45">
                  <a:moveTo>
                    <a:pt x="24" y="45"/>
                  </a:moveTo>
                  <a:lnTo>
                    <a:pt x="30" y="45"/>
                  </a:lnTo>
                  <a:lnTo>
                    <a:pt x="36" y="42"/>
                  </a:lnTo>
                  <a:lnTo>
                    <a:pt x="42" y="36"/>
                  </a:lnTo>
                  <a:lnTo>
                    <a:pt x="45" y="30"/>
                  </a:lnTo>
                  <a:lnTo>
                    <a:pt x="45" y="24"/>
                  </a:lnTo>
                  <a:lnTo>
                    <a:pt x="45" y="21"/>
                  </a:lnTo>
                  <a:lnTo>
                    <a:pt x="45" y="15"/>
                  </a:lnTo>
                  <a:lnTo>
                    <a:pt x="42" y="9"/>
                  </a:lnTo>
                  <a:lnTo>
                    <a:pt x="36" y="3"/>
                  </a:lnTo>
                  <a:lnTo>
                    <a:pt x="30" y="0"/>
                  </a:lnTo>
                  <a:lnTo>
                    <a:pt x="24" y="0"/>
                  </a:lnTo>
                  <a:lnTo>
                    <a:pt x="21" y="0"/>
                  </a:lnTo>
                  <a:lnTo>
                    <a:pt x="15" y="0"/>
                  </a:lnTo>
                  <a:lnTo>
                    <a:pt x="9" y="3"/>
                  </a:lnTo>
                  <a:lnTo>
                    <a:pt x="3" y="9"/>
                  </a:lnTo>
                  <a:lnTo>
                    <a:pt x="0" y="15"/>
                  </a:lnTo>
                  <a:lnTo>
                    <a:pt x="0" y="21"/>
                  </a:lnTo>
                  <a:lnTo>
                    <a:pt x="0" y="24"/>
                  </a:lnTo>
                  <a:lnTo>
                    <a:pt x="0" y="30"/>
                  </a:lnTo>
                  <a:lnTo>
                    <a:pt x="3" y="36"/>
                  </a:lnTo>
                  <a:lnTo>
                    <a:pt x="9" y="42"/>
                  </a:lnTo>
                  <a:lnTo>
                    <a:pt x="15" y="45"/>
                  </a:lnTo>
                  <a:lnTo>
                    <a:pt x="21" y="45"/>
                  </a:lnTo>
                  <a:lnTo>
                    <a:pt x="24" y="45"/>
                  </a:lnTo>
                </a:path>
              </a:pathLst>
            </a:custGeom>
            <a:solidFill>
              <a:srgbClr val="00B7FF"/>
            </a:solidFill>
            <a:ln w="9525">
              <a:solidFill>
                <a:srgbClr val="00B7FF"/>
              </a:solidFill>
              <a:prstDash val="solid"/>
              <a:round/>
              <a:headEnd/>
              <a:tailEnd/>
            </a:ln>
          </p:spPr>
          <p:txBody>
            <a:bodyPr/>
            <a:lstStyle/>
            <a:p>
              <a:endParaRPr lang="en-ZA"/>
            </a:p>
          </p:txBody>
        </p:sp>
        <p:sp>
          <p:nvSpPr>
            <p:cNvPr id="1343579" name="Rectangle 91"/>
            <p:cNvSpPr>
              <a:spLocks noChangeArrowheads="1"/>
            </p:cNvSpPr>
            <p:nvPr/>
          </p:nvSpPr>
          <p:spPr bwMode="auto">
            <a:xfrm>
              <a:off x="1964" y="1692"/>
              <a:ext cx="5" cy="87"/>
            </a:xfrm>
            <a:prstGeom prst="rect">
              <a:avLst/>
            </a:prstGeom>
            <a:solidFill>
              <a:srgbClr val="00B7FF"/>
            </a:solidFill>
            <a:ln w="9525">
              <a:solidFill>
                <a:srgbClr val="00B7FF"/>
              </a:solidFill>
              <a:miter lim="800000"/>
              <a:headEnd/>
              <a:tailEnd/>
            </a:ln>
          </p:spPr>
          <p:txBody>
            <a:bodyPr/>
            <a:lstStyle/>
            <a:p>
              <a:endParaRPr lang="en-ZA"/>
            </a:p>
          </p:txBody>
        </p:sp>
        <p:sp>
          <p:nvSpPr>
            <p:cNvPr id="1343580" name="Rectangle 92"/>
            <p:cNvSpPr>
              <a:spLocks noChangeArrowheads="1"/>
            </p:cNvSpPr>
            <p:nvPr/>
          </p:nvSpPr>
          <p:spPr bwMode="auto">
            <a:xfrm>
              <a:off x="1946" y="1690"/>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581" name="Freeform 93"/>
            <p:cNvSpPr>
              <a:spLocks/>
            </p:cNvSpPr>
            <p:nvPr/>
          </p:nvSpPr>
          <p:spPr bwMode="auto">
            <a:xfrm>
              <a:off x="1943" y="1760"/>
              <a:ext cx="48" cy="38"/>
            </a:xfrm>
            <a:custGeom>
              <a:avLst/>
              <a:gdLst/>
              <a:ahLst/>
              <a:cxnLst>
                <a:cxn ang="0">
                  <a:pos x="27" y="49"/>
                </a:cxn>
                <a:cxn ang="0">
                  <a:pos x="33" y="46"/>
                </a:cxn>
                <a:cxn ang="0">
                  <a:pos x="40" y="43"/>
                </a:cxn>
                <a:cxn ang="0">
                  <a:pos x="43" y="40"/>
                </a:cxn>
                <a:cxn ang="0">
                  <a:pos x="46" y="33"/>
                </a:cxn>
                <a:cxn ang="0">
                  <a:pos x="49" y="27"/>
                </a:cxn>
                <a:cxn ang="0">
                  <a:pos x="49" y="21"/>
                </a:cxn>
                <a:cxn ang="0">
                  <a:pos x="46" y="15"/>
                </a:cxn>
                <a:cxn ang="0">
                  <a:pos x="43" y="9"/>
                </a:cxn>
                <a:cxn ang="0">
                  <a:pos x="40" y="6"/>
                </a:cxn>
                <a:cxn ang="0">
                  <a:pos x="33" y="3"/>
                </a:cxn>
                <a:cxn ang="0">
                  <a:pos x="27" y="0"/>
                </a:cxn>
                <a:cxn ang="0">
                  <a:pos x="21" y="0"/>
                </a:cxn>
                <a:cxn ang="0">
                  <a:pos x="15" y="3"/>
                </a:cxn>
                <a:cxn ang="0">
                  <a:pos x="9" y="6"/>
                </a:cxn>
                <a:cxn ang="0">
                  <a:pos x="6" y="9"/>
                </a:cxn>
                <a:cxn ang="0">
                  <a:pos x="3" y="15"/>
                </a:cxn>
                <a:cxn ang="0">
                  <a:pos x="0" y="21"/>
                </a:cxn>
                <a:cxn ang="0">
                  <a:pos x="0" y="27"/>
                </a:cxn>
                <a:cxn ang="0">
                  <a:pos x="3" y="33"/>
                </a:cxn>
                <a:cxn ang="0">
                  <a:pos x="6" y="40"/>
                </a:cxn>
                <a:cxn ang="0">
                  <a:pos x="9" y="43"/>
                </a:cxn>
                <a:cxn ang="0">
                  <a:pos x="15" y="46"/>
                </a:cxn>
                <a:cxn ang="0">
                  <a:pos x="21" y="49"/>
                </a:cxn>
                <a:cxn ang="0">
                  <a:pos x="27" y="49"/>
                </a:cxn>
              </a:cxnLst>
              <a:rect l="0" t="0" r="r" b="b"/>
              <a:pathLst>
                <a:path w="49" h="49">
                  <a:moveTo>
                    <a:pt x="27" y="49"/>
                  </a:moveTo>
                  <a:lnTo>
                    <a:pt x="33" y="46"/>
                  </a:lnTo>
                  <a:lnTo>
                    <a:pt x="40" y="43"/>
                  </a:lnTo>
                  <a:lnTo>
                    <a:pt x="43" y="40"/>
                  </a:lnTo>
                  <a:lnTo>
                    <a:pt x="46" y="33"/>
                  </a:lnTo>
                  <a:lnTo>
                    <a:pt x="49" y="27"/>
                  </a:lnTo>
                  <a:lnTo>
                    <a:pt x="49" y="21"/>
                  </a:lnTo>
                  <a:lnTo>
                    <a:pt x="46" y="15"/>
                  </a:lnTo>
                  <a:lnTo>
                    <a:pt x="43" y="9"/>
                  </a:lnTo>
                  <a:lnTo>
                    <a:pt x="40" y="6"/>
                  </a:lnTo>
                  <a:lnTo>
                    <a:pt x="33" y="3"/>
                  </a:lnTo>
                  <a:lnTo>
                    <a:pt x="27" y="0"/>
                  </a:lnTo>
                  <a:lnTo>
                    <a:pt x="21" y="0"/>
                  </a:lnTo>
                  <a:lnTo>
                    <a:pt x="15" y="3"/>
                  </a:lnTo>
                  <a:lnTo>
                    <a:pt x="9" y="6"/>
                  </a:lnTo>
                  <a:lnTo>
                    <a:pt x="6" y="9"/>
                  </a:lnTo>
                  <a:lnTo>
                    <a:pt x="3" y="15"/>
                  </a:lnTo>
                  <a:lnTo>
                    <a:pt x="0" y="21"/>
                  </a:lnTo>
                  <a:lnTo>
                    <a:pt x="0" y="27"/>
                  </a:lnTo>
                  <a:lnTo>
                    <a:pt x="3" y="33"/>
                  </a:lnTo>
                  <a:lnTo>
                    <a:pt x="6"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82" name="Freeform 94"/>
            <p:cNvSpPr>
              <a:spLocks/>
            </p:cNvSpPr>
            <p:nvPr/>
          </p:nvSpPr>
          <p:spPr bwMode="auto">
            <a:xfrm>
              <a:off x="1943" y="1760"/>
              <a:ext cx="48" cy="38"/>
            </a:xfrm>
            <a:custGeom>
              <a:avLst/>
              <a:gdLst/>
              <a:ahLst/>
              <a:cxnLst>
                <a:cxn ang="0">
                  <a:pos x="27" y="49"/>
                </a:cxn>
                <a:cxn ang="0">
                  <a:pos x="33" y="46"/>
                </a:cxn>
                <a:cxn ang="0">
                  <a:pos x="40" y="43"/>
                </a:cxn>
                <a:cxn ang="0">
                  <a:pos x="43" y="40"/>
                </a:cxn>
                <a:cxn ang="0">
                  <a:pos x="46" y="33"/>
                </a:cxn>
                <a:cxn ang="0">
                  <a:pos x="49" y="27"/>
                </a:cxn>
                <a:cxn ang="0">
                  <a:pos x="49" y="21"/>
                </a:cxn>
                <a:cxn ang="0">
                  <a:pos x="46" y="15"/>
                </a:cxn>
                <a:cxn ang="0">
                  <a:pos x="43" y="9"/>
                </a:cxn>
                <a:cxn ang="0">
                  <a:pos x="40" y="6"/>
                </a:cxn>
                <a:cxn ang="0">
                  <a:pos x="33" y="3"/>
                </a:cxn>
                <a:cxn ang="0">
                  <a:pos x="27" y="0"/>
                </a:cxn>
                <a:cxn ang="0">
                  <a:pos x="21" y="0"/>
                </a:cxn>
                <a:cxn ang="0">
                  <a:pos x="15" y="3"/>
                </a:cxn>
                <a:cxn ang="0">
                  <a:pos x="9" y="6"/>
                </a:cxn>
                <a:cxn ang="0">
                  <a:pos x="6" y="9"/>
                </a:cxn>
                <a:cxn ang="0">
                  <a:pos x="3" y="15"/>
                </a:cxn>
                <a:cxn ang="0">
                  <a:pos x="0" y="21"/>
                </a:cxn>
                <a:cxn ang="0">
                  <a:pos x="0" y="27"/>
                </a:cxn>
                <a:cxn ang="0">
                  <a:pos x="3" y="33"/>
                </a:cxn>
                <a:cxn ang="0">
                  <a:pos x="6" y="40"/>
                </a:cxn>
                <a:cxn ang="0">
                  <a:pos x="9" y="43"/>
                </a:cxn>
                <a:cxn ang="0">
                  <a:pos x="15" y="46"/>
                </a:cxn>
                <a:cxn ang="0">
                  <a:pos x="21" y="49"/>
                </a:cxn>
                <a:cxn ang="0">
                  <a:pos x="27" y="49"/>
                </a:cxn>
              </a:cxnLst>
              <a:rect l="0" t="0" r="r" b="b"/>
              <a:pathLst>
                <a:path w="49" h="49">
                  <a:moveTo>
                    <a:pt x="27" y="49"/>
                  </a:moveTo>
                  <a:lnTo>
                    <a:pt x="33" y="46"/>
                  </a:lnTo>
                  <a:lnTo>
                    <a:pt x="40" y="43"/>
                  </a:lnTo>
                  <a:lnTo>
                    <a:pt x="43" y="40"/>
                  </a:lnTo>
                  <a:lnTo>
                    <a:pt x="46" y="33"/>
                  </a:lnTo>
                  <a:lnTo>
                    <a:pt x="49" y="27"/>
                  </a:lnTo>
                  <a:lnTo>
                    <a:pt x="49" y="21"/>
                  </a:lnTo>
                  <a:lnTo>
                    <a:pt x="46" y="15"/>
                  </a:lnTo>
                  <a:lnTo>
                    <a:pt x="43" y="9"/>
                  </a:lnTo>
                  <a:lnTo>
                    <a:pt x="40" y="6"/>
                  </a:lnTo>
                  <a:lnTo>
                    <a:pt x="33" y="3"/>
                  </a:lnTo>
                  <a:lnTo>
                    <a:pt x="27" y="0"/>
                  </a:lnTo>
                  <a:lnTo>
                    <a:pt x="21" y="0"/>
                  </a:lnTo>
                  <a:lnTo>
                    <a:pt x="15" y="3"/>
                  </a:lnTo>
                  <a:lnTo>
                    <a:pt x="9" y="6"/>
                  </a:lnTo>
                  <a:lnTo>
                    <a:pt x="6" y="9"/>
                  </a:lnTo>
                  <a:lnTo>
                    <a:pt x="3" y="15"/>
                  </a:lnTo>
                  <a:lnTo>
                    <a:pt x="0" y="21"/>
                  </a:lnTo>
                  <a:lnTo>
                    <a:pt x="0" y="27"/>
                  </a:lnTo>
                  <a:lnTo>
                    <a:pt x="3" y="33"/>
                  </a:lnTo>
                  <a:lnTo>
                    <a:pt x="6"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83" name="Rectangle 95"/>
            <p:cNvSpPr>
              <a:spLocks noChangeArrowheads="1"/>
            </p:cNvSpPr>
            <p:nvPr/>
          </p:nvSpPr>
          <p:spPr bwMode="auto">
            <a:xfrm>
              <a:off x="2037" y="1889"/>
              <a:ext cx="6" cy="110"/>
            </a:xfrm>
            <a:prstGeom prst="rect">
              <a:avLst/>
            </a:prstGeom>
            <a:solidFill>
              <a:srgbClr val="00B7FF"/>
            </a:solidFill>
            <a:ln w="9525">
              <a:solidFill>
                <a:srgbClr val="00B7FF"/>
              </a:solidFill>
              <a:miter lim="800000"/>
              <a:headEnd/>
              <a:tailEnd/>
            </a:ln>
          </p:spPr>
          <p:txBody>
            <a:bodyPr/>
            <a:lstStyle/>
            <a:p>
              <a:endParaRPr lang="en-ZA"/>
            </a:p>
          </p:txBody>
        </p:sp>
        <p:sp>
          <p:nvSpPr>
            <p:cNvPr id="1343584" name="Rectangle 96"/>
            <p:cNvSpPr>
              <a:spLocks noChangeArrowheads="1"/>
            </p:cNvSpPr>
            <p:nvPr/>
          </p:nvSpPr>
          <p:spPr bwMode="auto">
            <a:xfrm>
              <a:off x="2020" y="1887"/>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85" name="Freeform 97"/>
            <p:cNvSpPr>
              <a:spLocks/>
            </p:cNvSpPr>
            <p:nvPr/>
          </p:nvSpPr>
          <p:spPr bwMode="auto">
            <a:xfrm>
              <a:off x="2017" y="1979"/>
              <a:ext cx="47" cy="39"/>
            </a:xfrm>
            <a:custGeom>
              <a:avLst/>
              <a:gdLst/>
              <a:ahLst/>
              <a:cxnLst>
                <a:cxn ang="0">
                  <a:pos x="27" y="49"/>
                </a:cxn>
                <a:cxn ang="0">
                  <a:pos x="33" y="46"/>
                </a:cxn>
                <a:cxn ang="0">
                  <a:pos x="36" y="43"/>
                </a:cxn>
                <a:cxn ang="0">
                  <a:pos x="42" y="40"/>
                </a:cxn>
                <a:cxn ang="0">
                  <a:pos x="45" y="33"/>
                </a:cxn>
                <a:cxn ang="0">
                  <a:pos x="49" y="27"/>
                </a:cxn>
                <a:cxn ang="0">
                  <a:pos x="49" y="21"/>
                </a:cxn>
                <a:cxn ang="0">
                  <a:pos x="45" y="15"/>
                </a:cxn>
                <a:cxn ang="0">
                  <a:pos x="42" y="9"/>
                </a:cxn>
                <a:cxn ang="0">
                  <a:pos x="36" y="6"/>
                </a:cxn>
                <a:cxn ang="0">
                  <a:pos x="33" y="3"/>
                </a:cxn>
                <a:cxn ang="0">
                  <a:pos x="27" y="0"/>
                </a:cxn>
                <a:cxn ang="0">
                  <a:pos x="21" y="0"/>
                </a:cxn>
                <a:cxn ang="0">
                  <a:pos x="15" y="3"/>
                </a:cxn>
                <a:cxn ang="0">
                  <a:pos x="9" y="6"/>
                </a:cxn>
                <a:cxn ang="0">
                  <a:pos x="3" y="9"/>
                </a:cxn>
                <a:cxn ang="0">
                  <a:pos x="0" y="15"/>
                </a:cxn>
                <a:cxn ang="0">
                  <a:pos x="0" y="21"/>
                </a:cxn>
                <a:cxn ang="0">
                  <a:pos x="0" y="27"/>
                </a:cxn>
                <a:cxn ang="0">
                  <a:pos x="0" y="33"/>
                </a:cxn>
                <a:cxn ang="0">
                  <a:pos x="3" y="40"/>
                </a:cxn>
                <a:cxn ang="0">
                  <a:pos x="9" y="43"/>
                </a:cxn>
                <a:cxn ang="0">
                  <a:pos x="15" y="46"/>
                </a:cxn>
                <a:cxn ang="0">
                  <a:pos x="21" y="49"/>
                </a:cxn>
                <a:cxn ang="0">
                  <a:pos x="27" y="49"/>
                </a:cxn>
              </a:cxnLst>
              <a:rect l="0" t="0" r="r" b="b"/>
              <a:pathLst>
                <a:path w="49" h="49">
                  <a:moveTo>
                    <a:pt x="27" y="49"/>
                  </a:moveTo>
                  <a:lnTo>
                    <a:pt x="33" y="46"/>
                  </a:lnTo>
                  <a:lnTo>
                    <a:pt x="36" y="43"/>
                  </a:lnTo>
                  <a:lnTo>
                    <a:pt x="42" y="40"/>
                  </a:lnTo>
                  <a:lnTo>
                    <a:pt x="45" y="33"/>
                  </a:lnTo>
                  <a:lnTo>
                    <a:pt x="49" y="27"/>
                  </a:lnTo>
                  <a:lnTo>
                    <a:pt x="49" y="21"/>
                  </a:lnTo>
                  <a:lnTo>
                    <a:pt x="45" y="15"/>
                  </a:lnTo>
                  <a:lnTo>
                    <a:pt x="42" y="9"/>
                  </a:lnTo>
                  <a:lnTo>
                    <a:pt x="36" y="6"/>
                  </a:lnTo>
                  <a:lnTo>
                    <a:pt x="33" y="3"/>
                  </a:lnTo>
                  <a:lnTo>
                    <a:pt x="27" y="0"/>
                  </a:lnTo>
                  <a:lnTo>
                    <a:pt x="21" y="0"/>
                  </a:lnTo>
                  <a:lnTo>
                    <a:pt x="15" y="3"/>
                  </a:lnTo>
                  <a:lnTo>
                    <a:pt x="9" y="6"/>
                  </a:lnTo>
                  <a:lnTo>
                    <a:pt x="3" y="9"/>
                  </a:lnTo>
                  <a:lnTo>
                    <a:pt x="0" y="15"/>
                  </a:lnTo>
                  <a:lnTo>
                    <a:pt x="0" y="21"/>
                  </a:lnTo>
                  <a:lnTo>
                    <a:pt x="0" y="27"/>
                  </a:lnTo>
                  <a:lnTo>
                    <a:pt x="0" y="33"/>
                  </a:lnTo>
                  <a:lnTo>
                    <a:pt x="3"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86" name="Freeform 98"/>
            <p:cNvSpPr>
              <a:spLocks/>
            </p:cNvSpPr>
            <p:nvPr/>
          </p:nvSpPr>
          <p:spPr bwMode="auto">
            <a:xfrm>
              <a:off x="2017" y="1979"/>
              <a:ext cx="47" cy="39"/>
            </a:xfrm>
            <a:custGeom>
              <a:avLst/>
              <a:gdLst/>
              <a:ahLst/>
              <a:cxnLst>
                <a:cxn ang="0">
                  <a:pos x="27" y="49"/>
                </a:cxn>
                <a:cxn ang="0">
                  <a:pos x="33" y="46"/>
                </a:cxn>
                <a:cxn ang="0">
                  <a:pos x="36" y="43"/>
                </a:cxn>
                <a:cxn ang="0">
                  <a:pos x="42" y="40"/>
                </a:cxn>
                <a:cxn ang="0">
                  <a:pos x="45" y="33"/>
                </a:cxn>
                <a:cxn ang="0">
                  <a:pos x="49" y="27"/>
                </a:cxn>
                <a:cxn ang="0">
                  <a:pos x="49" y="21"/>
                </a:cxn>
                <a:cxn ang="0">
                  <a:pos x="45" y="15"/>
                </a:cxn>
                <a:cxn ang="0">
                  <a:pos x="42" y="9"/>
                </a:cxn>
                <a:cxn ang="0">
                  <a:pos x="36" y="6"/>
                </a:cxn>
                <a:cxn ang="0">
                  <a:pos x="33" y="3"/>
                </a:cxn>
                <a:cxn ang="0">
                  <a:pos x="27" y="0"/>
                </a:cxn>
                <a:cxn ang="0">
                  <a:pos x="21" y="0"/>
                </a:cxn>
                <a:cxn ang="0">
                  <a:pos x="15" y="3"/>
                </a:cxn>
                <a:cxn ang="0">
                  <a:pos x="9" y="6"/>
                </a:cxn>
                <a:cxn ang="0">
                  <a:pos x="3" y="9"/>
                </a:cxn>
                <a:cxn ang="0">
                  <a:pos x="0" y="15"/>
                </a:cxn>
                <a:cxn ang="0">
                  <a:pos x="0" y="21"/>
                </a:cxn>
                <a:cxn ang="0">
                  <a:pos x="0" y="27"/>
                </a:cxn>
                <a:cxn ang="0">
                  <a:pos x="0" y="33"/>
                </a:cxn>
                <a:cxn ang="0">
                  <a:pos x="3" y="40"/>
                </a:cxn>
                <a:cxn ang="0">
                  <a:pos x="9" y="43"/>
                </a:cxn>
                <a:cxn ang="0">
                  <a:pos x="15" y="46"/>
                </a:cxn>
                <a:cxn ang="0">
                  <a:pos x="21" y="49"/>
                </a:cxn>
                <a:cxn ang="0">
                  <a:pos x="27" y="49"/>
                </a:cxn>
              </a:cxnLst>
              <a:rect l="0" t="0" r="r" b="b"/>
              <a:pathLst>
                <a:path w="49" h="49">
                  <a:moveTo>
                    <a:pt x="27" y="49"/>
                  </a:moveTo>
                  <a:lnTo>
                    <a:pt x="33" y="46"/>
                  </a:lnTo>
                  <a:lnTo>
                    <a:pt x="36" y="43"/>
                  </a:lnTo>
                  <a:lnTo>
                    <a:pt x="42" y="40"/>
                  </a:lnTo>
                  <a:lnTo>
                    <a:pt x="45" y="33"/>
                  </a:lnTo>
                  <a:lnTo>
                    <a:pt x="49" y="27"/>
                  </a:lnTo>
                  <a:lnTo>
                    <a:pt x="49" y="21"/>
                  </a:lnTo>
                  <a:lnTo>
                    <a:pt x="45" y="15"/>
                  </a:lnTo>
                  <a:lnTo>
                    <a:pt x="42" y="9"/>
                  </a:lnTo>
                  <a:lnTo>
                    <a:pt x="36" y="6"/>
                  </a:lnTo>
                  <a:lnTo>
                    <a:pt x="33" y="3"/>
                  </a:lnTo>
                  <a:lnTo>
                    <a:pt x="27" y="0"/>
                  </a:lnTo>
                  <a:lnTo>
                    <a:pt x="21" y="0"/>
                  </a:lnTo>
                  <a:lnTo>
                    <a:pt x="15" y="3"/>
                  </a:lnTo>
                  <a:lnTo>
                    <a:pt x="9" y="6"/>
                  </a:lnTo>
                  <a:lnTo>
                    <a:pt x="3" y="9"/>
                  </a:lnTo>
                  <a:lnTo>
                    <a:pt x="0" y="15"/>
                  </a:lnTo>
                  <a:lnTo>
                    <a:pt x="0" y="21"/>
                  </a:lnTo>
                  <a:lnTo>
                    <a:pt x="0" y="27"/>
                  </a:lnTo>
                  <a:lnTo>
                    <a:pt x="0" y="33"/>
                  </a:lnTo>
                  <a:lnTo>
                    <a:pt x="3"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87" name="Rectangle 99"/>
            <p:cNvSpPr>
              <a:spLocks noChangeArrowheads="1"/>
            </p:cNvSpPr>
            <p:nvPr/>
          </p:nvSpPr>
          <p:spPr bwMode="auto">
            <a:xfrm>
              <a:off x="2108" y="1955"/>
              <a:ext cx="6" cy="131"/>
            </a:xfrm>
            <a:prstGeom prst="rect">
              <a:avLst/>
            </a:prstGeom>
            <a:solidFill>
              <a:srgbClr val="00B7FF"/>
            </a:solidFill>
            <a:ln w="9525">
              <a:solidFill>
                <a:srgbClr val="00B7FF"/>
              </a:solidFill>
              <a:miter lim="800000"/>
              <a:headEnd/>
              <a:tailEnd/>
            </a:ln>
          </p:spPr>
          <p:txBody>
            <a:bodyPr/>
            <a:lstStyle/>
            <a:p>
              <a:endParaRPr lang="en-ZA"/>
            </a:p>
          </p:txBody>
        </p:sp>
        <p:sp>
          <p:nvSpPr>
            <p:cNvPr id="1343588" name="Rectangle 100"/>
            <p:cNvSpPr>
              <a:spLocks noChangeArrowheads="1"/>
            </p:cNvSpPr>
            <p:nvPr/>
          </p:nvSpPr>
          <p:spPr bwMode="auto">
            <a:xfrm>
              <a:off x="2091" y="1952"/>
              <a:ext cx="40" cy="6"/>
            </a:xfrm>
            <a:prstGeom prst="rect">
              <a:avLst/>
            </a:prstGeom>
            <a:solidFill>
              <a:srgbClr val="00B7FF"/>
            </a:solidFill>
            <a:ln w="9525">
              <a:solidFill>
                <a:srgbClr val="00B7FF"/>
              </a:solidFill>
              <a:miter lim="800000"/>
              <a:headEnd/>
              <a:tailEnd/>
            </a:ln>
          </p:spPr>
          <p:txBody>
            <a:bodyPr/>
            <a:lstStyle/>
            <a:p>
              <a:endParaRPr lang="en-ZA"/>
            </a:p>
          </p:txBody>
        </p:sp>
        <p:sp>
          <p:nvSpPr>
            <p:cNvPr id="1343589" name="Freeform 101"/>
            <p:cNvSpPr>
              <a:spLocks/>
            </p:cNvSpPr>
            <p:nvPr/>
          </p:nvSpPr>
          <p:spPr bwMode="auto">
            <a:xfrm>
              <a:off x="2091" y="2069"/>
              <a:ext cx="43" cy="36"/>
            </a:xfrm>
            <a:custGeom>
              <a:avLst/>
              <a:gdLst/>
              <a:ahLst/>
              <a:cxnLst>
                <a:cxn ang="0">
                  <a:pos x="24" y="45"/>
                </a:cxn>
                <a:cxn ang="0">
                  <a:pos x="30" y="45"/>
                </a:cxn>
                <a:cxn ang="0">
                  <a:pos x="36" y="42"/>
                </a:cxn>
                <a:cxn ang="0">
                  <a:pos x="42" y="36"/>
                </a:cxn>
                <a:cxn ang="0">
                  <a:pos x="45" y="30"/>
                </a:cxn>
                <a:cxn ang="0">
                  <a:pos x="45" y="24"/>
                </a:cxn>
                <a:cxn ang="0">
                  <a:pos x="45" y="21"/>
                </a:cxn>
                <a:cxn ang="0">
                  <a:pos x="45" y="15"/>
                </a:cxn>
                <a:cxn ang="0">
                  <a:pos x="42" y="9"/>
                </a:cxn>
                <a:cxn ang="0">
                  <a:pos x="36" y="3"/>
                </a:cxn>
                <a:cxn ang="0">
                  <a:pos x="30" y="0"/>
                </a:cxn>
                <a:cxn ang="0">
                  <a:pos x="24" y="0"/>
                </a:cxn>
                <a:cxn ang="0">
                  <a:pos x="18" y="0"/>
                </a:cxn>
                <a:cxn ang="0">
                  <a:pos x="15" y="0"/>
                </a:cxn>
                <a:cxn ang="0">
                  <a:pos x="9" y="3"/>
                </a:cxn>
                <a:cxn ang="0">
                  <a:pos x="3" y="9"/>
                </a:cxn>
                <a:cxn ang="0">
                  <a:pos x="0" y="15"/>
                </a:cxn>
                <a:cxn ang="0">
                  <a:pos x="0" y="21"/>
                </a:cxn>
                <a:cxn ang="0">
                  <a:pos x="0" y="24"/>
                </a:cxn>
                <a:cxn ang="0">
                  <a:pos x="0" y="30"/>
                </a:cxn>
                <a:cxn ang="0">
                  <a:pos x="3" y="36"/>
                </a:cxn>
                <a:cxn ang="0">
                  <a:pos x="9" y="42"/>
                </a:cxn>
                <a:cxn ang="0">
                  <a:pos x="15" y="45"/>
                </a:cxn>
                <a:cxn ang="0">
                  <a:pos x="18" y="45"/>
                </a:cxn>
                <a:cxn ang="0">
                  <a:pos x="24" y="45"/>
                </a:cxn>
              </a:cxnLst>
              <a:rect l="0" t="0" r="r" b="b"/>
              <a:pathLst>
                <a:path w="45" h="45">
                  <a:moveTo>
                    <a:pt x="24" y="45"/>
                  </a:moveTo>
                  <a:lnTo>
                    <a:pt x="30" y="45"/>
                  </a:lnTo>
                  <a:lnTo>
                    <a:pt x="36" y="42"/>
                  </a:lnTo>
                  <a:lnTo>
                    <a:pt x="42" y="36"/>
                  </a:lnTo>
                  <a:lnTo>
                    <a:pt x="45" y="30"/>
                  </a:lnTo>
                  <a:lnTo>
                    <a:pt x="45" y="24"/>
                  </a:lnTo>
                  <a:lnTo>
                    <a:pt x="45" y="21"/>
                  </a:lnTo>
                  <a:lnTo>
                    <a:pt x="45" y="15"/>
                  </a:lnTo>
                  <a:lnTo>
                    <a:pt x="42" y="9"/>
                  </a:lnTo>
                  <a:lnTo>
                    <a:pt x="36" y="3"/>
                  </a:lnTo>
                  <a:lnTo>
                    <a:pt x="30" y="0"/>
                  </a:lnTo>
                  <a:lnTo>
                    <a:pt x="24" y="0"/>
                  </a:lnTo>
                  <a:lnTo>
                    <a:pt x="18" y="0"/>
                  </a:lnTo>
                  <a:lnTo>
                    <a:pt x="15" y="0"/>
                  </a:lnTo>
                  <a:lnTo>
                    <a:pt x="9" y="3"/>
                  </a:lnTo>
                  <a:lnTo>
                    <a:pt x="3" y="9"/>
                  </a:lnTo>
                  <a:lnTo>
                    <a:pt x="0" y="15"/>
                  </a:lnTo>
                  <a:lnTo>
                    <a:pt x="0" y="21"/>
                  </a:lnTo>
                  <a:lnTo>
                    <a:pt x="0" y="24"/>
                  </a:lnTo>
                  <a:lnTo>
                    <a:pt x="0" y="30"/>
                  </a:lnTo>
                  <a:lnTo>
                    <a:pt x="3" y="36"/>
                  </a:lnTo>
                  <a:lnTo>
                    <a:pt x="9" y="42"/>
                  </a:lnTo>
                  <a:lnTo>
                    <a:pt x="15" y="45"/>
                  </a:lnTo>
                  <a:lnTo>
                    <a:pt x="18" y="45"/>
                  </a:lnTo>
                  <a:lnTo>
                    <a:pt x="24" y="45"/>
                  </a:lnTo>
                  <a:close/>
                </a:path>
              </a:pathLst>
            </a:custGeom>
            <a:solidFill>
              <a:srgbClr val="00B7FF"/>
            </a:solidFill>
            <a:ln w="0">
              <a:solidFill>
                <a:srgbClr val="00B7FF"/>
              </a:solidFill>
              <a:prstDash val="solid"/>
              <a:round/>
              <a:headEnd/>
              <a:tailEnd/>
            </a:ln>
          </p:spPr>
          <p:txBody>
            <a:bodyPr/>
            <a:lstStyle/>
            <a:p>
              <a:endParaRPr lang="en-ZA"/>
            </a:p>
          </p:txBody>
        </p:sp>
        <p:sp>
          <p:nvSpPr>
            <p:cNvPr id="1343590" name="Freeform 102"/>
            <p:cNvSpPr>
              <a:spLocks/>
            </p:cNvSpPr>
            <p:nvPr/>
          </p:nvSpPr>
          <p:spPr bwMode="auto">
            <a:xfrm>
              <a:off x="2091" y="2069"/>
              <a:ext cx="43" cy="36"/>
            </a:xfrm>
            <a:custGeom>
              <a:avLst/>
              <a:gdLst/>
              <a:ahLst/>
              <a:cxnLst>
                <a:cxn ang="0">
                  <a:pos x="24" y="45"/>
                </a:cxn>
                <a:cxn ang="0">
                  <a:pos x="30" y="45"/>
                </a:cxn>
                <a:cxn ang="0">
                  <a:pos x="36" y="42"/>
                </a:cxn>
                <a:cxn ang="0">
                  <a:pos x="42" y="36"/>
                </a:cxn>
                <a:cxn ang="0">
                  <a:pos x="45" y="30"/>
                </a:cxn>
                <a:cxn ang="0">
                  <a:pos x="45" y="24"/>
                </a:cxn>
                <a:cxn ang="0">
                  <a:pos x="45" y="21"/>
                </a:cxn>
                <a:cxn ang="0">
                  <a:pos x="45" y="15"/>
                </a:cxn>
                <a:cxn ang="0">
                  <a:pos x="42" y="9"/>
                </a:cxn>
                <a:cxn ang="0">
                  <a:pos x="36" y="3"/>
                </a:cxn>
                <a:cxn ang="0">
                  <a:pos x="30" y="0"/>
                </a:cxn>
                <a:cxn ang="0">
                  <a:pos x="24" y="0"/>
                </a:cxn>
                <a:cxn ang="0">
                  <a:pos x="18" y="0"/>
                </a:cxn>
                <a:cxn ang="0">
                  <a:pos x="15" y="0"/>
                </a:cxn>
                <a:cxn ang="0">
                  <a:pos x="9" y="3"/>
                </a:cxn>
                <a:cxn ang="0">
                  <a:pos x="3" y="9"/>
                </a:cxn>
                <a:cxn ang="0">
                  <a:pos x="0" y="15"/>
                </a:cxn>
                <a:cxn ang="0">
                  <a:pos x="0" y="21"/>
                </a:cxn>
                <a:cxn ang="0">
                  <a:pos x="0" y="24"/>
                </a:cxn>
                <a:cxn ang="0">
                  <a:pos x="0" y="30"/>
                </a:cxn>
                <a:cxn ang="0">
                  <a:pos x="3" y="36"/>
                </a:cxn>
                <a:cxn ang="0">
                  <a:pos x="9" y="42"/>
                </a:cxn>
                <a:cxn ang="0">
                  <a:pos x="15" y="45"/>
                </a:cxn>
                <a:cxn ang="0">
                  <a:pos x="18" y="45"/>
                </a:cxn>
                <a:cxn ang="0">
                  <a:pos x="24" y="45"/>
                </a:cxn>
              </a:cxnLst>
              <a:rect l="0" t="0" r="r" b="b"/>
              <a:pathLst>
                <a:path w="45" h="45">
                  <a:moveTo>
                    <a:pt x="24" y="45"/>
                  </a:moveTo>
                  <a:lnTo>
                    <a:pt x="30" y="45"/>
                  </a:lnTo>
                  <a:lnTo>
                    <a:pt x="36" y="42"/>
                  </a:lnTo>
                  <a:lnTo>
                    <a:pt x="42" y="36"/>
                  </a:lnTo>
                  <a:lnTo>
                    <a:pt x="45" y="30"/>
                  </a:lnTo>
                  <a:lnTo>
                    <a:pt x="45" y="24"/>
                  </a:lnTo>
                  <a:lnTo>
                    <a:pt x="45" y="21"/>
                  </a:lnTo>
                  <a:lnTo>
                    <a:pt x="45" y="15"/>
                  </a:lnTo>
                  <a:lnTo>
                    <a:pt x="42" y="9"/>
                  </a:lnTo>
                  <a:lnTo>
                    <a:pt x="36" y="3"/>
                  </a:lnTo>
                  <a:lnTo>
                    <a:pt x="30" y="0"/>
                  </a:lnTo>
                  <a:lnTo>
                    <a:pt x="24" y="0"/>
                  </a:lnTo>
                  <a:lnTo>
                    <a:pt x="18" y="0"/>
                  </a:lnTo>
                  <a:lnTo>
                    <a:pt x="15" y="0"/>
                  </a:lnTo>
                  <a:lnTo>
                    <a:pt x="9" y="3"/>
                  </a:lnTo>
                  <a:lnTo>
                    <a:pt x="3" y="9"/>
                  </a:lnTo>
                  <a:lnTo>
                    <a:pt x="0" y="15"/>
                  </a:lnTo>
                  <a:lnTo>
                    <a:pt x="0" y="21"/>
                  </a:lnTo>
                  <a:lnTo>
                    <a:pt x="0" y="24"/>
                  </a:lnTo>
                  <a:lnTo>
                    <a:pt x="0" y="30"/>
                  </a:lnTo>
                  <a:lnTo>
                    <a:pt x="3" y="36"/>
                  </a:lnTo>
                  <a:lnTo>
                    <a:pt x="9" y="42"/>
                  </a:lnTo>
                  <a:lnTo>
                    <a:pt x="15" y="45"/>
                  </a:lnTo>
                  <a:lnTo>
                    <a:pt x="18" y="45"/>
                  </a:lnTo>
                  <a:lnTo>
                    <a:pt x="24" y="45"/>
                  </a:lnTo>
                </a:path>
              </a:pathLst>
            </a:custGeom>
            <a:solidFill>
              <a:srgbClr val="00B7FF"/>
            </a:solidFill>
            <a:ln w="9525">
              <a:solidFill>
                <a:srgbClr val="00B7FF"/>
              </a:solidFill>
              <a:prstDash val="solid"/>
              <a:round/>
              <a:headEnd/>
              <a:tailEnd/>
            </a:ln>
          </p:spPr>
          <p:txBody>
            <a:bodyPr/>
            <a:lstStyle/>
            <a:p>
              <a:endParaRPr lang="en-ZA"/>
            </a:p>
          </p:txBody>
        </p:sp>
        <p:sp>
          <p:nvSpPr>
            <p:cNvPr id="1343591" name="Rectangle 103"/>
            <p:cNvSpPr>
              <a:spLocks noChangeArrowheads="1"/>
            </p:cNvSpPr>
            <p:nvPr/>
          </p:nvSpPr>
          <p:spPr bwMode="auto">
            <a:xfrm>
              <a:off x="2182" y="2021"/>
              <a:ext cx="6" cy="111"/>
            </a:xfrm>
            <a:prstGeom prst="rect">
              <a:avLst/>
            </a:prstGeom>
            <a:solidFill>
              <a:srgbClr val="00B7FF"/>
            </a:solidFill>
            <a:ln w="9525">
              <a:solidFill>
                <a:srgbClr val="00B7FF"/>
              </a:solidFill>
              <a:miter lim="800000"/>
              <a:headEnd/>
              <a:tailEnd/>
            </a:ln>
          </p:spPr>
          <p:txBody>
            <a:bodyPr/>
            <a:lstStyle/>
            <a:p>
              <a:endParaRPr lang="en-ZA"/>
            </a:p>
          </p:txBody>
        </p:sp>
        <p:sp>
          <p:nvSpPr>
            <p:cNvPr id="1343592" name="Rectangle 104"/>
            <p:cNvSpPr>
              <a:spLocks noChangeArrowheads="1"/>
            </p:cNvSpPr>
            <p:nvPr/>
          </p:nvSpPr>
          <p:spPr bwMode="auto">
            <a:xfrm>
              <a:off x="2164" y="2018"/>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93" name="Freeform 105"/>
            <p:cNvSpPr>
              <a:spLocks/>
            </p:cNvSpPr>
            <p:nvPr/>
          </p:nvSpPr>
          <p:spPr bwMode="auto">
            <a:xfrm>
              <a:off x="2161" y="2112"/>
              <a:ext cx="47" cy="39"/>
            </a:xfrm>
            <a:custGeom>
              <a:avLst/>
              <a:gdLst/>
              <a:ahLst/>
              <a:cxnLst>
                <a:cxn ang="0">
                  <a:pos x="27" y="49"/>
                </a:cxn>
                <a:cxn ang="0">
                  <a:pos x="33" y="46"/>
                </a:cxn>
                <a:cxn ang="0">
                  <a:pos x="39" y="43"/>
                </a:cxn>
                <a:cxn ang="0">
                  <a:pos x="42" y="37"/>
                </a:cxn>
                <a:cxn ang="0">
                  <a:pos x="45" y="34"/>
                </a:cxn>
                <a:cxn ang="0">
                  <a:pos x="48" y="28"/>
                </a:cxn>
                <a:cxn ang="0">
                  <a:pos x="48" y="22"/>
                </a:cxn>
                <a:cxn ang="0">
                  <a:pos x="45"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8" h="49">
                  <a:moveTo>
                    <a:pt x="27" y="49"/>
                  </a:moveTo>
                  <a:lnTo>
                    <a:pt x="33" y="46"/>
                  </a:lnTo>
                  <a:lnTo>
                    <a:pt x="39" y="43"/>
                  </a:lnTo>
                  <a:lnTo>
                    <a:pt x="42" y="37"/>
                  </a:lnTo>
                  <a:lnTo>
                    <a:pt x="45" y="34"/>
                  </a:lnTo>
                  <a:lnTo>
                    <a:pt x="48" y="28"/>
                  </a:lnTo>
                  <a:lnTo>
                    <a:pt x="48" y="22"/>
                  </a:lnTo>
                  <a:lnTo>
                    <a:pt x="45"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94" name="Freeform 106"/>
            <p:cNvSpPr>
              <a:spLocks/>
            </p:cNvSpPr>
            <p:nvPr/>
          </p:nvSpPr>
          <p:spPr bwMode="auto">
            <a:xfrm>
              <a:off x="2161" y="2112"/>
              <a:ext cx="47" cy="39"/>
            </a:xfrm>
            <a:custGeom>
              <a:avLst/>
              <a:gdLst/>
              <a:ahLst/>
              <a:cxnLst>
                <a:cxn ang="0">
                  <a:pos x="27" y="49"/>
                </a:cxn>
                <a:cxn ang="0">
                  <a:pos x="33" y="46"/>
                </a:cxn>
                <a:cxn ang="0">
                  <a:pos x="39" y="43"/>
                </a:cxn>
                <a:cxn ang="0">
                  <a:pos x="42" y="37"/>
                </a:cxn>
                <a:cxn ang="0">
                  <a:pos x="45" y="34"/>
                </a:cxn>
                <a:cxn ang="0">
                  <a:pos x="48" y="28"/>
                </a:cxn>
                <a:cxn ang="0">
                  <a:pos x="48" y="22"/>
                </a:cxn>
                <a:cxn ang="0">
                  <a:pos x="45"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8" h="49">
                  <a:moveTo>
                    <a:pt x="27" y="49"/>
                  </a:moveTo>
                  <a:lnTo>
                    <a:pt x="33" y="46"/>
                  </a:lnTo>
                  <a:lnTo>
                    <a:pt x="39" y="43"/>
                  </a:lnTo>
                  <a:lnTo>
                    <a:pt x="42" y="37"/>
                  </a:lnTo>
                  <a:lnTo>
                    <a:pt x="45" y="34"/>
                  </a:lnTo>
                  <a:lnTo>
                    <a:pt x="48" y="28"/>
                  </a:lnTo>
                  <a:lnTo>
                    <a:pt x="48" y="22"/>
                  </a:lnTo>
                  <a:lnTo>
                    <a:pt x="45"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95" name="Rectangle 107"/>
            <p:cNvSpPr>
              <a:spLocks noChangeArrowheads="1"/>
            </p:cNvSpPr>
            <p:nvPr/>
          </p:nvSpPr>
          <p:spPr bwMode="auto">
            <a:xfrm>
              <a:off x="2256" y="2330"/>
              <a:ext cx="5" cy="64"/>
            </a:xfrm>
            <a:prstGeom prst="rect">
              <a:avLst/>
            </a:prstGeom>
            <a:solidFill>
              <a:srgbClr val="00B7FF"/>
            </a:solidFill>
            <a:ln w="9525">
              <a:solidFill>
                <a:srgbClr val="00B7FF"/>
              </a:solidFill>
              <a:miter lim="800000"/>
              <a:headEnd/>
              <a:tailEnd/>
            </a:ln>
          </p:spPr>
          <p:txBody>
            <a:bodyPr/>
            <a:lstStyle/>
            <a:p>
              <a:endParaRPr lang="en-ZA"/>
            </a:p>
          </p:txBody>
        </p:sp>
        <p:sp>
          <p:nvSpPr>
            <p:cNvPr id="1343596" name="Rectangle 108"/>
            <p:cNvSpPr>
              <a:spLocks noChangeArrowheads="1"/>
            </p:cNvSpPr>
            <p:nvPr/>
          </p:nvSpPr>
          <p:spPr bwMode="auto">
            <a:xfrm>
              <a:off x="2238" y="2327"/>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597" name="Freeform 109"/>
            <p:cNvSpPr>
              <a:spLocks/>
            </p:cNvSpPr>
            <p:nvPr/>
          </p:nvSpPr>
          <p:spPr bwMode="auto">
            <a:xfrm>
              <a:off x="2235" y="2375"/>
              <a:ext cx="47" cy="39"/>
            </a:xfrm>
            <a:custGeom>
              <a:avLst/>
              <a:gdLst/>
              <a:ahLst/>
              <a:cxnLst>
                <a:cxn ang="0">
                  <a:pos x="27" y="49"/>
                </a:cxn>
                <a:cxn ang="0">
                  <a:pos x="33" y="46"/>
                </a:cxn>
                <a:cxn ang="0">
                  <a:pos x="39" y="43"/>
                </a:cxn>
                <a:cxn ang="0">
                  <a:pos x="42" y="40"/>
                </a:cxn>
                <a:cxn ang="0">
                  <a:pos x="45" y="34"/>
                </a:cxn>
                <a:cxn ang="0">
                  <a:pos x="48" y="28"/>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8"/>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9" y="43"/>
                  </a:lnTo>
                  <a:lnTo>
                    <a:pt x="42" y="40"/>
                  </a:lnTo>
                  <a:lnTo>
                    <a:pt x="45" y="34"/>
                  </a:lnTo>
                  <a:lnTo>
                    <a:pt x="48" y="28"/>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8"/>
                  </a:lnTo>
                  <a:lnTo>
                    <a:pt x="3" y="34"/>
                  </a:lnTo>
                  <a:lnTo>
                    <a:pt x="6"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598" name="Freeform 110"/>
            <p:cNvSpPr>
              <a:spLocks/>
            </p:cNvSpPr>
            <p:nvPr/>
          </p:nvSpPr>
          <p:spPr bwMode="auto">
            <a:xfrm>
              <a:off x="2235" y="2375"/>
              <a:ext cx="47" cy="39"/>
            </a:xfrm>
            <a:custGeom>
              <a:avLst/>
              <a:gdLst/>
              <a:ahLst/>
              <a:cxnLst>
                <a:cxn ang="0">
                  <a:pos x="27" y="49"/>
                </a:cxn>
                <a:cxn ang="0">
                  <a:pos x="33" y="46"/>
                </a:cxn>
                <a:cxn ang="0">
                  <a:pos x="39" y="43"/>
                </a:cxn>
                <a:cxn ang="0">
                  <a:pos x="42" y="40"/>
                </a:cxn>
                <a:cxn ang="0">
                  <a:pos x="45" y="34"/>
                </a:cxn>
                <a:cxn ang="0">
                  <a:pos x="48" y="28"/>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8"/>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9" y="43"/>
                  </a:lnTo>
                  <a:lnTo>
                    <a:pt x="42" y="40"/>
                  </a:lnTo>
                  <a:lnTo>
                    <a:pt x="45" y="34"/>
                  </a:lnTo>
                  <a:lnTo>
                    <a:pt x="48" y="28"/>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8"/>
                  </a:lnTo>
                  <a:lnTo>
                    <a:pt x="3" y="34"/>
                  </a:lnTo>
                  <a:lnTo>
                    <a:pt x="6"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599" name="Rectangle 111"/>
            <p:cNvSpPr>
              <a:spLocks noChangeArrowheads="1"/>
            </p:cNvSpPr>
            <p:nvPr/>
          </p:nvSpPr>
          <p:spPr bwMode="auto">
            <a:xfrm>
              <a:off x="2403" y="2525"/>
              <a:ext cx="6" cy="89"/>
            </a:xfrm>
            <a:prstGeom prst="rect">
              <a:avLst/>
            </a:prstGeom>
            <a:solidFill>
              <a:srgbClr val="00B7FF"/>
            </a:solidFill>
            <a:ln w="9525">
              <a:solidFill>
                <a:srgbClr val="00B7FF"/>
              </a:solidFill>
              <a:miter lim="800000"/>
              <a:headEnd/>
              <a:tailEnd/>
            </a:ln>
          </p:spPr>
          <p:txBody>
            <a:bodyPr/>
            <a:lstStyle/>
            <a:p>
              <a:endParaRPr lang="en-ZA"/>
            </a:p>
          </p:txBody>
        </p:sp>
        <p:sp>
          <p:nvSpPr>
            <p:cNvPr id="1343600" name="Rectangle 112"/>
            <p:cNvSpPr>
              <a:spLocks noChangeArrowheads="1"/>
            </p:cNvSpPr>
            <p:nvPr/>
          </p:nvSpPr>
          <p:spPr bwMode="auto">
            <a:xfrm>
              <a:off x="2385" y="2523"/>
              <a:ext cx="41" cy="7"/>
            </a:xfrm>
            <a:prstGeom prst="rect">
              <a:avLst/>
            </a:prstGeom>
            <a:solidFill>
              <a:srgbClr val="00B7FF"/>
            </a:solidFill>
            <a:ln w="9525">
              <a:solidFill>
                <a:srgbClr val="00B7FF"/>
              </a:solidFill>
              <a:miter lim="800000"/>
              <a:headEnd/>
              <a:tailEnd/>
            </a:ln>
          </p:spPr>
          <p:txBody>
            <a:bodyPr/>
            <a:lstStyle/>
            <a:p>
              <a:endParaRPr lang="en-ZA"/>
            </a:p>
          </p:txBody>
        </p:sp>
        <p:sp>
          <p:nvSpPr>
            <p:cNvPr id="1343601" name="Freeform 113"/>
            <p:cNvSpPr>
              <a:spLocks/>
            </p:cNvSpPr>
            <p:nvPr/>
          </p:nvSpPr>
          <p:spPr bwMode="auto">
            <a:xfrm>
              <a:off x="2382" y="2595"/>
              <a:ext cx="44" cy="39"/>
            </a:xfrm>
            <a:custGeom>
              <a:avLst/>
              <a:gdLst/>
              <a:ahLst/>
              <a:cxnLst>
                <a:cxn ang="0">
                  <a:pos x="28" y="49"/>
                </a:cxn>
                <a:cxn ang="0">
                  <a:pos x="34" y="46"/>
                </a:cxn>
                <a:cxn ang="0">
                  <a:pos x="37" y="43"/>
                </a:cxn>
                <a:cxn ang="0">
                  <a:pos x="43" y="40"/>
                </a:cxn>
                <a:cxn ang="0">
                  <a:pos x="46" y="34"/>
                </a:cxn>
                <a:cxn ang="0">
                  <a:pos x="46" y="28"/>
                </a:cxn>
                <a:cxn ang="0">
                  <a:pos x="46" y="21"/>
                </a:cxn>
                <a:cxn ang="0">
                  <a:pos x="46" y="15"/>
                </a:cxn>
                <a:cxn ang="0">
                  <a:pos x="43" y="9"/>
                </a:cxn>
                <a:cxn ang="0">
                  <a:pos x="37" y="6"/>
                </a:cxn>
                <a:cxn ang="0">
                  <a:pos x="34" y="3"/>
                </a:cxn>
                <a:cxn ang="0">
                  <a:pos x="28" y="0"/>
                </a:cxn>
                <a:cxn ang="0">
                  <a:pos x="22" y="0"/>
                </a:cxn>
                <a:cxn ang="0">
                  <a:pos x="16" y="3"/>
                </a:cxn>
                <a:cxn ang="0">
                  <a:pos x="9" y="6"/>
                </a:cxn>
                <a:cxn ang="0">
                  <a:pos x="3" y="9"/>
                </a:cxn>
                <a:cxn ang="0">
                  <a:pos x="0" y="15"/>
                </a:cxn>
                <a:cxn ang="0">
                  <a:pos x="0" y="21"/>
                </a:cxn>
                <a:cxn ang="0">
                  <a:pos x="0" y="28"/>
                </a:cxn>
                <a:cxn ang="0">
                  <a:pos x="0" y="34"/>
                </a:cxn>
                <a:cxn ang="0">
                  <a:pos x="3" y="40"/>
                </a:cxn>
                <a:cxn ang="0">
                  <a:pos x="9" y="43"/>
                </a:cxn>
                <a:cxn ang="0">
                  <a:pos x="16" y="46"/>
                </a:cxn>
                <a:cxn ang="0">
                  <a:pos x="22" y="49"/>
                </a:cxn>
                <a:cxn ang="0">
                  <a:pos x="28" y="49"/>
                </a:cxn>
              </a:cxnLst>
              <a:rect l="0" t="0" r="r" b="b"/>
              <a:pathLst>
                <a:path w="46" h="49">
                  <a:moveTo>
                    <a:pt x="28" y="49"/>
                  </a:moveTo>
                  <a:lnTo>
                    <a:pt x="34" y="46"/>
                  </a:lnTo>
                  <a:lnTo>
                    <a:pt x="37" y="43"/>
                  </a:lnTo>
                  <a:lnTo>
                    <a:pt x="43" y="40"/>
                  </a:lnTo>
                  <a:lnTo>
                    <a:pt x="46" y="34"/>
                  </a:lnTo>
                  <a:lnTo>
                    <a:pt x="46" y="28"/>
                  </a:lnTo>
                  <a:lnTo>
                    <a:pt x="46" y="21"/>
                  </a:lnTo>
                  <a:lnTo>
                    <a:pt x="46" y="15"/>
                  </a:lnTo>
                  <a:lnTo>
                    <a:pt x="43" y="9"/>
                  </a:lnTo>
                  <a:lnTo>
                    <a:pt x="37" y="6"/>
                  </a:lnTo>
                  <a:lnTo>
                    <a:pt x="34" y="3"/>
                  </a:lnTo>
                  <a:lnTo>
                    <a:pt x="28" y="0"/>
                  </a:lnTo>
                  <a:lnTo>
                    <a:pt x="22" y="0"/>
                  </a:lnTo>
                  <a:lnTo>
                    <a:pt x="16" y="3"/>
                  </a:lnTo>
                  <a:lnTo>
                    <a:pt x="9" y="6"/>
                  </a:lnTo>
                  <a:lnTo>
                    <a:pt x="3" y="9"/>
                  </a:lnTo>
                  <a:lnTo>
                    <a:pt x="0" y="15"/>
                  </a:lnTo>
                  <a:lnTo>
                    <a:pt x="0" y="21"/>
                  </a:lnTo>
                  <a:lnTo>
                    <a:pt x="0" y="28"/>
                  </a:lnTo>
                  <a:lnTo>
                    <a:pt x="0" y="34"/>
                  </a:lnTo>
                  <a:lnTo>
                    <a:pt x="3" y="40"/>
                  </a:lnTo>
                  <a:lnTo>
                    <a:pt x="9" y="43"/>
                  </a:lnTo>
                  <a:lnTo>
                    <a:pt x="16" y="46"/>
                  </a:lnTo>
                  <a:lnTo>
                    <a:pt x="22" y="49"/>
                  </a:lnTo>
                  <a:lnTo>
                    <a:pt x="28" y="49"/>
                  </a:lnTo>
                  <a:close/>
                </a:path>
              </a:pathLst>
            </a:custGeom>
            <a:solidFill>
              <a:srgbClr val="00B7FF"/>
            </a:solidFill>
            <a:ln w="0">
              <a:solidFill>
                <a:srgbClr val="00B7FF"/>
              </a:solidFill>
              <a:prstDash val="solid"/>
              <a:round/>
              <a:headEnd/>
              <a:tailEnd/>
            </a:ln>
          </p:spPr>
          <p:txBody>
            <a:bodyPr/>
            <a:lstStyle/>
            <a:p>
              <a:endParaRPr lang="en-ZA"/>
            </a:p>
          </p:txBody>
        </p:sp>
        <p:sp>
          <p:nvSpPr>
            <p:cNvPr id="1343602" name="Freeform 114"/>
            <p:cNvSpPr>
              <a:spLocks/>
            </p:cNvSpPr>
            <p:nvPr/>
          </p:nvSpPr>
          <p:spPr bwMode="auto">
            <a:xfrm>
              <a:off x="2382" y="2595"/>
              <a:ext cx="44" cy="39"/>
            </a:xfrm>
            <a:custGeom>
              <a:avLst/>
              <a:gdLst/>
              <a:ahLst/>
              <a:cxnLst>
                <a:cxn ang="0">
                  <a:pos x="28" y="49"/>
                </a:cxn>
                <a:cxn ang="0">
                  <a:pos x="34" y="46"/>
                </a:cxn>
                <a:cxn ang="0">
                  <a:pos x="37" y="43"/>
                </a:cxn>
                <a:cxn ang="0">
                  <a:pos x="43" y="40"/>
                </a:cxn>
                <a:cxn ang="0">
                  <a:pos x="46" y="34"/>
                </a:cxn>
                <a:cxn ang="0">
                  <a:pos x="46" y="28"/>
                </a:cxn>
                <a:cxn ang="0">
                  <a:pos x="46" y="21"/>
                </a:cxn>
                <a:cxn ang="0">
                  <a:pos x="46" y="15"/>
                </a:cxn>
                <a:cxn ang="0">
                  <a:pos x="43" y="9"/>
                </a:cxn>
                <a:cxn ang="0">
                  <a:pos x="37" y="6"/>
                </a:cxn>
                <a:cxn ang="0">
                  <a:pos x="34" y="3"/>
                </a:cxn>
                <a:cxn ang="0">
                  <a:pos x="28" y="0"/>
                </a:cxn>
                <a:cxn ang="0">
                  <a:pos x="22" y="0"/>
                </a:cxn>
                <a:cxn ang="0">
                  <a:pos x="16" y="3"/>
                </a:cxn>
                <a:cxn ang="0">
                  <a:pos x="9" y="6"/>
                </a:cxn>
                <a:cxn ang="0">
                  <a:pos x="3" y="9"/>
                </a:cxn>
                <a:cxn ang="0">
                  <a:pos x="0" y="15"/>
                </a:cxn>
                <a:cxn ang="0">
                  <a:pos x="0" y="21"/>
                </a:cxn>
                <a:cxn ang="0">
                  <a:pos x="0" y="28"/>
                </a:cxn>
                <a:cxn ang="0">
                  <a:pos x="0" y="34"/>
                </a:cxn>
                <a:cxn ang="0">
                  <a:pos x="3" y="40"/>
                </a:cxn>
                <a:cxn ang="0">
                  <a:pos x="9" y="43"/>
                </a:cxn>
                <a:cxn ang="0">
                  <a:pos x="16" y="46"/>
                </a:cxn>
                <a:cxn ang="0">
                  <a:pos x="22" y="49"/>
                </a:cxn>
                <a:cxn ang="0">
                  <a:pos x="28" y="49"/>
                </a:cxn>
              </a:cxnLst>
              <a:rect l="0" t="0" r="r" b="b"/>
              <a:pathLst>
                <a:path w="46" h="49">
                  <a:moveTo>
                    <a:pt x="28" y="49"/>
                  </a:moveTo>
                  <a:lnTo>
                    <a:pt x="34" y="46"/>
                  </a:lnTo>
                  <a:lnTo>
                    <a:pt x="37" y="43"/>
                  </a:lnTo>
                  <a:lnTo>
                    <a:pt x="43" y="40"/>
                  </a:lnTo>
                  <a:lnTo>
                    <a:pt x="46" y="34"/>
                  </a:lnTo>
                  <a:lnTo>
                    <a:pt x="46" y="28"/>
                  </a:lnTo>
                  <a:lnTo>
                    <a:pt x="46" y="21"/>
                  </a:lnTo>
                  <a:lnTo>
                    <a:pt x="46" y="15"/>
                  </a:lnTo>
                  <a:lnTo>
                    <a:pt x="43" y="9"/>
                  </a:lnTo>
                  <a:lnTo>
                    <a:pt x="37" y="6"/>
                  </a:lnTo>
                  <a:lnTo>
                    <a:pt x="34" y="3"/>
                  </a:lnTo>
                  <a:lnTo>
                    <a:pt x="28" y="0"/>
                  </a:lnTo>
                  <a:lnTo>
                    <a:pt x="22" y="0"/>
                  </a:lnTo>
                  <a:lnTo>
                    <a:pt x="16" y="3"/>
                  </a:lnTo>
                  <a:lnTo>
                    <a:pt x="9" y="6"/>
                  </a:lnTo>
                  <a:lnTo>
                    <a:pt x="3" y="9"/>
                  </a:lnTo>
                  <a:lnTo>
                    <a:pt x="0" y="15"/>
                  </a:lnTo>
                  <a:lnTo>
                    <a:pt x="0" y="21"/>
                  </a:lnTo>
                  <a:lnTo>
                    <a:pt x="0" y="28"/>
                  </a:lnTo>
                  <a:lnTo>
                    <a:pt x="0" y="34"/>
                  </a:lnTo>
                  <a:lnTo>
                    <a:pt x="3" y="40"/>
                  </a:lnTo>
                  <a:lnTo>
                    <a:pt x="9" y="43"/>
                  </a:lnTo>
                  <a:lnTo>
                    <a:pt x="16" y="46"/>
                  </a:lnTo>
                  <a:lnTo>
                    <a:pt x="22" y="49"/>
                  </a:lnTo>
                  <a:lnTo>
                    <a:pt x="28" y="49"/>
                  </a:lnTo>
                </a:path>
              </a:pathLst>
            </a:custGeom>
            <a:solidFill>
              <a:srgbClr val="00B7FF"/>
            </a:solidFill>
            <a:ln w="9525">
              <a:solidFill>
                <a:srgbClr val="00B7FF"/>
              </a:solidFill>
              <a:prstDash val="solid"/>
              <a:round/>
              <a:headEnd/>
              <a:tailEnd/>
            </a:ln>
          </p:spPr>
          <p:txBody>
            <a:bodyPr/>
            <a:lstStyle/>
            <a:p>
              <a:endParaRPr lang="en-ZA"/>
            </a:p>
          </p:txBody>
        </p:sp>
        <p:sp>
          <p:nvSpPr>
            <p:cNvPr id="1343603" name="Rectangle 115"/>
            <p:cNvSpPr>
              <a:spLocks noChangeArrowheads="1"/>
            </p:cNvSpPr>
            <p:nvPr/>
          </p:nvSpPr>
          <p:spPr bwMode="auto">
            <a:xfrm>
              <a:off x="2547" y="2877"/>
              <a:ext cx="5" cy="44"/>
            </a:xfrm>
            <a:prstGeom prst="rect">
              <a:avLst/>
            </a:prstGeom>
            <a:solidFill>
              <a:srgbClr val="00B7FF"/>
            </a:solidFill>
            <a:ln w="9525">
              <a:solidFill>
                <a:srgbClr val="00B7FF"/>
              </a:solidFill>
              <a:miter lim="800000"/>
              <a:headEnd/>
              <a:tailEnd/>
            </a:ln>
          </p:spPr>
          <p:txBody>
            <a:bodyPr/>
            <a:lstStyle/>
            <a:p>
              <a:endParaRPr lang="en-ZA"/>
            </a:p>
          </p:txBody>
        </p:sp>
        <p:sp>
          <p:nvSpPr>
            <p:cNvPr id="1343604" name="Rectangle 116"/>
            <p:cNvSpPr>
              <a:spLocks noChangeArrowheads="1"/>
            </p:cNvSpPr>
            <p:nvPr/>
          </p:nvSpPr>
          <p:spPr bwMode="auto">
            <a:xfrm>
              <a:off x="2529" y="2875"/>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605" name="Freeform 117"/>
            <p:cNvSpPr>
              <a:spLocks/>
            </p:cNvSpPr>
            <p:nvPr/>
          </p:nvSpPr>
          <p:spPr bwMode="auto">
            <a:xfrm>
              <a:off x="2526" y="2902"/>
              <a:ext cx="48" cy="38"/>
            </a:xfrm>
            <a:custGeom>
              <a:avLst/>
              <a:gdLst/>
              <a:ahLst/>
              <a:cxnLst>
                <a:cxn ang="0">
                  <a:pos x="27" y="48"/>
                </a:cxn>
                <a:cxn ang="0">
                  <a:pos x="34" y="45"/>
                </a:cxn>
                <a:cxn ang="0">
                  <a:pos x="40" y="45"/>
                </a:cxn>
                <a:cxn ang="0">
                  <a:pos x="43" y="39"/>
                </a:cxn>
                <a:cxn ang="0">
                  <a:pos x="46" y="33"/>
                </a:cxn>
                <a:cxn ang="0">
                  <a:pos x="49" y="27"/>
                </a:cxn>
                <a:cxn ang="0">
                  <a:pos x="49" y="21"/>
                </a:cxn>
                <a:cxn ang="0">
                  <a:pos x="46" y="15"/>
                </a:cxn>
                <a:cxn ang="0">
                  <a:pos x="43" y="12"/>
                </a:cxn>
                <a:cxn ang="0">
                  <a:pos x="40" y="6"/>
                </a:cxn>
                <a:cxn ang="0">
                  <a:pos x="34" y="3"/>
                </a:cxn>
                <a:cxn ang="0">
                  <a:pos x="27" y="0"/>
                </a:cxn>
                <a:cxn ang="0">
                  <a:pos x="21" y="0"/>
                </a:cxn>
                <a:cxn ang="0">
                  <a:pos x="15" y="3"/>
                </a:cxn>
                <a:cxn ang="0">
                  <a:pos x="9" y="6"/>
                </a:cxn>
                <a:cxn ang="0">
                  <a:pos x="6" y="12"/>
                </a:cxn>
                <a:cxn ang="0">
                  <a:pos x="3" y="15"/>
                </a:cxn>
                <a:cxn ang="0">
                  <a:pos x="0" y="21"/>
                </a:cxn>
                <a:cxn ang="0">
                  <a:pos x="0" y="27"/>
                </a:cxn>
                <a:cxn ang="0">
                  <a:pos x="3" y="33"/>
                </a:cxn>
                <a:cxn ang="0">
                  <a:pos x="6" y="39"/>
                </a:cxn>
                <a:cxn ang="0">
                  <a:pos x="9" y="45"/>
                </a:cxn>
                <a:cxn ang="0">
                  <a:pos x="15" y="45"/>
                </a:cxn>
                <a:cxn ang="0">
                  <a:pos x="21" y="48"/>
                </a:cxn>
                <a:cxn ang="0">
                  <a:pos x="27" y="48"/>
                </a:cxn>
              </a:cxnLst>
              <a:rect l="0" t="0" r="r" b="b"/>
              <a:pathLst>
                <a:path w="49" h="48">
                  <a:moveTo>
                    <a:pt x="27" y="48"/>
                  </a:moveTo>
                  <a:lnTo>
                    <a:pt x="34" y="45"/>
                  </a:lnTo>
                  <a:lnTo>
                    <a:pt x="40" y="45"/>
                  </a:lnTo>
                  <a:lnTo>
                    <a:pt x="43" y="39"/>
                  </a:lnTo>
                  <a:lnTo>
                    <a:pt x="46" y="33"/>
                  </a:lnTo>
                  <a:lnTo>
                    <a:pt x="49" y="27"/>
                  </a:lnTo>
                  <a:lnTo>
                    <a:pt x="49" y="21"/>
                  </a:lnTo>
                  <a:lnTo>
                    <a:pt x="46" y="15"/>
                  </a:lnTo>
                  <a:lnTo>
                    <a:pt x="43" y="12"/>
                  </a:lnTo>
                  <a:lnTo>
                    <a:pt x="40" y="6"/>
                  </a:lnTo>
                  <a:lnTo>
                    <a:pt x="34" y="3"/>
                  </a:lnTo>
                  <a:lnTo>
                    <a:pt x="27" y="0"/>
                  </a:lnTo>
                  <a:lnTo>
                    <a:pt x="21" y="0"/>
                  </a:lnTo>
                  <a:lnTo>
                    <a:pt x="15" y="3"/>
                  </a:lnTo>
                  <a:lnTo>
                    <a:pt x="9" y="6"/>
                  </a:lnTo>
                  <a:lnTo>
                    <a:pt x="6" y="12"/>
                  </a:lnTo>
                  <a:lnTo>
                    <a:pt x="3" y="15"/>
                  </a:lnTo>
                  <a:lnTo>
                    <a:pt x="0" y="21"/>
                  </a:lnTo>
                  <a:lnTo>
                    <a:pt x="0" y="27"/>
                  </a:lnTo>
                  <a:lnTo>
                    <a:pt x="3" y="33"/>
                  </a:lnTo>
                  <a:lnTo>
                    <a:pt x="6" y="39"/>
                  </a:lnTo>
                  <a:lnTo>
                    <a:pt x="9" y="45"/>
                  </a:lnTo>
                  <a:lnTo>
                    <a:pt x="15" y="45"/>
                  </a:lnTo>
                  <a:lnTo>
                    <a:pt x="21" y="48"/>
                  </a:lnTo>
                  <a:lnTo>
                    <a:pt x="27" y="48"/>
                  </a:lnTo>
                  <a:close/>
                </a:path>
              </a:pathLst>
            </a:custGeom>
            <a:solidFill>
              <a:srgbClr val="00B7FF"/>
            </a:solidFill>
            <a:ln w="0">
              <a:solidFill>
                <a:srgbClr val="00B7FF"/>
              </a:solidFill>
              <a:prstDash val="solid"/>
              <a:round/>
              <a:headEnd/>
              <a:tailEnd/>
            </a:ln>
          </p:spPr>
          <p:txBody>
            <a:bodyPr/>
            <a:lstStyle/>
            <a:p>
              <a:endParaRPr lang="en-ZA"/>
            </a:p>
          </p:txBody>
        </p:sp>
        <p:sp>
          <p:nvSpPr>
            <p:cNvPr id="1343606" name="Freeform 118"/>
            <p:cNvSpPr>
              <a:spLocks/>
            </p:cNvSpPr>
            <p:nvPr/>
          </p:nvSpPr>
          <p:spPr bwMode="auto">
            <a:xfrm>
              <a:off x="2526" y="2902"/>
              <a:ext cx="48" cy="38"/>
            </a:xfrm>
            <a:custGeom>
              <a:avLst/>
              <a:gdLst/>
              <a:ahLst/>
              <a:cxnLst>
                <a:cxn ang="0">
                  <a:pos x="27" y="48"/>
                </a:cxn>
                <a:cxn ang="0">
                  <a:pos x="34" y="45"/>
                </a:cxn>
                <a:cxn ang="0">
                  <a:pos x="40" y="45"/>
                </a:cxn>
                <a:cxn ang="0">
                  <a:pos x="43" y="39"/>
                </a:cxn>
                <a:cxn ang="0">
                  <a:pos x="46" y="33"/>
                </a:cxn>
                <a:cxn ang="0">
                  <a:pos x="49" y="27"/>
                </a:cxn>
                <a:cxn ang="0">
                  <a:pos x="49" y="21"/>
                </a:cxn>
                <a:cxn ang="0">
                  <a:pos x="46" y="15"/>
                </a:cxn>
                <a:cxn ang="0">
                  <a:pos x="43" y="12"/>
                </a:cxn>
                <a:cxn ang="0">
                  <a:pos x="40" y="6"/>
                </a:cxn>
                <a:cxn ang="0">
                  <a:pos x="34" y="3"/>
                </a:cxn>
                <a:cxn ang="0">
                  <a:pos x="27" y="0"/>
                </a:cxn>
                <a:cxn ang="0">
                  <a:pos x="21" y="0"/>
                </a:cxn>
                <a:cxn ang="0">
                  <a:pos x="15" y="3"/>
                </a:cxn>
                <a:cxn ang="0">
                  <a:pos x="9" y="6"/>
                </a:cxn>
                <a:cxn ang="0">
                  <a:pos x="6" y="12"/>
                </a:cxn>
                <a:cxn ang="0">
                  <a:pos x="3" y="15"/>
                </a:cxn>
                <a:cxn ang="0">
                  <a:pos x="0" y="21"/>
                </a:cxn>
                <a:cxn ang="0">
                  <a:pos x="0" y="27"/>
                </a:cxn>
                <a:cxn ang="0">
                  <a:pos x="3" y="33"/>
                </a:cxn>
                <a:cxn ang="0">
                  <a:pos x="6" y="39"/>
                </a:cxn>
                <a:cxn ang="0">
                  <a:pos x="9" y="45"/>
                </a:cxn>
                <a:cxn ang="0">
                  <a:pos x="15" y="45"/>
                </a:cxn>
                <a:cxn ang="0">
                  <a:pos x="21" y="48"/>
                </a:cxn>
                <a:cxn ang="0">
                  <a:pos x="27" y="48"/>
                </a:cxn>
              </a:cxnLst>
              <a:rect l="0" t="0" r="r" b="b"/>
              <a:pathLst>
                <a:path w="49" h="48">
                  <a:moveTo>
                    <a:pt x="27" y="48"/>
                  </a:moveTo>
                  <a:lnTo>
                    <a:pt x="34" y="45"/>
                  </a:lnTo>
                  <a:lnTo>
                    <a:pt x="40" y="45"/>
                  </a:lnTo>
                  <a:lnTo>
                    <a:pt x="43" y="39"/>
                  </a:lnTo>
                  <a:lnTo>
                    <a:pt x="46" y="33"/>
                  </a:lnTo>
                  <a:lnTo>
                    <a:pt x="49" y="27"/>
                  </a:lnTo>
                  <a:lnTo>
                    <a:pt x="49" y="21"/>
                  </a:lnTo>
                  <a:lnTo>
                    <a:pt x="46" y="15"/>
                  </a:lnTo>
                  <a:lnTo>
                    <a:pt x="43" y="12"/>
                  </a:lnTo>
                  <a:lnTo>
                    <a:pt x="40" y="6"/>
                  </a:lnTo>
                  <a:lnTo>
                    <a:pt x="34" y="3"/>
                  </a:lnTo>
                  <a:lnTo>
                    <a:pt x="27" y="0"/>
                  </a:lnTo>
                  <a:lnTo>
                    <a:pt x="21" y="0"/>
                  </a:lnTo>
                  <a:lnTo>
                    <a:pt x="15" y="3"/>
                  </a:lnTo>
                  <a:lnTo>
                    <a:pt x="9" y="6"/>
                  </a:lnTo>
                  <a:lnTo>
                    <a:pt x="6" y="12"/>
                  </a:lnTo>
                  <a:lnTo>
                    <a:pt x="3" y="15"/>
                  </a:lnTo>
                  <a:lnTo>
                    <a:pt x="0" y="21"/>
                  </a:lnTo>
                  <a:lnTo>
                    <a:pt x="0" y="27"/>
                  </a:lnTo>
                  <a:lnTo>
                    <a:pt x="3" y="33"/>
                  </a:lnTo>
                  <a:lnTo>
                    <a:pt x="6" y="39"/>
                  </a:lnTo>
                  <a:lnTo>
                    <a:pt x="9" y="45"/>
                  </a:lnTo>
                  <a:lnTo>
                    <a:pt x="15" y="45"/>
                  </a:lnTo>
                  <a:lnTo>
                    <a:pt x="21" y="48"/>
                  </a:lnTo>
                  <a:lnTo>
                    <a:pt x="27" y="48"/>
                  </a:lnTo>
                </a:path>
              </a:pathLst>
            </a:custGeom>
            <a:solidFill>
              <a:srgbClr val="00B7FF"/>
            </a:solidFill>
            <a:ln w="9525">
              <a:solidFill>
                <a:srgbClr val="00B7FF"/>
              </a:solidFill>
              <a:prstDash val="solid"/>
              <a:round/>
              <a:headEnd/>
              <a:tailEnd/>
            </a:ln>
          </p:spPr>
          <p:txBody>
            <a:bodyPr/>
            <a:lstStyle/>
            <a:p>
              <a:endParaRPr lang="en-ZA"/>
            </a:p>
          </p:txBody>
        </p:sp>
        <p:sp>
          <p:nvSpPr>
            <p:cNvPr id="1343607" name="Rectangle 119"/>
            <p:cNvSpPr>
              <a:spLocks noChangeArrowheads="1"/>
            </p:cNvSpPr>
            <p:nvPr/>
          </p:nvSpPr>
          <p:spPr bwMode="auto">
            <a:xfrm>
              <a:off x="2694" y="2965"/>
              <a:ext cx="6" cy="88"/>
            </a:xfrm>
            <a:prstGeom prst="rect">
              <a:avLst/>
            </a:prstGeom>
            <a:solidFill>
              <a:srgbClr val="00B7FF"/>
            </a:solidFill>
            <a:ln w="9525">
              <a:solidFill>
                <a:srgbClr val="00B7FF"/>
              </a:solidFill>
              <a:miter lim="800000"/>
              <a:headEnd/>
              <a:tailEnd/>
            </a:ln>
          </p:spPr>
          <p:txBody>
            <a:bodyPr/>
            <a:lstStyle/>
            <a:p>
              <a:endParaRPr lang="en-ZA"/>
            </a:p>
          </p:txBody>
        </p:sp>
        <p:sp>
          <p:nvSpPr>
            <p:cNvPr id="1343608" name="Rectangle 120"/>
            <p:cNvSpPr>
              <a:spLocks noChangeArrowheads="1"/>
            </p:cNvSpPr>
            <p:nvPr/>
          </p:nvSpPr>
          <p:spPr bwMode="auto">
            <a:xfrm>
              <a:off x="2677" y="2962"/>
              <a:ext cx="40" cy="7"/>
            </a:xfrm>
            <a:prstGeom prst="rect">
              <a:avLst/>
            </a:prstGeom>
            <a:solidFill>
              <a:srgbClr val="00B7FF"/>
            </a:solidFill>
            <a:ln w="9525">
              <a:solidFill>
                <a:srgbClr val="00B7FF"/>
              </a:solidFill>
              <a:miter lim="800000"/>
              <a:headEnd/>
              <a:tailEnd/>
            </a:ln>
          </p:spPr>
          <p:txBody>
            <a:bodyPr/>
            <a:lstStyle/>
            <a:p>
              <a:endParaRPr lang="en-ZA"/>
            </a:p>
          </p:txBody>
        </p:sp>
        <p:sp>
          <p:nvSpPr>
            <p:cNvPr id="1343609" name="Freeform 121"/>
            <p:cNvSpPr>
              <a:spLocks/>
            </p:cNvSpPr>
            <p:nvPr/>
          </p:nvSpPr>
          <p:spPr bwMode="auto">
            <a:xfrm>
              <a:off x="2674" y="3035"/>
              <a:ext cx="46" cy="39"/>
            </a:xfrm>
            <a:custGeom>
              <a:avLst/>
              <a:gdLst/>
              <a:ahLst/>
              <a:cxnLst>
                <a:cxn ang="0">
                  <a:pos x="27" y="49"/>
                </a:cxn>
                <a:cxn ang="0">
                  <a:pos x="33" y="46"/>
                </a:cxn>
                <a:cxn ang="0">
                  <a:pos x="36" y="43"/>
                </a:cxn>
                <a:cxn ang="0">
                  <a:pos x="42" y="40"/>
                </a:cxn>
                <a:cxn ang="0">
                  <a:pos x="45" y="34"/>
                </a:cxn>
                <a:cxn ang="0">
                  <a:pos x="48" y="27"/>
                </a:cxn>
                <a:cxn ang="0">
                  <a:pos x="48" y="21"/>
                </a:cxn>
                <a:cxn ang="0">
                  <a:pos x="45" y="15"/>
                </a:cxn>
                <a:cxn ang="0">
                  <a:pos x="42" y="9"/>
                </a:cxn>
                <a:cxn ang="0">
                  <a:pos x="36" y="6"/>
                </a:cxn>
                <a:cxn ang="0">
                  <a:pos x="33" y="3"/>
                </a:cxn>
                <a:cxn ang="0">
                  <a:pos x="27" y="0"/>
                </a:cxn>
                <a:cxn ang="0">
                  <a:pos x="21" y="0"/>
                </a:cxn>
                <a:cxn ang="0">
                  <a:pos x="15" y="3"/>
                </a:cxn>
                <a:cxn ang="0">
                  <a:pos x="9" y="6"/>
                </a:cxn>
                <a:cxn ang="0">
                  <a:pos x="6" y="9"/>
                </a:cxn>
                <a:cxn ang="0">
                  <a:pos x="3" y="15"/>
                </a:cxn>
                <a:cxn ang="0">
                  <a:pos x="0" y="21"/>
                </a:cxn>
                <a:cxn ang="0">
                  <a:pos x="0" y="27"/>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6" y="43"/>
                  </a:lnTo>
                  <a:lnTo>
                    <a:pt x="42" y="40"/>
                  </a:lnTo>
                  <a:lnTo>
                    <a:pt x="45" y="34"/>
                  </a:lnTo>
                  <a:lnTo>
                    <a:pt x="48" y="27"/>
                  </a:lnTo>
                  <a:lnTo>
                    <a:pt x="48" y="21"/>
                  </a:lnTo>
                  <a:lnTo>
                    <a:pt x="45" y="15"/>
                  </a:lnTo>
                  <a:lnTo>
                    <a:pt x="42" y="9"/>
                  </a:lnTo>
                  <a:lnTo>
                    <a:pt x="36" y="6"/>
                  </a:lnTo>
                  <a:lnTo>
                    <a:pt x="33" y="3"/>
                  </a:lnTo>
                  <a:lnTo>
                    <a:pt x="27" y="0"/>
                  </a:lnTo>
                  <a:lnTo>
                    <a:pt x="21" y="0"/>
                  </a:lnTo>
                  <a:lnTo>
                    <a:pt x="15" y="3"/>
                  </a:lnTo>
                  <a:lnTo>
                    <a:pt x="9" y="6"/>
                  </a:lnTo>
                  <a:lnTo>
                    <a:pt x="6" y="9"/>
                  </a:lnTo>
                  <a:lnTo>
                    <a:pt x="3" y="15"/>
                  </a:lnTo>
                  <a:lnTo>
                    <a:pt x="0" y="21"/>
                  </a:lnTo>
                  <a:lnTo>
                    <a:pt x="0" y="27"/>
                  </a:lnTo>
                  <a:lnTo>
                    <a:pt x="3" y="34"/>
                  </a:lnTo>
                  <a:lnTo>
                    <a:pt x="6"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10" name="Freeform 122"/>
            <p:cNvSpPr>
              <a:spLocks/>
            </p:cNvSpPr>
            <p:nvPr/>
          </p:nvSpPr>
          <p:spPr bwMode="auto">
            <a:xfrm>
              <a:off x="2674" y="3035"/>
              <a:ext cx="46" cy="39"/>
            </a:xfrm>
            <a:custGeom>
              <a:avLst/>
              <a:gdLst/>
              <a:ahLst/>
              <a:cxnLst>
                <a:cxn ang="0">
                  <a:pos x="27" y="49"/>
                </a:cxn>
                <a:cxn ang="0">
                  <a:pos x="33" y="46"/>
                </a:cxn>
                <a:cxn ang="0">
                  <a:pos x="36" y="43"/>
                </a:cxn>
                <a:cxn ang="0">
                  <a:pos x="42" y="40"/>
                </a:cxn>
                <a:cxn ang="0">
                  <a:pos x="45" y="34"/>
                </a:cxn>
                <a:cxn ang="0">
                  <a:pos x="48" y="27"/>
                </a:cxn>
                <a:cxn ang="0">
                  <a:pos x="48" y="21"/>
                </a:cxn>
                <a:cxn ang="0">
                  <a:pos x="45" y="15"/>
                </a:cxn>
                <a:cxn ang="0">
                  <a:pos x="42" y="9"/>
                </a:cxn>
                <a:cxn ang="0">
                  <a:pos x="36" y="6"/>
                </a:cxn>
                <a:cxn ang="0">
                  <a:pos x="33" y="3"/>
                </a:cxn>
                <a:cxn ang="0">
                  <a:pos x="27" y="0"/>
                </a:cxn>
                <a:cxn ang="0">
                  <a:pos x="21" y="0"/>
                </a:cxn>
                <a:cxn ang="0">
                  <a:pos x="15" y="3"/>
                </a:cxn>
                <a:cxn ang="0">
                  <a:pos x="9" y="6"/>
                </a:cxn>
                <a:cxn ang="0">
                  <a:pos x="6" y="9"/>
                </a:cxn>
                <a:cxn ang="0">
                  <a:pos x="3" y="15"/>
                </a:cxn>
                <a:cxn ang="0">
                  <a:pos x="0" y="21"/>
                </a:cxn>
                <a:cxn ang="0">
                  <a:pos x="0" y="27"/>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6" y="43"/>
                  </a:lnTo>
                  <a:lnTo>
                    <a:pt x="42" y="40"/>
                  </a:lnTo>
                  <a:lnTo>
                    <a:pt x="45" y="34"/>
                  </a:lnTo>
                  <a:lnTo>
                    <a:pt x="48" y="27"/>
                  </a:lnTo>
                  <a:lnTo>
                    <a:pt x="48" y="21"/>
                  </a:lnTo>
                  <a:lnTo>
                    <a:pt x="45" y="15"/>
                  </a:lnTo>
                  <a:lnTo>
                    <a:pt x="42" y="9"/>
                  </a:lnTo>
                  <a:lnTo>
                    <a:pt x="36" y="6"/>
                  </a:lnTo>
                  <a:lnTo>
                    <a:pt x="33" y="3"/>
                  </a:lnTo>
                  <a:lnTo>
                    <a:pt x="27" y="0"/>
                  </a:lnTo>
                  <a:lnTo>
                    <a:pt x="21" y="0"/>
                  </a:lnTo>
                  <a:lnTo>
                    <a:pt x="15" y="3"/>
                  </a:lnTo>
                  <a:lnTo>
                    <a:pt x="9" y="6"/>
                  </a:lnTo>
                  <a:lnTo>
                    <a:pt x="6" y="9"/>
                  </a:lnTo>
                  <a:lnTo>
                    <a:pt x="3" y="15"/>
                  </a:lnTo>
                  <a:lnTo>
                    <a:pt x="0" y="21"/>
                  </a:lnTo>
                  <a:lnTo>
                    <a:pt x="0" y="27"/>
                  </a:lnTo>
                  <a:lnTo>
                    <a:pt x="3" y="34"/>
                  </a:lnTo>
                  <a:lnTo>
                    <a:pt x="6"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11" name="Rectangle 123"/>
            <p:cNvSpPr>
              <a:spLocks noChangeArrowheads="1"/>
            </p:cNvSpPr>
            <p:nvPr/>
          </p:nvSpPr>
          <p:spPr bwMode="auto">
            <a:xfrm>
              <a:off x="2730" y="2154"/>
              <a:ext cx="6" cy="151"/>
            </a:xfrm>
            <a:prstGeom prst="rect">
              <a:avLst/>
            </a:prstGeom>
            <a:solidFill>
              <a:srgbClr val="00B7FF"/>
            </a:solidFill>
            <a:ln w="9525">
              <a:solidFill>
                <a:srgbClr val="00B7FF"/>
              </a:solidFill>
              <a:miter lim="800000"/>
              <a:headEnd/>
              <a:tailEnd/>
            </a:ln>
          </p:spPr>
          <p:txBody>
            <a:bodyPr/>
            <a:lstStyle/>
            <a:p>
              <a:endParaRPr lang="en-ZA"/>
            </a:p>
          </p:txBody>
        </p:sp>
        <p:sp>
          <p:nvSpPr>
            <p:cNvPr id="1343612" name="Rectangle 124"/>
            <p:cNvSpPr>
              <a:spLocks noChangeArrowheads="1"/>
            </p:cNvSpPr>
            <p:nvPr/>
          </p:nvSpPr>
          <p:spPr bwMode="auto">
            <a:xfrm>
              <a:off x="2712" y="2151"/>
              <a:ext cx="41" cy="4"/>
            </a:xfrm>
            <a:prstGeom prst="rect">
              <a:avLst/>
            </a:prstGeom>
            <a:solidFill>
              <a:srgbClr val="00B7FF"/>
            </a:solidFill>
            <a:ln w="9525">
              <a:solidFill>
                <a:srgbClr val="00B7FF"/>
              </a:solidFill>
              <a:miter lim="800000"/>
              <a:headEnd/>
              <a:tailEnd/>
            </a:ln>
          </p:spPr>
          <p:txBody>
            <a:bodyPr/>
            <a:lstStyle/>
            <a:p>
              <a:endParaRPr lang="en-ZA"/>
            </a:p>
          </p:txBody>
        </p:sp>
        <p:sp>
          <p:nvSpPr>
            <p:cNvPr id="1343613" name="Freeform 125"/>
            <p:cNvSpPr>
              <a:spLocks/>
            </p:cNvSpPr>
            <p:nvPr/>
          </p:nvSpPr>
          <p:spPr bwMode="auto">
            <a:xfrm>
              <a:off x="2709" y="2289"/>
              <a:ext cx="47" cy="36"/>
            </a:xfrm>
            <a:custGeom>
              <a:avLst/>
              <a:gdLst/>
              <a:ahLst/>
              <a:cxnLst>
                <a:cxn ang="0">
                  <a:pos x="28" y="45"/>
                </a:cxn>
                <a:cxn ang="0">
                  <a:pos x="34" y="45"/>
                </a:cxn>
                <a:cxn ang="0">
                  <a:pos x="40" y="42"/>
                </a:cxn>
                <a:cxn ang="0">
                  <a:pos x="43" y="36"/>
                </a:cxn>
                <a:cxn ang="0">
                  <a:pos x="46" y="30"/>
                </a:cxn>
                <a:cxn ang="0">
                  <a:pos x="49" y="24"/>
                </a:cxn>
                <a:cxn ang="0">
                  <a:pos x="49" y="21"/>
                </a:cxn>
                <a:cxn ang="0">
                  <a:pos x="46" y="15"/>
                </a:cxn>
                <a:cxn ang="0">
                  <a:pos x="43" y="9"/>
                </a:cxn>
                <a:cxn ang="0">
                  <a:pos x="40" y="3"/>
                </a:cxn>
                <a:cxn ang="0">
                  <a:pos x="34" y="0"/>
                </a:cxn>
                <a:cxn ang="0">
                  <a:pos x="28" y="0"/>
                </a:cxn>
                <a:cxn ang="0">
                  <a:pos x="22" y="0"/>
                </a:cxn>
                <a:cxn ang="0">
                  <a:pos x="16" y="0"/>
                </a:cxn>
                <a:cxn ang="0">
                  <a:pos x="9" y="3"/>
                </a:cxn>
                <a:cxn ang="0">
                  <a:pos x="6" y="9"/>
                </a:cxn>
                <a:cxn ang="0">
                  <a:pos x="3" y="15"/>
                </a:cxn>
                <a:cxn ang="0">
                  <a:pos x="0" y="21"/>
                </a:cxn>
                <a:cxn ang="0">
                  <a:pos x="0" y="24"/>
                </a:cxn>
                <a:cxn ang="0">
                  <a:pos x="3" y="30"/>
                </a:cxn>
                <a:cxn ang="0">
                  <a:pos x="6" y="36"/>
                </a:cxn>
                <a:cxn ang="0">
                  <a:pos x="9" y="42"/>
                </a:cxn>
                <a:cxn ang="0">
                  <a:pos x="16" y="45"/>
                </a:cxn>
                <a:cxn ang="0">
                  <a:pos x="22" y="45"/>
                </a:cxn>
                <a:cxn ang="0">
                  <a:pos x="28" y="45"/>
                </a:cxn>
              </a:cxnLst>
              <a:rect l="0" t="0" r="r" b="b"/>
              <a:pathLst>
                <a:path w="49" h="45">
                  <a:moveTo>
                    <a:pt x="28" y="45"/>
                  </a:moveTo>
                  <a:lnTo>
                    <a:pt x="34" y="45"/>
                  </a:lnTo>
                  <a:lnTo>
                    <a:pt x="40" y="42"/>
                  </a:lnTo>
                  <a:lnTo>
                    <a:pt x="43" y="36"/>
                  </a:lnTo>
                  <a:lnTo>
                    <a:pt x="46" y="30"/>
                  </a:lnTo>
                  <a:lnTo>
                    <a:pt x="49" y="24"/>
                  </a:lnTo>
                  <a:lnTo>
                    <a:pt x="49" y="21"/>
                  </a:lnTo>
                  <a:lnTo>
                    <a:pt x="46" y="15"/>
                  </a:lnTo>
                  <a:lnTo>
                    <a:pt x="43" y="9"/>
                  </a:lnTo>
                  <a:lnTo>
                    <a:pt x="40" y="3"/>
                  </a:lnTo>
                  <a:lnTo>
                    <a:pt x="34" y="0"/>
                  </a:lnTo>
                  <a:lnTo>
                    <a:pt x="28" y="0"/>
                  </a:lnTo>
                  <a:lnTo>
                    <a:pt x="22" y="0"/>
                  </a:lnTo>
                  <a:lnTo>
                    <a:pt x="16" y="0"/>
                  </a:lnTo>
                  <a:lnTo>
                    <a:pt x="9" y="3"/>
                  </a:lnTo>
                  <a:lnTo>
                    <a:pt x="6" y="9"/>
                  </a:lnTo>
                  <a:lnTo>
                    <a:pt x="3" y="15"/>
                  </a:lnTo>
                  <a:lnTo>
                    <a:pt x="0" y="21"/>
                  </a:lnTo>
                  <a:lnTo>
                    <a:pt x="0" y="24"/>
                  </a:lnTo>
                  <a:lnTo>
                    <a:pt x="3" y="30"/>
                  </a:lnTo>
                  <a:lnTo>
                    <a:pt x="6" y="36"/>
                  </a:lnTo>
                  <a:lnTo>
                    <a:pt x="9" y="42"/>
                  </a:lnTo>
                  <a:lnTo>
                    <a:pt x="16" y="45"/>
                  </a:lnTo>
                  <a:lnTo>
                    <a:pt x="22" y="45"/>
                  </a:lnTo>
                  <a:lnTo>
                    <a:pt x="28" y="45"/>
                  </a:lnTo>
                  <a:close/>
                </a:path>
              </a:pathLst>
            </a:custGeom>
            <a:solidFill>
              <a:srgbClr val="00B7FF"/>
            </a:solidFill>
            <a:ln w="0">
              <a:solidFill>
                <a:srgbClr val="00B7FF"/>
              </a:solidFill>
              <a:prstDash val="solid"/>
              <a:round/>
              <a:headEnd/>
              <a:tailEnd/>
            </a:ln>
          </p:spPr>
          <p:txBody>
            <a:bodyPr/>
            <a:lstStyle/>
            <a:p>
              <a:endParaRPr lang="en-ZA"/>
            </a:p>
          </p:txBody>
        </p:sp>
        <p:sp>
          <p:nvSpPr>
            <p:cNvPr id="1343614" name="Freeform 126"/>
            <p:cNvSpPr>
              <a:spLocks/>
            </p:cNvSpPr>
            <p:nvPr/>
          </p:nvSpPr>
          <p:spPr bwMode="auto">
            <a:xfrm>
              <a:off x="2709" y="2289"/>
              <a:ext cx="47" cy="36"/>
            </a:xfrm>
            <a:custGeom>
              <a:avLst/>
              <a:gdLst/>
              <a:ahLst/>
              <a:cxnLst>
                <a:cxn ang="0">
                  <a:pos x="28" y="45"/>
                </a:cxn>
                <a:cxn ang="0">
                  <a:pos x="34" y="45"/>
                </a:cxn>
                <a:cxn ang="0">
                  <a:pos x="40" y="42"/>
                </a:cxn>
                <a:cxn ang="0">
                  <a:pos x="43" y="36"/>
                </a:cxn>
                <a:cxn ang="0">
                  <a:pos x="46" y="30"/>
                </a:cxn>
                <a:cxn ang="0">
                  <a:pos x="49" y="24"/>
                </a:cxn>
                <a:cxn ang="0">
                  <a:pos x="49" y="21"/>
                </a:cxn>
                <a:cxn ang="0">
                  <a:pos x="46" y="15"/>
                </a:cxn>
                <a:cxn ang="0">
                  <a:pos x="43" y="9"/>
                </a:cxn>
                <a:cxn ang="0">
                  <a:pos x="40" y="3"/>
                </a:cxn>
                <a:cxn ang="0">
                  <a:pos x="34" y="0"/>
                </a:cxn>
                <a:cxn ang="0">
                  <a:pos x="28" y="0"/>
                </a:cxn>
                <a:cxn ang="0">
                  <a:pos x="22" y="0"/>
                </a:cxn>
                <a:cxn ang="0">
                  <a:pos x="16" y="0"/>
                </a:cxn>
                <a:cxn ang="0">
                  <a:pos x="9" y="3"/>
                </a:cxn>
                <a:cxn ang="0">
                  <a:pos x="6" y="9"/>
                </a:cxn>
                <a:cxn ang="0">
                  <a:pos x="3" y="15"/>
                </a:cxn>
                <a:cxn ang="0">
                  <a:pos x="0" y="21"/>
                </a:cxn>
                <a:cxn ang="0">
                  <a:pos x="0" y="24"/>
                </a:cxn>
                <a:cxn ang="0">
                  <a:pos x="3" y="30"/>
                </a:cxn>
                <a:cxn ang="0">
                  <a:pos x="6" y="36"/>
                </a:cxn>
                <a:cxn ang="0">
                  <a:pos x="9" y="42"/>
                </a:cxn>
                <a:cxn ang="0">
                  <a:pos x="16" y="45"/>
                </a:cxn>
                <a:cxn ang="0">
                  <a:pos x="22" y="45"/>
                </a:cxn>
                <a:cxn ang="0">
                  <a:pos x="28" y="45"/>
                </a:cxn>
              </a:cxnLst>
              <a:rect l="0" t="0" r="r" b="b"/>
              <a:pathLst>
                <a:path w="49" h="45">
                  <a:moveTo>
                    <a:pt x="28" y="45"/>
                  </a:moveTo>
                  <a:lnTo>
                    <a:pt x="34" y="45"/>
                  </a:lnTo>
                  <a:lnTo>
                    <a:pt x="40" y="42"/>
                  </a:lnTo>
                  <a:lnTo>
                    <a:pt x="43" y="36"/>
                  </a:lnTo>
                  <a:lnTo>
                    <a:pt x="46" y="30"/>
                  </a:lnTo>
                  <a:lnTo>
                    <a:pt x="49" y="24"/>
                  </a:lnTo>
                  <a:lnTo>
                    <a:pt x="49" y="21"/>
                  </a:lnTo>
                  <a:lnTo>
                    <a:pt x="46" y="15"/>
                  </a:lnTo>
                  <a:lnTo>
                    <a:pt x="43" y="9"/>
                  </a:lnTo>
                  <a:lnTo>
                    <a:pt x="40" y="3"/>
                  </a:lnTo>
                  <a:lnTo>
                    <a:pt x="34" y="0"/>
                  </a:lnTo>
                  <a:lnTo>
                    <a:pt x="28" y="0"/>
                  </a:lnTo>
                  <a:lnTo>
                    <a:pt x="22" y="0"/>
                  </a:lnTo>
                  <a:lnTo>
                    <a:pt x="16" y="0"/>
                  </a:lnTo>
                  <a:lnTo>
                    <a:pt x="9" y="3"/>
                  </a:lnTo>
                  <a:lnTo>
                    <a:pt x="6" y="9"/>
                  </a:lnTo>
                  <a:lnTo>
                    <a:pt x="3" y="15"/>
                  </a:lnTo>
                  <a:lnTo>
                    <a:pt x="0" y="21"/>
                  </a:lnTo>
                  <a:lnTo>
                    <a:pt x="0" y="24"/>
                  </a:lnTo>
                  <a:lnTo>
                    <a:pt x="3" y="30"/>
                  </a:lnTo>
                  <a:lnTo>
                    <a:pt x="6" y="36"/>
                  </a:lnTo>
                  <a:lnTo>
                    <a:pt x="9" y="42"/>
                  </a:lnTo>
                  <a:lnTo>
                    <a:pt x="16" y="45"/>
                  </a:lnTo>
                  <a:lnTo>
                    <a:pt x="22" y="45"/>
                  </a:lnTo>
                  <a:lnTo>
                    <a:pt x="28" y="45"/>
                  </a:lnTo>
                </a:path>
              </a:pathLst>
            </a:custGeom>
            <a:solidFill>
              <a:srgbClr val="00B7FF"/>
            </a:solidFill>
            <a:ln w="9525">
              <a:solidFill>
                <a:srgbClr val="00B7FF"/>
              </a:solidFill>
              <a:prstDash val="solid"/>
              <a:round/>
              <a:headEnd/>
              <a:tailEnd/>
            </a:ln>
          </p:spPr>
          <p:txBody>
            <a:bodyPr/>
            <a:lstStyle/>
            <a:p>
              <a:endParaRPr lang="en-ZA"/>
            </a:p>
          </p:txBody>
        </p:sp>
        <p:sp>
          <p:nvSpPr>
            <p:cNvPr id="1343615" name="Rectangle 127"/>
            <p:cNvSpPr>
              <a:spLocks noChangeArrowheads="1"/>
            </p:cNvSpPr>
            <p:nvPr/>
          </p:nvSpPr>
          <p:spPr bwMode="auto">
            <a:xfrm>
              <a:off x="2765" y="1537"/>
              <a:ext cx="9" cy="155"/>
            </a:xfrm>
            <a:prstGeom prst="rect">
              <a:avLst/>
            </a:prstGeom>
            <a:solidFill>
              <a:srgbClr val="00B7FF"/>
            </a:solidFill>
            <a:ln w="9525">
              <a:solidFill>
                <a:srgbClr val="00B7FF"/>
              </a:solidFill>
              <a:miter lim="800000"/>
              <a:headEnd/>
              <a:tailEnd/>
            </a:ln>
          </p:spPr>
          <p:txBody>
            <a:bodyPr/>
            <a:lstStyle/>
            <a:p>
              <a:endParaRPr lang="en-ZA"/>
            </a:p>
          </p:txBody>
        </p:sp>
        <p:sp>
          <p:nvSpPr>
            <p:cNvPr id="1343616" name="Rectangle 128"/>
            <p:cNvSpPr>
              <a:spLocks noChangeArrowheads="1"/>
            </p:cNvSpPr>
            <p:nvPr/>
          </p:nvSpPr>
          <p:spPr bwMode="auto">
            <a:xfrm>
              <a:off x="2750" y="1535"/>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17" name="Freeform 129"/>
            <p:cNvSpPr>
              <a:spLocks/>
            </p:cNvSpPr>
            <p:nvPr/>
          </p:nvSpPr>
          <p:spPr bwMode="auto">
            <a:xfrm>
              <a:off x="2748" y="1673"/>
              <a:ext cx="43" cy="38"/>
            </a:xfrm>
            <a:custGeom>
              <a:avLst/>
              <a:gdLst/>
              <a:ahLst/>
              <a:cxnLst>
                <a:cxn ang="0">
                  <a:pos x="27" y="49"/>
                </a:cxn>
                <a:cxn ang="0">
                  <a:pos x="30" y="46"/>
                </a:cxn>
                <a:cxn ang="0">
                  <a:pos x="36" y="43"/>
                </a:cxn>
                <a:cxn ang="0">
                  <a:pos x="42" y="37"/>
                </a:cxn>
                <a:cxn ang="0">
                  <a:pos x="45" y="34"/>
                </a:cxn>
                <a:cxn ang="0">
                  <a:pos x="45" y="28"/>
                </a:cxn>
                <a:cxn ang="0">
                  <a:pos x="45" y="22"/>
                </a:cxn>
                <a:cxn ang="0">
                  <a:pos x="45" y="16"/>
                </a:cxn>
                <a:cxn ang="0">
                  <a:pos x="42" y="9"/>
                </a:cxn>
                <a:cxn ang="0">
                  <a:pos x="36" y="6"/>
                </a:cxn>
                <a:cxn ang="0">
                  <a:pos x="30" y="3"/>
                </a:cxn>
                <a:cxn ang="0">
                  <a:pos x="27" y="0"/>
                </a:cxn>
                <a:cxn ang="0">
                  <a:pos x="21" y="0"/>
                </a:cxn>
                <a:cxn ang="0">
                  <a:pos x="15" y="3"/>
                </a:cxn>
                <a:cxn ang="0">
                  <a:pos x="9" y="6"/>
                </a:cxn>
                <a:cxn ang="0">
                  <a:pos x="3" y="9"/>
                </a:cxn>
                <a:cxn ang="0">
                  <a:pos x="0" y="16"/>
                </a:cxn>
                <a:cxn ang="0">
                  <a:pos x="0" y="22"/>
                </a:cxn>
                <a:cxn ang="0">
                  <a:pos x="0" y="28"/>
                </a:cxn>
                <a:cxn ang="0">
                  <a:pos x="0" y="34"/>
                </a:cxn>
                <a:cxn ang="0">
                  <a:pos x="3" y="37"/>
                </a:cxn>
                <a:cxn ang="0">
                  <a:pos x="9" y="43"/>
                </a:cxn>
                <a:cxn ang="0">
                  <a:pos x="15" y="46"/>
                </a:cxn>
                <a:cxn ang="0">
                  <a:pos x="21" y="49"/>
                </a:cxn>
                <a:cxn ang="0">
                  <a:pos x="27" y="49"/>
                </a:cxn>
              </a:cxnLst>
              <a:rect l="0" t="0" r="r" b="b"/>
              <a:pathLst>
                <a:path w="45" h="49">
                  <a:moveTo>
                    <a:pt x="27" y="49"/>
                  </a:moveTo>
                  <a:lnTo>
                    <a:pt x="30" y="46"/>
                  </a:lnTo>
                  <a:lnTo>
                    <a:pt x="36" y="43"/>
                  </a:lnTo>
                  <a:lnTo>
                    <a:pt x="42" y="37"/>
                  </a:lnTo>
                  <a:lnTo>
                    <a:pt x="45" y="34"/>
                  </a:lnTo>
                  <a:lnTo>
                    <a:pt x="45" y="28"/>
                  </a:lnTo>
                  <a:lnTo>
                    <a:pt x="45" y="22"/>
                  </a:lnTo>
                  <a:lnTo>
                    <a:pt x="45" y="16"/>
                  </a:lnTo>
                  <a:lnTo>
                    <a:pt x="42" y="9"/>
                  </a:lnTo>
                  <a:lnTo>
                    <a:pt x="36" y="6"/>
                  </a:lnTo>
                  <a:lnTo>
                    <a:pt x="30" y="3"/>
                  </a:lnTo>
                  <a:lnTo>
                    <a:pt x="27" y="0"/>
                  </a:lnTo>
                  <a:lnTo>
                    <a:pt x="21" y="0"/>
                  </a:lnTo>
                  <a:lnTo>
                    <a:pt x="15" y="3"/>
                  </a:lnTo>
                  <a:lnTo>
                    <a:pt x="9" y="6"/>
                  </a:lnTo>
                  <a:lnTo>
                    <a:pt x="3" y="9"/>
                  </a:lnTo>
                  <a:lnTo>
                    <a:pt x="0" y="16"/>
                  </a:lnTo>
                  <a:lnTo>
                    <a:pt x="0" y="22"/>
                  </a:lnTo>
                  <a:lnTo>
                    <a:pt x="0" y="28"/>
                  </a:lnTo>
                  <a:lnTo>
                    <a:pt x="0" y="34"/>
                  </a:lnTo>
                  <a:lnTo>
                    <a:pt x="3" y="37"/>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18" name="Freeform 130"/>
            <p:cNvSpPr>
              <a:spLocks/>
            </p:cNvSpPr>
            <p:nvPr/>
          </p:nvSpPr>
          <p:spPr bwMode="auto">
            <a:xfrm>
              <a:off x="2748" y="1673"/>
              <a:ext cx="43" cy="38"/>
            </a:xfrm>
            <a:custGeom>
              <a:avLst/>
              <a:gdLst/>
              <a:ahLst/>
              <a:cxnLst>
                <a:cxn ang="0">
                  <a:pos x="27" y="49"/>
                </a:cxn>
                <a:cxn ang="0">
                  <a:pos x="30" y="46"/>
                </a:cxn>
                <a:cxn ang="0">
                  <a:pos x="36" y="43"/>
                </a:cxn>
                <a:cxn ang="0">
                  <a:pos x="42" y="37"/>
                </a:cxn>
                <a:cxn ang="0">
                  <a:pos x="45" y="34"/>
                </a:cxn>
                <a:cxn ang="0">
                  <a:pos x="45" y="28"/>
                </a:cxn>
                <a:cxn ang="0">
                  <a:pos x="45" y="22"/>
                </a:cxn>
                <a:cxn ang="0">
                  <a:pos x="45" y="16"/>
                </a:cxn>
                <a:cxn ang="0">
                  <a:pos x="42" y="9"/>
                </a:cxn>
                <a:cxn ang="0">
                  <a:pos x="36" y="6"/>
                </a:cxn>
                <a:cxn ang="0">
                  <a:pos x="30" y="3"/>
                </a:cxn>
                <a:cxn ang="0">
                  <a:pos x="27" y="0"/>
                </a:cxn>
                <a:cxn ang="0">
                  <a:pos x="21" y="0"/>
                </a:cxn>
                <a:cxn ang="0">
                  <a:pos x="15" y="3"/>
                </a:cxn>
                <a:cxn ang="0">
                  <a:pos x="9" y="6"/>
                </a:cxn>
                <a:cxn ang="0">
                  <a:pos x="3" y="9"/>
                </a:cxn>
                <a:cxn ang="0">
                  <a:pos x="0" y="16"/>
                </a:cxn>
                <a:cxn ang="0">
                  <a:pos x="0" y="22"/>
                </a:cxn>
                <a:cxn ang="0">
                  <a:pos x="0" y="28"/>
                </a:cxn>
                <a:cxn ang="0">
                  <a:pos x="0" y="34"/>
                </a:cxn>
                <a:cxn ang="0">
                  <a:pos x="3" y="37"/>
                </a:cxn>
                <a:cxn ang="0">
                  <a:pos x="9" y="43"/>
                </a:cxn>
                <a:cxn ang="0">
                  <a:pos x="15" y="46"/>
                </a:cxn>
                <a:cxn ang="0">
                  <a:pos x="21" y="49"/>
                </a:cxn>
                <a:cxn ang="0">
                  <a:pos x="27" y="49"/>
                </a:cxn>
              </a:cxnLst>
              <a:rect l="0" t="0" r="r" b="b"/>
              <a:pathLst>
                <a:path w="45" h="49">
                  <a:moveTo>
                    <a:pt x="27" y="49"/>
                  </a:moveTo>
                  <a:lnTo>
                    <a:pt x="30" y="46"/>
                  </a:lnTo>
                  <a:lnTo>
                    <a:pt x="36" y="43"/>
                  </a:lnTo>
                  <a:lnTo>
                    <a:pt x="42" y="37"/>
                  </a:lnTo>
                  <a:lnTo>
                    <a:pt x="45" y="34"/>
                  </a:lnTo>
                  <a:lnTo>
                    <a:pt x="45" y="28"/>
                  </a:lnTo>
                  <a:lnTo>
                    <a:pt x="45" y="22"/>
                  </a:lnTo>
                  <a:lnTo>
                    <a:pt x="45" y="16"/>
                  </a:lnTo>
                  <a:lnTo>
                    <a:pt x="42" y="9"/>
                  </a:lnTo>
                  <a:lnTo>
                    <a:pt x="36" y="6"/>
                  </a:lnTo>
                  <a:lnTo>
                    <a:pt x="30" y="3"/>
                  </a:lnTo>
                  <a:lnTo>
                    <a:pt x="27" y="0"/>
                  </a:lnTo>
                  <a:lnTo>
                    <a:pt x="21" y="0"/>
                  </a:lnTo>
                  <a:lnTo>
                    <a:pt x="15" y="3"/>
                  </a:lnTo>
                  <a:lnTo>
                    <a:pt x="9" y="6"/>
                  </a:lnTo>
                  <a:lnTo>
                    <a:pt x="3" y="9"/>
                  </a:lnTo>
                  <a:lnTo>
                    <a:pt x="0" y="16"/>
                  </a:lnTo>
                  <a:lnTo>
                    <a:pt x="0" y="22"/>
                  </a:lnTo>
                  <a:lnTo>
                    <a:pt x="0" y="28"/>
                  </a:lnTo>
                  <a:lnTo>
                    <a:pt x="0" y="34"/>
                  </a:lnTo>
                  <a:lnTo>
                    <a:pt x="3" y="37"/>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19" name="Rectangle 131"/>
            <p:cNvSpPr>
              <a:spLocks noChangeArrowheads="1"/>
            </p:cNvSpPr>
            <p:nvPr/>
          </p:nvSpPr>
          <p:spPr bwMode="auto">
            <a:xfrm>
              <a:off x="2803" y="1603"/>
              <a:ext cx="7" cy="133"/>
            </a:xfrm>
            <a:prstGeom prst="rect">
              <a:avLst/>
            </a:prstGeom>
            <a:solidFill>
              <a:srgbClr val="00B7FF"/>
            </a:solidFill>
            <a:ln w="9525">
              <a:solidFill>
                <a:srgbClr val="00B7FF"/>
              </a:solidFill>
              <a:miter lim="800000"/>
              <a:headEnd/>
              <a:tailEnd/>
            </a:ln>
          </p:spPr>
          <p:txBody>
            <a:bodyPr/>
            <a:lstStyle/>
            <a:p>
              <a:endParaRPr lang="en-ZA"/>
            </a:p>
          </p:txBody>
        </p:sp>
        <p:sp>
          <p:nvSpPr>
            <p:cNvPr id="1343620" name="Rectangle 132"/>
            <p:cNvSpPr>
              <a:spLocks noChangeArrowheads="1"/>
            </p:cNvSpPr>
            <p:nvPr/>
          </p:nvSpPr>
          <p:spPr bwMode="auto">
            <a:xfrm>
              <a:off x="2785" y="1600"/>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621" name="Freeform 133"/>
            <p:cNvSpPr>
              <a:spLocks/>
            </p:cNvSpPr>
            <p:nvPr/>
          </p:nvSpPr>
          <p:spPr bwMode="auto">
            <a:xfrm>
              <a:off x="2782" y="1716"/>
              <a:ext cx="48" cy="39"/>
            </a:xfrm>
            <a:custGeom>
              <a:avLst/>
              <a:gdLst/>
              <a:ahLst/>
              <a:cxnLst>
                <a:cxn ang="0">
                  <a:pos x="28" y="49"/>
                </a:cxn>
                <a:cxn ang="0">
                  <a:pos x="34" y="46"/>
                </a:cxn>
                <a:cxn ang="0">
                  <a:pos x="40" y="43"/>
                </a:cxn>
                <a:cxn ang="0">
                  <a:pos x="43" y="40"/>
                </a:cxn>
                <a:cxn ang="0">
                  <a:pos x="46" y="34"/>
                </a:cxn>
                <a:cxn ang="0">
                  <a:pos x="49" y="28"/>
                </a:cxn>
                <a:cxn ang="0">
                  <a:pos x="49" y="21"/>
                </a:cxn>
                <a:cxn ang="0">
                  <a:pos x="46" y="15"/>
                </a:cxn>
                <a:cxn ang="0">
                  <a:pos x="43" y="9"/>
                </a:cxn>
                <a:cxn ang="0">
                  <a:pos x="40" y="6"/>
                </a:cxn>
                <a:cxn ang="0">
                  <a:pos x="34" y="3"/>
                </a:cxn>
                <a:cxn ang="0">
                  <a:pos x="28" y="0"/>
                </a:cxn>
                <a:cxn ang="0">
                  <a:pos x="21" y="0"/>
                </a:cxn>
                <a:cxn ang="0">
                  <a:pos x="15" y="3"/>
                </a:cxn>
                <a:cxn ang="0">
                  <a:pos x="9" y="6"/>
                </a:cxn>
                <a:cxn ang="0">
                  <a:pos x="6" y="9"/>
                </a:cxn>
                <a:cxn ang="0">
                  <a:pos x="3" y="15"/>
                </a:cxn>
                <a:cxn ang="0">
                  <a:pos x="0" y="21"/>
                </a:cxn>
                <a:cxn ang="0">
                  <a:pos x="0" y="28"/>
                </a:cxn>
                <a:cxn ang="0">
                  <a:pos x="3" y="34"/>
                </a:cxn>
                <a:cxn ang="0">
                  <a:pos x="6" y="40"/>
                </a:cxn>
                <a:cxn ang="0">
                  <a:pos x="9" y="43"/>
                </a:cxn>
                <a:cxn ang="0">
                  <a:pos x="15" y="46"/>
                </a:cxn>
                <a:cxn ang="0">
                  <a:pos x="21" y="49"/>
                </a:cxn>
                <a:cxn ang="0">
                  <a:pos x="28" y="49"/>
                </a:cxn>
              </a:cxnLst>
              <a:rect l="0" t="0" r="r" b="b"/>
              <a:pathLst>
                <a:path w="49" h="49">
                  <a:moveTo>
                    <a:pt x="28" y="49"/>
                  </a:moveTo>
                  <a:lnTo>
                    <a:pt x="34" y="46"/>
                  </a:lnTo>
                  <a:lnTo>
                    <a:pt x="40" y="43"/>
                  </a:lnTo>
                  <a:lnTo>
                    <a:pt x="43" y="40"/>
                  </a:lnTo>
                  <a:lnTo>
                    <a:pt x="46" y="34"/>
                  </a:lnTo>
                  <a:lnTo>
                    <a:pt x="49" y="28"/>
                  </a:lnTo>
                  <a:lnTo>
                    <a:pt x="49" y="21"/>
                  </a:lnTo>
                  <a:lnTo>
                    <a:pt x="46" y="15"/>
                  </a:lnTo>
                  <a:lnTo>
                    <a:pt x="43" y="9"/>
                  </a:lnTo>
                  <a:lnTo>
                    <a:pt x="40" y="6"/>
                  </a:lnTo>
                  <a:lnTo>
                    <a:pt x="34" y="3"/>
                  </a:lnTo>
                  <a:lnTo>
                    <a:pt x="28" y="0"/>
                  </a:lnTo>
                  <a:lnTo>
                    <a:pt x="21" y="0"/>
                  </a:lnTo>
                  <a:lnTo>
                    <a:pt x="15" y="3"/>
                  </a:lnTo>
                  <a:lnTo>
                    <a:pt x="9" y="6"/>
                  </a:lnTo>
                  <a:lnTo>
                    <a:pt x="6" y="9"/>
                  </a:lnTo>
                  <a:lnTo>
                    <a:pt x="3" y="15"/>
                  </a:lnTo>
                  <a:lnTo>
                    <a:pt x="0" y="21"/>
                  </a:lnTo>
                  <a:lnTo>
                    <a:pt x="0" y="28"/>
                  </a:lnTo>
                  <a:lnTo>
                    <a:pt x="3" y="34"/>
                  </a:lnTo>
                  <a:lnTo>
                    <a:pt x="6" y="40"/>
                  </a:lnTo>
                  <a:lnTo>
                    <a:pt x="9" y="43"/>
                  </a:lnTo>
                  <a:lnTo>
                    <a:pt x="15" y="46"/>
                  </a:lnTo>
                  <a:lnTo>
                    <a:pt x="21" y="49"/>
                  </a:lnTo>
                  <a:lnTo>
                    <a:pt x="28" y="49"/>
                  </a:lnTo>
                  <a:close/>
                </a:path>
              </a:pathLst>
            </a:custGeom>
            <a:solidFill>
              <a:srgbClr val="00B7FF"/>
            </a:solidFill>
            <a:ln w="0">
              <a:solidFill>
                <a:srgbClr val="00B7FF"/>
              </a:solidFill>
              <a:prstDash val="solid"/>
              <a:round/>
              <a:headEnd/>
              <a:tailEnd/>
            </a:ln>
          </p:spPr>
          <p:txBody>
            <a:bodyPr/>
            <a:lstStyle/>
            <a:p>
              <a:endParaRPr lang="en-ZA"/>
            </a:p>
          </p:txBody>
        </p:sp>
        <p:sp>
          <p:nvSpPr>
            <p:cNvPr id="1343622" name="Freeform 134"/>
            <p:cNvSpPr>
              <a:spLocks/>
            </p:cNvSpPr>
            <p:nvPr/>
          </p:nvSpPr>
          <p:spPr bwMode="auto">
            <a:xfrm>
              <a:off x="2782" y="1716"/>
              <a:ext cx="48" cy="39"/>
            </a:xfrm>
            <a:custGeom>
              <a:avLst/>
              <a:gdLst/>
              <a:ahLst/>
              <a:cxnLst>
                <a:cxn ang="0">
                  <a:pos x="28" y="49"/>
                </a:cxn>
                <a:cxn ang="0">
                  <a:pos x="34" y="46"/>
                </a:cxn>
                <a:cxn ang="0">
                  <a:pos x="40" y="43"/>
                </a:cxn>
                <a:cxn ang="0">
                  <a:pos x="43" y="40"/>
                </a:cxn>
                <a:cxn ang="0">
                  <a:pos x="46" y="34"/>
                </a:cxn>
                <a:cxn ang="0">
                  <a:pos x="49" y="28"/>
                </a:cxn>
                <a:cxn ang="0">
                  <a:pos x="49" y="21"/>
                </a:cxn>
                <a:cxn ang="0">
                  <a:pos x="46" y="15"/>
                </a:cxn>
                <a:cxn ang="0">
                  <a:pos x="43" y="9"/>
                </a:cxn>
                <a:cxn ang="0">
                  <a:pos x="40" y="6"/>
                </a:cxn>
                <a:cxn ang="0">
                  <a:pos x="34" y="3"/>
                </a:cxn>
                <a:cxn ang="0">
                  <a:pos x="28" y="0"/>
                </a:cxn>
                <a:cxn ang="0">
                  <a:pos x="21" y="0"/>
                </a:cxn>
                <a:cxn ang="0">
                  <a:pos x="15" y="3"/>
                </a:cxn>
                <a:cxn ang="0">
                  <a:pos x="9" y="6"/>
                </a:cxn>
                <a:cxn ang="0">
                  <a:pos x="6" y="9"/>
                </a:cxn>
                <a:cxn ang="0">
                  <a:pos x="3" y="15"/>
                </a:cxn>
                <a:cxn ang="0">
                  <a:pos x="0" y="21"/>
                </a:cxn>
                <a:cxn ang="0">
                  <a:pos x="0" y="28"/>
                </a:cxn>
                <a:cxn ang="0">
                  <a:pos x="3" y="34"/>
                </a:cxn>
                <a:cxn ang="0">
                  <a:pos x="6" y="40"/>
                </a:cxn>
                <a:cxn ang="0">
                  <a:pos x="9" y="43"/>
                </a:cxn>
                <a:cxn ang="0">
                  <a:pos x="15" y="46"/>
                </a:cxn>
                <a:cxn ang="0">
                  <a:pos x="21" y="49"/>
                </a:cxn>
                <a:cxn ang="0">
                  <a:pos x="28" y="49"/>
                </a:cxn>
              </a:cxnLst>
              <a:rect l="0" t="0" r="r" b="b"/>
              <a:pathLst>
                <a:path w="49" h="49">
                  <a:moveTo>
                    <a:pt x="28" y="49"/>
                  </a:moveTo>
                  <a:lnTo>
                    <a:pt x="34" y="46"/>
                  </a:lnTo>
                  <a:lnTo>
                    <a:pt x="40" y="43"/>
                  </a:lnTo>
                  <a:lnTo>
                    <a:pt x="43" y="40"/>
                  </a:lnTo>
                  <a:lnTo>
                    <a:pt x="46" y="34"/>
                  </a:lnTo>
                  <a:lnTo>
                    <a:pt x="49" y="28"/>
                  </a:lnTo>
                  <a:lnTo>
                    <a:pt x="49" y="21"/>
                  </a:lnTo>
                  <a:lnTo>
                    <a:pt x="46" y="15"/>
                  </a:lnTo>
                  <a:lnTo>
                    <a:pt x="43" y="9"/>
                  </a:lnTo>
                  <a:lnTo>
                    <a:pt x="40" y="6"/>
                  </a:lnTo>
                  <a:lnTo>
                    <a:pt x="34" y="3"/>
                  </a:lnTo>
                  <a:lnTo>
                    <a:pt x="28" y="0"/>
                  </a:lnTo>
                  <a:lnTo>
                    <a:pt x="21" y="0"/>
                  </a:lnTo>
                  <a:lnTo>
                    <a:pt x="15" y="3"/>
                  </a:lnTo>
                  <a:lnTo>
                    <a:pt x="9" y="6"/>
                  </a:lnTo>
                  <a:lnTo>
                    <a:pt x="6" y="9"/>
                  </a:lnTo>
                  <a:lnTo>
                    <a:pt x="3" y="15"/>
                  </a:lnTo>
                  <a:lnTo>
                    <a:pt x="0" y="21"/>
                  </a:lnTo>
                  <a:lnTo>
                    <a:pt x="0" y="28"/>
                  </a:lnTo>
                  <a:lnTo>
                    <a:pt x="3" y="34"/>
                  </a:lnTo>
                  <a:lnTo>
                    <a:pt x="6" y="40"/>
                  </a:lnTo>
                  <a:lnTo>
                    <a:pt x="9" y="43"/>
                  </a:lnTo>
                  <a:lnTo>
                    <a:pt x="15" y="46"/>
                  </a:lnTo>
                  <a:lnTo>
                    <a:pt x="21" y="49"/>
                  </a:lnTo>
                  <a:lnTo>
                    <a:pt x="28" y="49"/>
                  </a:lnTo>
                </a:path>
              </a:pathLst>
            </a:custGeom>
            <a:solidFill>
              <a:srgbClr val="00B7FF"/>
            </a:solidFill>
            <a:ln w="9525">
              <a:solidFill>
                <a:srgbClr val="00B7FF"/>
              </a:solidFill>
              <a:prstDash val="solid"/>
              <a:round/>
              <a:headEnd/>
              <a:tailEnd/>
            </a:ln>
          </p:spPr>
          <p:txBody>
            <a:bodyPr/>
            <a:lstStyle/>
            <a:p>
              <a:endParaRPr lang="en-ZA"/>
            </a:p>
          </p:txBody>
        </p:sp>
        <p:sp>
          <p:nvSpPr>
            <p:cNvPr id="1343623" name="Rectangle 135"/>
            <p:cNvSpPr>
              <a:spLocks noChangeArrowheads="1"/>
            </p:cNvSpPr>
            <p:nvPr/>
          </p:nvSpPr>
          <p:spPr bwMode="auto">
            <a:xfrm>
              <a:off x="2839" y="1779"/>
              <a:ext cx="6" cy="133"/>
            </a:xfrm>
            <a:prstGeom prst="rect">
              <a:avLst/>
            </a:prstGeom>
            <a:solidFill>
              <a:srgbClr val="00B7FF"/>
            </a:solidFill>
            <a:ln w="9525">
              <a:solidFill>
                <a:srgbClr val="00B7FF"/>
              </a:solidFill>
              <a:miter lim="800000"/>
              <a:headEnd/>
              <a:tailEnd/>
            </a:ln>
          </p:spPr>
          <p:txBody>
            <a:bodyPr/>
            <a:lstStyle/>
            <a:p>
              <a:endParaRPr lang="en-ZA"/>
            </a:p>
          </p:txBody>
        </p:sp>
        <p:sp>
          <p:nvSpPr>
            <p:cNvPr id="1343624" name="Rectangle 136"/>
            <p:cNvSpPr>
              <a:spLocks noChangeArrowheads="1"/>
            </p:cNvSpPr>
            <p:nvPr/>
          </p:nvSpPr>
          <p:spPr bwMode="auto">
            <a:xfrm>
              <a:off x="2821" y="1776"/>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25" name="Freeform 137"/>
            <p:cNvSpPr>
              <a:spLocks/>
            </p:cNvSpPr>
            <p:nvPr/>
          </p:nvSpPr>
          <p:spPr bwMode="auto">
            <a:xfrm>
              <a:off x="2821" y="1892"/>
              <a:ext cx="44" cy="39"/>
            </a:xfrm>
            <a:custGeom>
              <a:avLst/>
              <a:gdLst/>
              <a:ahLst/>
              <a:cxnLst>
                <a:cxn ang="0">
                  <a:pos x="24" y="49"/>
                </a:cxn>
                <a:cxn ang="0">
                  <a:pos x="30" y="46"/>
                </a:cxn>
                <a:cxn ang="0">
                  <a:pos x="36" y="43"/>
                </a:cxn>
                <a:cxn ang="0">
                  <a:pos x="42" y="37"/>
                </a:cxn>
                <a:cxn ang="0">
                  <a:pos x="45" y="34"/>
                </a:cxn>
                <a:cxn ang="0">
                  <a:pos x="45" y="28"/>
                </a:cxn>
                <a:cxn ang="0">
                  <a:pos x="45" y="22"/>
                </a:cxn>
                <a:cxn ang="0">
                  <a:pos x="45" y="16"/>
                </a:cxn>
                <a:cxn ang="0">
                  <a:pos x="42" y="9"/>
                </a:cxn>
                <a:cxn ang="0">
                  <a:pos x="36" y="6"/>
                </a:cxn>
                <a:cxn ang="0">
                  <a:pos x="30" y="3"/>
                </a:cxn>
                <a:cxn ang="0">
                  <a:pos x="24" y="0"/>
                </a:cxn>
                <a:cxn ang="0">
                  <a:pos x="18" y="0"/>
                </a:cxn>
                <a:cxn ang="0">
                  <a:pos x="12" y="3"/>
                </a:cxn>
                <a:cxn ang="0">
                  <a:pos x="9" y="6"/>
                </a:cxn>
                <a:cxn ang="0">
                  <a:pos x="3" y="9"/>
                </a:cxn>
                <a:cxn ang="0">
                  <a:pos x="0" y="16"/>
                </a:cxn>
                <a:cxn ang="0">
                  <a:pos x="0" y="22"/>
                </a:cxn>
                <a:cxn ang="0">
                  <a:pos x="0" y="28"/>
                </a:cxn>
                <a:cxn ang="0">
                  <a:pos x="0" y="34"/>
                </a:cxn>
                <a:cxn ang="0">
                  <a:pos x="3" y="37"/>
                </a:cxn>
                <a:cxn ang="0">
                  <a:pos x="9" y="43"/>
                </a:cxn>
                <a:cxn ang="0">
                  <a:pos x="12" y="46"/>
                </a:cxn>
                <a:cxn ang="0">
                  <a:pos x="18" y="49"/>
                </a:cxn>
                <a:cxn ang="0">
                  <a:pos x="24" y="49"/>
                </a:cxn>
              </a:cxnLst>
              <a:rect l="0" t="0" r="r" b="b"/>
              <a:pathLst>
                <a:path w="45" h="49">
                  <a:moveTo>
                    <a:pt x="24" y="49"/>
                  </a:moveTo>
                  <a:lnTo>
                    <a:pt x="30" y="46"/>
                  </a:lnTo>
                  <a:lnTo>
                    <a:pt x="36" y="43"/>
                  </a:lnTo>
                  <a:lnTo>
                    <a:pt x="42" y="37"/>
                  </a:lnTo>
                  <a:lnTo>
                    <a:pt x="45" y="34"/>
                  </a:lnTo>
                  <a:lnTo>
                    <a:pt x="45" y="28"/>
                  </a:lnTo>
                  <a:lnTo>
                    <a:pt x="45" y="22"/>
                  </a:lnTo>
                  <a:lnTo>
                    <a:pt x="45" y="16"/>
                  </a:lnTo>
                  <a:lnTo>
                    <a:pt x="42" y="9"/>
                  </a:lnTo>
                  <a:lnTo>
                    <a:pt x="36" y="6"/>
                  </a:lnTo>
                  <a:lnTo>
                    <a:pt x="30" y="3"/>
                  </a:lnTo>
                  <a:lnTo>
                    <a:pt x="24" y="0"/>
                  </a:lnTo>
                  <a:lnTo>
                    <a:pt x="18" y="0"/>
                  </a:lnTo>
                  <a:lnTo>
                    <a:pt x="12" y="3"/>
                  </a:lnTo>
                  <a:lnTo>
                    <a:pt x="9" y="6"/>
                  </a:lnTo>
                  <a:lnTo>
                    <a:pt x="3" y="9"/>
                  </a:lnTo>
                  <a:lnTo>
                    <a:pt x="0" y="16"/>
                  </a:lnTo>
                  <a:lnTo>
                    <a:pt x="0" y="22"/>
                  </a:lnTo>
                  <a:lnTo>
                    <a:pt x="0" y="28"/>
                  </a:lnTo>
                  <a:lnTo>
                    <a:pt x="0" y="34"/>
                  </a:lnTo>
                  <a:lnTo>
                    <a:pt x="3" y="37"/>
                  </a:lnTo>
                  <a:lnTo>
                    <a:pt x="9" y="43"/>
                  </a:lnTo>
                  <a:lnTo>
                    <a:pt x="12" y="46"/>
                  </a:lnTo>
                  <a:lnTo>
                    <a:pt x="18" y="49"/>
                  </a:lnTo>
                  <a:lnTo>
                    <a:pt x="24" y="49"/>
                  </a:lnTo>
                  <a:close/>
                </a:path>
              </a:pathLst>
            </a:custGeom>
            <a:solidFill>
              <a:srgbClr val="00B7FF"/>
            </a:solidFill>
            <a:ln w="0">
              <a:solidFill>
                <a:srgbClr val="00B7FF"/>
              </a:solidFill>
              <a:prstDash val="solid"/>
              <a:round/>
              <a:headEnd/>
              <a:tailEnd/>
            </a:ln>
          </p:spPr>
          <p:txBody>
            <a:bodyPr/>
            <a:lstStyle/>
            <a:p>
              <a:endParaRPr lang="en-ZA"/>
            </a:p>
          </p:txBody>
        </p:sp>
        <p:sp>
          <p:nvSpPr>
            <p:cNvPr id="1343626" name="Freeform 138"/>
            <p:cNvSpPr>
              <a:spLocks/>
            </p:cNvSpPr>
            <p:nvPr/>
          </p:nvSpPr>
          <p:spPr bwMode="auto">
            <a:xfrm>
              <a:off x="2821" y="1892"/>
              <a:ext cx="44" cy="39"/>
            </a:xfrm>
            <a:custGeom>
              <a:avLst/>
              <a:gdLst/>
              <a:ahLst/>
              <a:cxnLst>
                <a:cxn ang="0">
                  <a:pos x="24" y="49"/>
                </a:cxn>
                <a:cxn ang="0">
                  <a:pos x="30" y="46"/>
                </a:cxn>
                <a:cxn ang="0">
                  <a:pos x="36" y="43"/>
                </a:cxn>
                <a:cxn ang="0">
                  <a:pos x="42" y="37"/>
                </a:cxn>
                <a:cxn ang="0">
                  <a:pos x="45" y="34"/>
                </a:cxn>
                <a:cxn ang="0">
                  <a:pos x="45" y="28"/>
                </a:cxn>
                <a:cxn ang="0">
                  <a:pos x="45" y="22"/>
                </a:cxn>
                <a:cxn ang="0">
                  <a:pos x="45" y="16"/>
                </a:cxn>
                <a:cxn ang="0">
                  <a:pos x="42" y="9"/>
                </a:cxn>
                <a:cxn ang="0">
                  <a:pos x="36" y="6"/>
                </a:cxn>
                <a:cxn ang="0">
                  <a:pos x="30" y="3"/>
                </a:cxn>
                <a:cxn ang="0">
                  <a:pos x="24" y="0"/>
                </a:cxn>
                <a:cxn ang="0">
                  <a:pos x="18" y="0"/>
                </a:cxn>
                <a:cxn ang="0">
                  <a:pos x="12" y="3"/>
                </a:cxn>
                <a:cxn ang="0">
                  <a:pos x="9" y="6"/>
                </a:cxn>
                <a:cxn ang="0">
                  <a:pos x="3" y="9"/>
                </a:cxn>
                <a:cxn ang="0">
                  <a:pos x="0" y="16"/>
                </a:cxn>
                <a:cxn ang="0">
                  <a:pos x="0" y="22"/>
                </a:cxn>
                <a:cxn ang="0">
                  <a:pos x="0" y="28"/>
                </a:cxn>
                <a:cxn ang="0">
                  <a:pos x="0" y="34"/>
                </a:cxn>
                <a:cxn ang="0">
                  <a:pos x="3" y="37"/>
                </a:cxn>
                <a:cxn ang="0">
                  <a:pos x="9" y="43"/>
                </a:cxn>
                <a:cxn ang="0">
                  <a:pos x="12" y="46"/>
                </a:cxn>
                <a:cxn ang="0">
                  <a:pos x="18" y="49"/>
                </a:cxn>
                <a:cxn ang="0">
                  <a:pos x="24" y="49"/>
                </a:cxn>
              </a:cxnLst>
              <a:rect l="0" t="0" r="r" b="b"/>
              <a:pathLst>
                <a:path w="45" h="49">
                  <a:moveTo>
                    <a:pt x="24" y="49"/>
                  </a:moveTo>
                  <a:lnTo>
                    <a:pt x="30" y="46"/>
                  </a:lnTo>
                  <a:lnTo>
                    <a:pt x="36" y="43"/>
                  </a:lnTo>
                  <a:lnTo>
                    <a:pt x="42" y="37"/>
                  </a:lnTo>
                  <a:lnTo>
                    <a:pt x="45" y="34"/>
                  </a:lnTo>
                  <a:lnTo>
                    <a:pt x="45" y="28"/>
                  </a:lnTo>
                  <a:lnTo>
                    <a:pt x="45" y="22"/>
                  </a:lnTo>
                  <a:lnTo>
                    <a:pt x="45" y="16"/>
                  </a:lnTo>
                  <a:lnTo>
                    <a:pt x="42" y="9"/>
                  </a:lnTo>
                  <a:lnTo>
                    <a:pt x="36" y="6"/>
                  </a:lnTo>
                  <a:lnTo>
                    <a:pt x="30" y="3"/>
                  </a:lnTo>
                  <a:lnTo>
                    <a:pt x="24" y="0"/>
                  </a:lnTo>
                  <a:lnTo>
                    <a:pt x="18" y="0"/>
                  </a:lnTo>
                  <a:lnTo>
                    <a:pt x="12" y="3"/>
                  </a:lnTo>
                  <a:lnTo>
                    <a:pt x="9" y="6"/>
                  </a:lnTo>
                  <a:lnTo>
                    <a:pt x="3" y="9"/>
                  </a:lnTo>
                  <a:lnTo>
                    <a:pt x="0" y="16"/>
                  </a:lnTo>
                  <a:lnTo>
                    <a:pt x="0" y="22"/>
                  </a:lnTo>
                  <a:lnTo>
                    <a:pt x="0" y="28"/>
                  </a:lnTo>
                  <a:lnTo>
                    <a:pt x="0" y="34"/>
                  </a:lnTo>
                  <a:lnTo>
                    <a:pt x="3" y="37"/>
                  </a:lnTo>
                  <a:lnTo>
                    <a:pt x="9" y="43"/>
                  </a:lnTo>
                  <a:lnTo>
                    <a:pt x="12" y="46"/>
                  </a:lnTo>
                  <a:lnTo>
                    <a:pt x="18" y="49"/>
                  </a:lnTo>
                  <a:lnTo>
                    <a:pt x="24" y="49"/>
                  </a:lnTo>
                </a:path>
              </a:pathLst>
            </a:custGeom>
            <a:solidFill>
              <a:srgbClr val="00B7FF"/>
            </a:solidFill>
            <a:ln w="9525">
              <a:solidFill>
                <a:srgbClr val="00B7FF"/>
              </a:solidFill>
              <a:prstDash val="solid"/>
              <a:round/>
              <a:headEnd/>
              <a:tailEnd/>
            </a:ln>
          </p:spPr>
          <p:txBody>
            <a:bodyPr/>
            <a:lstStyle/>
            <a:p>
              <a:endParaRPr lang="en-ZA"/>
            </a:p>
          </p:txBody>
        </p:sp>
        <p:sp>
          <p:nvSpPr>
            <p:cNvPr id="1343627" name="Rectangle 139"/>
            <p:cNvSpPr>
              <a:spLocks noChangeArrowheads="1"/>
            </p:cNvSpPr>
            <p:nvPr/>
          </p:nvSpPr>
          <p:spPr bwMode="auto">
            <a:xfrm>
              <a:off x="2882" y="2175"/>
              <a:ext cx="7" cy="130"/>
            </a:xfrm>
            <a:prstGeom prst="rect">
              <a:avLst/>
            </a:prstGeom>
            <a:solidFill>
              <a:srgbClr val="00B7FF"/>
            </a:solidFill>
            <a:ln w="9525">
              <a:solidFill>
                <a:srgbClr val="00B7FF"/>
              </a:solidFill>
              <a:miter lim="800000"/>
              <a:headEnd/>
              <a:tailEnd/>
            </a:ln>
          </p:spPr>
          <p:txBody>
            <a:bodyPr/>
            <a:lstStyle/>
            <a:p>
              <a:endParaRPr lang="en-ZA"/>
            </a:p>
          </p:txBody>
        </p:sp>
        <p:sp>
          <p:nvSpPr>
            <p:cNvPr id="1343628" name="Rectangle 140"/>
            <p:cNvSpPr>
              <a:spLocks noChangeArrowheads="1"/>
            </p:cNvSpPr>
            <p:nvPr/>
          </p:nvSpPr>
          <p:spPr bwMode="auto">
            <a:xfrm>
              <a:off x="2865" y="2172"/>
              <a:ext cx="42" cy="6"/>
            </a:xfrm>
            <a:prstGeom prst="rect">
              <a:avLst/>
            </a:prstGeom>
            <a:solidFill>
              <a:srgbClr val="00B7FF"/>
            </a:solidFill>
            <a:ln w="9525">
              <a:solidFill>
                <a:srgbClr val="00B7FF"/>
              </a:solidFill>
              <a:miter lim="800000"/>
              <a:headEnd/>
              <a:tailEnd/>
            </a:ln>
          </p:spPr>
          <p:txBody>
            <a:bodyPr/>
            <a:lstStyle/>
            <a:p>
              <a:endParaRPr lang="en-ZA"/>
            </a:p>
          </p:txBody>
        </p:sp>
        <p:sp>
          <p:nvSpPr>
            <p:cNvPr id="1343629" name="Freeform 141"/>
            <p:cNvSpPr>
              <a:spLocks/>
            </p:cNvSpPr>
            <p:nvPr/>
          </p:nvSpPr>
          <p:spPr bwMode="auto">
            <a:xfrm>
              <a:off x="2862" y="2289"/>
              <a:ext cx="48" cy="36"/>
            </a:xfrm>
            <a:custGeom>
              <a:avLst/>
              <a:gdLst/>
              <a:ahLst/>
              <a:cxnLst>
                <a:cxn ang="0">
                  <a:pos x="28" y="45"/>
                </a:cxn>
                <a:cxn ang="0">
                  <a:pos x="34" y="45"/>
                </a:cxn>
                <a:cxn ang="0">
                  <a:pos x="40" y="42"/>
                </a:cxn>
                <a:cxn ang="0">
                  <a:pos x="43" y="36"/>
                </a:cxn>
                <a:cxn ang="0">
                  <a:pos x="46" y="30"/>
                </a:cxn>
                <a:cxn ang="0">
                  <a:pos x="49" y="24"/>
                </a:cxn>
                <a:cxn ang="0">
                  <a:pos x="49" y="21"/>
                </a:cxn>
                <a:cxn ang="0">
                  <a:pos x="46" y="15"/>
                </a:cxn>
                <a:cxn ang="0">
                  <a:pos x="43" y="9"/>
                </a:cxn>
                <a:cxn ang="0">
                  <a:pos x="40" y="3"/>
                </a:cxn>
                <a:cxn ang="0">
                  <a:pos x="34" y="0"/>
                </a:cxn>
                <a:cxn ang="0">
                  <a:pos x="28" y="0"/>
                </a:cxn>
                <a:cxn ang="0">
                  <a:pos x="21" y="0"/>
                </a:cxn>
                <a:cxn ang="0">
                  <a:pos x="15" y="0"/>
                </a:cxn>
                <a:cxn ang="0">
                  <a:pos x="9" y="3"/>
                </a:cxn>
                <a:cxn ang="0">
                  <a:pos x="6" y="9"/>
                </a:cxn>
                <a:cxn ang="0">
                  <a:pos x="3" y="15"/>
                </a:cxn>
                <a:cxn ang="0">
                  <a:pos x="0" y="21"/>
                </a:cxn>
                <a:cxn ang="0">
                  <a:pos x="0" y="24"/>
                </a:cxn>
                <a:cxn ang="0">
                  <a:pos x="3" y="30"/>
                </a:cxn>
                <a:cxn ang="0">
                  <a:pos x="6" y="36"/>
                </a:cxn>
                <a:cxn ang="0">
                  <a:pos x="9" y="42"/>
                </a:cxn>
                <a:cxn ang="0">
                  <a:pos x="15" y="45"/>
                </a:cxn>
                <a:cxn ang="0">
                  <a:pos x="21" y="45"/>
                </a:cxn>
                <a:cxn ang="0">
                  <a:pos x="28" y="45"/>
                </a:cxn>
              </a:cxnLst>
              <a:rect l="0" t="0" r="r" b="b"/>
              <a:pathLst>
                <a:path w="49" h="45">
                  <a:moveTo>
                    <a:pt x="28" y="45"/>
                  </a:moveTo>
                  <a:lnTo>
                    <a:pt x="34" y="45"/>
                  </a:lnTo>
                  <a:lnTo>
                    <a:pt x="40" y="42"/>
                  </a:lnTo>
                  <a:lnTo>
                    <a:pt x="43" y="36"/>
                  </a:lnTo>
                  <a:lnTo>
                    <a:pt x="46" y="30"/>
                  </a:lnTo>
                  <a:lnTo>
                    <a:pt x="49" y="24"/>
                  </a:lnTo>
                  <a:lnTo>
                    <a:pt x="49" y="21"/>
                  </a:lnTo>
                  <a:lnTo>
                    <a:pt x="46" y="15"/>
                  </a:lnTo>
                  <a:lnTo>
                    <a:pt x="43" y="9"/>
                  </a:lnTo>
                  <a:lnTo>
                    <a:pt x="40" y="3"/>
                  </a:lnTo>
                  <a:lnTo>
                    <a:pt x="34" y="0"/>
                  </a:lnTo>
                  <a:lnTo>
                    <a:pt x="28" y="0"/>
                  </a:lnTo>
                  <a:lnTo>
                    <a:pt x="21" y="0"/>
                  </a:lnTo>
                  <a:lnTo>
                    <a:pt x="15" y="0"/>
                  </a:lnTo>
                  <a:lnTo>
                    <a:pt x="9" y="3"/>
                  </a:lnTo>
                  <a:lnTo>
                    <a:pt x="6" y="9"/>
                  </a:lnTo>
                  <a:lnTo>
                    <a:pt x="3" y="15"/>
                  </a:lnTo>
                  <a:lnTo>
                    <a:pt x="0" y="21"/>
                  </a:lnTo>
                  <a:lnTo>
                    <a:pt x="0" y="24"/>
                  </a:lnTo>
                  <a:lnTo>
                    <a:pt x="3" y="30"/>
                  </a:lnTo>
                  <a:lnTo>
                    <a:pt x="6" y="36"/>
                  </a:lnTo>
                  <a:lnTo>
                    <a:pt x="9" y="42"/>
                  </a:lnTo>
                  <a:lnTo>
                    <a:pt x="15" y="45"/>
                  </a:lnTo>
                  <a:lnTo>
                    <a:pt x="21" y="45"/>
                  </a:lnTo>
                  <a:lnTo>
                    <a:pt x="28" y="45"/>
                  </a:lnTo>
                  <a:close/>
                </a:path>
              </a:pathLst>
            </a:custGeom>
            <a:solidFill>
              <a:srgbClr val="00B7FF"/>
            </a:solidFill>
            <a:ln w="0">
              <a:solidFill>
                <a:srgbClr val="00B7FF"/>
              </a:solidFill>
              <a:prstDash val="solid"/>
              <a:round/>
              <a:headEnd/>
              <a:tailEnd/>
            </a:ln>
          </p:spPr>
          <p:txBody>
            <a:bodyPr/>
            <a:lstStyle/>
            <a:p>
              <a:endParaRPr lang="en-ZA"/>
            </a:p>
          </p:txBody>
        </p:sp>
        <p:sp>
          <p:nvSpPr>
            <p:cNvPr id="1343630" name="Freeform 142"/>
            <p:cNvSpPr>
              <a:spLocks/>
            </p:cNvSpPr>
            <p:nvPr/>
          </p:nvSpPr>
          <p:spPr bwMode="auto">
            <a:xfrm>
              <a:off x="2862" y="2289"/>
              <a:ext cx="48" cy="36"/>
            </a:xfrm>
            <a:custGeom>
              <a:avLst/>
              <a:gdLst/>
              <a:ahLst/>
              <a:cxnLst>
                <a:cxn ang="0">
                  <a:pos x="28" y="45"/>
                </a:cxn>
                <a:cxn ang="0">
                  <a:pos x="34" y="45"/>
                </a:cxn>
                <a:cxn ang="0">
                  <a:pos x="40" y="42"/>
                </a:cxn>
                <a:cxn ang="0">
                  <a:pos x="43" y="36"/>
                </a:cxn>
                <a:cxn ang="0">
                  <a:pos x="46" y="30"/>
                </a:cxn>
                <a:cxn ang="0">
                  <a:pos x="49" y="24"/>
                </a:cxn>
                <a:cxn ang="0">
                  <a:pos x="49" y="21"/>
                </a:cxn>
                <a:cxn ang="0">
                  <a:pos x="46" y="15"/>
                </a:cxn>
                <a:cxn ang="0">
                  <a:pos x="43" y="9"/>
                </a:cxn>
                <a:cxn ang="0">
                  <a:pos x="40" y="3"/>
                </a:cxn>
                <a:cxn ang="0">
                  <a:pos x="34" y="0"/>
                </a:cxn>
                <a:cxn ang="0">
                  <a:pos x="28" y="0"/>
                </a:cxn>
                <a:cxn ang="0">
                  <a:pos x="21" y="0"/>
                </a:cxn>
                <a:cxn ang="0">
                  <a:pos x="15" y="0"/>
                </a:cxn>
                <a:cxn ang="0">
                  <a:pos x="9" y="3"/>
                </a:cxn>
                <a:cxn ang="0">
                  <a:pos x="6" y="9"/>
                </a:cxn>
                <a:cxn ang="0">
                  <a:pos x="3" y="15"/>
                </a:cxn>
                <a:cxn ang="0">
                  <a:pos x="0" y="21"/>
                </a:cxn>
                <a:cxn ang="0">
                  <a:pos x="0" y="24"/>
                </a:cxn>
                <a:cxn ang="0">
                  <a:pos x="3" y="30"/>
                </a:cxn>
                <a:cxn ang="0">
                  <a:pos x="6" y="36"/>
                </a:cxn>
                <a:cxn ang="0">
                  <a:pos x="9" y="42"/>
                </a:cxn>
                <a:cxn ang="0">
                  <a:pos x="15" y="45"/>
                </a:cxn>
                <a:cxn ang="0">
                  <a:pos x="21" y="45"/>
                </a:cxn>
                <a:cxn ang="0">
                  <a:pos x="28" y="45"/>
                </a:cxn>
              </a:cxnLst>
              <a:rect l="0" t="0" r="r" b="b"/>
              <a:pathLst>
                <a:path w="49" h="45">
                  <a:moveTo>
                    <a:pt x="28" y="45"/>
                  </a:moveTo>
                  <a:lnTo>
                    <a:pt x="34" y="45"/>
                  </a:lnTo>
                  <a:lnTo>
                    <a:pt x="40" y="42"/>
                  </a:lnTo>
                  <a:lnTo>
                    <a:pt x="43" y="36"/>
                  </a:lnTo>
                  <a:lnTo>
                    <a:pt x="46" y="30"/>
                  </a:lnTo>
                  <a:lnTo>
                    <a:pt x="49" y="24"/>
                  </a:lnTo>
                  <a:lnTo>
                    <a:pt x="49" y="21"/>
                  </a:lnTo>
                  <a:lnTo>
                    <a:pt x="46" y="15"/>
                  </a:lnTo>
                  <a:lnTo>
                    <a:pt x="43" y="9"/>
                  </a:lnTo>
                  <a:lnTo>
                    <a:pt x="40" y="3"/>
                  </a:lnTo>
                  <a:lnTo>
                    <a:pt x="34" y="0"/>
                  </a:lnTo>
                  <a:lnTo>
                    <a:pt x="28" y="0"/>
                  </a:lnTo>
                  <a:lnTo>
                    <a:pt x="21" y="0"/>
                  </a:lnTo>
                  <a:lnTo>
                    <a:pt x="15" y="0"/>
                  </a:lnTo>
                  <a:lnTo>
                    <a:pt x="9" y="3"/>
                  </a:lnTo>
                  <a:lnTo>
                    <a:pt x="6" y="9"/>
                  </a:lnTo>
                  <a:lnTo>
                    <a:pt x="3" y="15"/>
                  </a:lnTo>
                  <a:lnTo>
                    <a:pt x="0" y="21"/>
                  </a:lnTo>
                  <a:lnTo>
                    <a:pt x="0" y="24"/>
                  </a:lnTo>
                  <a:lnTo>
                    <a:pt x="3" y="30"/>
                  </a:lnTo>
                  <a:lnTo>
                    <a:pt x="6" y="36"/>
                  </a:lnTo>
                  <a:lnTo>
                    <a:pt x="9" y="42"/>
                  </a:lnTo>
                  <a:lnTo>
                    <a:pt x="15" y="45"/>
                  </a:lnTo>
                  <a:lnTo>
                    <a:pt x="21" y="45"/>
                  </a:lnTo>
                  <a:lnTo>
                    <a:pt x="28" y="45"/>
                  </a:lnTo>
                </a:path>
              </a:pathLst>
            </a:custGeom>
            <a:solidFill>
              <a:srgbClr val="00B7FF"/>
            </a:solidFill>
            <a:ln w="9525">
              <a:solidFill>
                <a:srgbClr val="00B7FF"/>
              </a:solidFill>
              <a:prstDash val="solid"/>
              <a:round/>
              <a:headEnd/>
              <a:tailEnd/>
            </a:ln>
          </p:spPr>
          <p:txBody>
            <a:bodyPr/>
            <a:lstStyle/>
            <a:p>
              <a:endParaRPr lang="en-ZA"/>
            </a:p>
          </p:txBody>
        </p:sp>
        <p:sp>
          <p:nvSpPr>
            <p:cNvPr id="1343631" name="Rectangle 143"/>
            <p:cNvSpPr>
              <a:spLocks noChangeArrowheads="1"/>
            </p:cNvSpPr>
            <p:nvPr/>
          </p:nvSpPr>
          <p:spPr bwMode="auto">
            <a:xfrm>
              <a:off x="2986" y="2086"/>
              <a:ext cx="6" cy="132"/>
            </a:xfrm>
            <a:prstGeom prst="rect">
              <a:avLst/>
            </a:prstGeom>
            <a:solidFill>
              <a:srgbClr val="00B7FF"/>
            </a:solidFill>
            <a:ln w="9525">
              <a:solidFill>
                <a:srgbClr val="00B7FF"/>
              </a:solidFill>
              <a:miter lim="800000"/>
              <a:headEnd/>
              <a:tailEnd/>
            </a:ln>
          </p:spPr>
          <p:txBody>
            <a:bodyPr/>
            <a:lstStyle/>
            <a:p>
              <a:endParaRPr lang="en-ZA"/>
            </a:p>
          </p:txBody>
        </p:sp>
        <p:sp>
          <p:nvSpPr>
            <p:cNvPr id="1343632" name="Rectangle 144"/>
            <p:cNvSpPr>
              <a:spLocks noChangeArrowheads="1"/>
            </p:cNvSpPr>
            <p:nvPr/>
          </p:nvSpPr>
          <p:spPr bwMode="auto">
            <a:xfrm>
              <a:off x="2968" y="2084"/>
              <a:ext cx="41" cy="7"/>
            </a:xfrm>
            <a:prstGeom prst="rect">
              <a:avLst/>
            </a:prstGeom>
            <a:solidFill>
              <a:srgbClr val="00B7FF"/>
            </a:solidFill>
            <a:ln w="9525">
              <a:solidFill>
                <a:srgbClr val="00B7FF"/>
              </a:solidFill>
              <a:miter lim="800000"/>
              <a:headEnd/>
              <a:tailEnd/>
            </a:ln>
          </p:spPr>
          <p:txBody>
            <a:bodyPr/>
            <a:lstStyle/>
            <a:p>
              <a:endParaRPr lang="en-ZA"/>
            </a:p>
          </p:txBody>
        </p:sp>
        <p:sp>
          <p:nvSpPr>
            <p:cNvPr id="1343633" name="Freeform 145"/>
            <p:cNvSpPr>
              <a:spLocks/>
            </p:cNvSpPr>
            <p:nvPr/>
          </p:nvSpPr>
          <p:spPr bwMode="auto">
            <a:xfrm>
              <a:off x="2965" y="2199"/>
              <a:ext cx="47"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2" y="0"/>
                </a:cxn>
                <a:cxn ang="0">
                  <a:pos x="16" y="3"/>
                </a:cxn>
                <a:cxn ang="0">
                  <a:pos x="10" y="6"/>
                </a:cxn>
                <a:cxn ang="0">
                  <a:pos x="7" y="9"/>
                </a:cxn>
                <a:cxn ang="0">
                  <a:pos x="3" y="15"/>
                </a:cxn>
                <a:cxn ang="0">
                  <a:pos x="0" y="21"/>
                </a:cxn>
                <a:cxn ang="0">
                  <a:pos x="0" y="27"/>
                </a:cxn>
                <a:cxn ang="0">
                  <a:pos x="3" y="33"/>
                </a:cxn>
                <a:cxn ang="0">
                  <a:pos x="7" y="39"/>
                </a:cxn>
                <a:cxn ang="0">
                  <a:pos x="10" y="43"/>
                </a:cxn>
                <a:cxn ang="0">
                  <a:pos x="16" y="46"/>
                </a:cxn>
                <a:cxn ang="0">
                  <a:pos x="22"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2" y="0"/>
                  </a:lnTo>
                  <a:lnTo>
                    <a:pt x="16" y="3"/>
                  </a:lnTo>
                  <a:lnTo>
                    <a:pt x="10" y="6"/>
                  </a:lnTo>
                  <a:lnTo>
                    <a:pt x="7" y="9"/>
                  </a:lnTo>
                  <a:lnTo>
                    <a:pt x="3" y="15"/>
                  </a:lnTo>
                  <a:lnTo>
                    <a:pt x="0" y="21"/>
                  </a:lnTo>
                  <a:lnTo>
                    <a:pt x="0" y="27"/>
                  </a:lnTo>
                  <a:lnTo>
                    <a:pt x="3" y="33"/>
                  </a:lnTo>
                  <a:lnTo>
                    <a:pt x="7" y="39"/>
                  </a:lnTo>
                  <a:lnTo>
                    <a:pt x="10" y="43"/>
                  </a:lnTo>
                  <a:lnTo>
                    <a:pt x="16" y="46"/>
                  </a:lnTo>
                  <a:lnTo>
                    <a:pt x="22" y="49"/>
                  </a:lnTo>
                  <a:lnTo>
                    <a:pt x="28" y="49"/>
                  </a:lnTo>
                  <a:close/>
                </a:path>
              </a:pathLst>
            </a:custGeom>
            <a:solidFill>
              <a:srgbClr val="00B7FF"/>
            </a:solidFill>
            <a:ln w="0">
              <a:solidFill>
                <a:srgbClr val="00B7FF"/>
              </a:solidFill>
              <a:prstDash val="solid"/>
              <a:round/>
              <a:headEnd/>
              <a:tailEnd/>
            </a:ln>
          </p:spPr>
          <p:txBody>
            <a:bodyPr/>
            <a:lstStyle/>
            <a:p>
              <a:endParaRPr lang="en-ZA"/>
            </a:p>
          </p:txBody>
        </p:sp>
        <p:sp>
          <p:nvSpPr>
            <p:cNvPr id="1343634" name="Freeform 146"/>
            <p:cNvSpPr>
              <a:spLocks/>
            </p:cNvSpPr>
            <p:nvPr/>
          </p:nvSpPr>
          <p:spPr bwMode="auto">
            <a:xfrm>
              <a:off x="2965" y="2199"/>
              <a:ext cx="47"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2" y="0"/>
                </a:cxn>
                <a:cxn ang="0">
                  <a:pos x="16" y="3"/>
                </a:cxn>
                <a:cxn ang="0">
                  <a:pos x="10" y="6"/>
                </a:cxn>
                <a:cxn ang="0">
                  <a:pos x="7" y="9"/>
                </a:cxn>
                <a:cxn ang="0">
                  <a:pos x="3" y="15"/>
                </a:cxn>
                <a:cxn ang="0">
                  <a:pos x="0" y="21"/>
                </a:cxn>
                <a:cxn ang="0">
                  <a:pos x="0" y="27"/>
                </a:cxn>
                <a:cxn ang="0">
                  <a:pos x="3" y="33"/>
                </a:cxn>
                <a:cxn ang="0">
                  <a:pos x="7" y="39"/>
                </a:cxn>
                <a:cxn ang="0">
                  <a:pos x="10" y="43"/>
                </a:cxn>
                <a:cxn ang="0">
                  <a:pos x="16" y="46"/>
                </a:cxn>
                <a:cxn ang="0">
                  <a:pos x="22"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2" y="0"/>
                  </a:lnTo>
                  <a:lnTo>
                    <a:pt x="16" y="3"/>
                  </a:lnTo>
                  <a:lnTo>
                    <a:pt x="10" y="6"/>
                  </a:lnTo>
                  <a:lnTo>
                    <a:pt x="7" y="9"/>
                  </a:lnTo>
                  <a:lnTo>
                    <a:pt x="3" y="15"/>
                  </a:lnTo>
                  <a:lnTo>
                    <a:pt x="0" y="21"/>
                  </a:lnTo>
                  <a:lnTo>
                    <a:pt x="0" y="27"/>
                  </a:lnTo>
                  <a:lnTo>
                    <a:pt x="3" y="33"/>
                  </a:lnTo>
                  <a:lnTo>
                    <a:pt x="7" y="39"/>
                  </a:lnTo>
                  <a:lnTo>
                    <a:pt x="10" y="43"/>
                  </a:lnTo>
                  <a:lnTo>
                    <a:pt x="16" y="46"/>
                  </a:lnTo>
                  <a:lnTo>
                    <a:pt x="22" y="49"/>
                  </a:lnTo>
                  <a:lnTo>
                    <a:pt x="28" y="49"/>
                  </a:lnTo>
                </a:path>
              </a:pathLst>
            </a:custGeom>
            <a:solidFill>
              <a:srgbClr val="00B7FF"/>
            </a:solidFill>
            <a:ln w="9525">
              <a:solidFill>
                <a:srgbClr val="00B7FF"/>
              </a:solidFill>
              <a:prstDash val="solid"/>
              <a:round/>
              <a:headEnd/>
              <a:tailEnd/>
            </a:ln>
          </p:spPr>
          <p:txBody>
            <a:bodyPr/>
            <a:lstStyle/>
            <a:p>
              <a:endParaRPr lang="en-ZA"/>
            </a:p>
          </p:txBody>
        </p:sp>
        <p:sp>
          <p:nvSpPr>
            <p:cNvPr id="1343635" name="Rectangle 147"/>
            <p:cNvSpPr>
              <a:spLocks noChangeArrowheads="1"/>
            </p:cNvSpPr>
            <p:nvPr/>
          </p:nvSpPr>
          <p:spPr bwMode="auto">
            <a:xfrm>
              <a:off x="3030" y="2218"/>
              <a:ext cx="6" cy="134"/>
            </a:xfrm>
            <a:prstGeom prst="rect">
              <a:avLst/>
            </a:prstGeom>
            <a:solidFill>
              <a:srgbClr val="00B7FF"/>
            </a:solidFill>
            <a:ln w="9525">
              <a:solidFill>
                <a:srgbClr val="00B7FF"/>
              </a:solidFill>
              <a:miter lim="800000"/>
              <a:headEnd/>
              <a:tailEnd/>
            </a:ln>
          </p:spPr>
          <p:txBody>
            <a:bodyPr/>
            <a:lstStyle/>
            <a:p>
              <a:endParaRPr lang="en-ZA"/>
            </a:p>
          </p:txBody>
        </p:sp>
        <p:sp>
          <p:nvSpPr>
            <p:cNvPr id="1343636" name="Rectangle 148"/>
            <p:cNvSpPr>
              <a:spLocks noChangeArrowheads="1"/>
            </p:cNvSpPr>
            <p:nvPr/>
          </p:nvSpPr>
          <p:spPr bwMode="auto">
            <a:xfrm>
              <a:off x="3012" y="2215"/>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637" name="Freeform 149"/>
            <p:cNvSpPr>
              <a:spLocks/>
            </p:cNvSpPr>
            <p:nvPr/>
          </p:nvSpPr>
          <p:spPr bwMode="auto">
            <a:xfrm>
              <a:off x="3009" y="2332"/>
              <a:ext cx="48" cy="38"/>
            </a:xfrm>
            <a:custGeom>
              <a:avLst/>
              <a:gdLst/>
              <a:ahLst/>
              <a:cxnLst>
                <a:cxn ang="0">
                  <a:pos x="27" y="49"/>
                </a:cxn>
                <a:cxn ang="0">
                  <a:pos x="33" y="46"/>
                </a:cxn>
                <a:cxn ang="0">
                  <a:pos x="39" y="43"/>
                </a:cxn>
                <a:cxn ang="0">
                  <a:pos x="42" y="37"/>
                </a:cxn>
                <a:cxn ang="0">
                  <a:pos x="46" y="34"/>
                </a:cxn>
                <a:cxn ang="0">
                  <a:pos x="49" y="28"/>
                </a:cxn>
                <a:cxn ang="0">
                  <a:pos x="49" y="22"/>
                </a:cxn>
                <a:cxn ang="0">
                  <a:pos x="46"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9" h="49">
                  <a:moveTo>
                    <a:pt x="27" y="49"/>
                  </a:moveTo>
                  <a:lnTo>
                    <a:pt x="33" y="46"/>
                  </a:lnTo>
                  <a:lnTo>
                    <a:pt x="39" y="43"/>
                  </a:lnTo>
                  <a:lnTo>
                    <a:pt x="42" y="37"/>
                  </a:lnTo>
                  <a:lnTo>
                    <a:pt x="46" y="34"/>
                  </a:lnTo>
                  <a:lnTo>
                    <a:pt x="49" y="28"/>
                  </a:lnTo>
                  <a:lnTo>
                    <a:pt x="49" y="22"/>
                  </a:lnTo>
                  <a:lnTo>
                    <a:pt x="46"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38" name="Freeform 150"/>
            <p:cNvSpPr>
              <a:spLocks/>
            </p:cNvSpPr>
            <p:nvPr/>
          </p:nvSpPr>
          <p:spPr bwMode="auto">
            <a:xfrm>
              <a:off x="3009" y="2332"/>
              <a:ext cx="48" cy="38"/>
            </a:xfrm>
            <a:custGeom>
              <a:avLst/>
              <a:gdLst/>
              <a:ahLst/>
              <a:cxnLst>
                <a:cxn ang="0">
                  <a:pos x="27" y="49"/>
                </a:cxn>
                <a:cxn ang="0">
                  <a:pos x="33" y="46"/>
                </a:cxn>
                <a:cxn ang="0">
                  <a:pos x="39" y="43"/>
                </a:cxn>
                <a:cxn ang="0">
                  <a:pos x="42" y="37"/>
                </a:cxn>
                <a:cxn ang="0">
                  <a:pos x="46" y="34"/>
                </a:cxn>
                <a:cxn ang="0">
                  <a:pos x="49" y="28"/>
                </a:cxn>
                <a:cxn ang="0">
                  <a:pos x="49" y="22"/>
                </a:cxn>
                <a:cxn ang="0">
                  <a:pos x="46"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9" h="49">
                  <a:moveTo>
                    <a:pt x="27" y="49"/>
                  </a:moveTo>
                  <a:lnTo>
                    <a:pt x="33" y="46"/>
                  </a:lnTo>
                  <a:lnTo>
                    <a:pt x="39" y="43"/>
                  </a:lnTo>
                  <a:lnTo>
                    <a:pt x="42" y="37"/>
                  </a:lnTo>
                  <a:lnTo>
                    <a:pt x="46" y="34"/>
                  </a:lnTo>
                  <a:lnTo>
                    <a:pt x="49" y="28"/>
                  </a:lnTo>
                  <a:lnTo>
                    <a:pt x="49" y="22"/>
                  </a:lnTo>
                  <a:lnTo>
                    <a:pt x="46"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39" name="Rectangle 151"/>
            <p:cNvSpPr>
              <a:spLocks noChangeArrowheads="1"/>
            </p:cNvSpPr>
            <p:nvPr/>
          </p:nvSpPr>
          <p:spPr bwMode="auto">
            <a:xfrm>
              <a:off x="3130" y="2262"/>
              <a:ext cx="10" cy="132"/>
            </a:xfrm>
            <a:prstGeom prst="rect">
              <a:avLst/>
            </a:prstGeom>
            <a:solidFill>
              <a:srgbClr val="00B7FF"/>
            </a:solidFill>
            <a:ln w="9525">
              <a:solidFill>
                <a:srgbClr val="00B7FF"/>
              </a:solidFill>
              <a:miter lim="800000"/>
              <a:headEnd/>
              <a:tailEnd/>
            </a:ln>
          </p:spPr>
          <p:txBody>
            <a:bodyPr/>
            <a:lstStyle/>
            <a:p>
              <a:endParaRPr lang="en-ZA"/>
            </a:p>
          </p:txBody>
        </p:sp>
        <p:sp>
          <p:nvSpPr>
            <p:cNvPr id="1343640" name="Rectangle 152"/>
            <p:cNvSpPr>
              <a:spLocks noChangeArrowheads="1"/>
            </p:cNvSpPr>
            <p:nvPr/>
          </p:nvSpPr>
          <p:spPr bwMode="auto">
            <a:xfrm>
              <a:off x="3115" y="2260"/>
              <a:ext cx="42" cy="4"/>
            </a:xfrm>
            <a:prstGeom prst="rect">
              <a:avLst/>
            </a:prstGeom>
            <a:solidFill>
              <a:srgbClr val="00B7FF"/>
            </a:solidFill>
            <a:ln w="9525">
              <a:solidFill>
                <a:srgbClr val="00B7FF"/>
              </a:solidFill>
              <a:miter lim="800000"/>
              <a:headEnd/>
              <a:tailEnd/>
            </a:ln>
          </p:spPr>
          <p:txBody>
            <a:bodyPr/>
            <a:lstStyle/>
            <a:p>
              <a:endParaRPr lang="en-ZA"/>
            </a:p>
          </p:txBody>
        </p:sp>
        <p:sp>
          <p:nvSpPr>
            <p:cNvPr id="1343641" name="Freeform 153"/>
            <p:cNvSpPr>
              <a:spLocks/>
            </p:cNvSpPr>
            <p:nvPr/>
          </p:nvSpPr>
          <p:spPr bwMode="auto">
            <a:xfrm>
              <a:off x="3112" y="2375"/>
              <a:ext cx="45" cy="39"/>
            </a:xfrm>
            <a:custGeom>
              <a:avLst/>
              <a:gdLst/>
              <a:ahLst/>
              <a:cxnLst>
                <a:cxn ang="0">
                  <a:pos x="25" y="49"/>
                </a:cxn>
                <a:cxn ang="0">
                  <a:pos x="31" y="46"/>
                </a:cxn>
                <a:cxn ang="0">
                  <a:pos x="37" y="43"/>
                </a:cxn>
                <a:cxn ang="0">
                  <a:pos x="43" y="40"/>
                </a:cxn>
                <a:cxn ang="0">
                  <a:pos x="46" y="34"/>
                </a:cxn>
                <a:cxn ang="0">
                  <a:pos x="46" y="28"/>
                </a:cxn>
                <a:cxn ang="0">
                  <a:pos x="46" y="21"/>
                </a:cxn>
                <a:cxn ang="0">
                  <a:pos x="46" y="15"/>
                </a:cxn>
                <a:cxn ang="0">
                  <a:pos x="43" y="9"/>
                </a:cxn>
                <a:cxn ang="0">
                  <a:pos x="37" y="6"/>
                </a:cxn>
                <a:cxn ang="0">
                  <a:pos x="31" y="3"/>
                </a:cxn>
                <a:cxn ang="0">
                  <a:pos x="25" y="0"/>
                </a:cxn>
                <a:cxn ang="0">
                  <a:pos x="21" y="0"/>
                </a:cxn>
                <a:cxn ang="0">
                  <a:pos x="15" y="3"/>
                </a:cxn>
                <a:cxn ang="0">
                  <a:pos x="9" y="6"/>
                </a:cxn>
                <a:cxn ang="0">
                  <a:pos x="3" y="9"/>
                </a:cxn>
                <a:cxn ang="0">
                  <a:pos x="0" y="15"/>
                </a:cxn>
                <a:cxn ang="0">
                  <a:pos x="0" y="21"/>
                </a:cxn>
                <a:cxn ang="0">
                  <a:pos x="0" y="28"/>
                </a:cxn>
                <a:cxn ang="0">
                  <a:pos x="0" y="34"/>
                </a:cxn>
                <a:cxn ang="0">
                  <a:pos x="3" y="40"/>
                </a:cxn>
                <a:cxn ang="0">
                  <a:pos x="9" y="43"/>
                </a:cxn>
                <a:cxn ang="0">
                  <a:pos x="15" y="46"/>
                </a:cxn>
                <a:cxn ang="0">
                  <a:pos x="21" y="49"/>
                </a:cxn>
                <a:cxn ang="0">
                  <a:pos x="25" y="49"/>
                </a:cxn>
              </a:cxnLst>
              <a:rect l="0" t="0" r="r" b="b"/>
              <a:pathLst>
                <a:path w="46" h="49">
                  <a:moveTo>
                    <a:pt x="25" y="49"/>
                  </a:moveTo>
                  <a:lnTo>
                    <a:pt x="31" y="46"/>
                  </a:lnTo>
                  <a:lnTo>
                    <a:pt x="37" y="43"/>
                  </a:lnTo>
                  <a:lnTo>
                    <a:pt x="43" y="40"/>
                  </a:lnTo>
                  <a:lnTo>
                    <a:pt x="46" y="34"/>
                  </a:lnTo>
                  <a:lnTo>
                    <a:pt x="46" y="28"/>
                  </a:lnTo>
                  <a:lnTo>
                    <a:pt x="46" y="21"/>
                  </a:lnTo>
                  <a:lnTo>
                    <a:pt x="46" y="15"/>
                  </a:lnTo>
                  <a:lnTo>
                    <a:pt x="43" y="9"/>
                  </a:lnTo>
                  <a:lnTo>
                    <a:pt x="37" y="6"/>
                  </a:lnTo>
                  <a:lnTo>
                    <a:pt x="31" y="3"/>
                  </a:lnTo>
                  <a:lnTo>
                    <a:pt x="25" y="0"/>
                  </a:lnTo>
                  <a:lnTo>
                    <a:pt x="21" y="0"/>
                  </a:lnTo>
                  <a:lnTo>
                    <a:pt x="15" y="3"/>
                  </a:lnTo>
                  <a:lnTo>
                    <a:pt x="9" y="6"/>
                  </a:lnTo>
                  <a:lnTo>
                    <a:pt x="3" y="9"/>
                  </a:lnTo>
                  <a:lnTo>
                    <a:pt x="0" y="15"/>
                  </a:lnTo>
                  <a:lnTo>
                    <a:pt x="0" y="21"/>
                  </a:lnTo>
                  <a:lnTo>
                    <a:pt x="0" y="28"/>
                  </a:lnTo>
                  <a:lnTo>
                    <a:pt x="0" y="34"/>
                  </a:lnTo>
                  <a:lnTo>
                    <a:pt x="3" y="40"/>
                  </a:lnTo>
                  <a:lnTo>
                    <a:pt x="9" y="43"/>
                  </a:lnTo>
                  <a:lnTo>
                    <a:pt x="15" y="46"/>
                  </a:lnTo>
                  <a:lnTo>
                    <a:pt x="21" y="49"/>
                  </a:lnTo>
                  <a:lnTo>
                    <a:pt x="25" y="49"/>
                  </a:lnTo>
                  <a:close/>
                </a:path>
              </a:pathLst>
            </a:custGeom>
            <a:solidFill>
              <a:srgbClr val="00B7FF"/>
            </a:solidFill>
            <a:ln w="0">
              <a:solidFill>
                <a:srgbClr val="00B7FF"/>
              </a:solidFill>
              <a:prstDash val="solid"/>
              <a:round/>
              <a:headEnd/>
              <a:tailEnd/>
            </a:ln>
          </p:spPr>
          <p:txBody>
            <a:bodyPr/>
            <a:lstStyle/>
            <a:p>
              <a:endParaRPr lang="en-ZA"/>
            </a:p>
          </p:txBody>
        </p:sp>
        <p:sp>
          <p:nvSpPr>
            <p:cNvPr id="1343642" name="Freeform 154"/>
            <p:cNvSpPr>
              <a:spLocks/>
            </p:cNvSpPr>
            <p:nvPr/>
          </p:nvSpPr>
          <p:spPr bwMode="auto">
            <a:xfrm>
              <a:off x="3112" y="2375"/>
              <a:ext cx="45" cy="39"/>
            </a:xfrm>
            <a:custGeom>
              <a:avLst/>
              <a:gdLst/>
              <a:ahLst/>
              <a:cxnLst>
                <a:cxn ang="0">
                  <a:pos x="25" y="49"/>
                </a:cxn>
                <a:cxn ang="0">
                  <a:pos x="31" y="46"/>
                </a:cxn>
                <a:cxn ang="0">
                  <a:pos x="37" y="43"/>
                </a:cxn>
                <a:cxn ang="0">
                  <a:pos x="43" y="40"/>
                </a:cxn>
                <a:cxn ang="0">
                  <a:pos x="46" y="34"/>
                </a:cxn>
                <a:cxn ang="0">
                  <a:pos x="46" y="28"/>
                </a:cxn>
                <a:cxn ang="0">
                  <a:pos x="46" y="21"/>
                </a:cxn>
                <a:cxn ang="0">
                  <a:pos x="46" y="15"/>
                </a:cxn>
                <a:cxn ang="0">
                  <a:pos x="43" y="9"/>
                </a:cxn>
                <a:cxn ang="0">
                  <a:pos x="37" y="6"/>
                </a:cxn>
                <a:cxn ang="0">
                  <a:pos x="31" y="3"/>
                </a:cxn>
                <a:cxn ang="0">
                  <a:pos x="25" y="0"/>
                </a:cxn>
                <a:cxn ang="0">
                  <a:pos x="21" y="0"/>
                </a:cxn>
                <a:cxn ang="0">
                  <a:pos x="15" y="3"/>
                </a:cxn>
                <a:cxn ang="0">
                  <a:pos x="9" y="6"/>
                </a:cxn>
                <a:cxn ang="0">
                  <a:pos x="3" y="9"/>
                </a:cxn>
                <a:cxn ang="0">
                  <a:pos x="0" y="15"/>
                </a:cxn>
                <a:cxn ang="0">
                  <a:pos x="0" y="21"/>
                </a:cxn>
                <a:cxn ang="0">
                  <a:pos x="0" y="28"/>
                </a:cxn>
                <a:cxn ang="0">
                  <a:pos x="0" y="34"/>
                </a:cxn>
                <a:cxn ang="0">
                  <a:pos x="3" y="40"/>
                </a:cxn>
                <a:cxn ang="0">
                  <a:pos x="9" y="43"/>
                </a:cxn>
                <a:cxn ang="0">
                  <a:pos x="15" y="46"/>
                </a:cxn>
                <a:cxn ang="0">
                  <a:pos x="21" y="49"/>
                </a:cxn>
                <a:cxn ang="0">
                  <a:pos x="25" y="49"/>
                </a:cxn>
              </a:cxnLst>
              <a:rect l="0" t="0" r="r" b="b"/>
              <a:pathLst>
                <a:path w="46" h="49">
                  <a:moveTo>
                    <a:pt x="25" y="49"/>
                  </a:moveTo>
                  <a:lnTo>
                    <a:pt x="31" y="46"/>
                  </a:lnTo>
                  <a:lnTo>
                    <a:pt x="37" y="43"/>
                  </a:lnTo>
                  <a:lnTo>
                    <a:pt x="43" y="40"/>
                  </a:lnTo>
                  <a:lnTo>
                    <a:pt x="46" y="34"/>
                  </a:lnTo>
                  <a:lnTo>
                    <a:pt x="46" y="28"/>
                  </a:lnTo>
                  <a:lnTo>
                    <a:pt x="46" y="21"/>
                  </a:lnTo>
                  <a:lnTo>
                    <a:pt x="46" y="15"/>
                  </a:lnTo>
                  <a:lnTo>
                    <a:pt x="43" y="9"/>
                  </a:lnTo>
                  <a:lnTo>
                    <a:pt x="37" y="6"/>
                  </a:lnTo>
                  <a:lnTo>
                    <a:pt x="31" y="3"/>
                  </a:lnTo>
                  <a:lnTo>
                    <a:pt x="25" y="0"/>
                  </a:lnTo>
                  <a:lnTo>
                    <a:pt x="21" y="0"/>
                  </a:lnTo>
                  <a:lnTo>
                    <a:pt x="15" y="3"/>
                  </a:lnTo>
                  <a:lnTo>
                    <a:pt x="9" y="6"/>
                  </a:lnTo>
                  <a:lnTo>
                    <a:pt x="3" y="9"/>
                  </a:lnTo>
                  <a:lnTo>
                    <a:pt x="0" y="15"/>
                  </a:lnTo>
                  <a:lnTo>
                    <a:pt x="0" y="21"/>
                  </a:lnTo>
                  <a:lnTo>
                    <a:pt x="0" y="28"/>
                  </a:lnTo>
                  <a:lnTo>
                    <a:pt x="0" y="34"/>
                  </a:lnTo>
                  <a:lnTo>
                    <a:pt x="3" y="40"/>
                  </a:lnTo>
                  <a:lnTo>
                    <a:pt x="9" y="43"/>
                  </a:lnTo>
                  <a:lnTo>
                    <a:pt x="15" y="46"/>
                  </a:lnTo>
                  <a:lnTo>
                    <a:pt x="21" y="49"/>
                  </a:lnTo>
                  <a:lnTo>
                    <a:pt x="25" y="49"/>
                  </a:lnTo>
                </a:path>
              </a:pathLst>
            </a:custGeom>
            <a:solidFill>
              <a:srgbClr val="00B7FF"/>
            </a:solidFill>
            <a:ln w="9525">
              <a:solidFill>
                <a:srgbClr val="00B7FF"/>
              </a:solidFill>
              <a:prstDash val="solid"/>
              <a:round/>
              <a:headEnd/>
              <a:tailEnd/>
            </a:ln>
          </p:spPr>
          <p:txBody>
            <a:bodyPr/>
            <a:lstStyle/>
            <a:p>
              <a:endParaRPr lang="en-ZA"/>
            </a:p>
          </p:txBody>
        </p:sp>
        <p:sp>
          <p:nvSpPr>
            <p:cNvPr id="1343643" name="Rectangle 155"/>
            <p:cNvSpPr>
              <a:spLocks noChangeArrowheads="1"/>
            </p:cNvSpPr>
            <p:nvPr/>
          </p:nvSpPr>
          <p:spPr bwMode="auto">
            <a:xfrm>
              <a:off x="3277" y="2438"/>
              <a:ext cx="6" cy="133"/>
            </a:xfrm>
            <a:prstGeom prst="rect">
              <a:avLst/>
            </a:prstGeom>
            <a:noFill/>
            <a:ln w="9525">
              <a:solidFill>
                <a:srgbClr val="00B7FF"/>
              </a:solidFill>
              <a:miter lim="800000"/>
              <a:headEnd/>
              <a:tailEnd/>
            </a:ln>
          </p:spPr>
          <p:txBody>
            <a:bodyPr/>
            <a:lstStyle/>
            <a:p>
              <a:endParaRPr lang="en-ZA"/>
            </a:p>
          </p:txBody>
        </p:sp>
        <p:sp>
          <p:nvSpPr>
            <p:cNvPr id="1343644" name="Rectangle 156"/>
            <p:cNvSpPr>
              <a:spLocks noChangeArrowheads="1"/>
            </p:cNvSpPr>
            <p:nvPr/>
          </p:nvSpPr>
          <p:spPr bwMode="auto">
            <a:xfrm>
              <a:off x="3260" y="2436"/>
              <a:ext cx="42" cy="5"/>
            </a:xfrm>
            <a:prstGeom prst="rect">
              <a:avLst/>
            </a:prstGeom>
            <a:noFill/>
            <a:ln w="9525">
              <a:solidFill>
                <a:srgbClr val="00B7FF"/>
              </a:solidFill>
              <a:miter lim="800000"/>
              <a:headEnd/>
              <a:tailEnd/>
            </a:ln>
          </p:spPr>
          <p:txBody>
            <a:bodyPr/>
            <a:lstStyle/>
            <a:p>
              <a:endParaRPr lang="en-ZA"/>
            </a:p>
          </p:txBody>
        </p:sp>
        <p:sp>
          <p:nvSpPr>
            <p:cNvPr id="1343645" name="Freeform 157"/>
            <p:cNvSpPr>
              <a:spLocks/>
            </p:cNvSpPr>
            <p:nvPr/>
          </p:nvSpPr>
          <p:spPr bwMode="auto">
            <a:xfrm>
              <a:off x="3257" y="2551"/>
              <a:ext cx="47" cy="39"/>
            </a:xfrm>
            <a:custGeom>
              <a:avLst/>
              <a:gdLst/>
              <a:ahLst/>
              <a:cxnLst>
                <a:cxn ang="0">
                  <a:pos x="27" y="49"/>
                </a:cxn>
                <a:cxn ang="0">
                  <a:pos x="33" y="46"/>
                </a:cxn>
                <a:cxn ang="0">
                  <a:pos x="39" y="43"/>
                </a:cxn>
                <a:cxn ang="0">
                  <a:pos x="42" y="37"/>
                </a:cxn>
                <a:cxn ang="0">
                  <a:pos x="46" y="34"/>
                </a:cxn>
                <a:cxn ang="0">
                  <a:pos x="49" y="28"/>
                </a:cxn>
                <a:cxn ang="0">
                  <a:pos x="49" y="22"/>
                </a:cxn>
                <a:cxn ang="0">
                  <a:pos x="46"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9" h="49">
                  <a:moveTo>
                    <a:pt x="27" y="49"/>
                  </a:moveTo>
                  <a:lnTo>
                    <a:pt x="33" y="46"/>
                  </a:lnTo>
                  <a:lnTo>
                    <a:pt x="39" y="43"/>
                  </a:lnTo>
                  <a:lnTo>
                    <a:pt x="42" y="37"/>
                  </a:lnTo>
                  <a:lnTo>
                    <a:pt x="46" y="34"/>
                  </a:lnTo>
                  <a:lnTo>
                    <a:pt x="49" y="28"/>
                  </a:lnTo>
                  <a:lnTo>
                    <a:pt x="49" y="22"/>
                  </a:lnTo>
                  <a:lnTo>
                    <a:pt x="46"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46" name="Freeform 158"/>
            <p:cNvSpPr>
              <a:spLocks/>
            </p:cNvSpPr>
            <p:nvPr/>
          </p:nvSpPr>
          <p:spPr bwMode="auto">
            <a:xfrm>
              <a:off x="3257" y="2551"/>
              <a:ext cx="47" cy="39"/>
            </a:xfrm>
            <a:custGeom>
              <a:avLst/>
              <a:gdLst/>
              <a:ahLst/>
              <a:cxnLst>
                <a:cxn ang="0">
                  <a:pos x="27" y="49"/>
                </a:cxn>
                <a:cxn ang="0">
                  <a:pos x="33" y="46"/>
                </a:cxn>
                <a:cxn ang="0">
                  <a:pos x="39" y="43"/>
                </a:cxn>
                <a:cxn ang="0">
                  <a:pos x="42" y="37"/>
                </a:cxn>
                <a:cxn ang="0">
                  <a:pos x="46" y="34"/>
                </a:cxn>
                <a:cxn ang="0">
                  <a:pos x="49" y="28"/>
                </a:cxn>
                <a:cxn ang="0">
                  <a:pos x="49" y="22"/>
                </a:cxn>
                <a:cxn ang="0">
                  <a:pos x="46" y="16"/>
                </a:cxn>
                <a:cxn ang="0">
                  <a:pos x="42" y="9"/>
                </a:cxn>
                <a:cxn ang="0">
                  <a:pos x="39" y="6"/>
                </a:cxn>
                <a:cxn ang="0">
                  <a:pos x="33" y="3"/>
                </a:cxn>
                <a:cxn ang="0">
                  <a:pos x="27" y="0"/>
                </a:cxn>
                <a:cxn ang="0">
                  <a:pos x="21" y="0"/>
                </a:cxn>
                <a:cxn ang="0">
                  <a:pos x="15" y="3"/>
                </a:cxn>
                <a:cxn ang="0">
                  <a:pos x="9" y="6"/>
                </a:cxn>
                <a:cxn ang="0">
                  <a:pos x="6" y="9"/>
                </a:cxn>
                <a:cxn ang="0">
                  <a:pos x="3" y="16"/>
                </a:cxn>
                <a:cxn ang="0">
                  <a:pos x="0" y="22"/>
                </a:cxn>
                <a:cxn ang="0">
                  <a:pos x="0" y="28"/>
                </a:cxn>
                <a:cxn ang="0">
                  <a:pos x="3" y="34"/>
                </a:cxn>
                <a:cxn ang="0">
                  <a:pos x="6" y="37"/>
                </a:cxn>
                <a:cxn ang="0">
                  <a:pos x="9" y="43"/>
                </a:cxn>
                <a:cxn ang="0">
                  <a:pos x="15" y="46"/>
                </a:cxn>
                <a:cxn ang="0">
                  <a:pos x="21" y="49"/>
                </a:cxn>
                <a:cxn ang="0">
                  <a:pos x="27" y="49"/>
                </a:cxn>
              </a:cxnLst>
              <a:rect l="0" t="0" r="r" b="b"/>
              <a:pathLst>
                <a:path w="49" h="49">
                  <a:moveTo>
                    <a:pt x="27" y="49"/>
                  </a:moveTo>
                  <a:lnTo>
                    <a:pt x="33" y="46"/>
                  </a:lnTo>
                  <a:lnTo>
                    <a:pt x="39" y="43"/>
                  </a:lnTo>
                  <a:lnTo>
                    <a:pt x="42" y="37"/>
                  </a:lnTo>
                  <a:lnTo>
                    <a:pt x="46" y="34"/>
                  </a:lnTo>
                  <a:lnTo>
                    <a:pt x="49" y="28"/>
                  </a:lnTo>
                  <a:lnTo>
                    <a:pt x="49" y="22"/>
                  </a:lnTo>
                  <a:lnTo>
                    <a:pt x="46" y="16"/>
                  </a:lnTo>
                  <a:lnTo>
                    <a:pt x="42" y="9"/>
                  </a:lnTo>
                  <a:lnTo>
                    <a:pt x="39" y="6"/>
                  </a:lnTo>
                  <a:lnTo>
                    <a:pt x="33" y="3"/>
                  </a:lnTo>
                  <a:lnTo>
                    <a:pt x="27" y="0"/>
                  </a:lnTo>
                  <a:lnTo>
                    <a:pt x="21" y="0"/>
                  </a:lnTo>
                  <a:lnTo>
                    <a:pt x="15" y="3"/>
                  </a:lnTo>
                  <a:lnTo>
                    <a:pt x="9" y="6"/>
                  </a:lnTo>
                  <a:lnTo>
                    <a:pt x="6" y="9"/>
                  </a:lnTo>
                  <a:lnTo>
                    <a:pt x="3" y="16"/>
                  </a:lnTo>
                  <a:lnTo>
                    <a:pt x="0" y="22"/>
                  </a:lnTo>
                  <a:lnTo>
                    <a:pt x="0" y="28"/>
                  </a:lnTo>
                  <a:lnTo>
                    <a:pt x="3" y="34"/>
                  </a:lnTo>
                  <a:lnTo>
                    <a:pt x="6" y="37"/>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47" name="Rectangle 159"/>
            <p:cNvSpPr>
              <a:spLocks noChangeArrowheads="1"/>
            </p:cNvSpPr>
            <p:nvPr/>
          </p:nvSpPr>
          <p:spPr bwMode="auto">
            <a:xfrm>
              <a:off x="3425" y="2791"/>
              <a:ext cx="6" cy="86"/>
            </a:xfrm>
            <a:prstGeom prst="rect">
              <a:avLst/>
            </a:prstGeom>
            <a:solidFill>
              <a:srgbClr val="00B7FF"/>
            </a:solidFill>
            <a:ln w="9525">
              <a:solidFill>
                <a:srgbClr val="00B7FF"/>
              </a:solidFill>
              <a:miter lim="800000"/>
              <a:headEnd/>
              <a:tailEnd/>
            </a:ln>
          </p:spPr>
          <p:txBody>
            <a:bodyPr/>
            <a:lstStyle/>
            <a:p>
              <a:endParaRPr lang="en-ZA"/>
            </a:p>
          </p:txBody>
        </p:sp>
        <p:sp>
          <p:nvSpPr>
            <p:cNvPr id="1343648" name="Rectangle 160"/>
            <p:cNvSpPr>
              <a:spLocks noChangeArrowheads="1"/>
            </p:cNvSpPr>
            <p:nvPr/>
          </p:nvSpPr>
          <p:spPr bwMode="auto">
            <a:xfrm>
              <a:off x="3407" y="2788"/>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49" name="Freeform 161"/>
            <p:cNvSpPr>
              <a:spLocks/>
            </p:cNvSpPr>
            <p:nvPr/>
          </p:nvSpPr>
          <p:spPr bwMode="auto">
            <a:xfrm>
              <a:off x="3404" y="2859"/>
              <a:ext cx="47" cy="39"/>
            </a:xfrm>
            <a:custGeom>
              <a:avLst/>
              <a:gdLst/>
              <a:ahLst/>
              <a:cxnLst>
                <a:cxn ang="0">
                  <a:pos x="27" y="49"/>
                </a:cxn>
                <a:cxn ang="0">
                  <a:pos x="33" y="46"/>
                </a:cxn>
                <a:cxn ang="0">
                  <a:pos x="36" y="43"/>
                </a:cxn>
                <a:cxn ang="0">
                  <a:pos x="42" y="39"/>
                </a:cxn>
                <a:cxn ang="0">
                  <a:pos x="45" y="33"/>
                </a:cxn>
                <a:cxn ang="0">
                  <a:pos x="48" y="27"/>
                </a:cxn>
                <a:cxn ang="0">
                  <a:pos x="48" y="21"/>
                </a:cxn>
                <a:cxn ang="0">
                  <a:pos x="45" y="15"/>
                </a:cxn>
                <a:cxn ang="0">
                  <a:pos x="42" y="9"/>
                </a:cxn>
                <a:cxn ang="0">
                  <a:pos x="36" y="6"/>
                </a:cxn>
                <a:cxn ang="0">
                  <a:pos x="33" y="3"/>
                </a:cxn>
                <a:cxn ang="0">
                  <a:pos x="27" y="0"/>
                </a:cxn>
                <a:cxn ang="0">
                  <a:pos x="21" y="0"/>
                </a:cxn>
                <a:cxn ang="0">
                  <a:pos x="15" y="3"/>
                </a:cxn>
                <a:cxn ang="0">
                  <a:pos x="9" y="6"/>
                </a:cxn>
                <a:cxn ang="0">
                  <a:pos x="3" y="9"/>
                </a:cxn>
                <a:cxn ang="0">
                  <a:pos x="0" y="15"/>
                </a:cxn>
                <a:cxn ang="0">
                  <a:pos x="0" y="21"/>
                </a:cxn>
                <a:cxn ang="0">
                  <a:pos x="0" y="27"/>
                </a:cxn>
                <a:cxn ang="0">
                  <a:pos x="0" y="33"/>
                </a:cxn>
                <a:cxn ang="0">
                  <a:pos x="3" y="39"/>
                </a:cxn>
                <a:cxn ang="0">
                  <a:pos x="9" y="43"/>
                </a:cxn>
                <a:cxn ang="0">
                  <a:pos x="15" y="46"/>
                </a:cxn>
                <a:cxn ang="0">
                  <a:pos x="21" y="49"/>
                </a:cxn>
                <a:cxn ang="0">
                  <a:pos x="27" y="49"/>
                </a:cxn>
              </a:cxnLst>
              <a:rect l="0" t="0" r="r" b="b"/>
              <a:pathLst>
                <a:path w="48" h="49">
                  <a:moveTo>
                    <a:pt x="27" y="49"/>
                  </a:moveTo>
                  <a:lnTo>
                    <a:pt x="33" y="46"/>
                  </a:lnTo>
                  <a:lnTo>
                    <a:pt x="36" y="43"/>
                  </a:lnTo>
                  <a:lnTo>
                    <a:pt x="42" y="39"/>
                  </a:lnTo>
                  <a:lnTo>
                    <a:pt x="45" y="33"/>
                  </a:lnTo>
                  <a:lnTo>
                    <a:pt x="48" y="27"/>
                  </a:lnTo>
                  <a:lnTo>
                    <a:pt x="48" y="21"/>
                  </a:lnTo>
                  <a:lnTo>
                    <a:pt x="45" y="15"/>
                  </a:lnTo>
                  <a:lnTo>
                    <a:pt x="42" y="9"/>
                  </a:lnTo>
                  <a:lnTo>
                    <a:pt x="36" y="6"/>
                  </a:lnTo>
                  <a:lnTo>
                    <a:pt x="33" y="3"/>
                  </a:lnTo>
                  <a:lnTo>
                    <a:pt x="27" y="0"/>
                  </a:lnTo>
                  <a:lnTo>
                    <a:pt x="21" y="0"/>
                  </a:lnTo>
                  <a:lnTo>
                    <a:pt x="15" y="3"/>
                  </a:lnTo>
                  <a:lnTo>
                    <a:pt x="9" y="6"/>
                  </a:lnTo>
                  <a:lnTo>
                    <a:pt x="3" y="9"/>
                  </a:lnTo>
                  <a:lnTo>
                    <a:pt x="0" y="15"/>
                  </a:lnTo>
                  <a:lnTo>
                    <a:pt x="0" y="21"/>
                  </a:lnTo>
                  <a:lnTo>
                    <a:pt x="0" y="27"/>
                  </a:lnTo>
                  <a:lnTo>
                    <a:pt x="0" y="33"/>
                  </a:lnTo>
                  <a:lnTo>
                    <a:pt x="3" y="39"/>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50" name="Freeform 162"/>
            <p:cNvSpPr>
              <a:spLocks/>
            </p:cNvSpPr>
            <p:nvPr/>
          </p:nvSpPr>
          <p:spPr bwMode="auto">
            <a:xfrm>
              <a:off x="3404" y="2859"/>
              <a:ext cx="47" cy="39"/>
            </a:xfrm>
            <a:custGeom>
              <a:avLst/>
              <a:gdLst/>
              <a:ahLst/>
              <a:cxnLst>
                <a:cxn ang="0">
                  <a:pos x="27" y="49"/>
                </a:cxn>
                <a:cxn ang="0">
                  <a:pos x="33" y="46"/>
                </a:cxn>
                <a:cxn ang="0">
                  <a:pos x="36" y="43"/>
                </a:cxn>
                <a:cxn ang="0">
                  <a:pos x="42" y="39"/>
                </a:cxn>
                <a:cxn ang="0">
                  <a:pos x="45" y="33"/>
                </a:cxn>
                <a:cxn ang="0">
                  <a:pos x="48" y="27"/>
                </a:cxn>
                <a:cxn ang="0">
                  <a:pos x="48" y="21"/>
                </a:cxn>
                <a:cxn ang="0">
                  <a:pos x="45" y="15"/>
                </a:cxn>
                <a:cxn ang="0">
                  <a:pos x="42" y="9"/>
                </a:cxn>
                <a:cxn ang="0">
                  <a:pos x="36" y="6"/>
                </a:cxn>
                <a:cxn ang="0">
                  <a:pos x="33" y="3"/>
                </a:cxn>
                <a:cxn ang="0">
                  <a:pos x="27" y="0"/>
                </a:cxn>
                <a:cxn ang="0">
                  <a:pos x="21" y="0"/>
                </a:cxn>
                <a:cxn ang="0">
                  <a:pos x="15" y="3"/>
                </a:cxn>
                <a:cxn ang="0">
                  <a:pos x="9" y="6"/>
                </a:cxn>
                <a:cxn ang="0">
                  <a:pos x="3" y="9"/>
                </a:cxn>
                <a:cxn ang="0">
                  <a:pos x="0" y="15"/>
                </a:cxn>
                <a:cxn ang="0">
                  <a:pos x="0" y="21"/>
                </a:cxn>
                <a:cxn ang="0">
                  <a:pos x="0" y="27"/>
                </a:cxn>
                <a:cxn ang="0">
                  <a:pos x="0" y="33"/>
                </a:cxn>
                <a:cxn ang="0">
                  <a:pos x="3" y="39"/>
                </a:cxn>
                <a:cxn ang="0">
                  <a:pos x="9" y="43"/>
                </a:cxn>
                <a:cxn ang="0">
                  <a:pos x="15" y="46"/>
                </a:cxn>
                <a:cxn ang="0">
                  <a:pos x="21" y="49"/>
                </a:cxn>
                <a:cxn ang="0">
                  <a:pos x="27" y="49"/>
                </a:cxn>
              </a:cxnLst>
              <a:rect l="0" t="0" r="r" b="b"/>
              <a:pathLst>
                <a:path w="48" h="49">
                  <a:moveTo>
                    <a:pt x="27" y="49"/>
                  </a:moveTo>
                  <a:lnTo>
                    <a:pt x="33" y="46"/>
                  </a:lnTo>
                  <a:lnTo>
                    <a:pt x="36" y="43"/>
                  </a:lnTo>
                  <a:lnTo>
                    <a:pt x="42" y="39"/>
                  </a:lnTo>
                  <a:lnTo>
                    <a:pt x="45" y="33"/>
                  </a:lnTo>
                  <a:lnTo>
                    <a:pt x="48" y="27"/>
                  </a:lnTo>
                  <a:lnTo>
                    <a:pt x="48" y="21"/>
                  </a:lnTo>
                  <a:lnTo>
                    <a:pt x="45" y="15"/>
                  </a:lnTo>
                  <a:lnTo>
                    <a:pt x="42" y="9"/>
                  </a:lnTo>
                  <a:lnTo>
                    <a:pt x="36" y="6"/>
                  </a:lnTo>
                  <a:lnTo>
                    <a:pt x="33" y="3"/>
                  </a:lnTo>
                  <a:lnTo>
                    <a:pt x="27" y="0"/>
                  </a:lnTo>
                  <a:lnTo>
                    <a:pt x="21" y="0"/>
                  </a:lnTo>
                  <a:lnTo>
                    <a:pt x="15" y="3"/>
                  </a:lnTo>
                  <a:lnTo>
                    <a:pt x="9" y="6"/>
                  </a:lnTo>
                  <a:lnTo>
                    <a:pt x="3" y="9"/>
                  </a:lnTo>
                  <a:lnTo>
                    <a:pt x="0" y="15"/>
                  </a:lnTo>
                  <a:lnTo>
                    <a:pt x="0" y="21"/>
                  </a:lnTo>
                  <a:lnTo>
                    <a:pt x="0" y="27"/>
                  </a:lnTo>
                  <a:lnTo>
                    <a:pt x="0" y="33"/>
                  </a:lnTo>
                  <a:lnTo>
                    <a:pt x="3" y="39"/>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51" name="Rectangle 163"/>
            <p:cNvSpPr>
              <a:spLocks noChangeArrowheads="1"/>
            </p:cNvSpPr>
            <p:nvPr/>
          </p:nvSpPr>
          <p:spPr bwMode="auto">
            <a:xfrm>
              <a:off x="3569" y="3011"/>
              <a:ext cx="6" cy="42"/>
            </a:xfrm>
            <a:prstGeom prst="rect">
              <a:avLst/>
            </a:prstGeom>
            <a:solidFill>
              <a:srgbClr val="00B7FF"/>
            </a:solidFill>
            <a:ln w="9525">
              <a:solidFill>
                <a:srgbClr val="00B7FF"/>
              </a:solidFill>
              <a:miter lim="800000"/>
              <a:headEnd/>
              <a:tailEnd/>
            </a:ln>
          </p:spPr>
          <p:txBody>
            <a:bodyPr/>
            <a:lstStyle/>
            <a:p>
              <a:endParaRPr lang="en-ZA"/>
            </a:p>
          </p:txBody>
        </p:sp>
        <p:sp>
          <p:nvSpPr>
            <p:cNvPr id="1343652" name="Rectangle 164"/>
            <p:cNvSpPr>
              <a:spLocks noChangeArrowheads="1"/>
            </p:cNvSpPr>
            <p:nvPr/>
          </p:nvSpPr>
          <p:spPr bwMode="auto">
            <a:xfrm>
              <a:off x="3552" y="3009"/>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53" name="Freeform 165"/>
            <p:cNvSpPr>
              <a:spLocks/>
            </p:cNvSpPr>
            <p:nvPr/>
          </p:nvSpPr>
          <p:spPr bwMode="auto">
            <a:xfrm>
              <a:off x="3549" y="3035"/>
              <a:ext cx="47" cy="39"/>
            </a:xfrm>
            <a:custGeom>
              <a:avLst/>
              <a:gdLst/>
              <a:ahLst/>
              <a:cxnLst>
                <a:cxn ang="0">
                  <a:pos x="27" y="49"/>
                </a:cxn>
                <a:cxn ang="0">
                  <a:pos x="33" y="46"/>
                </a:cxn>
                <a:cxn ang="0">
                  <a:pos x="39" y="43"/>
                </a:cxn>
                <a:cxn ang="0">
                  <a:pos x="42" y="40"/>
                </a:cxn>
                <a:cxn ang="0">
                  <a:pos x="45" y="34"/>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9" y="43"/>
                  </a:lnTo>
                  <a:lnTo>
                    <a:pt x="42" y="40"/>
                  </a:lnTo>
                  <a:lnTo>
                    <a:pt x="45" y="34"/>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4"/>
                  </a:lnTo>
                  <a:lnTo>
                    <a:pt x="6"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54" name="Freeform 166"/>
            <p:cNvSpPr>
              <a:spLocks/>
            </p:cNvSpPr>
            <p:nvPr/>
          </p:nvSpPr>
          <p:spPr bwMode="auto">
            <a:xfrm>
              <a:off x="3549" y="3035"/>
              <a:ext cx="47" cy="39"/>
            </a:xfrm>
            <a:custGeom>
              <a:avLst/>
              <a:gdLst/>
              <a:ahLst/>
              <a:cxnLst>
                <a:cxn ang="0">
                  <a:pos x="27" y="49"/>
                </a:cxn>
                <a:cxn ang="0">
                  <a:pos x="33" y="46"/>
                </a:cxn>
                <a:cxn ang="0">
                  <a:pos x="39" y="43"/>
                </a:cxn>
                <a:cxn ang="0">
                  <a:pos x="42" y="40"/>
                </a:cxn>
                <a:cxn ang="0">
                  <a:pos x="45" y="34"/>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9" y="43"/>
                  </a:lnTo>
                  <a:lnTo>
                    <a:pt x="42" y="40"/>
                  </a:lnTo>
                  <a:lnTo>
                    <a:pt x="45" y="34"/>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4"/>
                  </a:lnTo>
                  <a:lnTo>
                    <a:pt x="6"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55" name="Rectangle 167"/>
            <p:cNvSpPr>
              <a:spLocks noChangeArrowheads="1"/>
            </p:cNvSpPr>
            <p:nvPr/>
          </p:nvSpPr>
          <p:spPr bwMode="auto">
            <a:xfrm>
              <a:off x="3717" y="3032"/>
              <a:ext cx="6" cy="44"/>
            </a:xfrm>
            <a:prstGeom prst="rect">
              <a:avLst/>
            </a:prstGeom>
            <a:solidFill>
              <a:srgbClr val="00B7FF"/>
            </a:solidFill>
            <a:ln w="9525">
              <a:solidFill>
                <a:srgbClr val="00B7FF"/>
              </a:solidFill>
              <a:miter lim="800000"/>
              <a:headEnd/>
              <a:tailEnd/>
            </a:ln>
          </p:spPr>
          <p:txBody>
            <a:bodyPr/>
            <a:lstStyle/>
            <a:p>
              <a:endParaRPr lang="en-ZA"/>
            </a:p>
          </p:txBody>
        </p:sp>
        <p:sp>
          <p:nvSpPr>
            <p:cNvPr id="1343656" name="Rectangle 168"/>
            <p:cNvSpPr>
              <a:spLocks noChangeArrowheads="1"/>
            </p:cNvSpPr>
            <p:nvPr/>
          </p:nvSpPr>
          <p:spPr bwMode="auto">
            <a:xfrm>
              <a:off x="3698" y="3030"/>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657" name="Freeform 169"/>
            <p:cNvSpPr>
              <a:spLocks/>
            </p:cNvSpPr>
            <p:nvPr/>
          </p:nvSpPr>
          <p:spPr bwMode="auto">
            <a:xfrm>
              <a:off x="3696" y="3056"/>
              <a:ext cx="47" cy="39"/>
            </a:xfrm>
            <a:custGeom>
              <a:avLst/>
              <a:gdLst/>
              <a:ahLst/>
              <a:cxnLst>
                <a:cxn ang="0">
                  <a:pos x="28" y="49"/>
                </a:cxn>
                <a:cxn ang="0">
                  <a:pos x="34" y="46"/>
                </a:cxn>
                <a:cxn ang="0">
                  <a:pos x="40" y="43"/>
                </a:cxn>
                <a:cxn ang="0">
                  <a:pos x="43" y="40"/>
                </a:cxn>
                <a:cxn ang="0">
                  <a:pos x="46" y="34"/>
                </a:cxn>
                <a:cxn ang="0">
                  <a:pos x="49" y="28"/>
                </a:cxn>
                <a:cxn ang="0">
                  <a:pos x="49" y="22"/>
                </a:cxn>
                <a:cxn ang="0">
                  <a:pos x="46" y="16"/>
                </a:cxn>
                <a:cxn ang="0">
                  <a:pos x="43" y="10"/>
                </a:cxn>
                <a:cxn ang="0">
                  <a:pos x="40" y="7"/>
                </a:cxn>
                <a:cxn ang="0">
                  <a:pos x="34" y="4"/>
                </a:cxn>
                <a:cxn ang="0">
                  <a:pos x="28" y="0"/>
                </a:cxn>
                <a:cxn ang="0">
                  <a:pos x="22" y="0"/>
                </a:cxn>
                <a:cxn ang="0">
                  <a:pos x="15" y="4"/>
                </a:cxn>
                <a:cxn ang="0">
                  <a:pos x="9" y="7"/>
                </a:cxn>
                <a:cxn ang="0">
                  <a:pos x="6" y="10"/>
                </a:cxn>
                <a:cxn ang="0">
                  <a:pos x="3" y="16"/>
                </a:cxn>
                <a:cxn ang="0">
                  <a:pos x="0" y="22"/>
                </a:cxn>
                <a:cxn ang="0">
                  <a:pos x="0" y="28"/>
                </a:cxn>
                <a:cxn ang="0">
                  <a:pos x="3" y="34"/>
                </a:cxn>
                <a:cxn ang="0">
                  <a:pos x="6" y="40"/>
                </a:cxn>
                <a:cxn ang="0">
                  <a:pos x="9" y="43"/>
                </a:cxn>
                <a:cxn ang="0">
                  <a:pos x="15" y="46"/>
                </a:cxn>
                <a:cxn ang="0">
                  <a:pos x="22" y="49"/>
                </a:cxn>
                <a:cxn ang="0">
                  <a:pos x="28" y="49"/>
                </a:cxn>
              </a:cxnLst>
              <a:rect l="0" t="0" r="r" b="b"/>
              <a:pathLst>
                <a:path w="49" h="49">
                  <a:moveTo>
                    <a:pt x="28" y="49"/>
                  </a:moveTo>
                  <a:lnTo>
                    <a:pt x="34" y="46"/>
                  </a:lnTo>
                  <a:lnTo>
                    <a:pt x="40" y="43"/>
                  </a:lnTo>
                  <a:lnTo>
                    <a:pt x="43" y="40"/>
                  </a:lnTo>
                  <a:lnTo>
                    <a:pt x="46" y="34"/>
                  </a:lnTo>
                  <a:lnTo>
                    <a:pt x="49" y="28"/>
                  </a:lnTo>
                  <a:lnTo>
                    <a:pt x="49" y="22"/>
                  </a:lnTo>
                  <a:lnTo>
                    <a:pt x="46" y="16"/>
                  </a:lnTo>
                  <a:lnTo>
                    <a:pt x="43" y="10"/>
                  </a:lnTo>
                  <a:lnTo>
                    <a:pt x="40" y="7"/>
                  </a:lnTo>
                  <a:lnTo>
                    <a:pt x="34" y="4"/>
                  </a:lnTo>
                  <a:lnTo>
                    <a:pt x="28" y="0"/>
                  </a:lnTo>
                  <a:lnTo>
                    <a:pt x="22" y="0"/>
                  </a:lnTo>
                  <a:lnTo>
                    <a:pt x="15" y="4"/>
                  </a:lnTo>
                  <a:lnTo>
                    <a:pt x="9" y="7"/>
                  </a:lnTo>
                  <a:lnTo>
                    <a:pt x="6" y="10"/>
                  </a:lnTo>
                  <a:lnTo>
                    <a:pt x="3" y="16"/>
                  </a:lnTo>
                  <a:lnTo>
                    <a:pt x="0" y="22"/>
                  </a:lnTo>
                  <a:lnTo>
                    <a:pt x="0" y="28"/>
                  </a:lnTo>
                  <a:lnTo>
                    <a:pt x="3" y="34"/>
                  </a:lnTo>
                  <a:lnTo>
                    <a:pt x="6" y="40"/>
                  </a:lnTo>
                  <a:lnTo>
                    <a:pt x="9" y="43"/>
                  </a:lnTo>
                  <a:lnTo>
                    <a:pt x="15" y="46"/>
                  </a:lnTo>
                  <a:lnTo>
                    <a:pt x="22" y="49"/>
                  </a:lnTo>
                  <a:lnTo>
                    <a:pt x="28" y="49"/>
                  </a:lnTo>
                  <a:close/>
                </a:path>
              </a:pathLst>
            </a:custGeom>
            <a:solidFill>
              <a:srgbClr val="00B7FF"/>
            </a:solidFill>
            <a:ln w="0">
              <a:solidFill>
                <a:srgbClr val="00B7FF"/>
              </a:solidFill>
              <a:prstDash val="solid"/>
              <a:round/>
              <a:headEnd/>
              <a:tailEnd/>
            </a:ln>
          </p:spPr>
          <p:txBody>
            <a:bodyPr/>
            <a:lstStyle/>
            <a:p>
              <a:endParaRPr lang="en-ZA"/>
            </a:p>
          </p:txBody>
        </p:sp>
        <p:sp>
          <p:nvSpPr>
            <p:cNvPr id="1343658" name="Freeform 170"/>
            <p:cNvSpPr>
              <a:spLocks/>
            </p:cNvSpPr>
            <p:nvPr/>
          </p:nvSpPr>
          <p:spPr bwMode="auto">
            <a:xfrm>
              <a:off x="3696" y="3056"/>
              <a:ext cx="47" cy="39"/>
            </a:xfrm>
            <a:custGeom>
              <a:avLst/>
              <a:gdLst/>
              <a:ahLst/>
              <a:cxnLst>
                <a:cxn ang="0">
                  <a:pos x="28" y="49"/>
                </a:cxn>
                <a:cxn ang="0">
                  <a:pos x="34" y="46"/>
                </a:cxn>
                <a:cxn ang="0">
                  <a:pos x="40" y="43"/>
                </a:cxn>
                <a:cxn ang="0">
                  <a:pos x="43" y="40"/>
                </a:cxn>
                <a:cxn ang="0">
                  <a:pos x="46" y="34"/>
                </a:cxn>
                <a:cxn ang="0">
                  <a:pos x="49" y="28"/>
                </a:cxn>
                <a:cxn ang="0">
                  <a:pos x="49" y="22"/>
                </a:cxn>
                <a:cxn ang="0">
                  <a:pos x="46" y="16"/>
                </a:cxn>
                <a:cxn ang="0">
                  <a:pos x="43" y="10"/>
                </a:cxn>
                <a:cxn ang="0">
                  <a:pos x="40" y="7"/>
                </a:cxn>
                <a:cxn ang="0">
                  <a:pos x="34" y="4"/>
                </a:cxn>
                <a:cxn ang="0">
                  <a:pos x="28" y="0"/>
                </a:cxn>
                <a:cxn ang="0">
                  <a:pos x="22" y="0"/>
                </a:cxn>
                <a:cxn ang="0">
                  <a:pos x="15" y="4"/>
                </a:cxn>
                <a:cxn ang="0">
                  <a:pos x="9" y="7"/>
                </a:cxn>
                <a:cxn ang="0">
                  <a:pos x="6" y="10"/>
                </a:cxn>
                <a:cxn ang="0">
                  <a:pos x="3" y="16"/>
                </a:cxn>
                <a:cxn ang="0">
                  <a:pos x="0" y="22"/>
                </a:cxn>
                <a:cxn ang="0">
                  <a:pos x="0" y="28"/>
                </a:cxn>
                <a:cxn ang="0">
                  <a:pos x="3" y="34"/>
                </a:cxn>
                <a:cxn ang="0">
                  <a:pos x="6" y="40"/>
                </a:cxn>
                <a:cxn ang="0">
                  <a:pos x="9" y="43"/>
                </a:cxn>
                <a:cxn ang="0">
                  <a:pos x="15" y="46"/>
                </a:cxn>
                <a:cxn ang="0">
                  <a:pos x="22" y="49"/>
                </a:cxn>
                <a:cxn ang="0">
                  <a:pos x="28" y="49"/>
                </a:cxn>
              </a:cxnLst>
              <a:rect l="0" t="0" r="r" b="b"/>
              <a:pathLst>
                <a:path w="49" h="49">
                  <a:moveTo>
                    <a:pt x="28" y="49"/>
                  </a:moveTo>
                  <a:lnTo>
                    <a:pt x="34" y="46"/>
                  </a:lnTo>
                  <a:lnTo>
                    <a:pt x="40" y="43"/>
                  </a:lnTo>
                  <a:lnTo>
                    <a:pt x="43" y="40"/>
                  </a:lnTo>
                  <a:lnTo>
                    <a:pt x="46" y="34"/>
                  </a:lnTo>
                  <a:lnTo>
                    <a:pt x="49" y="28"/>
                  </a:lnTo>
                  <a:lnTo>
                    <a:pt x="49" y="22"/>
                  </a:lnTo>
                  <a:lnTo>
                    <a:pt x="46" y="16"/>
                  </a:lnTo>
                  <a:lnTo>
                    <a:pt x="43" y="10"/>
                  </a:lnTo>
                  <a:lnTo>
                    <a:pt x="40" y="7"/>
                  </a:lnTo>
                  <a:lnTo>
                    <a:pt x="34" y="4"/>
                  </a:lnTo>
                  <a:lnTo>
                    <a:pt x="28" y="0"/>
                  </a:lnTo>
                  <a:lnTo>
                    <a:pt x="22" y="0"/>
                  </a:lnTo>
                  <a:lnTo>
                    <a:pt x="15" y="4"/>
                  </a:lnTo>
                  <a:lnTo>
                    <a:pt x="9" y="7"/>
                  </a:lnTo>
                  <a:lnTo>
                    <a:pt x="6" y="10"/>
                  </a:lnTo>
                  <a:lnTo>
                    <a:pt x="3" y="16"/>
                  </a:lnTo>
                  <a:lnTo>
                    <a:pt x="0" y="22"/>
                  </a:lnTo>
                  <a:lnTo>
                    <a:pt x="0" y="28"/>
                  </a:lnTo>
                  <a:lnTo>
                    <a:pt x="3" y="34"/>
                  </a:lnTo>
                  <a:lnTo>
                    <a:pt x="6" y="40"/>
                  </a:lnTo>
                  <a:lnTo>
                    <a:pt x="9" y="43"/>
                  </a:lnTo>
                  <a:lnTo>
                    <a:pt x="15" y="46"/>
                  </a:lnTo>
                  <a:lnTo>
                    <a:pt x="22" y="49"/>
                  </a:lnTo>
                  <a:lnTo>
                    <a:pt x="28" y="49"/>
                  </a:lnTo>
                </a:path>
              </a:pathLst>
            </a:custGeom>
            <a:solidFill>
              <a:srgbClr val="00B7FF"/>
            </a:solidFill>
            <a:ln w="9525">
              <a:solidFill>
                <a:srgbClr val="00B7FF"/>
              </a:solidFill>
              <a:prstDash val="solid"/>
              <a:round/>
              <a:headEnd/>
              <a:tailEnd/>
            </a:ln>
          </p:spPr>
          <p:txBody>
            <a:bodyPr/>
            <a:lstStyle/>
            <a:p>
              <a:endParaRPr lang="en-ZA"/>
            </a:p>
          </p:txBody>
        </p:sp>
        <p:sp>
          <p:nvSpPr>
            <p:cNvPr id="1343659" name="Rectangle 171"/>
            <p:cNvSpPr>
              <a:spLocks noChangeArrowheads="1"/>
            </p:cNvSpPr>
            <p:nvPr/>
          </p:nvSpPr>
          <p:spPr bwMode="auto">
            <a:xfrm>
              <a:off x="3860" y="3011"/>
              <a:ext cx="6" cy="65"/>
            </a:xfrm>
            <a:prstGeom prst="rect">
              <a:avLst/>
            </a:prstGeom>
            <a:solidFill>
              <a:srgbClr val="00B7FF"/>
            </a:solidFill>
            <a:ln w="9525">
              <a:solidFill>
                <a:srgbClr val="00B7FF"/>
              </a:solidFill>
              <a:miter lim="800000"/>
              <a:headEnd/>
              <a:tailEnd/>
            </a:ln>
          </p:spPr>
          <p:txBody>
            <a:bodyPr/>
            <a:lstStyle/>
            <a:p>
              <a:endParaRPr lang="en-ZA"/>
            </a:p>
          </p:txBody>
        </p:sp>
        <p:sp>
          <p:nvSpPr>
            <p:cNvPr id="1343660" name="Rectangle 172"/>
            <p:cNvSpPr>
              <a:spLocks noChangeArrowheads="1"/>
            </p:cNvSpPr>
            <p:nvPr/>
          </p:nvSpPr>
          <p:spPr bwMode="auto">
            <a:xfrm>
              <a:off x="3843" y="3009"/>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661" name="Freeform 173"/>
            <p:cNvSpPr>
              <a:spLocks/>
            </p:cNvSpPr>
            <p:nvPr/>
          </p:nvSpPr>
          <p:spPr bwMode="auto">
            <a:xfrm>
              <a:off x="3843" y="3056"/>
              <a:ext cx="45" cy="39"/>
            </a:xfrm>
            <a:custGeom>
              <a:avLst/>
              <a:gdLst/>
              <a:ahLst/>
              <a:cxnLst>
                <a:cxn ang="0">
                  <a:pos x="24" y="49"/>
                </a:cxn>
                <a:cxn ang="0">
                  <a:pos x="30" y="46"/>
                </a:cxn>
                <a:cxn ang="0">
                  <a:pos x="37" y="43"/>
                </a:cxn>
                <a:cxn ang="0">
                  <a:pos x="43" y="40"/>
                </a:cxn>
                <a:cxn ang="0">
                  <a:pos x="46" y="34"/>
                </a:cxn>
                <a:cxn ang="0">
                  <a:pos x="46" y="28"/>
                </a:cxn>
                <a:cxn ang="0">
                  <a:pos x="46" y="22"/>
                </a:cxn>
                <a:cxn ang="0">
                  <a:pos x="46" y="16"/>
                </a:cxn>
                <a:cxn ang="0">
                  <a:pos x="43" y="10"/>
                </a:cxn>
                <a:cxn ang="0">
                  <a:pos x="37" y="7"/>
                </a:cxn>
                <a:cxn ang="0">
                  <a:pos x="30" y="4"/>
                </a:cxn>
                <a:cxn ang="0">
                  <a:pos x="24" y="0"/>
                </a:cxn>
                <a:cxn ang="0">
                  <a:pos x="18" y="0"/>
                </a:cxn>
                <a:cxn ang="0">
                  <a:pos x="15" y="4"/>
                </a:cxn>
                <a:cxn ang="0">
                  <a:pos x="9" y="7"/>
                </a:cxn>
                <a:cxn ang="0">
                  <a:pos x="3" y="10"/>
                </a:cxn>
                <a:cxn ang="0">
                  <a:pos x="0" y="16"/>
                </a:cxn>
                <a:cxn ang="0">
                  <a:pos x="0" y="22"/>
                </a:cxn>
                <a:cxn ang="0">
                  <a:pos x="0" y="28"/>
                </a:cxn>
                <a:cxn ang="0">
                  <a:pos x="0" y="34"/>
                </a:cxn>
                <a:cxn ang="0">
                  <a:pos x="3" y="40"/>
                </a:cxn>
                <a:cxn ang="0">
                  <a:pos x="9" y="43"/>
                </a:cxn>
                <a:cxn ang="0">
                  <a:pos x="15" y="46"/>
                </a:cxn>
                <a:cxn ang="0">
                  <a:pos x="18" y="49"/>
                </a:cxn>
                <a:cxn ang="0">
                  <a:pos x="24" y="49"/>
                </a:cxn>
              </a:cxnLst>
              <a:rect l="0" t="0" r="r" b="b"/>
              <a:pathLst>
                <a:path w="46" h="49">
                  <a:moveTo>
                    <a:pt x="24" y="49"/>
                  </a:moveTo>
                  <a:lnTo>
                    <a:pt x="30" y="46"/>
                  </a:lnTo>
                  <a:lnTo>
                    <a:pt x="37" y="43"/>
                  </a:lnTo>
                  <a:lnTo>
                    <a:pt x="43" y="40"/>
                  </a:lnTo>
                  <a:lnTo>
                    <a:pt x="46" y="34"/>
                  </a:lnTo>
                  <a:lnTo>
                    <a:pt x="46" y="28"/>
                  </a:lnTo>
                  <a:lnTo>
                    <a:pt x="46" y="22"/>
                  </a:lnTo>
                  <a:lnTo>
                    <a:pt x="46" y="16"/>
                  </a:lnTo>
                  <a:lnTo>
                    <a:pt x="43" y="10"/>
                  </a:lnTo>
                  <a:lnTo>
                    <a:pt x="37" y="7"/>
                  </a:lnTo>
                  <a:lnTo>
                    <a:pt x="30" y="4"/>
                  </a:lnTo>
                  <a:lnTo>
                    <a:pt x="24" y="0"/>
                  </a:lnTo>
                  <a:lnTo>
                    <a:pt x="18" y="0"/>
                  </a:lnTo>
                  <a:lnTo>
                    <a:pt x="15" y="4"/>
                  </a:lnTo>
                  <a:lnTo>
                    <a:pt x="9" y="7"/>
                  </a:lnTo>
                  <a:lnTo>
                    <a:pt x="3" y="10"/>
                  </a:lnTo>
                  <a:lnTo>
                    <a:pt x="0" y="16"/>
                  </a:lnTo>
                  <a:lnTo>
                    <a:pt x="0" y="22"/>
                  </a:lnTo>
                  <a:lnTo>
                    <a:pt x="0" y="28"/>
                  </a:lnTo>
                  <a:lnTo>
                    <a:pt x="0" y="34"/>
                  </a:lnTo>
                  <a:lnTo>
                    <a:pt x="3" y="40"/>
                  </a:lnTo>
                  <a:lnTo>
                    <a:pt x="9" y="43"/>
                  </a:lnTo>
                  <a:lnTo>
                    <a:pt x="15" y="46"/>
                  </a:lnTo>
                  <a:lnTo>
                    <a:pt x="18" y="49"/>
                  </a:lnTo>
                  <a:lnTo>
                    <a:pt x="24" y="49"/>
                  </a:lnTo>
                  <a:close/>
                </a:path>
              </a:pathLst>
            </a:custGeom>
            <a:solidFill>
              <a:srgbClr val="00B7FF"/>
            </a:solidFill>
            <a:ln w="0">
              <a:solidFill>
                <a:srgbClr val="00B7FF"/>
              </a:solidFill>
              <a:prstDash val="solid"/>
              <a:round/>
              <a:headEnd/>
              <a:tailEnd/>
            </a:ln>
          </p:spPr>
          <p:txBody>
            <a:bodyPr/>
            <a:lstStyle/>
            <a:p>
              <a:endParaRPr lang="en-ZA"/>
            </a:p>
          </p:txBody>
        </p:sp>
        <p:sp>
          <p:nvSpPr>
            <p:cNvPr id="1343662" name="Freeform 174"/>
            <p:cNvSpPr>
              <a:spLocks/>
            </p:cNvSpPr>
            <p:nvPr/>
          </p:nvSpPr>
          <p:spPr bwMode="auto">
            <a:xfrm>
              <a:off x="3843" y="3056"/>
              <a:ext cx="45" cy="39"/>
            </a:xfrm>
            <a:custGeom>
              <a:avLst/>
              <a:gdLst/>
              <a:ahLst/>
              <a:cxnLst>
                <a:cxn ang="0">
                  <a:pos x="24" y="49"/>
                </a:cxn>
                <a:cxn ang="0">
                  <a:pos x="30" y="46"/>
                </a:cxn>
                <a:cxn ang="0">
                  <a:pos x="37" y="43"/>
                </a:cxn>
                <a:cxn ang="0">
                  <a:pos x="43" y="40"/>
                </a:cxn>
                <a:cxn ang="0">
                  <a:pos x="46" y="34"/>
                </a:cxn>
                <a:cxn ang="0">
                  <a:pos x="46" y="28"/>
                </a:cxn>
                <a:cxn ang="0">
                  <a:pos x="46" y="22"/>
                </a:cxn>
                <a:cxn ang="0">
                  <a:pos x="46" y="16"/>
                </a:cxn>
                <a:cxn ang="0">
                  <a:pos x="43" y="10"/>
                </a:cxn>
                <a:cxn ang="0">
                  <a:pos x="37" y="7"/>
                </a:cxn>
                <a:cxn ang="0">
                  <a:pos x="30" y="4"/>
                </a:cxn>
                <a:cxn ang="0">
                  <a:pos x="24" y="0"/>
                </a:cxn>
                <a:cxn ang="0">
                  <a:pos x="18" y="0"/>
                </a:cxn>
                <a:cxn ang="0">
                  <a:pos x="15" y="4"/>
                </a:cxn>
                <a:cxn ang="0">
                  <a:pos x="9" y="7"/>
                </a:cxn>
                <a:cxn ang="0">
                  <a:pos x="3" y="10"/>
                </a:cxn>
                <a:cxn ang="0">
                  <a:pos x="0" y="16"/>
                </a:cxn>
                <a:cxn ang="0">
                  <a:pos x="0" y="22"/>
                </a:cxn>
                <a:cxn ang="0">
                  <a:pos x="0" y="28"/>
                </a:cxn>
                <a:cxn ang="0">
                  <a:pos x="0" y="34"/>
                </a:cxn>
                <a:cxn ang="0">
                  <a:pos x="3" y="40"/>
                </a:cxn>
                <a:cxn ang="0">
                  <a:pos x="9" y="43"/>
                </a:cxn>
                <a:cxn ang="0">
                  <a:pos x="15" y="46"/>
                </a:cxn>
                <a:cxn ang="0">
                  <a:pos x="18" y="49"/>
                </a:cxn>
                <a:cxn ang="0">
                  <a:pos x="24" y="49"/>
                </a:cxn>
              </a:cxnLst>
              <a:rect l="0" t="0" r="r" b="b"/>
              <a:pathLst>
                <a:path w="46" h="49">
                  <a:moveTo>
                    <a:pt x="24" y="49"/>
                  </a:moveTo>
                  <a:lnTo>
                    <a:pt x="30" y="46"/>
                  </a:lnTo>
                  <a:lnTo>
                    <a:pt x="37" y="43"/>
                  </a:lnTo>
                  <a:lnTo>
                    <a:pt x="43" y="40"/>
                  </a:lnTo>
                  <a:lnTo>
                    <a:pt x="46" y="34"/>
                  </a:lnTo>
                  <a:lnTo>
                    <a:pt x="46" y="28"/>
                  </a:lnTo>
                  <a:lnTo>
                    <a:pt x="46" y="22"/>
                  </a:lnTo>
                  <a:lnTo>
                    <a:pt x="46" y="16"/>
                  </a:lnTo>
                  <a:lnTo>
                    <a:pt x="43" y="10"/>
                  </a:lnTo>
                  <a:lnTo>
                    <a:pt x="37" y="7"/>
                  </a:lnTo>
                  <a:lnTo>
                    <a:pt x="30" y="4"/>
                  </a:lnTo>
                  <a:lnTo>
                    <a:pt x="24" y="0"/>
                  </a:lnTo>
                  <a:lnTo>
                    <a:pt x="18" y="0"/>
                  </a:lnTo>
                  <a:lnTo>
                    <a:pt x="15" y="4"/>
                  </a:lnTo>
                  <a:lnTo>
                    <a:pt x="9" y="7"/>
                  </a:lnTo>
                  <a:lnTo>
                    <a:pt x="3" y="10"/>
                  </a:lnTo>
                  <a:lnTo>
                    <a:pt x="0" y="16"/>
                  </a:lnTo>
                  <a:lnTo>
                    <a:pt x="0" y="22"/>
                  </a:lnTo>
                  <a:lnTo>
                    <a:pt x="0" y="28"/>
                  </a:lnTo>
                  <a:lnTo>
                    <a:pt x="0" y="34"/>
                  </a:lnTo>
                  <a:lnTo>
                    <a:pt x="3" y="40"/>
                  </a:lnTo>
                  <a:lnTo>
                    <a:pt x="9" y="43"/>
                  </a:lnTo>
                  <a:lnTo>
                    <a:pt x="15" y="46"/>
                  </a:lnTo>
                  <a:lnTo>
                    <a:pt x="18" y="49"/>
                  </a:lnTo>
                  <a:lnTo>
                    <a:pt x="24" y="49"/>
                  </a:lnTo>
                </a:path>
              </a:pathLst>
            </a:custGeom>
            <a:solidFill>
              <a:srgbClr val="00B7FF"/>
            </a:solidFill>
            <a:ln w="9525">
              <a:solidFill>
                <a:srgbClr val="00B7FF"/>
              </a:solidFill>
              <a:prstDash val="solid"/>
              <a:round/>
              <a:headEnd/>
              <a:tailEnd/>
            </a:ln>
          </p:spPr>
          <p:txBody>
            <a:bodyPr/>
            <a:lstStyle/>
            <a:p>
              <a:endParaRPr lang="en-ZA"/>
            </a:p>
          </p:txBody>
        </p:sp>
        <p:sp>
          <p:nvSpPr>
            <p:cNvPr id="1343663" name="Rectangle 175"/>
            <p:cNvSpPr>
              <a:spLocks noChangeArrowheads="1"/>
            </p:cNvSpPr>
            <p:nvPr/>
          </p:nvSpPr>
          <p:spPr bwMode="auto">
            <a:xfrm>
              <a:off x="4008" y="3011"/>
              <a:ext cx="6" cy="42"/>
            </a:xfrm>
            <a:prstGeom prst="rect">
              <a:avLst/>
            </a:prstGeom>
            <a:solidFill>
              <a:srgbClr val="00B7FF"/>
            </a:solidFill>
            <a:ln w="9525">
              <a:solidFill>
                <a:srgbClr val="00B7FF"/>
              </a:solidFill>
              <a:miter lim="800000"/>
              <a:headEnd/>
              <a:tailEnd/>
            </a:ln>
          </p:spPr>
          <p:txBody>
            <a:bodyPr/>
            <a:lstStyle/>
            <a:p>
              <a:endParaRPr lang="en-ZA"/>
            </a:p>
          </p:txBody>
        </p:sp>
        <p:sp>
          <p:nvSpPr>
            <p:cNvPr id="1343664" name="Rectangle 176"/>
            <p:cNvSpPr>
              <a:spLocks noChangeArrowheads="1"/>
            </p:cNvSpPr>
            <p:nvPr/>
          </p:nvSpPr>
          <p:spPr bwMode="auto">
            <a:xfrm>
              <a:off x="3990" y="3009"/>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65" name="Freeform 177"/>
            <p:cNvSpPr>
              <a:spLocks/>
            </p:cNvSpPr>
            <p:nvPr/>
          </p:nvSpPr>
          <p:spPr bwMode="auto">
            <a:xfrm>
              <a:off x="3988" y="3035"/>
              <a:ext cx="46" cy="39"/>
            </a:xfrm>
            <a:custGeom>
              <a:avLst/>
              <a:gdLst/>
              <a:ahLst/>
              <a:cxnLst>
                <a:cxn ang="0">
                  <a:pos x="27" y="49"/>
                </a:cxn>
                <a:cxn ang="0">
                  <a:pos x="33" y="46"/>
                </a:cxn>
                <a:cxn ang="0">
                  <a:pos x="39" y="43"/>
                </a:cxn>
                <a:cxn ang="0">
                  <a:pos x="42" y="40"/>
                </a:cxn>
                <a:cxn ang="0">
                  <a:pos x="45" y="34"/>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9" y="43"/>
                  </a:lnTo>
                  <a:lnTo>
                    <a:pt x="42" y="40"/>
                  </a:lnTo>
                  <a:lnTo>
                    <a:pt x="45" y="34"/>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4"/>
                  </a:lnTo>
                  <a:lnTo>
                    <a:pt x="6"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66" name="Freeform 178"/>
            <p:cNvSpPr>
              <a:spLocks/>
            </p:cNvSpPr>
            <p:nvPr/>
          </p:nvSpPr>
          <p:spPr bwMode="auto">
            <a:xfrm>
              <a:off x="3988" y="3035"/>
              <a:ext cx="46" cy="39"/>
            </a:xfrm>
            <a:custGeom>
              <a:avLst/>
              <a:gdLst/>
              <a:ahLst/>
              <a:cxnLst>
                <a:cxn ang="0">
                  <a:pos x="27" y="49"/>
                </a:cxn>
                <a:cxn ang="0">
                  <a:pos x="33" y="46"/>
                </a:cxn>
                <a:cxn ang="0">
                  <a:pos x="39" y="43"/>
                </a:cxn>
                <a:cxn ang="0">
                  <a:pos x="42" y="40"/>
                </a:cxn>
                <a:cxn ang="0">
                  <a:pos x="45" y="34"/>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4"/>
                </a:cxn>
                <a:cxn ang="0">
                  <a:pos x="6" y="40"/>
                </a:cxn>
                <a:cxn ang="0">
                  <a:pos x="9" y="43"/>
                </a:cxn>
                <a:cxn ang="0">
                  <a:pos x="15" y="46"/>
                </a:cxn>
                <a:cxn ang="0">
                  <a:pos x="21" y="49"/>
                </a:cxn>
                <a:cxn ang="0">
                  <a:pos x="27" y="49"/>
                </a:cxn>
              </a:cxnLst>
              <a:rect l="0" t="0" r="r" b="b"/>
              <a:pathLst>
                <a:path w="48" h="49">
                  <a:moveTo>
                    <a:pt x="27" y="49"/>
                  </a:moveTo>
                  <a:lnTo>
                    <a:pt x="33" y="46"/>
                  </a:lnTo>
                  <a:lnTo>
                    <a:pt x="39" y="43"/>
                  </a:lnTo>
                  <a:lnTo>
                    <a:pt x="42" y="40"/>
                  </a:lnTo>
                  <a:lnTo>
                    <a:pt x="45" y="34"/>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4"/>
                  </a:lnTo>
                  <a:lnTo>
                    <a:pt x="6"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67" name="Rectangle 179"/>
            <p:cNvSpPr>
              <a:spLocks noChangeArrowheads="1"/>
            </p:cNvSpPr>
            <p:nvPr/>
          </p:nvSpPr>
          <p:spPr bwMode="auto">
            <a:xfrm>
              <a:off x="4155" y="3011"/>
              <a:ext cx="6" cy="42"/>
            </a:xfrm>
            <a:prstGeom prst="rect">
              <a:avLst/>
            </a:prstGeom>
            <a:solidFill>
              <a:srgbClr val="00B7FF"/>
            </a:solidFill>
            <a:ln w="9525">
              <a:solidFill>
                <a:srgbClr val="00B7FF"/>
              </a:solidFill>
              <a:miter lim="800000"/>
              <a:headEnd/>
              <a:tailEnd/>
            </a:ln>
          </p:spPr>
          <p:txBody>
            <a:bodyPr/>
            <a:lstStyle/>
            <a:p>
              <a:endParaRPr lang="en-ZA"/>
            </a:p>
          </p:txBody>
        </p:sp>
        <p:sp>
          <p:nvSpPr>
            <p:cNvPr id="1343668" name="Rectangle 180"/>
            <p:cNvSpPr>
              <a:spLocks noChangeArrowheads="1"/>
            </p:cNvSpPr>
            <p:nvPr/>
          </p:nvSpPr>
          <p:spPr bwMode="auto">
            <a:xfrm>
              <a:off x="4138" y="3009"/>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69" name="Freeform 181"/>
            <p:cNvSpPr>
              <a:spLocks/>
            </p:cNvSpPr>
            <p:nvPr/>
          </p:nvSpPr>
          <p:spPr bwMode="auto">
            <a:xfrm>
              <a:off x="4135" y="3035"/>
              <a:ext cx="44" cy="39"/>
            </a:xfrm>
            <a:custGeom>
              <a:avLst/>
              <a:gdLst/>
              <a:ahLst/>
              <a:cxnLst>
                <a:cxn ang="0">
                  <a:pos x="27" y="49"/>
                </a:cxn>
                <a:cxn ang="0">
                  <a:pos x="33" y="46"/>
                </a:cxn>
                <a:cxn ang="0">
                  <a:pos x="36" y="43"/>
                </a:cxn>
                <a:cxn ang="0">
                  <a:pos x="42" y="40"/>
                </a:cxn>
                <a:cxn ang="0">
                  <a:pos x="45" y="34"/>
                </a:cxn>
                <a:cxn ang="0">
                  <a:pos x="45" y="27"/>
                </a:cxn>
                <a:cxn ang="0">
                  <a:pos x="45" y="21"/>
                </a:cxn>
                <a:cxn ang="0">
                  <a:pos x="45" y="15"/>
                </a:cxn>
                <a:cxn ang="0">
                  <a:pos x="42" y="9"/>
                </a:cxn>
                <a:cxn ang="0">
                  <a:pos x="36" y="6"/>
                </a:cxn>
                <a:cxn ang="0">
                  <a:pos x="33" y="3"/>
                </a:cxn>
                <a:cxn ang="0">
                  <a:pos x="27" y="0"/>
                </a:cxn>
                <a:cxn ang="0">
                  <a:pos x="21" y="0"/>
                </a:cxn>
                <a:cxn ang="0">
                  <a:pos x="15" y="3"/>
                </a:cxn>
                <a:cxn ang="0">
                  <a:pos x="9" y="6"/>
                </a:cxn>
                <a:cxn ang="0">
                  <a:pos x="3" y="9"/>
                </a:cxn>
                <a:cxn ang="0">
                  <a:pos x="0" y="15"/>
                </a:cxn>
                <a:cxn ang="0">
                  <a:pos x="0" y="21"/>
                </a:cxn>
                <a:cxn ang="0">
                  <a:pos x="0" y="27"/>
                </a:cxn>
                <a:cxn ang="0">
                  <a:pos x="0" y="34"/>
                </a:cxn>
                <a:cxn ang="0">
                  <a:pos x="3" y="40"/>
                </a:cxn>
                <a:cxn ang="0">
                  <a:pos x="9" y="43"/>
                </a:cxn>
                <a:cxn ang="0">
                  <a:pos x="15" y="46"/>
                </a:cxn>
                <a:cxn ang="0">
                  <a:pos x="21" y="49"/>
                </a:cxn>
                <a:cxn ang="0">
                  <a:pos x="27" y="49"/>
                </a:cxn>
              </a:cxnLst>
              <a:rect l="0" t="0" r="r" b="b"/>
              <a:pathLst>
                <a:path w="45" h="49">
                  <a:moveTo>
                    <a:pt x="27" y="49"/>
                  </a:moveTo>
                  <a:lnTo>
                    <a:pt x="33" y="46"/>
                  </a:lnTo>
                  <a:lnTo>
                    <a:pt x="36" y="43"/>
                  </a:lnTo>
                  <a:lnTo>
                    <a:pt x="42" y="40"/>
                  </a:lnTo>
                  <a:lnTo>
                    <a:pt x="45" y="34"/>
                  </a:lnTo>
                  <a:lnTo>
                    <a:pt x="45" y="27"/>
                  </a:lnTo>
                  <a:lnTo>
                    <a:pt x="45" y="21"/>
                  </a:lnTo>
                  <a:lnTo>
                    <a:pt x="45" y="15"/>
                  </a:lnTo>
                  <a:lnTo>
                    <a:pt x="42" y="9"/>
                  </a:lnTo>
                  <a:lnTo>
                    <a:pt x="36" y="6"/>
                  </a:lnTo>
                  <a:lnTo>
                    <a:pt x="33" y="3"/>
                  </a:lnTo>
                  <a:lnTo>
                    <a:pt x="27" y="0"/>
                  </a:lnTo>
                  <a:lnTo>
                    <a:pt x="21" y="0"/>
                  </a:lnTo>
                  <a:lnTo>
                    <a:pt x="15" y="3"/>
                  </a:lnTo>
                  <a:lnTo>
                    <a:pt x="9" y="6"/>
                  </a:lnTo>
                  <a:lnTo>
                    <a:pt x="3" y="9"/>
                  </a:lnTo>
                  <a:lnTo>
                    <a:pt x="0" y="15"/>
                  </a:lnTo>
                  <a:lnTo>
                    <a:pt x="0" y="21"/>
                  </a:lnTo>
                  <a:lnTo>
                    <a:pt x="0" y="27"/>
                  </a:lnTo>
                  <a:lnTo>
                    <a:pt x="0" y="34"/>
                  </a:lnTo>
                  <a:lnTo>
                    <a:pt x="3" y="40"/>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70" name="Freeform 182"/>
            <p:cNvSpPr>
              <a:spLocks/>
            </p:cNvSpPr>
            <p:nvPr/>
          </p:nvSpPr>
          <p:spPr bwMode="auto">
            <a:xfrm>
              <a:off x="4135" y="3035"/>
              <a:ext cx="44" cy="39"/>
            </a:xfrm>
            <a:custGeom>
              <a:avLst/>
              <a:gdLst/>
              <a:ahLst/>
              <a:cxnLst>
                <a:cxn ang="0">
                  <a:pos x="27" y="49"/>
                </a:cxn>
                <a:cxn ang="0">
                  <a:pos x="33" y="46"/>
                </a:cxn>
                <a:cxn ang="0">
                  <a:pos x="36" y="43"/>
                </a:cxn>
                <a:cxn ang="0">
                  <a:pos x="42" y="40"/>
                </a:cxn>
                <a:cxn ang="0">
                  <a:pos x="45" y="34"/>
                </a:cxn>
                <a:cxn ang="0">
                  <a:pos x="45" y="27"/>
                </a:cxn>
                <a:cxn ang="0">
                  <a:pos x="45" y="21"/>
                </a:cxn>
                <a:cxn ang="0">
                  <a:pos x="45" y="15"/>
                </a:cxn>
                <a:cxn ang="0">
                  <a:pos x="42" y="9"/>
                </a:cxn>
                <a:cxn ang="0">
                  <a:pos x="36" y="6"/>
                </a:cxn>
                <a:cxn ang="0">
                  <a:pos x="33" y="3"/>
                </a:cxn>
                <a:cxn ang="0">
                  <a:pos x="27" y="0"/>
                </a:cxn>
                <a:cxn ang="0">
                  <a:pos x="21" y="0"/>
                </a:cxn>
                <a:cxn ang="0">
                  <a:pos x="15" y="3"/>
                </a:cxn>
                <a:cxn ang="0">
                  <a:pos x="9" y="6"/>
                </a:cxn>
                <a:cxn ang="0">
                  <a:pos x="3" y="9"/>
                </a:cxn>
                <a:cxn ang="0">
                  <a:pos x="0" y="15"/>
                </a:cxn>
                <a:cxn ang="0">
                  <a:pos x="0" y="21"/>
                </a:cxn>
                <a:cxn ang="0">
                  <a:pos x="0" y="27"/>
                </a:cxn>
                <a:cxn ang="0">
                  <a:pos x="0" y="34"/>
                </a:cxn>
                <a:cxn ang="0">
                  <a:pos x="3" y="40"/>
                </a:cxn>
                <a:cxn ang="0">
                  <a:pos x="9" y="43"/>
                </a:cxn>
                <a:cxn ang="0">
                  <a:pos x="15" y="46"/>
                </a:cxn>
                <a:cxn ang="0">
                  <a:pos x="21" y="49"/>
                </a:cxn>
                <a:cxn ang="0">
                  <a:pos x="27" y="49"/>
                </a:cxn>
              </a:cxnLst>
              <a:rect l="0" t="0" r="r" b="b"/>
              <a:pathLst>
                <a:path w="45" h="49">
                  <a:moveTo>
                    <a:pt x="27" y="49"/>
                  </a:moveTo>
                  <a:lnTo>
                    <a:pt x="33" y="46"/>
                  </a:lnTo>
                  <a:lnTo>
                    <a:pt x="36" y="43"/>
                  </a:lnTo>
                  <a:lnTo>
                    <a:pt x="42" y="40"/>
                  </a:lnTo>
                  <a:lnTo>
                    <a:pt x="45" y="34"/>
                  </a:lnTo>
                  <a:lnTo>
                    <a:pt x="45" y="27"/>
                  </a:lnTo>
                  <a:lnTo>
                    <a:pt x="45" y="21"/>
                  </a:lnTo>
                  <a:lnTo>
                    <a:pt x="45" y="15"/>
                  </a:lnTo>
                  <a:lnTo>
                    <a:pt x="42" y="9"/>
                  </a:lnTo>
                  <a:lnTo>
                    <a:pt x="36" y="6"/>
                  </a:lnTo>
                  <a:lnTo>
                    <a:pt x="33" y="3"/>
                  </a:lnTo>
                  <a:lnTo>
                    <a:pt x="27" y="0"/>
                  </a:lnTo>
                  <a:lnTo>
                    <a:pt x="21" y="0"/>
                  </a:lnTo>
                  <a:lnTo>
                    <a:pt x="15" y="3"/>
                  </a:lnTo>
                  <a:lnTo>
                    <a:pt x="9" y="6"/>
                  </a:lnTo>
                  <a:lnTo>
                    <a:pt x="3" y="9"/>
                  </a:lnTo>
                  <a:lnTo>
                    <a:pt x="0" y="15"/>
                  </a:lnTo>
                  <a:lnTo>
                    <a:pt x="0" y="21"/>
                  </a:lnTo>
                  <a:lnTo>
                    <a:pt x="0" y="27"/>
                  </a:lnTo>
                  <a:lnTo>
                    <a:pt x="0" y="34"/>
                  </a:lnTo>
                  <a:lnTo>
                    <a:pt x="3" y="40"/>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71" name="Rectangle 183"/>
            <p:cNvSpPr>
              <a:spLocks noChangeArrowheads="1"/>
            </p:cNvSpPr>
            <p:nvPr/>
          </p:nvSpPr>
          <p:spPr bwMode="auto">
            <a:xfrm>
              <a:off x="4300" y="3022"/>
              <a:ext cx="6" cy="23"/>
            </a:xfrm>
            <a:prstGeom prst="rect">
              <a:avLst/>
            </a:prstGeom>
            <a:solidFill>
              <a:srgbClr val="00B7FF"/>
            </a:solidFill>
            <a:ln w="9525">
              <a:solidFill>
                <a:srgbClr val="00B7FF"/>
              </a:solidFill>
              <a:miter lim="800000"/>
              <a:headEnd/>
              <a:tailEnd/>
            </a:ln>
          </p:spPr>
          <p:txBody>
            <a:bodyPr/>
            <a:lstStyle/>
            <a:p>
              <a:endParaRPr lang="en-ZA"/>
            </a:p>
          </p:txBody>
        </p:sp>
        <p:sp>
          <p:nvSpPr>
            <p:cNvPr id="1343672" name="Rectangle 184"/>
            <p:cNvSpPr>
              <a:spLocks noChangeArrowheads="1"/>
            </p:cNvSpPr>
            <p:nvPr/>
          </p:nvSpPr>
          <p:spPr bwMode="auto">
            <a:xfrm>
              <a:off x="4282" y="3020"/>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73" name="Freeform 185"/>
            <p:cNvSpPr>
              <a:spLocks/>
            </p:cNvSpPr>
            <p:nvPr/>
          </p:nvSpPr>
          <p:spPr bwMode="auto">
            <a:xfrm>
              <a:off x="4279" y="3025"/>
              <a:ext cx="47"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2" y="0"/>
                </a:cxn>
                <a:cxn ang="0">
                  <a:pos x="16" y="3"/>
                </a:cxn>
                <a:cxn ang="0">
                  <a:pos x="9" y="6"/>
                </a:cxn>
                <a:cxn ang="0">
                  <a:pos x="6" y="9"/>
                </a:cxn>
                <a:cxn ang="0">
                  <a:pos x="3" y="15"/>
                </a:cxn>
                <a:cxn ang="0">
                  <a:pos x="0" y="21"/>
                </a:cxn>
                <a:cxn ang="0">
                  <a:pos x="0" y="27"/>
                </a:cxn>
                <a:cxn ang="0">
                  <a:pos x="3" y="33"/>
                </a:cxn>
                <a:cxn ang="0">
                  <a:pos x="6" y="39"/>
                </a:cxn>
                <a:cxn ang="0">
                  <a:pos x="9" y="43"/>
                </a:cxn>
                <a:cxn ang="0">
                  <a:pos x="16" y="46"/>
                </a:cxn>
                <a:cxn ang="0">
                  <a:pos x="22"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2" y="0"/>
                  </a:lnTo>
                  <a:lnTo>
                    <a:pt x="16" y="3"/>
                  </a:lnTo>
                  <a:lnTo>
                    <a:pt x="9" y="6"/>
                  </a:lnTo>
                  <a:lnTo>
                    <a:pt x="6" y="9"/>
                  </a:lnTo>
                  <a:lnTo>
                    <a:pt x="3" y="15"/>
                  </a:lnTo>
                  <a:lnTo>
                    <a:pt x="0" y="21"/>
                  </a:lnTo>
                  <a:lnTo>
                    <a:pt x="0" y="27"/>
                  </a:lnTo>
                  <a:lnTo>
                    <a:pt x="3" y="33"/>
                  </a:lnTo>
                  <a:lnTo>
                    <a:pt x="6" y="39"/>
                  </a:lnTo>
                  <a:lnTo>
                    <a:pt x="9" y="43"/>
                  </a:lnTo>
                  <a:lnTo>
                    <a:pt x="16" y="46"/>
                  </a:lnTo>
                  <a:lnTo>
                    <a:pt x="22" y="49"/>
                  </a:lnTo>
                  <a:lnTo>
                    <a:pt x="28" y="49"/>
                  </a:lnTo>
                  <a:close/>
                </a:path>
              </a:pathLst>
            </a:custGeom>
            <a:solidFill>
              <a:srgbClr val="00B7FF"/>
            </a:solidFill>
            <a:ln w="0">
              <a:solidFill>
                <a:srgbClr val="00B7FF"/>
              </a:solidFill>
              <a:prstDash val="solid"/>
              <a:round/>
              <a:headEnd/>
              <a:tailEnd/>
            </a:ln>
          </p:spPr>
          <p:txBody>
            <a:bodyPr/>
            <a:lstStyle/>
            <a:p>
              <a:endParaRPr lang="en-ZA"/>
            </a:p>
          </p:txBody>
        </p:sp>
        <p:sp>
          <p:nvSpPr>
            <p:cNvPr id="1343674" name="Freeform 186"/>
            <p:cNvSpPr>
              <a:spLocks/>
            </p:cNvSpPr>
            <p:nvPr/>
          </p:nvSpPr>
          <p:spPr bwMode="auto">
            <a:xfrm>
              <a:off x="4279" y="3025"/>
              <a:ext cx="47" cy="39"/>
            </a:xfrm>
            <a:custGeom>
              <a:avLst/>
              <a:gdLst/>
              <a:ahLst/>
              <a:cxnLst>
                <a:cxn ang="0">
                  <a:pos x="28" y="49"/>
                </a:cxn>
                <a:cxn ang="0">
                  <a:pos x="34" y="46"/>
                </a:cxn>
                <a:cxn ang="0">
                  <a:pos x="40" y="43"/>
                </a:cxn>
                <a:cxn ang="0">
                  <a:pos x="43" y="39"/>
                </a:cxn>
                <a:cxn ang="0">
                  <a:pos x="46" y="33"/>
                </a:cxn>
                <a:cxn ang="0">
                  <a:pos x="49" y="27"/>
                </a:cxn>
                <a:cxn ang="0">
                  <a:pos x="49" y="21"/>
                </a:cxn>
                <a:cxn ang="0">
                  <a:pos x="46" y="15"/>
                </a:cxn>
                <a:cxn ang="0">
                  <a:pos x="43" y="9"/>
                </a:cxn>
                <a:cxn ang="0">
                  <a:pos x="40" y="6"/>
                </a:cxn>
                <a:cxn ang="0">
                  <a:pos x="34" y="3"/>
                </a:cxn>
                <a:cxn ang="0">
                  <a:pos x="28" y="0"/>
                </a:cxn>
                <a:cxn ang="0">
                  <a:pos x="22" y="0"/>
                </a:cxn>
                <a:cxn ang="0">
                  <a:pos x="16" y="3"/>
                </a:cxn>
                <a:cxn ang="0">
                  <a:pos x="9" y="6"/>
                </a:cxn>
                <a:cxn ang="0">
                  <a:pos x="6" y="9"/>
                </a:cxn>
                <a:cxn ang="0">
                  <a:pos x="3" y="15"/>
                </a:cxn>
                <a:cxn ang="0">
                  <a:pos x="0" y="21"/>
                </a:cxn>
                <a:cxn ang="0">
                  <a:pos x="0" y="27"/>
                </a:cxn>
                <a:cxn ang="0">
                  <a:pos x="3" y="33"/>
                </a:cxn>
                <a:cxn ang="0">
                  <a:pos x="6" y="39"/>
                </a:cxn>
                <a:cxn ang="0">
                  <a:pos x="9" y="43"/>
                </a:cxn>
                <a:cxn ang="0">
                  <a:pos x="16" y="46"/>
                </a:cxn>
                <a:cxn ang="0">
                  <a:pos x="22" y="49"/>
                </a:cxn>
                <a:cxn ang="0">
                  <a:pos x="28" y="49"/>
                </a:cxn>
              </a:cxnLst>
              <a:rect l="0" t="0" r="r" b="b"/>
              <a:pathLst>
                <a:path w="49" h="49">
                  <a:moveTo>
                    <a:pt x="28" y="49"/>
                  </a:moveTo>
                  <a:lnTo>
                    <a:pt x="34" y="46"/>
                  </a:lnTo>
                  <a:lnTo>
                    <a:pt x="40" y="43"/>
                  </a:lnTo>
                  <a:lnTo>
                    <a:pt x="43" y="39"/>
                  </a:lnTo>
                  <a:lnTo>
                    <a:pt x="46" y="33"/>
                  </a:lnTo>
                  <a:lnTo>
                    <a:pt x="49" y="27"/>
                  </a:lnTo>
                  <a:lnTo>
                    <a:pt x="49" y="21"/>
                  </a:lnTo>
                  <a:lnTo>
                    <a:pt x="46" y="15"/>
                  </a:lnTo>
                  <a:lnTo>
                    <a:pt x="43" y="9"/>
                  </a:lnTo>
                  <a:lnTo>
                    <a:pt x="40" y="6"/>
                  </a:lnTo>
                  <a:lnTo>
                    <a:pt x="34" y="3"/>
                  </a:lnTo>
                  <a:lnTo>
                    <a:pt x="28" y="0"/>
                  </a:lnTo>
                  <a:lnTo>
                    <a:pt x="22" y="0"/>
                  </a:lnTo>
                  <a:lnTo>
                    <a:pt x="16" y="3"/>
                  </a:lnTo>
                  <a:lnTo>
                    <a:pt x="9" y="6"/>
                  </a:lnTo>
                  <a:lnTo>
                    <a:pt x="6" y="9"/>
                  </a:lnTo>
                  <a:lnTo>
                    <a:pt x="3" y="15"/>
                  </a:lnTo>
                  <a:lnTo>
                    <a:pt x="0" y="21"/>
                  </a:lnTo>
                  <a:lnTo>
                    <a:pt x="0" y="27"/>
                  </a:lnTo>
                  <a:lnTo>
                    <a:pt x="3" y="33"/>
                  </a:lnTo>
                  <a:lnTo>
                    <a:pt x="6" y="39"/>
                  </a:lnTo>
                  <a:lnTo>
                    <a:pt x="9" y="43"/>
                  </a:lnTo>
                  <a:lnTo>
                    <a:pt x="16" y="46"/>
                  </a:lnTo>
                  <a:lnTo>
                    <a:pt x="22" y="49"/>
                  </a:lnTo>
                  <a:lnTo>
                    <a:pt x="28" y="49"/>
                  </a:lnTo>
                </a:path>
              </a:pathLst>
            </a:custGeom>
            <a:solidFill>
              <a:srgbClr val="00B7FF"/>
            </a:solidFill>
            <a:ln w="9525">
              <a:solidFill>
                <a:srgbClr val="00B7FF"/>
              </a:solidFill>
              <a:prstDash val="solid"/>
              <a:round/>
              <a:headEnd/>
              <a:tailEnd/>
            </a:ln>
          </p:spPr>
          <p:txBody>
            <a:bodyPr/>
            <a:lstStyle/>
            <a:p>
              <a:endParaRPr lang="en-ZA"/>
            </a:p>
          </p:txBody>
        </p:sp>
        <p:sp>
          <p:nvSpPr>
            <p:cNvPr id="1343675" name="Rectangle 187"/>
            <p:cNvSpPr>
              <a:spLocks noChangeArrowheads="1"/>
            </p:cNvSpPr>
            <p:nvPr/>
          </p:nvSpPr>
          <p:spPr bwMode="auto">
            <a:xfrm>
              <a:off x="4447" y="3022"/>
              <a:ext cx="5" cy="23"/>
            </a:xfrm>
            <a:prstGeom prst="rect">
              <a:avLst/>
            </a:prstGeom>
            <a:solidFill>
              <a:srgbClr val="00B7FF"/>
            </a:solidFill>
            <a:ln w="9525">
              <a:solidFill>
                <a:srgbClr val="00B7FF"/>
              </a:solidFill>
              <a:miter lim="800000"/>
              <a:headEnd/>
              <a:tailEnd/>
            </a:ln>
          </p:spPr>
          <p:txBody>
            <a:bodyPr/>
            <a:lstStyle/>
            <a:p>
              <a:endParaRPr lang="en-ZA"/>
            </a:p>
          </p:txBody>
        </p:sp>
        <p:sp>
          <p:nvSpPr>
            <p:cNvPr id="1343676" name="Rectangle 188"/>
            <p:cNvSpPr>
              <a:spLocks noChangeArrowheads="1"/>
            </p:cNvSpPr>
            <p:nvPr/>
          </p:nvSpPr>
          <p:spPr bwMode="auto">
            <a:xfrm>
              <a:off x="4429" y="3020"/>
              <a:ext cx="42" cy="5"/>
            </a:xfrm>
            <a:prstGeom prst="rect">
              <a:avLst/>
            </a:prstGeom>
            <a:solidFill>
              <a:srgbClr val="00B7FF"/>
            </a:solidFill>
            <a:ln w="9525">
              <a:solidFill>
                <a:srgbClr val="00B7FF"/>
              </a:solidFill>
              <a:miter lim="800000"/>
              <a:headEnd/>
              <a:tailEnd/>
            </a:ln>
          </p:spPr>
          <p:txBody>
            <a:bodyPr/>
            <a:lstStyle/>
            <a:p>
              <a:endParaRPr lang="en-ZA"/>
            </a:p>
          </p:txBody>
        </p:sp>
        <p:sp>
          <p:nvSpPr>
            <p:cNvPr id="1343677" name="Freeform 189"/>
            <p:cNvSpPr>
              <a:spLocks/>
            </p:cNvSpPr>
            <p:nvPr/>
          </p:nvSpPr>
          <p:spPr bwMode="auto">
            <a:xfrm>
              <a:off x="4426" y="3025"/>
              <a:ext cx="48" cy="39"/>
            </a:xfrm>
            <a:custGeom>
              <a:avLst/>
              <a:gdLst/>
              <a:ahLst/>
              <a:cxnLst>
                <a:cxn ang="0">
                  <a:pos x="27" y="49"/>
                </a:cxn>
                <a:cxn ang="0">
                  <a:pos x="34" y="46"/>
                </a:cxn>
                <a:cxn ang="0">
                  <a:pos x="37" y="43"/>
                </a:cxn>
                <a:cxn ang="0">
                  <a:pos x="43" y="39"/>
                </a:cxn>
                <a:cxn ang="0">
                  <a:pos x="46" y="33"/>
                </a:cxn>
                <a:cxn ang="0">
                  <a:pos x="49" y="27"/>
                </a:cxn>
                <a:cxn ang="0">
                  <a:pos x="49" y="21"/>
                </a:cxn>
                <a:cxn ang="0">
                  <a:pos x="46" y="15"/>
                </a:cxn>
                <a:cxn ang="0">
                  <a:pos x="43" y="9"/>
                </a:cxn>
                <a:cxn ang="0">
                  <a:pos x="37" y="6"/>
                </a:cxn>
                <a:cxn ang="0">
                  <a:pos x="34" y="3"/>
                </a:cxn>
                <a:cxn ang="0">
                  <a:pos x="27"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7" y="49"/>
                </a:cxn>
              </a:cxnLst>
              <a:rect l="0" t="0" r="r" b="b"/>
              <a:pathLst>
                <a:path w="49" h="49">
                  <a:moveTo>
                    <a:pt x="27" y="49"/>
                  </a:moveTo>
                  <a:lnTo>
                    <a:pt x="34" y="46"/>
                  </a:lnTo>
                  <a:lnTo>
                    <a:pt x="37" y="43"/>
                  </a:lnTo>
                  <a:lnTo>
                    <a:pt x="43" y="39"/>
                  </a:lnTo>
                  <a:lnTo>
                    <a:pt x="46" y="33"/>
                  </a:lnTo>
                  <a:lnTo>
                    <a:pt x="49" y="27"/>
                  </a:lnTo>
                  <a:lnTo>
                    <a:pt x="49" y="21"/>
                  </a:lnTo>
                  <a:lnTo>
                    <a:pt x="46" y="15"/>
                  </a:lnTo>
                  <a:lnTo>
                    <a:pt x="43" y="9"/>
                  </a:lnTo>
                  <a:lnTo>
                    <a:pt x="37" y="6"/>
                  </a:lnTo>
                  <a:lnTo>
                    <a:pt x="34" y="3"/>
                  </a:lnTo>
                  <a:lnTo>
                    <a:pt x="27"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78" name="Freeform 190"/>
            <p:cNvSpPr>
              <a:spLocks/>
            </p:cNvSpPr>
            <p:nvPr/>
          </p:nvSpPr>
          <p:spPr bwMode="auto">
            <a:xfrm>
              <a:off x="4426" y="3025"/>
              <a:ext cx="48" cy="39"/>
            </a:xfrm>
            <a:custGeom>
              <a:avLst/>
              <a:gdLst/>
              <a:ahLst/>
              <a:cxnLst>
                <a:cxn ang="0">
                  <a:pos x="27" y="49"/>
                </a:cxn>
                <a:cxn ang="0">
                  <a:pos x="34" y="46"/>
                </a:cxn>
                <a:cxn ang="0">
                  <a:pos x="37" y="43"/>
                </a:cxn>
                <a:cxn ang="0">
                  <a:pos x="43" y="39"/>
                </a:cxn>
                <a:cxn ang="0">
                  <a:pos x="46" y="33"/>
                </a:cxn>
                <a:cxn ang="0">
                  <a:pos x="49" y="27"/>
                </a:cxn>
                <a:cxn ang="0">
                  <a:pos x="49" y="21"/>
                </a:cxn>
                <a:cxn ang="0">
                  <a:pos x="46" y="15"/>
                </a:cxn>
                <a:cxn ang="0">
                  <a:pos x="43" y="9"/>
                </a:cxn>
                <a:cxn ang="0">
                  <a:pos x="37" y="6"/>
                </a:cxn>
                <a:cxn ang="0">
                  <a:pos x="34" y="3"/>
                </a:cxn>
                <a:cxn ang="0">
                  <a:pos x="27"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7" y="49"/>
                </a:cxn>
              </a:cxnLst>
              <a:rect l="0" t="0" r="r" b="b"/>
              <a:pathLst>
                <a:path w="49" h="49">
                  <a:moveTo>
                    <a:pt x="27" y="49"/>
                  </a:moveTo>
                  <a:lnTo>
                    <a:pt x="34" y="46"/>
                  </a:lnTo>
                  <a:lnTo>
                    <a:pt x="37" y="43"/>
                  </a:lnTo>
                  <a:lnTo>
                    <a:pt x="43" y="39"/>
                  </a:lnTo>
                  <a:lnTo>
                    <a:pt x="46" y="33"/>
                  </a:lnTo>
                  <a:lnTo>
                    <a:pt x="49" y="27"/>
                  </a:lnTo>
                  <a:lnTo>
                    <a:pt x="49" y="21"/>
                  </a:lnTo>
                  <a:lnTo>
                    <a:pt x="46" y="15"/>
                  </a:lnTo>
                  <a:lnTo>
                    <a:pt x="43" y="9"/>
                  </a:lnTo>
                  <a:lnTo>
                    <a:pt x="37" y="6"/>
                  </a:lnTo>
                  <a:lnTo>
                    <a:pt x="34" y="3"/>
                  </a:lnTo>
                  <a:lnTo>
                    <a:pt x="27"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79" name="Rectangle 191"/>
            <p:cNvSpPr>
              <a:spLocks noChangeArrowheads="1"/>
            </p:cNvSpPr>
            <p:nvPr/>
          </p:nvSpPr>
          <p:spPr bwMode="auto">
            <a:xfrm>
              <a:off x="4591" y="3053"/>
              <a:ext cx="6" cy="23"/>
            </a:xfrm>
            <a:prstGeom prst="rect">
              <a:avLst/>
            </a:prstGeom>
            <a:solidFill>
              <a:srgbClr val="00B7FF"/>
            </a:solidFill>
            <a:ln w="9525">
              <a:solidFill>
                <a:srgbClr val="00B7FF"/>
              </a:solidFill>
              <a:miter lim="800000"/>
              <a:headEnd/>
              <a:tailEnd/>
            </a:ln>
          </p:spPr>
          <p:txBody>
            <a:bodyPr/>
            <a:lstStyle/>
            <a:p>
              <a:endParaRPr lang="en-ZA"/>
            </a:p>
          </p:txBody>
        </p:sp>
        <p:sp>
          <p:nvSpPr>
            <p:cNvPr id="1343680" name="Rectangle 192"/>
            <p:cNvSpPr>
              <a:spLocks noChangeArrowheads="1"/>
            </p:cNvSpPr>
            <p:nvPr/>
          </p:nvSpPr>
          <p:spPr bwMode="auto">
            <a:xfrm>
              <a:off x="4574" y="3051"/>
              <a:ext cx="40" cy="5"/>
            </a:xfrm>
            <a:prstGeom prst="rect">
              <a:avLst/>
            </a:prstGeom>
            <a:solidFill>
              <a:srgbClr val="00B7FF"/>
            </a:solidFill>
            <a:ln w="9525">
              <a:solidFill>
                <a:srgbClr val="00B7FF"/>
              </a:solidFill>
              <a:miter lim="800000"/>
              <a:headEnd/>
              <a:tailEnd/>
            </a:ln>
          </p:spPr>
          <p:txBody>
            <a:bodyPr/>
            <a:lstStyle/>
            <a:p>
              <a:endParaRPr lang="en-ZA"/>
            </a:p>
          </p:txBody>
        </p:sp>
        <p:sp>
          <p:nvSpPr>
            <p:cNvPr id="1343681" name="Freeform 193"/>
            <p:cNvSpPr>
              <a:spLocks/>
            </p:cNvSpPr>
            <p:nvPr/>
          </p:nvSpPr>
          <p:spPr bwMode="auto">
            <a:xfrm>
              <a:off x="4574" y="3056"/>
              <a:ext cx="43" cy="39"/>
            </a:xfrm>
            <a:custGeom>
              <a:avLst/>
              <a:gdLst/>
              <a:ahLst/>
              <a:cxnLst>
                <a:cxn ang="0">
                  <a:pos x="24" y="49"/>
                </a:cxn>
                <a:cxn ang="0">
                  <a:pos x="30" y="46"/>
                </a:cxn>
                <a:cxn ang="0">
                  <a:pos x="36" y="43"/>
                </a:cxn>
                <a:cxn ang="0">
                  <a:pos x="42" y="40"/>
                </a:cxn>
                <a:cxn ang="0">
                  <a:pos x="45" y="34"/>
                </a:cxn>
                <a:cxn ang="0">
                  <a:pos x="45" y="28"/>
                </a:cxn>
                <a:cxn ang="0">
                  <a:pos x="45" y="22"/>
                </a:cxn>
                <a:cxn ang="0">
                  <a:pos x="45" y="16"/>
                </a:cxn>
                <a:cxn ang="0">
                  <a:pos x="42" y="10"/>
                </a:cxn>
                <a:cxn ang="0">
                  <a:pos x="36" y="7"/>
                </a:cxn>
                <a:cxn ang="0">
                  <a:pos x="30" y="4"/>
                </a:cxn>
                <a:cxn ang="0">
                  <a:pos x="24" y="0"/>
                </a:cxn>
                <a:cxn ang="0">
                  <a:pos x="18" y="0"/>
                </a:cxn>
                <a:cxn ang="0">
                  <a:pos x="12" y="4"/>
                </a:cxn>
                <a:cxn ang="0">
                  <a:pos x="9" y="7"/>
                </a:cxn>
                <a:cxn ang="0">
                  <a:pos x="3" y="10"/>
                </a:cxn>
                <a:cxn ang="0">
                  <a:pos x="0" y="16"/>
                </a:cxn>
                <a:cxn ang="0">
                  <a:pos x="0" y="22"/>
                </a:cxn>
                <a:cxn ang="0">
                  <a:pos x="0" y="28"/>
                </a:cxn>
                <a:cxn ang="0">
                  <a:pos x="0" y="34"/>
                </a:cxn>
                <a:cxn ang="0">
                  <a:pos x="3" y="40"/>
                </a:cxn>
                <a:cxn ang="0">
                  <a:pos x="9" y="43"/>
                </a:cxn>
                <a:cxn ang="0">
                  <a:pos x="12" y="46"/>
                </a:cxn>
                <a:cxn ang="0">
                  <a:pos x="18" y="49"/>
                </a:cxn>
                <a:cxn ang="0">
                  <a:pos x="24" y="49"/>
                </a:cxn>
              </a:cxnLst>
              <a:rect l="0" t="0" r="r" b="b"/>
              <a:pathLst>
                <a:path w="45" h="49">
                  <a:moveTo>
                    <a:pt x="24" y="49"/>
                  </a:moveTo>
                  <a:lnTo>
                    <a:pt x="30" y="46"/>
                  </a:lnTo>
                  <a:lnTo>
                    <a:pt x="36" y="43"/>
                  </a:lnTo>
                  <a:lnTo>
                    <a:pt x="42" y="40"/>
                  </a:lnTo>
                  <a:lnTo>
                    <a:pt x="45" y="34"/>
                  </a:lnTo>
                  <a:lnTo>
                    <a:pt x="45" y="28"/>
                  </a:lnTo>
                  <a:lnTo>
                    <a:pt x="45" y="22"/>
                  </a:lnTo>
                  <a:lnTo>
                    <a:pt x="45" y="16"/>
                  </a:lnTo>
                  <a:lnTo>
                    <a:pt x="42" y="10"/>
                  </a:lnTo>
                  <a:lnTo>
                    <a:pt x="36" y="7"/>
                  </a:lnTo>
                  <a:lnTo>
                    <a:pt x="30" y="4"/>
                  </a:lnTo>
                  <a:lnTo>
                    <a:pt x="24" y="0"/>
                  </a:lnTo>
                  <a:lnTo>
                    <a:pt x="18" y="0"/>
                  </a:lnTo>
                  <a:lnTo>
                    <a:pt x="12" y="4"/>
                  </a:lnTo>
                  <a:lnTo>
                    <a:pt x="9" y="7"/>
                  </a:lnTo>
                  <a:lnTo>
                    <a:pt x="3" y="10"/>
                  </a:lnTo>
                  <a:lnTo>
                    <a:pt x="0" y="16"/>
                  </a:lnTo>
                  <a:lnTo>
                    <a:pt x="0" y="22"/>
                  </a:lnTo>
                  <a:lnTo>
                    <a:pt x="0" y="28"/>
                  </a:lnTo>
                  <a:lnTo>
                    <a:pt x="0" y="34"/>
                  </a:lnTo>
                  <a:lnTo>
                    <a:pt x="3" y="40"/>
                  </a:lnTo>
                  <a:lnTo>
                    <a:pt x="9" y="43"/>
                  </a:lnTo>
                  <a:lnTo>
                    <a:pt x="12" y="46"/>
                  </a:lnTo>
                  <a:lnTo>
                    <a:pt x="18" y="49"/>
                  </a:lnTo>
                  <a:lnTo>
                    <a:pt x="24" y="49"/>
                  </a:lnTo>
                  <a:close/>
                </a:path>
              </a:pathLst>
            </a:custGeom>
            <a:solidFill>
              <a:srgbClr val="00B7FF"/>
            </a:solidFill>
            <a:ln w="0">
              <a:solidFill>
                <a:srgbClr val="00B7FF"/>
              </a:solidFill>
              <a:prstDash val="solid"/>
              <a:round/>
              <a:headEnd/>
              <a:tailEnd/>
            </a:ln>
          </p:spPr>
          <p:txBody>
            <a:bodyPr/>
            <a:lstStyle/>
            <a:p>
              <a:endParaRPr lang="en-ZA"/>
            </a:p>
          </p:txBody>
        </p:sp>
        <p:sp>
          <p:nvSpPr>
            <p:cNvPr id="1343682" name="Freeform 194"/>
            <p:cNvSpPr>
              <a:spLocks/>
            </p:cNvSpPr>
            <p:nvPr/>
          </p:nvSpPr>
          <p:spPr bwMode="auto">
            <a:xfrm>
              <a:off x="4574" y="3056"/>
              <a:ext cx="43" cy="39"/>
            </a:xfrm>
            <a:custGeom>
              <a:avLst/>
              <a:gdLst/>
              <a:ahLst/>
              <a:cxnLst>
                <a:cxn ang="0">
                  <a:pos x="24" y="49"/>
                </a:cxn>
                <a:cxn ang="0">
                  <a:pos x="30" y="46"/>
                </a:cxn>
                <a:cxn ang="0">
                  <a:pos x="36" y="43"/>
                </a:cxn>
                <a:cxn ang="0">
                  <a:pos x="42" y="40"/>
                </a:cxn>
                <a:cxn ang="0">
                  <a:pos x="45" y="34"/>
                </a:cxn>
                <a:cxn ang="0">
                  <a:pos x="45" y="28"/>
                </a:cxn>
                <a:cxn ang="0">
                  <a:pos x="45" y="22"/>
                </a:cxn>
                <a:cxn ang="0">
                  <a:pos x="45" y="16"/>
                </a:cxn>
                <a:cxn ang="0">
                  <a:pos x="42" y="10"/>
                </a:cxn>
                <a:cxn ang="0">
                  <a:pos x="36" y="7"/>
                </a:cxn>
                <a:cxn ang="0">
                  <a:pos x="30" y="4"/>
                </a:cxn>
                <a:cxn ang="0">
                  <a:pos x="24" y="0"/>
                </a:cxn>
                <a:cxn ang="0">
                  <a:pos x="18" y="0"/>
                </a:cxn>
                <a:cxn ang="0">
                  <a:pos x="12" y="4"/>
                </a:cxn>
                <a:cxn ang="0">
                  <a:pos x="9" y="7"/>
                </a:cxn>
                <a:cxn ang="0">
                  <a:pos x="3" y="10"/>
                </a:cxn>
                <a:cxn ang="0">
                  <a:pos x="0" y="16"/>
                </a:cxn>
                <a:cxn ang="0">
                  <a:pos x="0" y="22"/>
                </a:cxn>
                <a:cxn ang="0">
                  <a:pos x="0" y="28"/>
                </a:cxn>
                <a:cxn ang="0">
                  <a:pos x="0" y="34"/>
                </a:cxn>
                <a:cxn ang="0">
                  <a:pos x="3" y="40"/>
                </a:cxn>
                <a:cxn ang="0">
                  <a:pos x="9" y="43"/>
                </a:cxn>
                <a:cxn ang="0">
                  <a:pos x="12" y="46"/>
                </a:cxn>
                <a:cxn ang="0">
                  <a:pos x="18" y="49"/>
                </a:cxn>
                <a:cxn ang="0">
                  <a:pos x="24" y="49"/>
                </a:cxn>
              </a:cxnLst>
              <a:rect l="0" t="0" r="r" b="b"/>
              <a:pathLst>
                <a:path w="45" h="49">
                  <a:moveTo>
                    <a:pt x="24" y="49"/>
                  </a:moveTo>
                  <a:lnTo>
                    <a:pt x="30" y="46"/>
                  </a:lnTo>
                  <a:lnTo>
                    <a:pt x="36" y="43"/>
                  </a:lnTo>
                  <a:lnTo>
                    <a:pt x="42" y="40"/>
                  </a:lnTo>
                  <a:lnTo>
                    <a:pt x="45" y="34"/>
                  </a:lnTo>
                  <a:lnTo>
                    <a:pt x="45" y="28"/>
                  </a:lnTo>
                  <a:lnTo>
                    <a:pt x="45" y="22"/>
                  </a:lnTo>
                  <a:lnTo>
                    <a:pt x="45" y="16"/>
                  </a:lnTo>
                  <a:lnTo>
                    <a:pt x="42" y="10"/>
                  </a:lnTo>
                  <a:lnTo>
                    <a:pt x="36" y="7"/>
                  </a:lnTo>
                  <a:lnTo>
                    <a:pt x="30" y="4"/>
                  </a:lnTo>
                  <a:lnTo>
                    <a:pt x="24" y="0"/>
                  </a:lnTo>
                  <a:lnTo>
                    <a:pt x="18" y="0"/>
                  </a:lnTo>
                  <a:lnTo>
                    <a:pt x="12" y="4"/>
                  </a:lnTo>
                  <a:lnTo>
                    <a:pt x="9" y="7"/>
                  </a:lnTo>
                  <a:lnTo>
                    <a:pt x="3" y="10"/>
                  </a:lnTo>
                  <a:lnTo>
                    <a:pt x="0" y="16"/>
                  </a:lnTo>
                  <a:lnTo>
                    <a:pt x="0" y="22"/>
                  </a:lnTo>
                  <a:lnTo>
                    <a:pt x="0" y="28"/>
                  </a:lnTo>
                  <a:lnTo>
                    <a:pt x="0" y="34"/>
                  </a:lnTo>
                  <a:lnTo>
                    <a:pt x="3" y="40"/>
                  </a:lnTo>
                  <a:lnTo>
                    <a:pt x="9" y="43"/>
                  </a:lnTo>
                  <a:lnTo>
                    <a:pt x="12" y="46"/>
                  </a:lnTo>
                  <a:lnTo>
                    <a:pt x="18" y="49"/>
                  </a:lnTo>
                  <a:lnTo>
                    <a:pt x="24" y="49"/>
                  </a:lnTo>
                </a:path>
              </a:pathLst>
            </a:custGeom>
            <a:solidFill>
              <a:srgbClr val="00B7FF"/>
            </a:solidFill>
            <a:ln w="9525">
              <a:solidFill>
                <a:srgbClr val="00B7FF"/>
              </a:solidFill>
              <a:prstDash val="solid"/>
              <a:round/>
              <a:headEnd/>
              <a:tailEnd/>
            </a:ln>
          </p:spPr>
          <p:txBody>
            <a:bodyPr/>
            <a:lstStyle/>
            <a:p>
              <a:endParaRPr lang="en-ZA"/>
            </a:p>
          </p:txBody>
        </p:sp>
        <p:sp>
          <p:nvSpPr>
            <p:cNvPr id="1343683" name="Rectangle 195"/>
            <p:cNvSpPr>
              <a:spLocks noChangeArrowheads="1"/>
            </p:cNvSpPr>
            <p:nvPr/>
          </p:nvSpPr>
          <p:spPr bwMode="auto">
            <a:xfrm>
              <a:off x="4739" y="3022"/>
              <a:ext cx="5" cy="23"/>
            </a:xfrm>
            <a:prstGeom prst="rect">
              <a:avLst/>
            </a:prstGeom>
            <a:solidFill>
              <a:srgbClr val="00B7FF"/>
            </a:solidFill>
            <a:ln w="9525">
              <a:solidFill>
                <a:srgbClr val="00B7FF"/>
              </a:solidFill>
              <a:miter lim="800000"/>
              <a:headEnd/>
              <a:tailEnd/>
            </a:ln>
          </p:spPr>
          <p:txBody>
            <a:bodyPr/>
            <a:lstStyle/>
            <a:p>
              <a:endParaRPr lang="en-ZA"/>
            </a:p>
          </p:txBody>
        </p:sp>
        <p:sp>
          <p:nvSpPr>
            <p:cNvPr id="1343684" name="Rectangle 196"/>
            <p:cNvSpPr>
              <a:spLocks noChangeArrowheads="1"/>
            </p:cNvSpPr>
            <p:nvPr/>
          </p:nvSpPr>
          <p:spPr bwMode="auto">
            <a:xfrm>
              <a:off x="4721" y="3020"/>
              <a:ext cx="41" cy="5"/>
            </a:xfrm>
            <a:prstGeom prst="rect">
              <a:avLst/>
            </a:prstGeom>
            <a:solidFill>
              <a:srgbClr val="00B7FF"/>
            </a:solidFill>
            <a:ln w="9525">
              <a:solidFill>
                <a:srgbClr val="00B7FF"/>
              </a:solidFill>
              <a:miter lim="800000"/>
              <a:headEnd/>
              <a:tailEnd/>
            </a:ln>
          </p:spPr>
          <p:txBody>
            <a:bodyPr/>
            <a:lstStyle/>
            <a:p>
              <a:endParaRPr lang="en-ZA"/>
            </a:p>
          </p:txBody>
        </p:sp>
        <p:sp>
          <p:nvSpPr>
            <p:cNvPr id="1343685" name="Freeform 197"/>
            <p:cNvSpPr>
              <a:spLocks/>
            </p:cNvSpPr>
            <p:nvPr/>
          </p:nvSpPr>
          <p:spPr bwMode="auto">
            <a:xfrm>
              <a:off x="4718" y="3025"/>
              <a:ext cx="47" cy="39"/>
            </a:xfrm>
            <a:custGeom>
              <a:avLst/>
              <a:gdLst/>
              <a:ahLst/>
              <a:cxnLst>
                <a:cxn ang="0">
                  <a:pos x="27" y="49"/>
                </a:cxn>
                <a:cxn ang="0">
                  <a:pos x="33" y="46"/>
                </a:cxn>
                <a:cxn ang="0">
                  <a:pos x="39" y="43"/>
                </a:cxn>
                <a:cxn ang="0">
                  <a:pos x="42" y="39"/>
                </a:cxn>
                <a:cxn ang="0">
                  <a:pos x="45" y="33"/>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7" y="49"/>
                </a:cxn>
              </a:cxnLst>
              <a:rect l="0" t="0" r="r" b="b"/>
              <a:pathLst>
                <a:path w="48" h="49">
                  <a:moveTo>
                    <a:pt x="27" y="49"/>
                  </a:moveTo>
                  <a:lnTo>
                    <a:pt x="33" y="46"/>
                  </a:lnTo>
                  <a:lnTo>
                    <a:pt x="39" y="43"/>
                  </a:lnTo>
                  <a:lnTo>
                    <a:pt x="42" y="39"/>
                  </a:lnTo>
                  <a:lnTo>
                    <a:pt x="45" y="33"/>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7" y="49"/>
                  </a:lnTo>
                  <a:close/>
                </a:path>
              </a:pathLst>
            </a:custGeom>
            <a:solidFill>
              <a:srgbClr val="00B7FF"/>
            </a:solidFill>
            <a:ln w="0">
              <a:solidFill>
                <a:srgbClr val="00B7FF"/>
              </a:solidFill>
              <a:prstDash val="solid"/>
              <a:round/>
              <a:headEnd/>
              <a:tailEnd/>
            </a:ln>
          </p:spPr>
          <p:txBody>
            <a:bodyPr/>
            <a:lstStyle/>
            <a:p>
              <a:endParaRPr lang="en-ZA"/>
            </a:p>
          </p:txBody>
        </p:sp>
        <p:sp>
          <p:nvSpPr>
            <p:cNvPr id="1343686" name="Freeform 198"/>
            <p:cNvSpPr>
              <a:spLocks/>
            </p:cNvSpPr>
            <p:nvPr/>
          </p:nvSpPr>
          <p:spPr bwMode="auto">
            <a:xfrm>
              <a:off x="4718" y="3025"/>
              <a:ext cx="47" cy="39"/>
            </a:xfrm>
            <a:custGeom>
              <a:avLst/>
              <a:gdLst/>
              <a:ahLst/>
              <a:cxnLst>
                <a:cxn ang="0">
                  <a:pos x="27" y="49"/>
                </a:cxn>
                <a:cxn ang="0">
                  <a:pos x="33" y="46"/>
                </a:cxn>
                <a:cxn ang="0">
                  <a:pos x="39" y="43"/>
                </a:cxn>
                <a:cxn ang="0">
                  <a:pos x="42" y="39"/>
                </a:cxn>
                <a:cxn ang="0">
                  <a:pos x="45" y="33"/>
                </a:cxn>
                <a:cxn ang="0">
                  <a:pos x="48" y="27"/>
                </a:cxn>
                <a:cxn ang="0">
                  <a:pos x="48" y="21"/>
                </a:cxn>
                <a:cxn ang="0">
                  <a:pos x="45" y="15"/>
                </a:cxn>
                <a:cxn ang="0">
                  <a:pos x="42" y="9"/>
                </a:cxn>
                <a:cxn ang="0">
                  <a:pos x="39" y="6"/>
                </a:cxn>
                <a:cxn ang="0">
                  <a:pos x="33" y="3"/>
                </a:cxn>
                <a:cxn ang="0">
                  <a:pos x="27" y="0"/>
                </a:cxn>
                <a:cxn ang="0">
                  <a:pos x="21" y="0"/>
                </a:cxn>
                <a:cxn ang="0">
                  <a:pos x="15" y="3"/>
                </a:cxn>
                <a:cxn ang="0">
                  <a:pos x="9" y="6"/>
                </a:cxn>
                <a:cxn ang="0">
                  <a:pos x="6" y="9"/>
                </a:cxn>
                <a:cxn ang="0">
                  <a:pos x="3" y="15"/>
                </a:cxn>
                <a:cxn ang="0">
                  <a:pos x="0" y="21"/>
                </a:cxn>
                <a:cxn ang="0">
                  <a:pos x="0" y="27"/>
                </a:cxn>
                <a:cxn ang="0">
                  <a:pos x="3" y="33"/>
                </a:cxn>
                <a:cxn ang="0">
                  <a:pos x="6" y="39"/>
                </a:cxn>
                <a:cxn ang="0">
                  <a:pos x="9" y="43"/>
                </a:cxn>
                <a:cxn ang="0">
                  <a:pos x="15" y="46"/>
                </a:cxn>
                <a:cxn ang="0">
                  <a:pos x="21" y="49"/>
                </a:cxn>
                <a:cxn ang="0">
                  <a:pos x="27" y="49"/>
                </a:cxn>
              </a:cxnLst>
              <a:rect l="0" t="0" r="r" b="b"/>
              <a:pathLst>
                <a:path w="48" h="49">
                  <a:moveTo>
                    <a:pt x="27" y="49"/>
                  </a:moveTo>
                  <a:lnTo>
                    <a:pt x="33" y="46"/>
                  </a:lnTo>
                  <a:lnTo>
                    <a:pt x="39" y="43"/>
                  </a:lnTo>
                  <a:lnTo>
                    <a:pt x="42" y="39"/>
                  </a:lnTo>
                  <a:lnTo>
                    <a:pt x="45" y="33"/>
                  </a:lnTo>
                  <a:lnTo>
                    <a:pt x="48" y="27"/>
                  </a:lnTo>
                  <a:lnTo>
                    <a:pt x="48" y="21"/>
                  </a:lnTo>
                  <a:lnTo>
                    <a:pt x="45" y="15"/>
                  </a:lnTo>
                  <a:lnTo>
                    <a:pt x="42" y="9"/>
                  </a:lnTo>
                  <a:lnTo>
                    <a:pt x="39" y="6"/>
                  </a:lnTo>
                  <a:lnTo>
                    <a:pt x="33" y="3"/>
                  </a:lnTo>
                  <a:lnTo>
                    <a:pt x="27" y="0"/>
                  </a:lnTo>
                  <a:lnTo>
                    <a:pt x="21" y="0"/>
                  </a:lnTo>
                  <a:lnTo>
                    <a:pt x="15" y="3"/>
                  </a:lnTo>
                  <a:lnTo>
                    <a:pt x="9" y="6"/>
                  </a:lnTo>
                  <a:lnTo>
                    <a:pt x="6" y="9"/>
                  </a:lnTo>
                  <a:lnTo>
                    <a:pt x="3" y="15"/>
                  </a:lnTo>
                  <a:lnTo>
                    <a:pt x="0" y="21"/>
                  </a:lnTo>
                  <a:lnTo>
                    <a:pt x="0" y="27"/>
                  </a:lnTo>
                  <a:lnTo>
                    <a:pt x="3" y="33"/>
                  </a:lnTo>
                  <a:lnTo>
                    <a:pt x="6" y="39"/>
                  </a:lnTo>
                  <a:lnTo>
                    <a:pt x="9" y="43"/>
                  </a:lnTo>
                  <a:lnTo>
                    <a:pt x="15" y="46"/>
                  </a:lnTo>
                  <a:lnTo>
                    <a:pt x="21" y="49"/>
                  </a:lnTo>
                  <a:lnTo>
                    <a:pt x="27" y="49"/>
                  </a:lnTo>
                </a:path>
              </a:pathLst>
            </a:custGeom>
            <a:solidFill>
              <a:srgbClr val="00B7FF"/>
            </a:solidFill>
            <a:ln w="9525">
              <a:solidFill>
                <a:srgbClr val="00B7FF"/>
              </a:solidFill>
              <a:prstDash val="solid"/>
              <a:round/>
              <a:headEnd/>
              <a:tailEnd/>
            </a:ln>
          </p:spPr>
          <p:txBody>
            <a:bodyPr/>
            <a:lstStyle/>
            <a:p>
              <a:endParaRPr lang="en-ZA"/>
            </a:p>
          </p:txBody>
        </p:sp>
        <p:sp>
          <p:nvSpPr>
            <p:cNvPr id="1343687" name="Rectangle 199"/>
            <p:cNvSpPr>
              <a:spLocks noChangeArrowheads="1"/>
            </p:cNvSpPr>
            <p:nvPr/>
          </p:nvSpPr>
          <p:spPr bwMode="auto">
            <a:xfrm>
              <a:off x="4020" y="3407"/>
              <a:ext cx="324"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0400</a:t>
              </a:r>
            </a:p>
          </p:txBody>
        </p:sp>
        <p:sp>
          <p:nvSpPr>
            <p:cNvPr id="1343688" name="Rectangle 200"/>
            <p:cNvSpPr>
              <a:spLocks noChangeArrowheads="1"/>
            </p:cNvSpPr>
            <p:nvPr/>
          </p:nvSpPr>
          <p:spPr bwMode="auto">
            <a:xfrm>
              <a:off x="4597" y="3407"/>
              <a:ext cx="324"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0800</a:t>
              </a:r>
            </a:p>
          </p:txBody>
        </p:sp>
        <p:sp>
          <p:nvSpPr>
            <p:cNvPr id="1343689" name="Line 201"/>
            <p:cNvSpPr>
              <a:spLocks noChangeShapeType="1"/>
            </p:cNvSpPr>
            <p:nvPr/>
          </p:nvSpPr>
          <p:spPr bwMode="auto">
            <a:xfrm flipV="1">
              <a:off x="1054" y="1121"/>
              <a:ext cx="0" cy="2209"/>
            </a:xfrm>
            <a:prstGeom prst="line">
              <a:avLst/>
            </a:prstGeom>
            <a:noFill/>
            <a:ln w="19050">
              <a:solidFill>
                <a:schemeClr val="tx1"/>
              </a:solidFill>
              <a:round/>
              <a:headEnd/>
              <a:tailEnd/>
            </a:ln>
            <a:effectLst/>
          </p:spPr>
          <p:txBody>
            <a:bodyPr wrap="none" lIns="90000" tIns="46800" rIns="90000" bIns="46800" anchor="ctr"/>
            <a:lstStyle/>
            <a:p>
              <a:endParaRPr lang="en-ZA"/>
            </a:p>
          </p:txBody>
        </p:sp>
        <p:sp>
          <p:nvSpPr>
            <p:cNvPr id="1343690" name="Line 202"/>
            <p:cNvSpPr>
              <a:spLocks noChangeShapeType="1"/>
            </p:cNvSpPr>
            <p:nvPr/>
          </p:nvSpPr>
          <p:spPr bwMode="invGray">
            <a:xfrm>
              <a:off x="2697" y="3067"/>
              <a:ext cx="0" cy="252"/>
            </a:xfrm>
            <a:prstGeom prst="line">
              <a:avLst/>
            </a:prstGeom>
            <a:noFill/>
            <a:ln w="38100">
              <a:solidFill>
                <a:schemeClr val="tx1"/>
              </a:solidFill>
              <a:round/>
              <a:headEnd type="stealth" w="med" len="lg"/>
              <a:tailEnd type="none" w="sm" len="sm"/>
            </a:ln>
            <a:effectLst/>
          </p:spPr>
          <p:txBody>
            <a:bodyPr/>
            <a:lstStyle/>
            <a:p>
              <a:endParaRPr lang="en-ZA"/>
            </a:p>
          </p:txBody>
        </p:sp>
        <p:sp>
          <p:nvSpPr>
            <p:cNvPr id="1343691" name="Line 203"/>
            <p:cNvSpPr>
              <a:spLocks noChangeShapeType="1"/>
            </p:cNvSpPr>
            <p:nvPr/>
          </p:nvSpPr>
          <p:spPr bwMode="invGray">
            <a:xfrm>
              <a:off x="1243" y="3067"/>
              <a:ext cx="4" cy="249"/>
            </a:xfrm>
            <a:prstGeom prst="line">
              <a:avLst/>
            </a:prstGeom>
            <a:noFill/>
            <a:ln w="38100">
              <a:solidFill>
                <a:schemeClr val="tx1"/>
              </a:solidFill>
              <a:round/>
              <a:headEnd type="stealth" w="med" len="lg"/>
              <a:tailEnd type="none" w="sm" len="sm"/>
            </a:ln>
            <a:effectLst/>
          </p:spPr>
          <p:txBody>
            <a:bodyPr/>
            <a:lstStyle/>
            <a:p>
              <a:endParaRPr lang="en-ZA"/>
            </a:p>
          </p:txBody>
        </p:sp>
        <p:sp>
          <p:nvSpPr>
            <p:cNvPr id="1343692" name="AutoShape 204"/>
            <p:cNvSpPr>
              <a:spLocks/>
            </p:cNvSpPr>
            <p:nvPr/>
          </p:nvSpPr>
          <p:spPr bwMode="auto">
            <a:xfrm rot="5400000">
              <a:off x="4107" y="2210"/>
              <a:ext cx="153" cy="1140"/>
            </a:xfrm>
            <a:prstGeom prst="leftBrace">
              <a:avLst>
                <a:gd name="adj1" fmla="val 62092"/>
                <a:gd name="adj2" fmla="val 50000"/>
              </a:avLst>
            </a:prstGeom>
            <a:noFill/>
            <a:ln w="28575">
              <a:solidFill>
                <a:srgbClr val="00B7FF"/>
              </a:solidFill>
              <a:round/>
              <a:headEnd/>
              <a:tailEnd/>
            </a:ln>
            <a:effectLst/>
          </p:spPr>
          <p:txBody>
            <a:bodyPr wrap="none" anchor="ctr"/>
            <a:lstStyle/>
            <a:p>
              <a:endParaRPr lang="en-ZA"/>
            </a:p>
          </p:txBody>
        </p:sp>
        <p:sp>
          <p:nvSpPr>
            <p:cNvPr id="1343693" name="Line 205"/>
            <p:cNvSpPr>
              <a:spLocks noChangeShapeType="1"/>
            </p:cNvSpPr>
            <p:nvPr/>
          </p:nvSpPr>
          <p:spPr bwMode="invGray">
            <a:xfrm>
              <a:off x="1821" y="3067"/>
              <a:ext cx="0" cy="252"/>
            </a:xfrm>
            <a:prstGeom prst="line">
              <a:avLst/>
            </a:prstGeom>
            <a:noFill/>
            <a:ln w="38100">
              <a:solidFill>
                <a:schemeClr val="tx1"/>
              </a:solidFill>
              <a:round/>
              <a:headEnd type="stealth" w="med" len="lg"/>
              <a:tailEnd type="none" w="sm" len="sm"/>
            </a:ln>
            <a:effectLst/>
          </p:spPr>
          <p:txBody>
            <a:bodyPr/>
            <a:lstStyle/>
            <a:p>
              <a:endParaRPr lang="en-ZA"/>
            </a:p>
          </p:txBody>
        </p:sp>
        <p:sp>
          <p:nvSpPr>
            <p:cNvPr id="1343694" name="AutoShape 206"/>
            <p:cNvSpPr>
              <a:spLocks/>
            </p:cNvSpPr>
            <p:nvPr/>
          </p:nvSpPr>
          <p:spPr bwMode="auto">
            <a:xfrm rot="5400000">
              <a:off x="2158" y="683"/>
              <a:ext cx="153" cy="1140"/>
            </a:xfrm>
            <a:prstGeom prst="leftBrace">
              <a:avLst>
                <a:gd name="adj1" fmla="val 62092"/>
                <a:gd name="adj2" fmla="val 50000"/>
              </a:avLst>
            </a:prstGeom>
            <a:noFill/>
            <a:ln w="28575">
              <a:solidFill>
                <a:srgbClr val="00B7FF"/>
              </a:solidFill>
              <a:round/>
              <a:headEnd/>
              <a:tailEnd/>
            </a:ln>
            <a:effectLst/>
          </p:spPr>
          <p:txBody>
            <a:bodyPr wrap="none" anchor="ctr"/>
            <a:lstStyle/>
            <a:p>
              <a:endParaRPr lang="en-ZA"/>
            </a:p>
          </p:txBody>
        </p:sp>
      </p:grpSp>
      <p:sp>
        <p:nvSpPr>
          <p:cNvPr id="1343695" name="Rectangle 207"/>
          <p:cNvSpPr>
            <a:spLocks noChangeArrowheads="1"/>
          </p:cNvSpPr>
          <p:nvPr/>
        </p:nvSpPr>
        <p:spPr bwMode="auto">
          <a:xfrm>
            <a:off x="2760663" y="5705475"/>
            <a:ext cx="682625" cy="244475"/>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Lunch</a:t>
            </a:r>
          </a:p>
        </p:txBody>
      </p:sp>
      <p:sp>
        <p:nvSpPr>
          <p:cNvPr id="1343696" name="Rectangle 208"/>
          <p:cNvSpPr>
            <a:spLocks noChangeArrowheads="1"/>
          </p:cNvSpPr>
          <p:nvPr/>
        </p:nvSpPr>
        <p:spPr bwMode="auto">
          <a:xfrm>
            <a:off x="3995738" y="5705475"/>
            <a:ext cx="763587" cy="244475"/>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Dinner</a:t>
            </a:r>
          </a:p>
        </p:txBody>
      </p:sp>
      <p:sp>
        <p:nvSpPr>
          <p:cNvPr id="1343697" name="Text Box 209"/>
          <p:cNvSpPr txBox="1">
            <a:spLocks noChangeArrowheads="1"/>
          </p:cNvSpPr>
          <p:nvPr/>
        </p:nvSpPr>
        <p:spPr bwMode="auto">
          <a:xfrm>
            <a:off x="2301875" y="1208088"/>
            <a:ext cx="4281488" cy="677108"/>
          </a:xfrm>
          <a:prstGeom prst="rect">
            <a:avLst/>
          </a:prstGeom>
          <a:noFill/>
          <a:ln w="9525">
            <a:noFill/>
            <a:miter lim="800000"/>
            <a:headEnd/>
            <a:tailEnd/>
          </a:ln>
          <a:effectLst/>
        </p:spPr>
        <p:txBody>
          <a:bodyPr>
            <a:spAutoFit/>
          </a:bodyPr>
          <a:lstStyle/>
          <a:p>
            <a:pPr eaLnBrk="0" hangingPunct="0">
              <a:lnSpc>
                <a:spcPct val="95000"/>
              </a:lnSpc>
            </a:pPr>
            <a:r>
              <a:rPr lang="en-GB" sz="2000" b="1" dirty="0">
                <a:solidFill>
                  <a:schemeClr val="accent1">
                    <a:lumMod val="60000"/>
                    <a:lumOff val="40000"/>
                  </a:schemeClr>
                </a:solidFill>
                <a:latin typeface="Verdana" pitchFamily="34" charset="0"/>
              </a:rPr>
              <a:t>Mealtime insulin excursions.</a:t>
            </a:r>
          </a:p>
          <a:p>
            <a:pPr eaLnBrk="0" hangingPunct="0">
              <a:lnSpc>
                <a:spcPct val="95000"/>
              </a:lnSpc>
            </a:pPr>
            <a:r>
              <a:rPr lang="en-GB" sz="2000" b="1" dirty="0">
                <a:solidFill>
                  <a:schemeClr val="accent1">
                    <a:lumMod val="60000"/>
                    <a:lumOff val="40000"/>
                  </a:schemeClr>
                </a:solidFill>
                <a:latin typeface="Verdana" pitchFamily="34" charset="0"/>
              </a:rPr>
              <a:t>Rapid rise; short duration   </a:t>
            </a:r>
            <a:endParaRPr lang="en-US" sz="2000" b="1" dirty="0">
              <a:solidFill>
                <a:schemeClr val="accent1">
                  <a:lumMod val="60000"/>
                  <a:lumOff val="40000"/>
                </a:schemeClr>
              </a:solidFill>
              <a:latin typeface="Verdana" pitchFamily="34" charset="0"/>
            </a:endParaRPr>
          </a:p>
        </p:txBody>
      </p:sp>
    </p:spTree>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494DA-2DF7-4D90-8F55-E90793FC198A}"/>
              </a:ext>
            </a:extLst>
          </p:cNvPr>
          <p:cNvSpPr>
            <a:spLocks noGrp="1"/>
          </p:cNvSpPr>
          <p:nvPr>
            <p:ph type="title"/>
          </p:nvPr>
        </p:nvSpPr>
        <p:spPr>
          <a:xfrm>
            <a:off x="486000" y="1157008"/>
            <a:ext cx="8398577" cy="396758"/>
          </a:xfrm>
        </p:spPr>
        <p:txBody>
          <a:bodyPr>
            <a:normAutofit fontScale="90000"/>
          </a:bodyPr>
          <a:lstStyle/>
          <a:p>
            <a:r>
              <a:rPr lang="en-US" sz="2400" dirty="0"/>
              <a:t>Though insulin was discovered it was still not a cure</a:t>
            </a:r>
          </a:p>
        </p:txBody>
      </p:sp>
      <p:sp>
        <p:nvSpPr>
          <p:cNvPr id="3" name="Text Placeholder 2">
            <a:extLst>
              <a:ext uri="{FF2B5EF4-FFF2-40B4-BE49-F238E27FC236}">
                <a16:creationId xmlns:a16="http://schemas.microsoft.com/office/drawing/2014/main" id="{F2DE70B0-4513-430E-A90F-08409851B570}"/>
              </a:ext>
            </a:extLst>
          </p:cNvPr>
          <p:cNvSpPr>
            <a:spLocks noGrp="1"/>
          </p:cNvSpPr>
          <p:nvPr>
            <p:ph type="body" sz="quarter" idx="13"/>
          </p:nvPr>
        </p:nvSpPr>
        <p:spPr/>
        <p:txBody>
          <a:bodyPr/>
          <a:lstStyle/>
          <a:p>
            <a:r>
              <a:rPr lang="en-US" sz="675" dirty="0" err="1"/>
              <a:t>Ghazavi</a:t>
            </a:r>
            <a:r>
              <a:rPr lang="en-US" sz="675" dirty="0"/>
              <a:t> MK, Johnston GA.et al. Clinics in dermatology. 2011;29(3):300–305; </a:t>
            </a:r>
            <a:r>
              <a:rPr lang="en-US" sz="675" dirty="0" err="1"/>
              <a:t>Schernthaner</a:t>
            </a:r>
            <a:r>
              <a:rPr lang="en-US" sz="675" dirty="0"/>
              <a:t> G. Diabetes care. 1993;16(Supplement 3):155–165</a:t>
            </a:r>
          </a:p>
        </p:txBody>
      </p:sp>
      <p:pic>
        <p:nvPicPr>
          <p:cNvPr id="5" name="Picture 2">
            <a:extLst>
              <a:ext uri="{FF2B5EF4-FFF2-40B4-BE49-F238E27FC236}">
                <a16:creationId xmlns:a16="http://schemas.microsoft.com/office/drawing/2014/main" id="{C5E6C45B-5037-41A3-BF8D-8241ED2A064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722"/>
          <a:stretch/>
        </p:blipFill>
        <p:spPr bwMode="auto">
          <a:xfrm>
            <a:off x="6122194" y="2357438"/>
            <a:ext cx="2535806" cy="29467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a:extLst>
              <a:ext uri="{FF2B5EF4-FFF2-40B4-BE49-F238E27FC236}">
                <a16:creationId xmlns:a16="http://schemas.microsoft.com/office/drawing/2014/main" id="{CE92AB08-3A15-4CE0-AE9E-F9BFCBDFF9B2}"/>
              </a:ext>
            </a:extLst>
          </p:cNvPr>
          <p:cNvGrpSpPr/>
          <p:nvPr/>
        </p:nvGrpSpPr>
        <p:grpSpPr>
          <a:xfrm>
            <a:off x="486001" y="2329976"/>
            <a:ext cx="952274" cy="856961"/>
            <a:chOff x="4586605" y="1478111"/>
            <a:chExt cx="1823426" cy="1640918"/>
          </a:xfrm>
          <a:solidFill>
            <a:srgbClr val="B1D5F2"/>
          </a:solidFill>
        </p:grpSpPr>
        <p:sp>
          <p:nvSpPr>
            <p:cNvPr id="7" name="Freeform 13">
              <a:extLst>
                <a:ext uri="{FF2B5EF4-FFF2-40B4-BE49-F238E27FC236}">
                  <a16:creationId xmlns:a16="http://schemas.microsoft.com/office/drawing/2014/main" id="{2791849E-E5D6-4BA8-A873-2D7013F45CCA}"/>
                </a:ext>
              </a:extLst>
            </p:cNvPr>
            <p:cNvSpPr>
              <a:spLocks/>
            </p:cNvSpPr>
            <p:nvPr/>
          </p:nvSpPr>
          <p:spPr bwMode="auto">
            <a:xfrm flipV="1">
              <a:off x="4586605" y="1478111"/>
              <a:ext cx="1627386" cy="1626552"/>
            </a:xfrm>
            <a:custGeom>
              <a:avLst/>
              <a:gdLst>
                <a:gd name="T0" fmla="*/ 436 w 814"/>
                <a:gd name="T1" fmla="*/ 16 h 813"/>
                <a:gd name="T2" fmla="*/ 377 w 814"/>
                <a:gd name="T3" fmla="*/ 16 h 813"/>
                <a:gd name="T4" fmla="*/ 17 w 814"/>
                <a:gd name="T5" fmla="*/ 377 h 813"/>
                <a:gd name="T6" fmla="*/ 17 w 814"/>
                <a:gd name="T7" fmla="*/ 436 h 813"/>
                <a:gd name="T8" fmla="*/ 377 w 814"/>
                <a:gd name="T9" fmla="*/ 797 h 813"/>
                <a:gd name="T10" fmla="*/ 436 w 814"/>
                <a:gd name="T11" fmla="*/ 797 h 813"/>
                <a:gd name="T12" fmla="*/ 797 w 814"/>
                <a:gd name="T13" fmla="*/ 436 h 813"/>
                <a:gd name="T14" fmla="*/ 797 w 814"/>
                <a:gd name="T15" fmla="*/ 377 h 813"/>
                <a:gd name="T16" fmla="*/ 436 w 814"/>
                <a:gd name="T17" fmla="*/ 16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813">
                  <a:moveTo>
                    <a:pt x="436" y="16"/>
                  </a:moveTo>
                  <a:cubicBezTo>
                    <a:pt x="420" y="0"/>
                    <a:pt x="394" y="0"/>
                    <a:pt x="377" y="16"/>
                  </a:cubicBezTo>
                  <a:cubicBezTo>
                    <a:pt x="17" y="377"/>
                    <a:pt x="17" y="377"/>
                    <a:pt x="17" y="377"/>
                  </a:cubicBezTo>
                  <a:cubicBezTo>
                    <a:pt x="0" y="393"/>
                    <a:pt x="0" y="419"/>
                    <a:pt x="17" y="436"/>
                  </a:cubicBezTo>
                  <a:cubicBezTo>
                    <a:pt x="377" y="797"/>
                    <a:pt x="377" y="797"/>
                    <a:pt x="377" y="797"/>
                  </a:cubicBezTo>
                  <a:cubicBezTo>
                    <a:pt x="394" y="813"/>
                    <a:pt x="420" y="813"/>
                    <a:pt x="436" y="797"/>
                  </a:cubicBezTo>
                  <a:cubicBezTo>
                    <a:pt x="797" y="436"/>
                    <a:pt x="797" y="436"/>
                    <a:pt x="797" y="436"/>
                  </a:cubicBezTo>
                  <a:cubicBezTo>
                    <a:pt x="814" y="419"/>
                    <a:pt x="814" y="393"/>
                    <a:pt x="797" y="377"/>
                  </a:cubicBezTo>
                  <a:lnTo>
                    <a:pt x="436" y="16"/>
                  </a:lnTo>
                  <a:close/>
                </a:path>
              </a:pathLst>
            </a:custGeom>
            <a:noFill/>
            <a:ln>
              <a:solidFill>
                <a:schemeClr val="accent5"/>
              </a:solidFill>
            </a:ln>
          </p:spPr>
          <p:txBody>
            <a:bodyPr/>
            <a:lstStyle/>
            <a:p>
              <a:pPr fontAlgn="auto">
                <a:spcBef>
                  <a:spcPts val="0"/>
                </a:spcBef>
                <a:spcAft>
                  <a:spcPts val="0"/>
                </a:spcAft>
                <a:defRPr/>
              </a:pPr>
              <a:endParaRPr lang="en-ID" sz="1200">
                <a:latin typeface="+mn-lt"/>
              </a:endParaRPr>
            </a:p>
          </p:txBody>
        </p:sp>
        <p:sp>
          <p:nvSpPr>
            <p:cNvPr id="8" name="Freeform 13">
              <a:extLst>
                <a:ext uri="{FF2B5EF4-FFF2-40B4-BE49-F238E27FC236}">
                  <a16:creationId xmlns:a16="http://schemas.microsoft.com/office/drawing/2014/main" id="{70A17382-AD7C-44A0-9385-CF140ABE6022}"/>
                </a:ext>
              </a:extLst>
            </p:cNvPr>
            <p:cNvSpPr>
              <a:spLocks/>
            </p:cNvSpPr>
            <p:nvPr/>
          </p:nvSpPr>
          <p:spPr bwMode="auto">
            <a:xfrm flipV="1">
              <a:off x="4782645" y="1492477"/>
              <a:ext cx="1627386" cy="1626552"/>
            </a:xfrm>
            <a:custGeom>
              <a:avLst/>
              <a:gdLst>
                <a:gd name="T0" fmla="*/ 436 w 814"/>
                <a:gd name="T1" fmla="*/ 16 h 813"/>
                <a:gd name="T2" fmla="*/ 377 w 814"/>
                <a:gd name="T3" fmla="*/ 16 h 813"/>
                <a:gd name="T4" fmla="*/ 17 w 814"/>
                <a:gd name="T5" fmla="*/ 377 h 813"/>
                <a:gd name="T6" fmla="*/ 17 w 814"/>
                <a:gd name="T7" fmla="*/ 436 h 813"/>
                <a:gd name="T8" fmla="*/ 377 w 814"/>
                <a:gd name="T9" fmla="*/ 797 h 813"/>
                <a:gd name="T10" fmla="*/ 436 w 814"/>
                <a:gd name="T11" fmla="*/ 797 h 813"/>
                <a:gd name="T12" fmla="*/ 797 w 814"/>
                <a:gd name="T13" fmla="*/ 436 h 813"/>
                <a:gd name="T14" fmla="*/ 797 w 814"/>
                <a:gd name="T15" fmla="*/ 377 h 813"/>
                <a:gd name="T16" fmla="*/ 436 w 814"/>
                <a:gd name="T17" fmla="*/ 16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813">
                  <a:moveTo>
                    <a:pt x="436" y="16"/>
                  </a:moveTo>
                  <a:cubicBezTo>
                    <a:pt x="420" y="0"/>
                    <a:pt x="394" y="0"/>
                    <a:pt x="377" y="16"/>
                  </a:cubicBezTo>
                  <a:cubicBezTo>
                    <a:pt x="17" y="377"/>
                    <a:pt x="17" y="377"/>
                    <a:pt x="17" y="377"/>
                  </a:cubicBezTo>
                  <a:cubicBezTo>
                    <a:pt x="0" y="393"/>
                    <a:pt x="0" y="419"/>
                    <a:pt x="17" y="436"/>
                  </a:cubicBezTo>
                  <a:cubicBezTo>
                    <a:pt x="377" y="797"/>
                    <a:pt x="377" y="797"/>
                    <a:pt x="377" y="797"/>
                  </a:cubicBezTo>
                  <a:cubicBezTo>
                    <a:pt x="394" y="813"/>
                    <a:pt x="420" y="813"/>
                    <a:pt x="436" y="797"/>
                  </a:cubicBezTo>
                  <a:cubicBezTo>
                    <a:pt x="797" y="436"/>
                    <a:pt x="797" y="436"/>
                    <a:pt x="797" y="436"/>
                  </a:cubicBezTo>
                  <a:cubicBezTo>
                    <a:pt x="814" y="419"/>
                    <a:pt x="814" y="393"/>
                    <a:pt x="797" y="377"/>
                  </a:cubicBezTo>
                  <a:lnTo>
                    <a:pt x="436" y="16"/>
                  </a:lnTo>
                  <a:close/>
                </a:path>
              </a:pathLst>
            </a:custGeom>
            <a:grpFill/>
            <a:ln>
              <a:solidFill>
                <a:schemeClr val="bg1"/>
              </a:solidFill>
            </a:ln>
          </p:spPr>
          <p:txBody>
            <a:bodyPr/>
            <a:lstStyle/>
            <a:p>
              <a:pPr fontAlgn="auto">
                <a:spcBef>
                  <a:spcPts val="0"/>
                </a:spcBef>
                <a:spcAft>
                  <a:spcPts val="0"/>
                </a:spcAft>
                <a:defRPr/>
              </a:pPr>
              <a:endParaRPr lang="en-ID" sz="1200">
                <a:latin typeface="+mn-lt"/>
              </a:endParaRPr>
            </a:p>
          </p:txBody>
        </p:sp>
      </p:grpSp>
      <p:grpSp>
        <p:nvGrpSpPr>
          <p:cNvPr id="9" name="Group 8">
            <a:extLst>
              <a:ext uri="{FF2B5EF4-FFF2-40B4-BE49-F238E27FC236}">
                <a16:creationId xmlns:a16="http://schemas.microsoft.com/office/drawing/2014/main" id="{70FFB3F9-2EEB-427F-A300-EE1A7C9A99A4}"/>
              </a:ext>
            </a:extLst>
          </p:cNvPr>
          <p:cNvGrpSpPr/>
          <p:nvPr/>
        </p:nvGrpSpPr>
        <p:grpSpPr>
          <a:xfrm>
            <a:off x="486001" y="3376147"/>
            <a:ext cx="952274" cy="856961"/>
            <a:chOff x="4586605" y="1478111"/>
            <a:chExt cx="1823426" cy="1640918"/>
          </a:xfrm>
          <a:solidFill>
            <a:srgbClr val="B1D5F2"/>
          </a:solidFill>
        </p:grpSpPr>
        <p:sp>
          <p:nvSpPr>
            <p:cNvPr id="10" name="Freeform 13">
              <a:extLst>
                <a:ext uri="{FF2B5EF4-FFF2-40B4-BE49-F238E27FC236}">
                  <a16:creationId xmlns:a16="http://schemas.microsoft.com/office/drawing/2014/main" id="{E1405BED-3092-4647-8110-BC99D377E9CF}"/>
                </a:ext>
              </a:extLst>
            </p:cNvPr>
            <p:cNvSpPr>
              <a:spLocks/>
            </p:cNvSpPr>
            <p:nvPr/>
          </p:nvSpPr>
          <p:spPr bwMode="auto">
            <a:xfrm flipV="1">
              <a:off x="4586605" y="1478111"/>
              <a:ext cx="1627386" cy="1626552"/>
            </a:xfrm>
            <a:custGeom>
              <a:avLst/>
              <a:gdLst>
                <a:gd name="T0" fmla="*/ 436 w 814"/>
                <a:gd name="T1" fmla="*/ 16 h 813"/>
                <a:gd name="T2" fmla="*/ 377 w 814"/>
                <a:gd name="T3" fmla="*/ 16 h 813"/>
                <a:gd name="T4" fmla="*/ 17 w 814"/>
                <a:gd name="T5" fmla="*/ 377 h 813"/>
                <a:gd name="T6" fmla="*/ 17 w 814"/>
                <a:gd name="T7" fmla="*/ 436 h 813"/>
                <a:gd name="T8" fmla="*/ 377 w 814"/>
                <a:gd name="T9" fmla="*/ 797 h 813"/>
                <a:gd name="T10" fmla="*/ 436 w 814"/>
                <a:gd name="T11" fmla="*/ 797 h 813"/>
                <a:gd name="T12" fmla="*/ 797 w 814"/>
                <a:gd name="T13" fmla="*/ 436 h 813"/>
                <a:gd name="T14" fmla="*/ 797 w 814"/>
                <a:gd name="T15" fmla="*/ 377 h 813"/>
                <a:gd name="T16" fmla="*/ 436 w 814"/>
                <a:gd name="T17" fmla="*/ 16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813">
                  <a:moveTo>
                    <a:pt x="436" y="16"/>
                  </a:moveTo>
                  <a:cubicBezTo>
                    <a:pt x="420" y="0"/>
                    <a:pt x="394" y="0"/>
                    <a:pt x="377" y="16"/>
                  </a:cubicBezTo>
                  <a:cubicBezTo>
                    <a:pt x="17" y="377"/>
                    <a:pt x="17" y="377"/>
                    <a:pt x="17" y="377"/>
                  </a:cubicBezTo>
                  <a:cubicBezTo>
                    <a:pt x="0" y="393"/>
                    <a:pt x="0" y="419"/>
                    <a:pt x="17" y="436"/>
                  </a:cubicBezTo>
                  <a:cubicBezTo>
                    <a:pt x="377" y="797"/>
                    <a:pt x="377" y="797"/>
                    <a:pt x="377" y="797"/>
                  </a:cubicBezTo>
                  <a:cubicBezTo>
                    <a:pt x="394" y="813"/>
                    <a:pt x="420" y="813"/>
                    <a:pt x="436" y="797"/>
                  </a:cubicBezTo>
                  <a:cubicBezTo>
                    <a:pt x="797" y="436"/>
                    <a:pt x="797" y="436"/>
                    <a:pt x="797" y="436"/>
                  </a:cubicBezTo>
                  <a:cubicBezTo>
                    <a:pt x="814" y="419"/>
                    <a:pt x="814" y="393"/>
                    <a:pt x="797" y="377"/>
                  </a:cubicBezTo>
                  <a:lnTo>
                    <a:pt x="436" y="16"/>
                  </a:lnTo>
                  <a:close/>
                </a:path>
              </a:pathLst>
            </a:custGeom>
            <a:noFill/>
            <a:ln>
              <a:solidFill>
                <a:schemeClr val="accent5"/>
              </a:solidFill>
            </a:ln>
          </p:spPr>
          <p:txBody>
            <a:bodyPr/>
            <a:lstStyle/>
            <a:p>
              <a:pPr fontAlgn="auto">
                <a:spcBef>
                  <a:spcPts val="0"/>
                </a:spcBef>
                <a:spcAft>
                  <a:spcPts val="0"/>
                </a:spcAft>
                <a:defRPr/>
              </a:pPr>
              <a:endParaRPr lang="en-ID" sz="1200">
                <a:latin typeface="+mn-lt"/>
              </a:endParaRPr>
            </a:p>
          </p:txBody>
        </p:sp>
        <p:sp>
          <p:nvSpPr>
            <p:cNvPr id="11" name="Freeform 13">
              <a:extLst>
                <a:ext uri="{FF2B5EF4-FFF2-40B4-BE49-F238E27FC236}">
                  <a16:creationId xmlns:a16="http://schemas.microsoft.com/office/drawing/2014/main" id="{F72A7152-2B16-4F04-8BC9-49F4001A131F}"/>
                </a:ext>
              </a:extLst>
            </p:cNvPr>
            <p:cNvSpPr>
              <a:spLocks/>
            </p:cNvSpPr>
            <p:nvPr/>
          </p:nvSpPr>
          <p:spPr bwMode="auto">
            <a:xfrm flipV="1">
              <a:off x="4782645" y="1492477"/>
              <a:ext cx="1627386" cy="1626552"/>
            </a:xfrm>
            <a:custGeom>
              <a:avLst/>
              <a:gdLst>
                <a:gd name="T0" fmla="*/ 436 w 814"/>
                <a:gd name="T1" fmla="*/ 16 h 813"/>
                <a:gd name="T2" fmla="*/ 377 w 814"/>
                <a:gd name="T3" fmla="*/ 16 h 813"/>
                <a:gd name="T4" fmla="*/ 17 w 814"/>
                <a:gd name="T5" fmla="*/ 377 h 813"/>
                <a:gd name="T6" fmla="*/ 17 w 814"/>
                <a:gd name="T7" fmla="*/ 436 h 813"/>
                <a:gd name="T8" fmla="*/ 377 w 814"/>
                <a:gd name="T9" fmla="*/ 797 h 813"/>
                <a:gd name="T10" fmla="*/ 436 w 814"/>
                <a:gd name="T11" fmla="*/ 797 h 813"/>
                <a:gd name="T12" fmla="*/ 797 w 814"/>
                <a:gd name="T13" fmla="*/ 436 h 813"/>
                <a:gd name="T14" fmla="*/ 797 w 814"/>
                <a:gd name="T15" fmla="*/ 377 h 813"/>
                <a:gd name="T16" fmla="*/ 436 w 814"/>
                <a:gd name="T17" fmla="*/ 16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813">
                  <a:moveTo>
                    <a:pt x="436" y="16"/>
                  </a:moveTo>
                  <a:cubicBezTo>
                    <a:pt x="420" y="0"/>
                    <a:pt x="394" y="0"/>
                    <a:pt x="377" y="16"/>
                  </a:cubicBezTo>
                  <a:cubicBezTo>
                    <a:pt x="17" y="377"/>
                    <a:pt x="17" y="377"/>
                    <a:pt x="17" y="377"/>
                  </a:cubicBezTo>
                  <a:cubicBezTo>
                    <a:pt x="0" y="393"/>
                    <a:pt x="0" y="419"/>
                    <a:pt x="17" y="436"/>
                  </a:cubicBezTo>
                  <a:cubicBezTo>
                    <a:pt x="377" y="797"/>
                    <a:pt x="377" y="797"/>
                    <a:pt x="377" y="797"/>
                  </a:cubicBezTo>
                  <a:cubicBezTo>
                    <a:pt x="394" y="813"/>
                    <a:pt x="420" y="813"/>
                    <a:pt x="436" y="797"/>
                  </a:cubicBezTo>
                  <a:cubicBezTo>
                    <a:pt x="797" y="436"/>
                    <a:pt x="797" y="436"/>
                    <a:pt x="797" y="436"/>
                  </a:cubicBezTo>
                  <a:cubicBezTo>
                    <a:pt x="814" y="419"/>
                    <a:pt x="814" y="393"/>
                    <a:pt x="797" y="377"/>
                  </a:cubicBezTo>
                  <a:lnTo>
                    <a:pt x="436" y="16"/>
                  </a:lnTo>
                  <a:close/>
                </a:path>
              </a:pathLst>
            </a:custGeom>
            <a:grpFill/>
            <a:ln>
              <a:solidFill>
                <a:schemeClr val="bg1"/>
              </a:solidFill>
            </a:ln>
          </p:spPr>
          <p:txBody>
            <a:bodyPr/>
            <a:lstStyle/>
            <a:p>
              <a:pPr fontAlgn="auto">
                <a:spcBef>
                  <a:spcPts val="0"/>
                </a:spcBef>
                <a:spcAft>
                  <a:spcPts val="0"/>
                </a:spcAft>
                <a:defRPr/>
              </a:pPr>
              <a:endParaRPr lang="en-ID" sz="1200">
                <a:latin typeface="+mn-lt"/>
              </a:endParaRPr>
            </a:p>
          </p:txBody>
        </p:sp>
      </p:grpSp>
      <p:grpSp>
        <p:nvGrpSpPr>
          <p:cNvPr id="12" name="Group 11">
            <a:extLst>
              <a:ext uri="{FF2B5EF4-FFF2-40B4-BE49-F238E27FC236}">
                <a16:creationId xmlns:a16="http://schemas.microsoft.com/office/drawing/2014/main" id="{0345D6AA-E5D7-473C-AE0C-D576D4A1E4B4}"/>
              </a:ext>
            </a:extLst>
          </p:cNvPr>
          <p:cNvGrpSpPr/>
          <p:nvPr/>
        </p:nvGrpSpPr>
        <p:grpSpPr>
          <a:xfrm>
            <a:off x="486001" y="4422318"/>
            <a:ext cx="952274" cy="856961"/>
            <a:chOff x="4586605" y="1478111"/>
            <a:chExt cx="1823426" cy="1640918"/>
          </a:xfrm>
          <a:solidFill>
            <a:srgbClr val="B1D5F2"/>
          </a:solidFill>
        </p:grpSpPr>
        <p:sp>
          <p:nvSpPr>
            <p:cNvPr id="13" name="Freeform 13">
              <a:extLst>
                <a:ext uri="{FF2B5EF4-FFF2-40B4-BE49-F238E27FC236}">
                  <a16:creationId xmlns:a16="http://schemas.microsoft.com/office/drawing/2014/main" id="{3E6BFD60-07AD-48EA-AD6D-B959C593FF5B}"/>
                </a:ext>
              </a:extLst>
            </p:cNvPr>
            <p:cNvSpPr>
              <a:spLocks/>
            </p:cNvSpPr>
            <p:nvPr/>
          </p:nvSpPr>
          <p:spPr bwMode="auto">
            <a:xfrm flipV="1">
              <a:off x="4586605" y="1478111"/>
              <a:ext cx="1627386" cy="1626552"/>
            </a:xfrm>
            <a:custGeom>
              <a:avLst/>
              <a:gdLst>
                <a:gd name="T0" fmla="*/ 436 w 814"/>
                <a:gd name="T1" fmla="*/ 16 h 813"/>
                <a:gd name="T2" fmla="*/ 377 w 814"/>
                <a:gd name="T3" fmla="*/ 16 h 813"/>
                <a:gd name="T4" fmla="*/ 17 w 814"/>
                <a:gd name="T5" fmla="*/ 377 h 813"/>
                <a:gd name="T6" fmla="*/ 17 w 814"/>
                <a:gd name="T7" fmla="*/ 436 h 813"/>
                <a:gd name="T8" fmla="*/ 377 w 814"/>
                <a:gd name="T9" fmla="*/ 797 h 813"/>
                <a:gd name="T10" fmla="*/ 436 w 814"/>
                <a:gd name="T11" fmla="*/ 797 h 813"/>
                <a:gd name="T12" fmla="*/ 797 w 814"/>
                <a:gd name="T13" fmla="*/ 436 h 813"/>
                <a:gd name="T14" fmla="*/ 797 w 814"/>
                <a:gd name="T15" fmla="*/ 377 h 813"/>
                <a:gd name="T16" fmla="*/ 436 w 814"/>
                <a:gd name="T17" fmla="*/ 16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813">
                  <a:moveTo>
                    <a:pt x="436" y="16"/>
                  </a:moveTo>
                  <a:cubicBezTo>
                    <a:pt x="420" y="0"/>
                    <a:pt x="394" y="0"/>
                    <a:pt x="377" y="16"/>
                  </a:cubicBezTo>
                  <a:cubicBezTo>
                    <a:pt x="17" y="377"/>
                    <a:pt x="17" y="377"/>
                    <a:pt x="17" y="377"/>
                  </a:cubicBezTo>
                  <a:cubicBezTo>
                    <a:pt x="0" y="393"/>
                    <a:pt x="0" y="419"/>
                    <a:pt x="17" y="436"/>
                  </a:cubicBezTo>
                  <a:cubicBezTo>
                    <a:pt x="377" y="797"/>
                    <a:pt x="377" y="797"/>
                    <a:pt x="377" y="797"/>
                  </a:cubicBezTo>
                  <a:cubicBezTo>
                    <a:pt x="394" y="813"/>
                    <a:pt x="420" y="813"/>
                    <a:pt x="436" y="797"/>
                  </a:cubicBezTo>
                  <a:cubicBezTo>
                    <a:pt x="797" y="436"/>
                    <a:pt x="797" y="436"/>
                    <a:pt x="797" y="436"/>
                  </a:cubicBezTo>
                  <a:cubicBezTo>
                    <a:pt x="814" y="419"/>
                    <a:pt x="814" y="393"/>
                    <a:pt x="797" y="377"/>
                  </a:cubicBezTo>
                  <a:lnTo>
                    <a:pt x="436" y="16"/>
                  </a:lnTo>
                  <a:close/>
                </a:path>
              </a:pathLst>
            </a:custGeom>
            <a:noFill/>
            <a:ln>
              <a:solidFill>
                <a:schemeClr val="accent5"/>
              </a:solidFill>
            </a:ln>
          </p:spPr>
          <p:txBody>
            <a:bodyPr/>
            <a:lstStyle/>
            <a:p>
              <a:pPr fontAlgn="auto">
                <a:spcBef>
                  <a:spcPts val="0"/>
                </a:spcBef>
                <a:spcAft>
                  <a:spcPts val="0"/>
                </a:spcAft>
                <a:defRPr/>
              </a:pPr>
              <a:endParaRPr lang="en-ID" sz="1200">
                <a:latin typeface="+mn-lt"/>
              </a:endParaRPr>
            </a:p>
          </p:txBody>
        </p:sp>
        <p:sp>
          <p:nvSpPr>
            <p:cNvPr id="14" name="Freeform 13">
              <a:extLst>
                <a:ext uri="{FF2B5EF4-FFF2-40B4-BE49-F238E27FC236}">
                  <a16:creationId xmlns:a16="http://schemas.microsoft.com/office/drawing/2014/main" id="{33213199-0C86-44D8-98FA-498AB6E1BF94}"/>
                </a:ext>
              </a:extLst>
            </p:cNvPr>
            <p:cNvSpPr>
              <a:spLocks/>
            </p:cNvSpPr>
            <p:nvPr/>
          </p:nvSpPr>
          <p:spPr bwMode="auto">
            <a:xfrm flipV="1">
              <a:off x="4782645" y="1492477"/>
              <a:ext cx="1627386" cy="1626552"/>
            </a:xfrm>
            <a:custGeom>
              <a:avLst/>
              <a:gdLst>
                <a:gd name="T0" fmla="*/ 436 w 814"/>
                <a:gd name="T1" fmla="*/ 16 h 813"/>
                <a:gd name="T2" fmla="*/ 377 w 814"/>
                <a:gd name="T3" fmla="*/ 16 h 813"/>
                <a:gd name="T4" fmla="*/ 17 w 814"/>
                <a:gd name="T5" fmla="*/ 377 h 813"/>
                <a:gd name="T6" fmla="*/ 17 w 814"/>
                <a:gd name="T7" fmla="*/ 436 h 813"/>
                <a:gd name="T8" fmla="*/ 377 w 814"/>
                <a:gd name="T9" fmla="*/ 797 h 813"/>
                <a:gd name="T10" fmla="*/ 436 w 814"/>
                <a:gd name="T11" fmla="*/ 797 h 813"/>
                <a:gd name="T12" fmla="*/ 797 w 814"/>
                <a:gd name="T13" fmla="*/ 436 h 813"/>
                <a:gd name="T14" fmla="*/ 797 w 814"/>
                <a:gd name="T15" fmla="*/ 377 h 813"/>
                <a:gd name="T16" fmla="*/ 436 w 814"/>
                <a:gd name="T17" fmla="*/ 16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4" h="813">
                  <a:moveTo>
                    <a:pt x="436" y="16"/>
                  </a:moveTo>
                  <a:cubicBezTo>
                    <a:pt x="420" y="0"/>
                    <a:pt x="394" y="0"/>
                    <a:pt x="377" y="16"/>
                  </a:cubicBezTo>
                  <a:cubicBezTo>
                    <a:pt x="17" y="377"/>
                    <a:pt x="17" y="377"/>
                    <a:pt x="17" y="377"/>
                  </a:cubicBezTo>
                  <a:cubicBezTo>
                    <a:pt x="0" y="393"/>
                    <a:pt x="0" y="419"/>
                    <a:pt x="17" y="436"/>
                  </a:cubicBezTo>
                  <a:cubicBezTo>
                    <a:pt x="377" y="797"/>
                    <a:pt x="377" y="797"/>
                    <a:pt x="377" y="797"/>
                  </a:cubicBezTo>
                  <a:cubicBezTo>
                    <a:pt x="394" y="813"/>
                    <a:pt x="420" y="813"/>
                    <a:pt x="436" y="797"/>
                  </a:cubicBezTo>
                  <a:cubicBezTo>
                    <a:pt x="797" y="436"/>
                    <a:pt x="797" y="436"/>
                    <a:pt x="797" y="436"/>
                  </a:cubicBezTo>
                  <a:cubicBezTo>
                    <a:pt x="814" y="419"/>
                    <a:pt x="814" y="393"/>
                    <a:pt x="797" y="377"/>
                  </a:cubicBezTo>
                  <a:lnTo>
                    <a:pt x="436" y="16"/>
                  </a:lnTo>
                  <a:close/>
                </a:path>
              </a:pathLst>
            </a:custGeom>
            <a:grpFill/>
            <a:ln>
              <a:solidFill>
                <a:schemeClr val="bg1"/>
              </a:solidFill>
            </a:ln>
          </p:spPr>
          <p:txBody>
            <a:bodyPr/>
            <a:lstStyle/>
            <a:p>
              <a:pPr fontAlgn="auto">
                <a:spcBef>
                  <a:spcPts val="0"/>
                </a:spcBef>
                <a:spcAft>
                  <a:spcPts val="0"/>
                </a:spcAft>
                <a:defRPr/>
              </a:pPr>
              <a:endParaRPr lang="en-ID" sz="1200">
                <a:latin typeface="+mn-lt"/>
              </a:endParaRPr>
            </a:p>
          </p:txBody>
        </p:sp>
      </p:grpSp>
      <p:grpSp>
        <p:nvGrpSpPr>
          <p:cNvPr id="24" name="Group 23">
            <a:extLst>
              <a:ext uri="{FF2B5EF4-FFF2-40B4-BE49-F238E27FC236}">
                <a16:creationId xmlns:a16="http://schemas.microsoft.com/office/drawing/2014/main" id="{9C4D62BD-EDFB-4AB3-ABC2-8A076464FEDC}"/>
              </a:ext>
            </a:extLst>
          </p:cNvPr>
          <p:cNvGrpSpPr/>
          <p:nvPr/>
        </p:nvGrpSpPr>
        <p:grpSpPr>
          <a:xfrm>
            <a:off x="1564891" y="2396651"/>
            <a:ext cx="4388234" cy="2813871"/>
            <a:chOff x="2086522" y="2052535"/>
            <a:chExt cx="3885107" cy="3751828"/>
          </a:xfrm>
        </p:grpSpPr>
        <p:sp>
          <p:nvSpPr>
            <p:cNvPr id="19" name="!RnmA-00709">
              <a:extLst>
                <a:ext uri="{FF2B5EF4-FFF2-40B4-BE49-F238E27FC236}">
                  <a16:creationId xmlns:a16="http://schemas.microsoft.com/office/drawing/2014/main" id="{17EE30AC-AB9E-4DE2-989C-2C622F4D3AA0}"/>
                </a:ext>
              </a:extLst>
            </p:cNvPr>
            <p:cNvSpPr/>
            <p:nvPr/>
          </p:nvSpPr>
          <p:spPr>
            <a:xfrm>
              <a:off x="2086522" y="2052535"/>
              <a:ext cx="3885107" cy="962039"/>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500" dirty="0">
                  <a:solidFill>
                    <a:srgbClr val="001965"/>
                  </a:solidFill>
                  <a:sym typeface="Verdana"/>
                </a:rPr>
                <a:t>Some early users died of </a:t>
              </a:r>
              <a:r>
                <a:rPr lang="en-US" sz="1500" dirty="0" err="1">
                  <a:solidFill>
                    <a:srgbClr val="001965"/>
                  </a:solidFill>
                  <a:sym typeface="Verdana"/>
                </a:rPr>
                <a:t>hypoglycaemia</a:t>
              </a:r>
              <a:r>
                <a:rPr lang="en-US" sz="1500" dirty="0">
                  <a:solidFill>
                    <a:srgbClr val="001965"/>
                  </a:solidFill>
                  <a:sym typeface="Verdana"/>
                </a:rPr>
                <a:t>, but insulin seemed to provide a remarkable relief</a:t>
              </a:r>
            </a:p>
          </p:txBody>
        </p:sp>
        <p:sp>
          <p:nvSpPr>
            <p:cNvPr id="20" name="!RnmB-00537">
              <a:extLst>
                <a:ext uri="{FF2B5EF4-FFF2-40B4-BE49-F238E27FC236}">
                  <a16:creationId xmlns:a16="http://schemas.microsoft.com/office/drawing/2014/main" id="{33A1546F-34EA-4ADC-AC9E-39F7F336C63E}"/>
                </a:ext>
              </a:extLst>
            </p:cNvPr>
            <p:cNvSpPr/>
            <p:nvPr/>
          </p:nvSpPr>
          <p:spPr>
            <a:xfrm>
              <a:off x="2086522" y="3447429"/>
              <a:ext cx="3885107" cy="962039"/>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500" dirty="0">
                  <a:solidFill>
                    <a:srgbClr val="001965"/>
                  </a:solidFill>
                  <a:sym typeface="Verdana"/>
                </a:rPr>
                <a:t>By the 1940’s, however, diabetic complications began to appear</a:t>
              </a:r>
            </a:p>
          </p:txBody>
        </p:sp>
        <p:sp>
          <p:nvSpPr>
            <p:cNvPr id="21" name="Rounded Rectangle 59">
              <a:extLst>
                <a:ext uri="{FF2B5EF4-FFF2-40B4-BE49-F238E27FC236}">
                  <a16:creationId xmlns:a16="http://schemas.microsoft.com/office/drawing/2014/main" id="{589DB01A-FA24-431A-B512-F40F732B1507}"/>
                </a:ext>
              </a:extLst>
            </p:cNvPr>
            <p:cNvSpPr/>
            <p:nvPr/>
          </p:nvSpPr>
          <p:spPr>
            <a:xfrm>
              <a:off x="2086522" y="4842324"/>
              <a:ext cx="3885107" cy="962039"/>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500" dirty="0">
                  <a:solidFill>
                    <a:srgbClr val="001965"/>
                  </a:solidFill>
                  <a:sym typeface="Verdana"/>
                </a:rPr>
                <a:t>Pain &amp; allergic reactions were common and serious side effects of the first insulins</a:t>
              </a:r>
            </a:p>
          </p:txBody>
        </p:sp>
        <p:cxnSp>
          <p:nvCxnSpPr>
            <p:cNvPr id="22" name="Straight Connector 21">
              <a:extLst>
                <a:ext uri="{FF2B5EF4-FFF2-40B4-BE49-F238E27FC236}">
                  <a16:creationId xmlns:a16="http://schemas.microsoft.com/office/drawing/2014/main" id="{69F55254-6EDC-481F-950B-1ECF132D78B2}"/>
                </a:ext>
              </a:extLst>
            </p:cNvPr>
            <p:cNvCxnSpPr/>
            <p:nvPr/>
          </p:nvCxnSpPr>
          <p:spPr>
            <a:xfrm>
              <a:off x="2086522" y="3232389"/>
              <a:ext cx="3885107" cy="0"/>
            </a:xfrm>
            <a:prstGeom prst="line">
              <a:avLst/>
            </a:prstGeom>
            <a:ln w="9525">
              <a:solidFill>
                <a:srgbClr val="B1D5F2"/>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27EB40F-CC76-4196-9054-D435426AAA19}"/>
                </a:ext>
              </a:extLst>
            </p:cNvPr>
            <p:cNvCxnSpPr/>
            <p:nvPr/>
          </p:nvCxnSpPr>
          <p:spPr>
            <a:xfrm>
              <a:off x="2086522" y="4627283"/>
              <a:ext cx="3885107" cy="0"/>
            </a:xfrm>
            <a:prstGeom prst="line">
              <a:avLst/>
            </a:prstGeom>
            <a:ln w="9525">
              <a:solidFill>
                <a:srgbClr val="B1D5F2"/>
              </a:solidFill>
              <a:prstDash val="dash"/>
            </a:ln>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6A3E97B2-AEE4-4D6E-A4CE-013CC743BA83}"/>
              </a:ext>
            </a:extLst>
          </p:cNvPr>
          <p:cNvSpPr txBox="1"/>
          <p:nvPr/>
        </p:nvSpPr>
        <p:spPr>
          <a:xfrm>
            <a:off x="853307" y="2524137"/>
            <a:ext cx="320040" cy="451470"/>
          </a:xfrm>
          <a:prstGeom prst="rect">
            <a:avLst/>
          </a:prstGeom>
          <a:noFill/>
        </p:spPr>
        <p:txBody>
          <a:bodyPr wrap="square" lIns="0" tIns="0" rIns="0" bIns="0" rtlCol="0">
            <a:spAutoFit/>
          </a:bodyPr>
          <a:lstStyle/>
          <a:p>
            <a:pPr algn="ctr">
              <a:lnSpc>
                <a:spcPct val="120000"/>
              </a:lnSpc>
            </a:pPr>
            <a:r>
              <a:rPr lang="en-US" sz="2700" dirty="0">
                <a:solidFill>
                  <a:schemeClr val="tx2"/>
                </a:solidFill>
                <a:sym typeface="Wingdings" panose="05000000000000000000" pitchFamily="2" charset="2"/>
              </a:rPr>
              <a:t></a:t>
            </a:r>
            <a:endParaRPr lang="en-US" sz="2700" dirty="0">
              <a:solidFill>
                <a:schemeClr val="tx2"/>
              </a:solidFill>
            </a:endParaRPr>
          </a:p>
        </p:txBody>
      </p:sp>
      <p:sp>
        <p:nvSpPr>
          <p:cNvPr id="26" name="TextBox 25">
            <a:extLst>
              <a:ext uri="{FF2B5EF4-FFF2-40B4-BE49-F238E27FC236}">
                <a16:creationId xmlns:a16="http://schemas.microsoft.com/office/drawing/2014/main" id="{5ADAD02B-E8A1-43BA-8196-7536CE805E26}"/>
              </a:ext>
            </a:extLst>
          </p:cNvPr>
          <p:cNvSpPr txBox="1"/>
          <p:nvPr/>
        </p:nvSpPr>
        <p:spPr>
          <a:xfrm>
            <a:off x="853307" y="3568077"/>
            <a:ext cx="320040" cy="451470"/>
          </a:xfrm>
          <a:prstGeom prst="rect">
            <a:avLst/>
          </a:prstGeom>
          <a:noFill/>
        </p:spPr>
        <p:txBody>
          <a:bodyPr wrap="square" lIns="0" tIns="0" rIns="0" bIns="0" rtlCol="0">
            <a:spAutoFit/>
          </a:bodyPr>
          <a:lstStyle/>
          <a:p>
            <a:pPr algn="ctr">
              <a:lnSpc>
                <a:spcPct val="120000"/>
              </a:lnSpc>
            </a:pPr>
            <a:r>
              <a:rPr lang="en-US" sz="2700" dirty="0">
                <a:solidFill>
                  <a:schemeClr val="tx2"/>
                </a:solidFill>
                <a:sym typeface="Wingdings" panose="05000000000000000000" pitchFamily="2" charset="2"/>
              </a:rPr>
              <a:t></a:t>
            </a:r>
            <a:endParaRPr lang="en-US" sz="2700" dirty="0">
              <a:solidFill>
                <a:schemeClr val="tx2"/>
              </a:solidFill>
            </a:endParaRPr>
          </a:p>
        </p:txBody>
      </p:sp>
      <p:sp>
        <p:nvSpPr>
          <p:cNvPr id="27" name="TextBox 26">
            <a:extLst>
              <a:ext uri="{FF2B5EF4-FFF2-40B4-BE49-F238E27FC236}">
                <a16:creationId xmlns:a16="http://schemas.microsoft.com/office/drawing/2014/main" id="{B8150888-AD97-4829-9500-DAA17AAFD7EF}"/>
              </a:ext>
            </a:extLst>
          </p:cNvPr>
          <p:cNvSpPr txBox="1"/>
          <p:nvPr/>
        </p:nvSpPr>
        <p:spPr>
          <a:xfrm>
            <a:off x="853307" y="4627257"/>
            <a:ext cx="320040" cy="451470"/>
          </a:xfrm>
          <a:prstGeom prst="rect">
            <a:avLst/>
          </a:prstGeom>
          <a:noFill/>
        </p:spPr>
        <p:txBody>
          <a:bodyPr wrap="square" lIns="0" tIns="0" rIns="0" bIns="0" rtlCol="0">
            <a:spAutoFit/>
          </a:bodyPr>
          <a:lstStyle/>
          <a:p>
            <a:pPr algn="ctr">
              <a:lnSpc>
                <a:spcPct val="120000"/>
              </a:lnSpc>
            </a:pPr>
            <a:r>
              <a:rPr lang="en-US" sz="2700" dirty="0">
                <a:solidFill>
                  <a:schemeClr val="tx2"/>
                </a:solidFill>
                <a:sym typeface="Wingdings" panose="05000000000000000000" pitchFamily="2" charset="2"/>
              </a:rPr>
              <a:t></a:t>
            </a:r>
            <a:endParaRPr lang="en-US" sz="2700" dirty="0">
              <a:solidFill>
                <a:schemeClr val="tx2"/>
              </a:solidFill>
            </a:endParaRPr>
          </a:p>
        </p:txBody>
      </p:sp>
      <p:sp>
        <p:nvSpPr>
          <p:cNvPr id="4" name="TextBox 3">
            <a:extLst>
              <a:ext uri="{FF2B5EF4-FFF2-40B4-BE49-F238E27FC236}">
                <a16:creationId xmlns:a16="http://schemas.microsoft.com/office/drawing/2014/main" id="{32BB6AAD-7CFE-475B-9F2A-04834D75B2CF}"/>
              </a:ext>
            </a:extLst>
          </p:cNvPr>
          <p:cNvSpPr txBox="1"/>
          <p:nvPr/>
        </p:nvSpPr>
        <p:spPr>
          <a:xfrm>
            <a:off x="408397" y="5279279"/>
            <a:ext cx="1232900" cy="247247"/>
          </a:xfrm>
          <a:prstGeom prst="rect">
            <a:avLst/>
          </a:prstGeom>
          <a:solidFill>
            <a:schemeClr val="bg1"/>
          </a:solidFill>
        </p:spPr>
        <p:txBody>
          <a:bodyPr wrap="square" lIns="0" tIns="0" rIns="0" bIns="0" rtlCol="0">
            <a:spAutoFit/>
          </a:bodyPr>
          <a:lstStyle/>
          <a:p>
            <a:pPr algn="l">
              <a:lnSpc>
                <a:spcPct val="120000"/>
              </a:lnSpc>
            </a:pPr>
            <a:endParaRPr lang="en-GB" sz="1500" dirty="0" err="1">
              <a:solidFill>
                <a:schemeClr val="tx2"/>
              </a:solidFill>
            </a:endParaRPr>
          </a:p>
        </p:txBody>
      </p:sp>
    </p:spTree>
    <p:extLst>
      <p:ext uri="{BB962C8B-B14F-4D97-AF65-F5344CB8AC3E}">
        <p14:creationId xmlns:p14="http://schemas.microsoft.com/office/powerpoint/2010/main" val="1644358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701675" y="1177486"/>
            <a:ext cx="7753350" cy="3289300"/>
          </a:xfrm>
          <a:prstGeom prst="rect">
            <a:avLst/>
          </a:prstGeom>
          <a:noFill/>
          <a:ln w="76200">
            <a:noFill/>
            <a:miter lim="800000"/>
            <a:headEnd/>
            <a:tailEnd/>
          </a:ln>
          <a:effectLst>
            <a:reflection blurRad="6350" stA="52000" endA="300" endPos="35000" dir="5400000" sy="-100000" algn="bl" rotWithShape="0"/>
          </a:effectLst>
        </p:spPr>
        <p:txBody>
          <a:bodyPr lIns="92075" tIns="46038" rIns="92075" bIns="46038"/>
          <a:lstStyle/>
          <a:p>
            <a:pPr algn="ctr" eaLnBrk="0" hangingPunct="0">
              <a:defRPr/>
            </a:pPr>
            <a:r>
              <a:rPr lang="en-ZA" sz="6600" i="0" dirty="0">
                <a:solidFill>
                  <a:srgbClr val="0000FF"/>
                </a:solidFill>
                <a:effectLst>
                  <a:outerShdw blurRad="38100" dist="38100" dir="2700000" algn="tl">
                    <a:srgbClr val="C0C0C0"/>
                  </a:outerShdw>
                </a:effectLst>
                <a:latin typeface="FormalScrp421 BT" pitchFamily="66" charset="0"/>
              </a:rPr>
              <a:t>Understanding</a:t>
            </a:r>
          </a:p>
          <a:p>
            <a:pPr algn="ctr" eaLnBrk="0" hangingPunct="0">
              <a:defRPr/>
            </a:pPr>
            <a:r>
              <a:rPr lang="en-ZA" sz="6600" i="0" dirty="0">
                <a:solidFill>
                  <a:srgbClr val="0000FF"/>
                </a:solidFill>
                <a:effectLst>
                  <a:outerShdw blurRad="38100" dist="38100" dir="2700000" algn="tl">
                    <a:srgbClr val="C0C0C0"/>
                  </a:outerShdw>
                </a:effectLst>
                <a:latin typeface="FormalScrp421 BT" pitchFamily="66" charset="0"/>
              </a:rPr>
              <a:t>Biopharmaceutical Aspects of Insulin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 name="Picture 32" descr="DSC7387"/>
          <p:cNvPicPr>
            <a:picLocks noChangeAspect="1" noChangeArrowheads="1"/>
          </p:cNvPicPr>
          <p:nvPr/>
        </p:nvPicPr>
        <p:blipFill>
          <a:blip r:embed="rId2" cstate="print"/>
          <a:srcRect/>
          <a:stretch>
            <a:fillRect/>
          </a:stretch>
        </p:blipFill>
        <p:spPr bwMode="auto">
          <a:xfrm>
            <a:off x="7337423" y="391871"/>
            <a:ext cx="1209675" cy="1333500"/>
          </a:xfrm>
          <a:prstGeom prst="rect">
            <a:avLst/>
          </a:prstGeom>
          <a:noFill/>
          <a:ln w="9525">
            <a:noFill/>
            <a:miter lim="800000"/>
            <a:headEnd/>
            <a:tailEnd/>
          </a:ln>
          <a:effectLst>
            <a:outerShdw dist="71842" dir="2700000" algn="ctr" rotWithShape="0">
              <a:srgbClr val="990000"/>
            </a:outerShdw>
          </a:effectLst>
        </p:spPr>
      </p:pic>
      <p:sp>
        <p:nvSpPr>
          <p:cNvPr id="3" name="Freeform 5"/>
          <p:cNvSpPr>
            <a:spLocks/>
          </p:cNvSpPr>
          <p:nvPr/>
        </p:nvSpPr>
        <p:spPr bwMode="auto">
          <a:xfrm>
            <a:off x="6673848" y="1877331"/>
            <a:ext cx="1473200" cy="803275"/>
          </a:xfrm>
          <a:custGeom>
            <a:avLst/>
            <a:gdLst/>
            <a:ahLst/>
            <a:cxnLst>
              <a:cxn ang="0">
                <a:pos x="305" y="54"/>
              </a:cxn>
              <a:cxn ang="0">
                <a:pos x="468" y="54"/>
              </a:cxn>
              <a:cxn ang="0">
                <a:pos x="584" y="63"/>
              </a:cxn>
              <a:cxn ang="0">
                <a:pos x="593" y="92"/>
              </a:cxn>
              <a:cxn ang="0">
                <a:pos x="718" y="121"/>
              </a:cxn>
              <a:cxn ang="0">
                <a:pos x="708" y="322"/>
              </a:cxn>
              <a:cxn ang="0">
                <a:pos x="632" y="380"/>
              </a:cxn>
              <a:cxn ang="0">
                <a:pos x="574" y="399"/>
              </a:cxn>
              <a:cxn ang="0">
                <a:pos x="459" y="390"/>
              </a:cxn>
              <a:cxn ang="0">
                <a:pos x="440" y="361"/>
              </a:cxn>
              <a:cxn ang="0">
                <a:pos x="257" y="351"/>
              </a:cxn>
              <a:cxn ang="0">
                <a:pos x="84" y="303"/>
              </a:cxn>
              <a:cxn ang="0">
                <a:pos x="94" y="44"/>
              </a:cxn>
              <a:cxn ang="0">
                <a:pos x="248" y="54"/>
              </a:cxn>
              <a:cxn ang="0">
                <a:pos x="305" y="54"/>
              </a:cxn>
            </a:cxnLst>
            <a:rect l="0" t="0" r="r" b="b"/>
            <a:pathLst>
              <a:path w="718" h="400">
                <a:moveTo>
                  <a:pt x="305" y="54"/>
                </a:moveTo>
                <a:cubicBezTo>
                  <a:pt x="357" y="0"/>
                  <a:pt x="407" y="46"/>
                  <a:pt x="468" y="54"/>
                </a:cubicBezTo>
                <a:cubicBezTo>
                  <a:pt x="506" y="59"/>
                  <a:pt x="545" y="60"/>
                  <a:pt x="584" y="63"/>
                </a:cubicBezTo>
                <a:cubicBezTo>
                  <a:pt x="587" y="73"/>
                  <a:pt x="585" y="86"/>
                  <a:pt x="593" y="92"/>
                </a:cubicBezTo>
                <a:cubicBezTo>
                  <a:pt x="605" y="102"/>
                  <a:pt x="708" y="119"/>
                  <a:pt x="718" y="121"/>
                </a:cubicBezTo>
                <a:cubicBezTo>
                  <a:pt x="715" y="188"/>
                  <a:pt x="717" y="255"/>
                  <a:pt x="708" y="322"/>
                </a:cubicBezTo>
                <a:cubicBezTo>
                  <a:pt x="704" y="354"/>
                  <a:pt x="659" y="362"/>
                  <a:pt x="632" y="380"/>
                </a:cubicBezTo>
                <a:cubicBezTo>
                  <a:pt x="615" y="391"/>
                  <a:pt x="574" y="399"/>
                  <a:pt x="574" y="399"/>
                </a:cubicBezTo>
                <a:cubicBezTo>
                  <a:pt x="536" y="396"/>
                  <a:pt x="496" y="400"/>
                  <a:pt x="459" y="390"/>
                </a:cubicBezTo>
                <a:cubicBezTo>
                  <a:pt x="448" y="387"/>
                  <a:pt x="451" y="363"/>
                  <a:pt x="440" y="361"/>
                </a:cubicBezTo>
                <a:cubicBezTo>
                  <a:pt x="380" y="349"/>
                  <a:pt x="318" y="354"/>
                  <a:pt x="257" y="351"/>
                </a:cubicBezTo>
                <a:cubicBezTo>
                  <a:pt x="217" y="289"/>
                  <a:pt x="163" y="309"/>
                  <a:pt x="84" y="303"/>
                </a:cubicBezTo>
                <a:cubicBezTo>
                  <a:pt x="0" y="246"/>
                  <a:pt x="10" y="99"/>
                  <a:pt x="94" y="44"/>
                </a:cubicBezTo>
                <a:cubicBezTo>
                  <a:pt x="145" y="47"/>
                  <a:pt x="197" y="49"/>
                  <a:pt x="248" y="54"/>
                </a:cubicBezTo>
                <a:cubicBezTo>
                  <a:pt x="304" y="60"/>
                  <a:pt x="268" y="71"/>
                  <a:pt x="305" y="54"/>
                </a:cubicBezTo>
                <a:close/>
              </a:path>
            </a:pathLst>
          </a:custGeom>
          <a:gradFill rotWithShape="1">
            <a:gsLst>
              <a:gs pos="0">
                <a:schemeClr val="accent1"/>
              </a:gs>
              <a:gs pos="100000">
                <a:schemeClr val="accent1">
                  <a:gamma/>
                  <a:shade val="46275"/>
                  <a:invGamma/>
                </a:schemeClr>
              </a:gs>
            </a:gsLst>
            <a:path path="rect">
              <a:fillToRect l="50000" t="50000" r="50000" b="50000"/>
            </a:path>
          </a:gradFill>
          <a:ln w="9525" cap="flat" cmpd="sng">
            <a:solidFill>
              <a:schemeClr val="tx1"/>
            </a:solidFill>
            <a:prstDash val="solid"/>
            <a:miter lim="800000"/>
            <a:headEnd type="none" w="med" len="med"/>
            <a:tailEnd type="none" w="med" len="med"/>
          </a:ln>
          <a:effectLst>
            <a:outerShdw dist="71842" dir="2700000" algn="ctr" rotWithShape="0">
              <a:schemeClr val="bg2"/>
            </a:outerShdw>
          </a:effectLst>
        </p:spPr>
        <p:txBody>
          <a:bodyPr wrap="none"/>
          <a:lstStyle/>
          <a:p>
            <a:pPr>
              <a:defRPr/>
            </a:pPr>
            <a:endParaRPr lang="en-ZA" sz="1800">
              <a:latin typeface="Arial" charset="0"/>
            </a:endParaRPr>
          </a:p>
        </p:txBody>
      </p:sp>
      <p:sp>
        <p:nvSpPr>
          <p:cNvPr id="4" name="Text Box 6"/>
          <p:cNvSpPr txBox="1">
            <a:spLocks noChangeArrowheads="1"/>
          </p:cNvSpPr>
          <p:nvPr/>
        </p:nvSpPr>
        <p:spPr bwMode="auto">
          <a:xfrm>
            <a:off x="6869111" y="2104344"/>
            <a:ext cx="1141412" cy="366712"/>
          </a:xfrm>
          <a:prstGeom prst="rect">
            <a:avLst/>
          </a:prstGeom>
          <a:noFill/>
          <a:ln w="9525">
            <a:noFill/>
            <a:miter lim="800000"/>
            <a:headEnd/>
            <a:tailEnd/>
          </a:ln>
        </p:spPr>
        <p:txBody>
          <a:bodyPr>
            <a:spAutoFit/>
          </a:bodyPr>
          <a:lstStyle/>
          <a:p>
            <a:pPr>
              <a:spcBef>
                <a:spcPct val="50000"/>
              </a:spcBef>
            </a:pPr>
            <a:r>
              <a:rPr lang="en-ZA" sz="1800" b="1" i="0" dirty="0">
                <a:effectLst>
                  <a:outerShdw blurRad="38100" dist="38100" dir="2700000" algn="tl">
                    <a:srgbClr val="000000">
                      <a:alpha val="43137"/>
                    </a:srgbClr>
                  </a:outerShdw>
                </a:effectLst>
                <a:latin typeface="Arial" charset="0"/>
              </a:rPr>
              <a:t>T. Depot</a:t>
            </a:r>
          </a:p>
        </p:txBody>
      </p:sp>
      <p:sp>
        <p:nvSpPr>
          <p:cNvPr id="5" name="Text Box 7"/>
          <p:cNvSpPr txBox="1">
            <a:spLocks noChangeArrowheads="1"/>
          </p:cNvSpPr>
          <p:nvPr/>
        </p:nvSpPr>
        <p:spPr bwMode="auto">
          <a:xfrm>
            <a:off x="249236" y="1404256"/>
            <a:ext cx="1855787" cy="366713"/>
          </a:xfrm>
          <a:prstGeom prst="rect">
            <a:avLst/>
          </a:prstGeom>
          <a:noFill/>
          <a:ln w="9525">
            <a:noFill/>
            <a:miter lim="800000"/>
            <a:headEnd/>
            <a:tailEnd/>
          </a:ln>
        </p:spPr>
        <p:txBody>
          <a:bodyPr>
            <a:spAutoFit/>
          </a:bodyPr>
          <a:lstStyle/>
          <a:p>
            <a:pPr algn="ctr">
              <a:spcBef>
                <a:spcPct val="50000"/>
              </a:spcBef>
            </a:pPr>
            <a:r>
              <a:rPr lang="en-ZA" sz="1800" b="1" i="0" dirty="0">
                <a:effectLst>
                  <a:outerShdw blurRad="38100" dist="38100" dir="2700000" algn="tl">
                    <a:srgbClr val="C0C0C0"/>
                  </a:outerShdw>
                </a:effectLst>
                <a:latin typeface="Arial" charset="0"/>
              </a:rPr>
              <a:t>Administration</a:t>
            </a:r>
          </a:p>
        </p:txBody>
      </p:sp>
      <p:sp>
        <p:nvSpPr>
          <p:cNvPr id="6" name="Text Box 8"/>
          <p:cNvSpPr txBox="1">
            <a:spLocks noChangeArrowheads="1"/>
          </p:cNvSpPr>
          <p:nvPr/>
        </p:nvSpPr>
        <p:spPr bwMode="auto">
          <a:xfrm>
            <a:off x="84135" y="2810781"/>
            <a:ext cx="1855788" cy="366713"/>
          </a:xfrm>
          <a:prstGeom prst="rect">
            <a:avLst/>
          </a:prstGeom>
          <a:noFill/>
          <a:ln w="9525">
            <a:noFill/>
            <a:miter lim="800000"/>
            <a:headEnd/>
            <a:tailEnd/>
          </a:ln>
        </p:spPr>
        <p:txBody>
          <a:bodyPr>
            <a:spAutoFit/>
          </a:bodyPr>
          <a:lstStyle/>
          <a:p>
            <a:pPr algn="ctr">
              <a:spcBef>
                <a:spcPct val="50000"/>
              </a:spcBef>
            </a:pPr>
            <a:r>
              <a:rPr lang="en-ZA" sz="1800" b="1" i="0" dirty="0">
                <a:effectLst>
                  <a:outerShdw blurRad="38100" dist="38100" dir="2700000" algn="tl">
                    <a:srgbClr val="C0C0C0"/>
                  </a:outerShdw>
                </a:effectLst>
                <a:latin typeface="Arial" charset="0"/>
              </a:rPr>
              <a:t>Absorption</a:t>
            </a:r>
          </a:p>
        </p:txBody>
      </p:sp>
      <p:sp>
        <p:nvSpPr>
          <p:cNvPr id="7" name="AutoShape 10"/>
          <p:cNvSpPr>
            <a:spLocks/>
          </p:cNvSpPr>
          <p:nvPr/>
        </p:nvSpPr>
        <p:spPr bwMode="auto">
          <a:xfrm>
            <a:off x="2614611" y="1894794"/>
            <a:ext cx="3354387" cy="442912"/>
          </a:xfrm>
          <a:prstGeom prst="borderCallout2">
            <a:avLst>
              <a:gd name="adj1" fmla="val 25806"/>
              <a:gd name="adj2" fmla="val 102273"/>
              <a:gd name="adj3" fmla="val 25806"/>
              <a:gd name="adj4" fmla="val 112968"/>
              <a:gd name="adj5" fmla="val 80644"/>
              <a:gd name="adj6" fmla="val 124088"/>
            </a:avLst>
          </a:prstGeom>
          <a:solidFill>
            <a:schemeClr val="accent1"/>
          </a:solidFill>
          <a:ln w="9525">
            <a:solidFill>
              <a:schemeClr val="accent6">
                <a:lumMod val="60000"/>
                <a:lumOff val="40000"/>
              </a:schemeClr>
            </a:solidFill>
            <a:miter lim="800000"/>
            <a:headEnd/>
            <a:tailEnd/>
          </a:ln>
        </p:spPr>
        <p:txBody>
          <a:bodyPr/>
          <a:lstStyle/>
          <a:p>
            <a:r>
              <a:rPr lang="en-ZA" sz="2000" b="1" i="1" dirty="0">
                <a:effectLst>
                  <a:outerShdw blurRad="38100" dist="38100" dir="2700000" algn="tl">
                    <a:srgbClr val="000000">
                      <a:alpha val="43137"/>
                    </a:srgbClr>
                  </a:outerShdw>
                </a:effectLst>
                <a:latin typeface="Arial" charset="0"/>
              </a:rPr>
              <a:t>Dissociation, Dissolution</a:t>
            </a:r>
          </a:p>
        </p:txBody>
      </p:sp>
      <p:sp>
        <p:nvSpPr>
          <p:cNvPr id="8" name="AutoShape 11"/>
          <p:cNvSpPr>
            <a:spLocks noChangeArrowheads="1"/>
          </p:cNvSpPr>
          <p:nvPr/>
        </p:nvSpPr>
        <p:spPr bwMode="auto">
          <a:xfrm>
            <a:off x="7280273" y="2664731"/>
            <a:ext cx="334963" cy="533400"/>
          </a:xfrm>
          <a:prstGeom prst="downArrow">
            <a:avLst>
              <a:gd name="adj1" fmla="val 50000"/>
              <a:gd name="adj2" fmla="val 39810"/>
            </a:avLst>
          </a:prstGeom>
          <a:gradFill rotWithShape="1">
            <a:gsLst>
              <a:gs pos="0">
                <a:srgbClr val="FF0066"/>
              </a:gs>
              <a:gs pos="100000">
                <a:srgbClr val="76002F"/>
              </a:gs>
            </a:gsLst>
            <a:lin ang="0" scaled="1"/>
          </a:gradFill>
          <a:ln w="9525">
            <a:solidFill>
              <a:schemeClr val="tx1"/>
            </a:solidFill>
            <a:miter lim="800000"/>
            <a:headEnd/>
            <a:tailEnd/>
          </a:ln>
        </p:spPr>
        <p:txBody>
          <a:bodyPr wrap="none" anchor="ctr"/>
          <a:lstStyle/>
          <a:p>
            <a:endParaRPr lang="en-ZA" sz="1800">
              <a:latin typeface="Arial" charset="0"/>
            </a:endParaRPr>
          </a:p>
        </p:txBody>
      </p:sp>
      <p:sp>
        <p:nvSpPr>
          <p:cNvPr id="9" name="Text Box 12"/>
          <p:cNvSpPr txBox="1">
            <a:spLocks noChangeArrowheads="1"/>
          </p:cNvSpPr>
          <p:nvPr/>
        </p:nvSpPr>
        <p:spPr bwMode="auto">
          <a:xfrm>
            <a:off x="6097586" y="2788556"/>
            <a:ext cx="1306512" cy="366713"/>
          </a:xfrm>
          <a:prstGeom prst="rect">
            <a:avLst/>
          </a:prstGeom>
          <a:noFill/>
          <a:ln w="9525">
            <a:noFill/>
            <a:miter lim="800000"/>
            <a:headEnd/>
            <a:tailEnd/>
          </a:ln>
        </p:spPr>
        <p:txBody>
          <a:bodyPr>
            <a:spAutoFit/>
          </a:bodyPr>
          <a:lstStyle/>
          <a:p>
            <a:pPr algn="ctr">
              <a:spcBef>
                <a:spcPct val="50000"/>
              </a:spcBef>
            </a:pPr>
            <a:r>
              <a:rPr lang="en-ZA" sz="1800" b="1" dirty="0">
                <a:effectLst>
                  <a:outerShdw blurRad="38100" dist="38100" dir="2700000" algn="tl">
                    <a:srgbClr val="000000">
                      <a:alpha val="43137"/>
                    </a:srgbClr>
                  </a:outerShdw>
                </a:effectLst>
                <a:latin typeface="Arial" charset="0"/>
              </a:rPr>
              <a:t>Diffusion</a:t>
            </a:r>
          </a:p>
        </p:txBody>
      </p:sp>
      <p:sp>
        <p:nvSpPr>
          <p:cNvPr id="10" name="AutoShape 13"/>
          <p:cNvSpPr>
            <a:spLocks noChangeArrowheads="1"/>
          </p:cNvSpPr>
          <p:nvPr/>
        </p:nvSpPr>
        <p:spPr bwMode="auto">
          <a:xfrm>
            <a:off x="4719636" y="3247344"/>
            <a:ext cx="4211637" cy="1096962"/>
          </a:xfrm>
          <a:prstGeom prst="flowChartMagneticDrum">
            <a:avLst/>
          </a:prstGeom>
          <a:gradFill rotWithShape="1">
            <a:gsLst>
              <a:gs pos="0">
                <a:srgbClr val="76002F"/>
              </a:gs>
              <a:gs pos="50000">
                <a:srgbClr val="FF0066"/>
              </a:gs>
              <a:gs pos="100000">
                <a:srgbClr val="76002F"/>
              </a:gs>
            </a:gsLst>
            <a:lin ang="5400000" scaled="1"/>
          </a:gradFill>
          <a:ln w="9525">
            <a:solidFill>
              <a:srgbClr val="FFFF00"/>
            </a:solidFill>
            <a:miter lim="800000"/>
            <a:headEnd/>
            <a:tailEnd/>
          </a:ln>
        </p:spPr>
        <p:txBody>
          <a:bodyPr wrap="none" anchor="ctr"/>
          <a:lstStyle/>
          <a:p>
            <a:endParaRPr lang="en-ZA" sz="1800">
              <a:latin typeface="Arial" charset="0"/>
            </a:endParaRPr>
          </a:p>
        </p:txBody>
      </p:sp>
      <p:sp>
        <p:nvSpPr>
          <p:cNvPr id="11" name="Text Box 14"/>
          <p:cNvSpPr txBox="1">
            <a:spLocks noChangeArrowheads="1"/>
          </p:cNvSpPr>
          <p:nvPr/>
        </p:nvSpPr>
        <p:spPr bwMode="auto">
          <a:xfrm>
            <a:off x="4805361" y="3496581"/>
            <a:ext cx="1306512" cy="7016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ZA" sz="2000" b="1" i="1" dirty="0" err="1">
                <a:solidFill>
                  <a:srgbClr val="FFFF00"/>
                </a:solidFill>
                <a:effectLst>
                  <a:outerShdw blurRad="38100" dist="38100" dir="2700000" algn="tl">
                    <a:srgbClr val="000000">
                      <a:alpha val="43137"/>
                    </a:srgbClr>
                  </a:outerShdw>
                </a:effectLst>
                <a:latin typeface="Arial" charset="0"/>
              </a:rPr>
              <a:t>Antibodybound</a:t>
            </a:r>
            <a:endParaRPr lang="en-ZA" sz="2000" b="1" i="1" dirty="0">
              <a:solidFill>
                <a:srgbClr val="FFFF00"/>
              </a:solidFill>
              <a:effectLst>
                <a:outerShdw blurRad="38100" dist="38100" dir="2700000" algn="tl">
                  <a:srgbClr val="000000">
                    <a:alpha val="43137"/>
                  </a:srgbClr>
                </a:outerShdw>
              </a:effectLst>
              <a:latin typeface="Arial" charset="0"/>
            </a:endParaRPr>
          </a:p>
        </p:txBody>
      </p:sp>
      <p:sp>
        <p:nvSpPr>
          <p:cNvPr id="12" name="Text Box 15"/>
          <p:cNvSpPr txBox="1">
            <a:spLocks noChangeArrowheads="1"/>
          </p:cNvSpPr>
          <p:nvPr/>
        </p:nvSpPr>
        <p:spPr bwMode="auto">
          <a:xfrm>
            <a:off x="6418261" y="3506106"/>
            <a:ext cx="1306512" cy="7016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ZA" sz="2000" b="1" i="1" dirty="0">
                <a:solidFill>
                  <a:srgbClr val="66FF33"/>
                </a:solidFill>
                <a:effectLst>
                  <a:outerShdw blurRad="38100" dist="38100" dir="2700000" algn="tl">
                    <a:srgbClr val="000000">
                      <a:alpha val="43137"/>
                    </a:srgbClr>
                  </a:outerShdw>
                </a:effectLst>
                <a:latin typeface="Arial" charset="0"/>
              </a:rPr>
              <a:t>Free Insulin</a:t>
            </a:r>
          </a:p>
        </p:txBody>
      </p:sp>
      <p:sp>
        <p:nvSpPr>
          <p:cNvPr id="13" name="AutoShape 16"/>
          <p:cNvSpPr>
            <a:spLocks noChangeArrowheads="1"/>
          </p:cNvSpPr>
          <p:nvPr/>
        </p:nvSpPr>
        <p:spPr bwMode="auto">
          <a:xfrm>
            <a:off x="6040436" y="3645806"/>
            <a:ext cx="608012" cy="350838"/>
          </a:xfrm>
          <a:prstGeom prst="leftRightArrow">
            <a:avLst>
              <a:gd name="adj1" fmla="val 50000"/>
              <a:gd name="adj2" fmla="val 34661"/>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9525">
            <a:solidFill>
              <a:schemeClr val="accent6">
                <a:lumMod val="60000"/>
                <a:lumOff val="40000"/>
              </a:schemeClr>
            </a:solidFill>
            <a:miter lim="800000"/>
            <a:headEnd/>
            <a:tailEnd/>
          </a:ln>
        </p:spPr>
        <p:txBody>
          <a:bodyPr wrap="none" anchor="ctr"/>
          <a:lstStyle/>
          <a:p>
            <a:endParaRPr lang="en-ZA" sz="1800">
              <a:latin typeface="Arial" charset="0"/>
            </a:endParaRPr>
          </a:p>
        </p:txBody>
      </p:sp>
      <p:sp>
        <p:nvSpPr>
          <p:cNvPr id="14" name="AutoShape 17"/>
          <p:cNvSpPr>
            <a:spLocks noChangeArrowheads="1"/>
          </p:cNvSpPr>
          <p:nvPr/>
        </p:nvSpPr>
        <p:spPr bwMode="auto">
          <a:xfrm>
            <a:off x="6146798" y="4372881"/>
            <a:ext cx="334963" cy="700088"/>
          </a:xfrm>
          <a:prstGeom prst="downArrow">
            <a:avLst>
              <a:gd name="adj1" fmla="val 50000"/>
              <a:gd name="adj2" fmla="val 52251"/>
            </a:avLst>
          </a:prstGeom>
          <a:gradFill rotWithShape="1">
            <a:gsLst>
              <a:gs pos="0">
                <a:srgbClr val="FF0066"/>
              </a:gs>
              <a:gs pos="100000">
                <a:srgbClr val="76002F"/>
              </a:gs>
            </a:gsLst>
            <a:lin ang="0" scaled="1"/>
          </a:gradFill>
          <a:ln w="9525">
            <a:solidFill>
              <a:schemeClr val="tx1"/>
            </a:solidFill>
            <a:miter lim="800000"/>
            <a:headEnd/>
            <a:tailEnd/>
          </a:ln>
        </p:spPr>
        <p:txBody>
          <a:bodyPr wrap="none" anchor="ctr"/>
          <a:lstStyle/>
          <a:p>
            <a:endParaRPr lang="en-ZA" sz="1800">
              <a:latin typeface="Arial" charset="0"/>
            </a:endParaRPr>
          </a:p>
        </p:txBody>
      </p:sp>
      <p:sp>
        <p:nvSpPr>
          <p:cNvPr id="15" name="Text Box 18"/>
          <p:cNvSpPr txBox="1">
            <a:spLocks noChangeArrowheads="1"/>
          </p:cNvSpPr>
          <p:nvPr/>
        </p:nvSpPr>
        <p:spPr bwMode="auto">
          <a:xfrm>
            <a:off x="4995861" y="4480831"/>
            <a:ext cx="1306512" cy="366713"/>
          </a:xfrm>
          <a:prstGeom prst="rect">
            <a:avLst/>
          </a:prstGeom>
          <a:noFill/>
          <a:ln w="9525">
            <a:noFill/>
            <a:miter lim="800000"/>
            <a:headEnd/>
            <a:tailEnd/>
          </a:ln>
        </p:spPr>
        <p:txBody>
          <a:bodyPr>
            <a:spAutoFit/>
          </a:bodyPr>
          <a:lstStyle/>
          <a:p>
            <a:pPr algn="ctr">
              <a:spcBef>
                <a:spcPct val="50000"/>
              </a:spcBef>
            </a:pPr>
            <a:r>
              <a:rPr lang="en-ZA" sz="1800" b="1" dirty="0">
                <a:effectLst>
                  <a:outerShdw blurRad="38100" dist="38100" dir="2700000" algn="tl">
                    <a:srgbClr val="000000">
                      <a:alpha val="43137"/>
                    </a:srgbClr>
                  </a:outerShdw>
                </a:effectLst>
                <a:latin typeface="Arial" charset="0"/>
              </a:rPr>
              <a:t>Diffusion</a:t>
            </a:r>
          </a:p>
        </p:txBody>
      </p:sp>
      <p:sp>
        <p:nvSpPr>
          <p:cNvPr id="16" name="Text Box 19"/>
          <p:cNvSpPr txBox="1">
            <a:spLocks noChangeArrowheads="1"/>
          </p:cNvSpPr>
          <p:nvPr/>
        </p:nvSpPr>
        <p:spPr bwMode="auto">
          <a:xfrm>
            <a:off x="109536" y="4423681"/>
            <a:ext cx="1855787" cy="366713"/>
          </a:xfrm>
          <a:prstGeom prst="rect">
            <a:avLst/>
          </a:prstGeom>
          <a:noFill/>
          <a:ln w="9525">
            <a:noFill/>
            <a:miter lim="800000"/>
            <a:headEnd/>
            <a:tailEnd/>
          </a:ln>
        </p:spPr>
        <p:txBody>
          <a:bodyPr>
            <a:spAutoFit/>
          </a:bodyPr>
          <a:lstStyle/>
          <a:p>
            <a:pPr algn="ctr">
              <a:spcBef>
                <a:spcPct val="50000"/>
              </a:spcBef>
            </a:pPr>
            <a:r>
              <a:rPr lang="en-ZA" sz="1800" b="1" i="0" dirty="0">
                <a:effectLst>
                  <a:outerShdw blurRad="38100" dist="38100" dir="2700000" algn="tl">
                    <a:srgbClr val="C0C0C0"/>
                  </a:outerShdw>
                </a:effectLst>
                <a:latin typeface="Arial" charset="0"/>
              </a:rPr>
              <a:t>Distribution</a:t>
            </a:r>
          </a:p>
        </p:txBody>
      </p:sp>
      <p:sp>
        <p:nvSpPr>
          <p:cNvPr id="17" name="Freeform 20"/>
          <p:cNvSpPr>
            <a:spLocks/>
          </p:cNvSpPr>
          <p:nvPr/>
        </p:nvSpPr>
        <p:spPr bwMode="auto">
          <a:xfrm>
            <a:off x="5808661" y="5253944"/>
            <a:ext cx="1282700" cy="1397000"/>
          </a:xfrm>
          <a:custGeom>
            <a:avLst/>
            <a:gdLst/>
            <a:ahLst/>
            <a:cxnLst>
              <a:cxn ang="0">
                <a:pos x="570" y="106"/>
              </a:cxn>
              <a:cxn ang="0">
                <a:pos x="330" y="58"/>
              </a:cxn>
              <a:cxn ang="0">
                <a:pos x="253" y="10"/>
              </a:cxn>
              <a:cxn ang="0">
                <a:pos x="224" y="1"/>
              </a:cxn>
              <a:cxn ang="0">
                <a:pos x="109" y="10"/>
              </a:cxn>
              <a:cxn ang="0">
                <a:pos x="51" y="49"/>
              </a:cxn>
              <a:cxn ang="0">
                <a:pos x="23" y="212"/>
              </a:cxn>
              <a:cxn ang="0">
                <a:pos x="3" y="270"/>
              </a:cxn>
              <a:cxn ang="0">
                <a:pos x="23" y="366"/>
              </a:cxn>
              <a:cxn ang="0">
                <a:pos x="503" y="471"/>
              </a:cxn>
              <a:cxn ang="0">
                <a:pos x="599" y="462"/>
              </a:cxn>
              <a:cxn ang="0">
                <a:pos x="695" y="423"/>
              </a:cxn>
              <a:cxn ang="0">
                <a:pos x="723" y="318"/>
              </a:cxn>
              <a:cxn ang="0">
                <a:pos x="714" y="212"/>
              </a:cxn>
              <a:cxn ang="0">
                <a:pos x="656" y="193"/>
              </a:cxn>
              <a:cxn ang="0">
                <a:pos x="608" y="135"/>
              </a:cxn>
              <a:cxn ang="0">
                <a:pos x="570" y="106"/>
              </a:cxn>
            </a:cxnLst>
            <a:rect l="0" t="0" r="r" b="b"/>
            <a:pathLst>
              <a:path w="731" h="477">
                <a:moveTo>
                  <a:pt x="570" y="106"/>
                </a:moveTo>
                <a:cubicBezTo>
                  <a:pt x="480" y="78"/>
                  <a:pt x="430" y="66"/>
                  <a:pt x="330" y="58"/>
                </a:cubicBezTo>
                <a:cubicBezTo>
                  <a:pt x="300" y="14"/>
                  <a:pt x="321" y="33"/>
                  <a:pt x="253" y="10"/>
                </a:cubicBezTo>
                <a:cubicBezTo>
                  <a:pt x="243" y="7"/>
                  <a:pt x="224" y="1"/>
                  <a:pt x="224" y="1"/>
                </a:cubicBezTo>
                <a:cubicBezTo>
                  <a:pt x="186" y="4"/>
                  <a:pt x="146" y="0"/>
                  <a:pt x="109" y="10"/>
                </a:cubicBezTo>
                <a:cubicBezTo>
                  <a:pt x="87" y="16"/>
                  <a:pt x="51" y="49"/>
                  <a:pt x="51" y="49"/>
                </a:cubicBezTo>
                <a:cubicBezTo>
                  <a:pt x="32" y="110"/>
                  <a:pt x="36" y="140"/>
                  <a:pt x="23" y="212"/>
                </a:cubicBezTo>
                <a:cubicBezTo>
                  <a:pt x="19" y="232"/>
                  <a:pt x="3" y="270"/>
                  <a:pt x="3" y="270"/>
                </a:cubicBezTo>
                <a:cubicBezTo>
                  <a:pt x="8" y="302"/>
                  <a:pt x="0" y="343"/>
                  <a:pt x="23" y="366"/>
                </a:cubicBezTo>
                <a:cubicBezTo>
                  <a:pt x="134" y="477"/>
                  <a:pt x="377" y="467"/>
                  <a:pt x="503" y="471"/>
                </a:cubicBezTo>
                <a:cubicBezTo>
                  <a:pt x="535" y="468"/>
                  <a:pt x="567" y="467"/>
                  <a:pt x="599" y="462"/>
                </a:cubicBezTo>
                <a:cubicBezTo>
                  <a:pt x="633" y="457"/>
                  <a:pt x="661" y="432"/>
                  <a:pt x="695" y="423"/>
                </a:cubicBezTo>
                <a:cubicBezTo>
                  <a:pt x="703" y="387"/>
                  <a:pt x="715" y="354"/>
                  <a:pt x="723" y="318"/>
                </a:cubicBezTo>
                <a:cubicBezTo>
                  <a:pt x="720" y="283"/>
                  <a:pt x="731" y="243"/>
                  <a:pt x="714" y="212"/>
                </a:cubicBezTo>
                <a:cubicBezTo>
                  <a:pt x="704" y="194"/>
                  <a:pt x="656" y="193"/>
                  <a:pt x="656" y="193"/>
                </a:cubicBezTo>
                <a:cubicBezTo>
                  <a:pt x="556" y="128"/>
                  <a:pt x="706" y="233"/>
                  <a:pt x="608" y="135"/>
                </a:cubicBezTo>
                <a:cubicBezTo>
                  <a:pt x="552" y="79"/>
                  <a:pt x="598" y="168"/>
                  <a:pt x="570" y="106"/>
                </a:cubicBezTo>
                <a:close/>
              </a:path>
            </a:pathLst>
          </a:custGeom>
          <a:gradFill rotWithShape="1">
            <a:gsLst>
              <a:gs pos="0">
                <a:srgbClr val="009900"/>
              </a:gs>
              <a:gs pos="100000">
                <a:srgbClr val="009900">
                  <a:gamma/>
                  <a:shade val="46275"/>
                  <a:invGamma/>
                </a:srgbClr>
              </a:gs>
            </a:gsLst>
            <a:path path="rect">
              <a:fillToRect l="50000" t="50000" r="50000" b="50000"/>
            </a:path>
          </a:gradFill>
          <a:ln w="9525" cap="flat" cmpd="sng">
            <a:solidFill>
              <a:schemeClr val="tx1"/>
            </a:solidFill>
            <a:prstDash val="solid"/>
            <a:miter lim="800000"/>
            <a:headEnd type="none" w="med" len="med"/>
            <a:tailEnd type="none" w="med" len="med"/>
          </a:ln>
          <a:effectLst>
            <a:outerShdw dist="71842" dir="2700000" algn="ctr" rotWithShape="0">
              <a:schemeClr val="hlink"/>
            </a:outerShdw>
          </a:effectLst>
        </p:spPr>
        <p:txBody>
          <a:bodyPr wrap="none"/>
          <a:lstStyle/>
          <a:p>
            <a:pPr>
              <a:defRPr/>
            </a:pPr>
            <a:endParaRPr lang="en-ZA" sz="1800">
              <a:latin typeface="Arial" charset="0"/>
            </a:endParaRPr>
          </a:p>
        </p:txBody>
      </p:sp>
      <p:sp>
        <p:nvSpPr>
          <p:cNvPr id="18" name="Line 21"/>
          <p:cNvSpPr>
            <a:spLocks noChangeShapeType="1"/>
          </p:cNvSpPr>
          <p:nvPr/>
        </p:nvSpPr>
        <p:spPr bwMode="auto">
          <a:xfrm flipH="1">
            <a:off x="7142161" y="1658256"/>
            <a:ext cx="304800" cy="411163"/>
          </a:xfrm>
          <a:prstGeom prst="line">
            <a:avLst/>
          </a:prstGeom>
          <a:noFill/>
          <a:ln w="9525">
            <a:solidFill>
              <a:schemeClr val="tx1"/>
            </a:solidFill>
            <a:miter lim="800000"/>
            <a:headEnd/>
            <a:tailEnd/>
          </a:ln>
        </p:spPr>
        <p:txBody>
          <a:bodyPr wrap="none"/>
          <a:lstStyle/>
          <a:p>
            <a:endParaRPr lang="en-ZA"/>
          </a:p>
        </p:txBody>
      </p:sp>
      <p:sp>
        <p:nvSpPr>
          <p:cNvPr id="19" name="Text Box 22"/>
          <p:cNvSpPr txBox="1">
            <a:spLocks noChangeArrowheads="1"/>
          </p:cNvSpPr>
          <p:nvPr/>
        </p:nvSpPr>
        <p:spPr bwMode="auto">
          <a:xfrm>
            <a:off x="5813195" y="5959922"/>
            <a:ext cx="1306512" cy="646331"/>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a:spcBef>
                <a:spcPct val="50000"/>
              </a:spcBef>
              <a:defRPr/>
            </a:pPr>
            <a:r>
              <a:rPr lang="en-ZA" sz="1800" b="1" dirty="0">
                <a:solidFill>
                  <a:srgbClr val="FFFF00"/>
                </a:solidFill>
                <a:effectLst>
                  <a:outerShdw blurRad="38100" dist="38100" dir="2700000" algn="tl">
                    <a:srgbClr val="000000">
                      <a:alpha val="43137"/>
                    </a:srgbClr>
                  </a:outerShdw>
                </a:effectLst>
                <a:latin typeface="Arial" charset="0"/>
              </a:rPr>
              <a:t>Target Cell </a:t>
            </a:r>
          </a:p>
        </p:txBody>
      </p:sp>
      <p:sp>
        <p:nvSpPr>
          <p:cNvPr id="20" name="Text Box 23"/>
          <p:cNvSpPr txBox="1">
            <a:spLocks noChangeArrowheads="1"/>
          </p:cNvSpPr>
          <p:nvPr/>
        </p:nvSpPr>
        <p:spPr bwMode="auto">
          <a:xfrm>
            <a:off x="103186" y="5147581"/>
            <a:ext cx="1323975" cy="366713"/>
          </a:xfrm>
          <a:prstGeom prst="rect">
            <a:avLst/>
          </a:prstGeom>
          <a:noFill/>
          <a:ln w="9525">
            <a:noFill/>
            <a:miter lim="800000"/>
            <a:headEnd/>
            <a:tailEnd/>
          </a:ln>
        </p:spPr>
        <p:txBody>
          <a:bodyPr>
            <a:spAutoFit/>
          </a:bodyPr>
          <a:lstStyle/>
          <a:p>
            <a:pPr algn="ctr">
              <a:spcBef>
                <a:spcPct val="50000"/>
              </a:spcBef>
            </a:pPr>
            <a:r>
              <a:rPr lang="en-ZA" sz="1800" b="1" i="0" dirty="0">
                <a:effectLst>
                  <a:outerShdw blurRad="38100" dist="38100" dir="2700000" algn="tl">
                    <a:srgbClr val="C0C0C0"/>
                  </a:outerShdw>
                </a:effectLst>
                <a:latin typeface="Arial" charset="0"/>
              </a:rPr>
              <a:t>Action</a:t>
            </a:r>
          </a:p>
        </p:txBody>
      </p:sp>
      <p:sp>
        <p:nvSpPr>
          <p:cNvPr id="21" name="Text Box 24"/>
          <p:cNvSpPr txBox="1">
            <a:spLocks noChangeArrowheads="1"/>
          </p:cNvSpPr>
          <p:nvPr/>
        </p:nvSpPr>
        <p:spPr bwMode="auto">
          <a:xfrm>
            <a:off x="112711" y="5680981"/>
            <a:ext cx="1749425" cy="366713"/>
          </a:xfrm>
          <a:prstGeom prst="rect">
            <a:avLst/>
          </a:prstGeom>
          <a:noFill/>
          <a:ln w="9525">
            <a:noFill/>
            <a:miter lim="800000"/>
            <a:headEnd/>
            <a:tailEnd/>
          </a:ln>
        </p:spPr>
        <p:txBody>
          <a:bodyPr>
            <a:spAutoFit/>
          </a:bodyPr>
          <a:lstStyle/>
          <a:p>
            <a:pPr algn="ctr">
              <a:spcBef>
                <a:spcPct val="50000"/>
              </a:spcBef>
            </a:pPr>
            <a:r>
              <a:rPr lang="en-ZA" sz="1800" b="1" i="0" dirty="0">
                <a:effectLst>
                  <a:outerShdw blurRad="38100" dist="38100" dir="2700000" algn="tl">
                    <a:srgbClr val="C0C0C0"/>
                  </a:outerShdw>
                </a:effectLst>
                <a:latin typeface="Arial" charset="0"/>
              </a:rPr>
              <a:t>Elimination</a:t>
            </a:r>
          </a:p>
        </p:txBody>
      </p:sp>
      <p:sp>
        <p:nvSpPr>
          <p:cNvPr id="22" name="AutoShape 25"/>
          <p:cNvSpPr>
            <a:spLocks noChangeArrowheads="1"/>
          </p:cNvSpPr>
          <p:nvPr/>
        </p:nvSpPr>
        <p:spPr bwMode="auto">
          <a:xfrm rot="10800000">
            <a:off x="4368798" y="5895294"/>
            <a:ext cx="1401763" cy="441325"/>
          </a:xfrm>
          <a:prstGeom prst="notchedRightArrow">
            <a:avLst>
              <a:gd name="adj1" fmla="val 50000"/>
              <a:gd name="adj2" fmla="val 79407"/>
            </a:avLst>
          </a:prstGeom>
          <a:gradFill rotWithShape="1">
            <a:gsLst>
              <a:gs pos="0">
                <a:schemeClr val="accent1">
                  <a:gamma/>
                  <a:shade val="46275"/>
                  <a:invGamma/>
                </a:schemeClr>
              </a:gs>
              <a:gs pos="100000">
                <a:schemeClr val="accent1"/>
              </a:gs>
            </a:gsLst>
            <a:lin ang="5400000" scaled="1"/>
          </a:gradFill>
          <a:ln w="9525">
            <a:solidFill>
              <a:schemeClr val="accent6">
                <a:lumMod val="60000"/>
                <a:lumOff val="40000"/>
              </a:schemeClr>
            </a:solidFill>
            <a:miter lim="800000"/>
            <a:headEnd/>
            <a:tailEnd/>
          </a:ln>
          <a:effectLst/>
        </p:spPr>
        <p:txBody>
          <a:bodyPr wrap="none" anchor="ctr"/>
          <a:lstStyle/>
          <a:p>
            <a:pPr>
              <a:defRPr/>
            </a:pPr>
            <a:endParaRPr lang="en-ZA" sz="1800">
              <a:latin typeface="Arial" charset="0"/>
            </a:endParaRPr>
          </a:p>
        </p:txBody>
      </p:sp>
      <p:sp>
        <p:nvSpPr>
          <p:cNvPr id="23" name="Text Box 26"/>
          <p:cNvSpPr txBox="1">
            <a:spLocks noChangeArrowheads="1"/>
          </p:cNvSpPr>
          <p:nvPr/>
        </p:nvSpPr>
        <p:spPr bwMode="auto">
          <a:xfrm>
            <a:off x="4381498" y="5538106"/>
            <a:ext cx="1549400" cy="366713"/>
          </a:xfrm>
          <a:prstGeom prst="rect">
            <a:avLst/>
          </a:prstGeom>
          <a:noFill/>
          <a:ln w="9525">
            <a:noFill/>
            <a:miter lim="800000"/>
            <a:headEnd/>
            <a:tailEnd/>
          </a:ln>
        </p:spPr>
        <p:txBody>
          <a:bodyPr>
            <a:spAutoFit/>
          </a:bodyPr>
          <a:lstStyle/>
          <a:p>
            <a:pPr algn="ctr">
              <a:spcBef>
                <a:spcPct val="50000"/>
              </a:spcBef>
            </a:pPr>
            <a:r>
              <a:rPr lang="en-ZA" sz="1800" b="1" dirty="0">
                <a:effectLst>
                  <a:outerShdw blurRad="38100" dist="38100" dir="2700000" algn="tl">
                    <a:srgbClr val="000000">
                      <a:alpha val="43137"/>
                    </a:srgbClr>
                  </a:outerShdw>
                </a:effectLst>
                <a:latin typeface="Arial" charset="0"/>
              </a:rPr>
              <a:t>Degradation</a:t>
            </a:r>
          </a:p>
        </p:txBody>
      </p:sp>
      <p:sp>
        <p:nvSpPr>
          <p:cNvPr id="24" name="Text Box 27"/>
          <p:cNvSpPr txBox="1">
            <a:spLocks noChangeArrowheads="1"/>
          </p:cNvSpPr>
          <p:nvPr/>
        </p:nvSpPr>
        <p:spPr bwMode="auto">
          <a:xfrm>
            <a:off x="1908173" y="5114244"/>
            <a:ext cx="2239963" cy="1196975"/>
          </a:xfrm>
          <a:prstGeom prst="rect">
            <a:avLst/>
          </a:prstGeom>
          <a:gradFill rotWithShape="1">
            <a:gsLst>
              <a:gs pos="0">
                <a:srgbClr val="990000">
                  <a:gamma/>
                  <a:shade val="46275"/>
                  <a:invGamma/>
                </a:srgbClr>
              </a:gs>
              <a:gs pos="100000">
                <a:srgbClr val="990000"/>
              </a:gs>
            </a:gsLst>
            <a:lin ang="5400000" scaled="1"/>
          </a:gra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CC3300"/>
            </a:extrusionClr>
          </a:sp3d>
        </p:spPr>
        <p:txBody>
          <a:bodyPr>
            <a:spAutoFit/>
            <a:flatTx/>
          </a:bodyPr>
          <a:lstStyle/>
          <a:p>
            <a:pPr>
              <a:defRPr/>
            </a:pPr>
            <a:r>
              <a:rPr lang="en-ZA" sz="2400" b="1" i="0" dirty="0">
                <a:solidFill>
                  <a:srgbClr val="FFFF00"/>
                </a:solidFill>
                <a:effectLst>
                  <a:outerShdw blurRad="38100" dist="38100" dir="2700000" algn="tl">
                    <a:srgbClr val="000000"/>
                  </a:outerShdw>
                </a:effectLst>
                <a:latin typeface="Arial Narrow" pitchFamily="34" charset="0"/>
              </a:rPr>
              <a:t>LIVER         70%</a:t>
            </a:r>
          </a:p>
          <a:p>
            <a:pPr>
              <a:defRPr/>
            </a:pPr>
            <a:r>
              <a:rPr lang="en-ZA" sz="2400" b="1" i="0" dirty="0">
                <a:solidFill>
                  <a:srgbClr val="FFFF00"/>
                </a:solidFill>
                <a:effectLst>
                  <a:outerShdw blurRad="38100" dist="38100" dir="2700000" algn="tl">
                    <a:srgbClr val="000000"/>
                  </a:outerShdw>
                </a:effectLst>
                <a:latin typeface="Arial Narrow" pitchFamily="34" charset="0"/>
              </a:rPr>
              <a:t>KIDNEY      10%</a:t>
            </a:r>
          </a:p>
          <a:p>
            <a:pPr>
              <a:defRPr/>
            </a:pPr>
            <a:r>
              <a:rPr lang="en-ZA" sz="2400" b="1" i="0" dirty="0">
                <a:solidFill>
                  <a:srgbClr val="FFFF00"/>
                </a:solidFill>
                <a:effectLst>
                  <a:outerShdw blurRad="38100" dist="38100" dir="2700000" algn="tl">
                    <a:srgbClr val="000000"/>
                  </a:outerShdw>
                </a:effectLst>
                <a:latin typeface="Arial Narrow" pitchFamily="34" charset="0"/>
              </a:rPr>
              <a:t>FAT &amp; M.    </a:t>
            </a:r>
            <a:r>
              <a:rPr lang="en-ZA" sz="2400" b="1" dirty="0">
                <a:solidFill>
                  <a:srgbClr val="FFFF00"/>
                </a:solidFill>
                <a:effectLst>
                  <a:outerShdw blurRad="38100" dist="38100" dir="2700000" algn="tl">
                    <a:srgbClr val="000000"/>
                  </a:outerShdw>
                </a:effectLst>
                <a:latin typeface="Arial Narrow" pitchFamily="34" charset="0"/>
              </a:rPr>
              <a:t> </a:t>
            </a:r>
            <a:r>
              <a:rPr lang="en-ZA" sz="2400" b="1" i="0" dirty="0">
                <a:solidFill>
                  <a:srgbClr val="FFFF00"/>
                </a:solidFill>
                <a:effectLst>
                  <a:outerShdw blurRad="38100" dist="38100" dir="2700000" algn="tl">
                    <a:srgbClr val="000000"/>
                  </a:outerShdw>
                </a:effectLst>
                <a:latin typeface="Arial Narrow" pitchFamily="34" charset="0"/>
              </a:rPr>
              <a:t>20%</a:t>
            </a:r>
          </a:p>
        </p:txBody>
      </p:sp>
      <p:sp>
        <p:nvSpPr>
          <p:cNvPr id="25" name="AutoShape 30"/>
          <p:cNvSpPr>
            <a:spLocks/>
          </p:cNvSpPr>
          <p:nvPr/>
        </p:nvSpPr>
        <p:spPr bwMode="auto">
          <a:xfrm>
            <a:off x="7218361" y="4607831"/>
            <a:ext cx="1736725" cy="1311275"/>
          </a:xfrm>
          <a:prstGeom prst="borderCallout2">
            <a:avLst>
              <a:gd name="adj1" fmla="val 8718"/>
              <a:gd name="adj2" fmla="val -4389"/>
              <a:gd name="adj3" fmla="val 8718"/>
              <a:gd name="adj4" fmla="val -22579"/>
              <a:gd name="adj5" fmla="val 77241"/>
              <a:gd name="adj6" fmla="val -55208"/>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5400000" scaled="1"/>
            <a:tileRect/>
          </a:gradFill>
          <a:ln w="9525">
            <a:solidFill>
              <a:schemeClr val="accent6">
                <a:lumMod val="60000"/>
                <a:lumOff val="40000"/>
              </a:schemeClr>
            </a:solidFill>
            <a:miter lim="800000"/>
            <a:headEnd/>
            <a:tailEnd/>
          </a:ln>
        </p:spPr>
        <p:txBody>
          <a:bodyPr/>
          <a:lstStyle/>
          <a:p>
            <a:pPr>
              <a:buFontTx/>
              <a:buChar char="•"/>
            </a:pPr>
            <a:r>
              <a:rPr lang="en-ZA" sz="2000" b="1" i="1">
                <a:effectLst>
                  <a:outerShdw blurRad="38100" dist="38100" dir="2700000" algn="tl">
                    <a:srgbClr val="000000">
                      <a:alpha val="43137"/>
                    </a:srgbClr>
                  </a:outerShdw>
                </a:effectLst>
                <a:latin typeface="Arial" charset="0"/>
              </a:rPr>
              <a:t> Sensitivity</a:t>
            </a:r>
          </a:p>
          <a:p>
            <a:pPr>
              <a:buFontTx/>
              <a:buChar char="•"/>
            </a:pPr>
            <a:r>
              <a:rPr lang="en-ZA" sz="2000" b="1" i="1">
                <a:effectLst>
                  <a:outerShdw blurRad="38100" dist="38100" dir="2700000" algn="tl">
                    <a:srgbClr val="000000">
                      <a:alpha val="43137"/>
                    </a:srgbClr>
                  </a:outerShdw>
                </a:effectLst>
                <a:latin typeface="Arial" charset="0"/>
              </a:rPr>
              <a:t> Exercise</a:t>
            </a:r>
          </a:p>
          <a:p>
            <a:pPr>
              <a:buFontTx/>
              <a:buChar char="•"/>
            </a:pPr>
            <a:r>
              <a:rPr lang="en-ZA" sz="2000" b="1" i="1">
                <a:effectLst>
                  <a:outerShdw blurRad="38100" dist="38100" dir="2700000" algn="tl">
                    <a:srgbClr val="000000">
                      <a:alpha val="43137"/>
                    </a:srgbClr>
                  </a:outerShdw>
                </a:effectLst>
                <a:latin typeface="Arial" charset="0"/>
              </a:rPr>
              <a:t> Diet</a:t>
            </a:r>
          </a:p>
          <a:p>
            <a:pPr>
              <a:buFontTx/>
              <a:buChar char="•"/>
            </a:pPr>
            <a:r>
              <a:rPr lang="en-ZA" sz="2000" b="1" i="1">
                <a:effectLst>
                  <a:outerShdw blurRad="38100" dist="38100" dir="2700000" algn="tl">
                    <a:srgbClr val="000000">
                      <a:alpha val="43137"/>
                    </a:srgbClr>
                  </a:outerShdw>
                </a:effectLst>
                <a:latin typeface="Arial" charset="0"/>
              </a:rPr>
              <a:t> Hormones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1000"/>
                                        <p:tgtEl>
                                          <p:spTgt spid="3"/>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dissolv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dissolv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dissolve">
                                      <p:cBhvr>
                                        <p:cTn id="24" dur="500"/>
                                        <p:tgtEl>
                                          <p:spTgt spid="10"/>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dissolve">
                                      <p:cBhvr>
                                        <p:cTn id="27" dur="500"/>
                                        <p:tgtEl>
                                          <p:spTgt spid="11"/>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dissolve">
                                      <p:cBhvr>
                                        <p:cTn id="30" dur="500"/>
                                        <p:tgtEl>
                                          <p:spTgt spid="13"/>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dissolve">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wipe(up)">
                                      <p:cBhvr>
                                        <p:cTn id="38" dur="500"/>
                                        <p:tgtEl>
                                          <p:spTgt spid="14"/>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dissolve">
                                      <p:cBhvr>
                                        <p:cTn id="41" dur="500"/>
                                        <p:tgtEl>
                                          <p:spTgt spid="15"/>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dissolve">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dissolve">
                                      <p:cBhvr>
                                        <p:cTn id="51" dur="500"/>
                                        <p:tgtEl>
                                          <p:spTgt spid="19"/>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dissolve">
                                      <p:cBhvr>
                                        <p:cTn id="54" dur="500"/>
                                        <p:tgtEl>
                                          <p:spTgt spid="2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2"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wipe(right)">
                                      <p:cBhvr>
                                        <p:cTn id="59" dur="500"/>
                                        <p:tgtEl>
                                          <p:spTgt spid="22"/>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dissolve">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dissolve">
                                      <p:cBhvr>
                                        <p:cTn id="6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0" grpId="0" animBg="1"/>
      <p:bldP spid="11" grpId="0"/>
      <p:bldP spid="12" grpId="0"/>
      <p:bldP spid="13" grpId="0" animBg="1"/>
      <p:bldP spid="14" grpId="0" animBg="1"/>
      <p:bldP spid="15" grpId="0"/>
      <p:bldP spid="19" grpId="0"/>
      <p:bldP spid="22" grpId="0" animBg="1"/>
      <p:bldP spid="23" grpId="0"/>
      <p:bldP spid="24" grpId="0" animBg="1"/>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4"/>
          <p:cNvSpPr txBox="1">
            <a:spLocks noChangeArrowheads="1"/>
          </p:cNvSpPr>
          <p:nvPr/>
        </p:nvSpPr>
        <p:spPr>
          <a:xfrm>
            <a:off x="762000" y="233136"/>
            <a:ext cx="7696200" cy="1143000"/>
          </a:xfrm>
          <a:prstGeom prst="rect">
            <a:avLst/>
          </a:prstGeom>
          <a:solidFill>
            <a:schemeClr val="tx1"/>
          </a:solidFill>
          <a:effectLst>
            <a:outerShdw dist="35921" dir="2700000" algn="ctr" rotWithShape="0">
              <a:srgbClr val="808080"/>
            </a:outerShdw>
          </a:effectLst>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ZA" sz="3600" b="1" i="0" u="none" strike="noStrike" kern="1200" cap="none" spc="-100" normalizeH="0" baseline="0" noProof="0" dirty="0">
                <a:ln>
                  <a:noFill/>
                </a:ln>
                <a:solidFill>
                  <a:schemeClr val="bg2">
                    <a:lumMod val="20000"/>
                    <a:lumOff val="80000"/>
                  </a:schemeClr>
                </a:solidFill>
                <a:effectLst>
                  <a:outerShdw blurRad="38100" dist="38100" dir="2700000" algn="tl">
                    <a:srgbClr val="C0C0C0"/>
                  </a:outerShdw>
                </a:effectLst>
                <a:uLnTx/>
                <a:uFillTx/>
                <a:latin typeface="Americana XBd BT" pitchFamily="18" charset="0"/>
                <a:ea typeface="+mj-ea"/>
                <a:cs typeface="+mj-cs"/>
              </a:rPr>
              <a:t>Factors Affecting </a:t>
            </a:r>
            <a:r>
              <a:rPr kumimoji="0" lang="en-ZA" sz="3600" b="1" i="0" u="none" strike="noStrike" kern="1200" cap="none" spc="-100" normalizeH="0" noProof="0" dirty="0">
                <a:ln>
                  <a:noFill/>
                </a:ln>
                <a:solidFill>
                  <a:schemeClr val="bg2">
                    <a:lumMod val="20000"/>
                    <a:lumOff val="80000"/>
                  </a:schemeClr>
                </a:solidFill>
                <a:effectLst>
                  <a:outerShdw blurRad="38100" dist="38100" dir="2700000" algn="tl">
                    <a:srgbClr val="C0C0C0"/>
                  </a:outerShdw>
                </a:effectLst>
                <a:uLnTx/>
                <a:uFillTx/>
                <a:latin typeface="Americana XBd BT" pitchFamily="18" charset="0"/>
                <a:ea typeface="+mj-ea"/>
                <a:cs typeface="+mj-cs"/>
              </a:rPr>
              <a:t> </a:t>
            </a:r>
            <a:r>
              <a:rPr kumimoji="0" lang="en-ZA" sz="3600" b="1" i="0" u="none" strike="noStrike" kern="1200" cap="none" spc="-100" normalizeH="0" baseline="0" noProof="0" dirty="0">
                <a:ln>
                  <a:noFill/>
                </a:ln>
                <a:solidFill>
                  <a:schemeClr val="bg2">
                    <a:lumMod val="20000"/>
                    <a:lumOff val="80000"/>
                  </a:schemeClr>
                </a:solidFill>
                <a:effectLst>
                  <a:outerShdw blurRad="38100" dist="38100" dir="2700000" algn="tl">
                    <a:srgbClr val="C0C0C0"/>
                  </a:outerShdw>
                </a:effectLst>
                <a:uLnTx/>
                <a:uFillTx/>
                <a:latin typeface="Americana XBd BT" pitchFamily="18" charset="0"/>
                <a:ea typeface="+mj-ea"/>
                <a:cs typeface="+mj-cs"/>
              </a:rPr>
              <a:t>Insulin Absorption</a:t>
            </a:r>
          </a:p>
        </p:txBody>
      </p:sp>
      <p:graphicFrame>
        <p:nvGraphicFramePr>
          <p:cNvPr id="3" name="Group 356"/>
          <p:cNvGraphicFramePr>
            <a:graphicFrameLocks/>
          </p:cNvGraphicFramePr>
          <p:nvPr/>
        </p:nvGraphicFramePr>
        <p:xfrm>
          <a:off x="362404" y="1625603"/>
          <a:ext cx="8472488" cy="4992909"/>
        </p:xfrm>
        <a:graphic>
          <a:graphicData uri="http://schemas.openxmlformats.org/drawingml/2006/table">
            <a:tbl>
              <a:tblPr/>
              <a:tblGrid>
                <a:gridCol w="202565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271713">
                  <a:extLst>
                    <a:ext uri="{9D8B030D-6E8A-4147-A177-3AD203B41FA5}">
                      <a16:colId xmlns:a16="http://schemas.microsoft.com/office/drawing/2014/main" val="20002"/>
                    </a:ext>
                  </a:extLst>
                </a:gridCol>
                <a:gridCol w="2041525">
                  <a:extLst>
                    <a:ext uri="{9D8B030D-6E8A-4147-A177-3AD203B41FA5}">
                      <a16:colId xmlns:a16="http://schemas.microsoft.com/office/drawing/2014/main" val="20003"/>
                    </a:ext>
                  </a:extLst>
                </a:gridCol>
              </a:tblGrid>
              <a:tr h="46163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dirty="0">
                        <a:ln>
                          <a:noFill/>
                        </a:ln>
                        <a:solidFill>
                          <a:schemeClr val="tx1"/>
                        </a:solidFill>
                        <a:effectLst>
                          <a:outerShdw blurRad="38100" dist="38100" dir="2700000" algn="tl">
                            <a:srgbClr val="FFFFFF"/>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6600">
                            <a:gamma/>
                            <a:shade val="46275"/>
                            <a:invGamma/>
                          </a:srgbClr>
                        </a:gs>
                        <a:gs pos="100000">
                          <a:srgbClr val="0066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dirty="0">
                        <a:ln>
                          <a:noFill/>
                        </a:ln>
                        <a:solidFill>
                          <a:schemeClr val="tx1"/>
                        </a:solidFill>
                        <a:effectLst>
                          <a:outerShdw blurRad="38100" dist="38100" dir="2700000" algn="tl">
                            <a:srgbClr val="FFFFFF"/>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CC3300">
                            <a:gamma/>
                            <a:shade val="46275"/>
                            <a:invGamma/>
                          </a:srgbClr>
                        </a:gs>
                        <a:gs pos="100000">
                          <a:srgbClr val="CC3300"/>
                        </a:gs>
                      </a:gsLst>
                      <a:lin ang="0" scaled="1"/>
                    </a:gradFill>
                  </a:tcPr>
                </a:tc>
                <a:tc>
                  <a:txBody>
                    <a:bodyPr/>
                    <a:lstStyle/>
                    <a:p>
                      <a:pPr marL="0" marR="0" lvl="0" indent="0" algn="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dirty="0">
                          <a:ln>
                            <a:noFill/>
                          </a:ln>
                          <a:solidFill>
                            <a:schemeClr val="accent5">
                              <a:lumMod val="20000"/>
                              <a:lumOff val="80000"/>
                            </a:schemeClr>
                          </a:solidFill>
                          <a:effectLst>
                            <a:outerShdw blurRad="38100" dist="38100" dir="2700000" algn="tl">
                              <a:srgbClr val="000000"/>
                            </a:outerShdw>
                          </a:effectLst>
                          <a:latin typeface="Arial Narrow" pitchFamily="34" charset="0"/>
                        </a:rPr>
                        <a:t>SITE OF</a:t>
                      </a:r>
                    </a:p>
                  </a:txBody>
                  <a:tcPr horzOverflow="overflow">
                    <a:lnL w="12700" cap="flat" cmpd="sng" algn="ctr">
                      <a:solidFill>
                        <a:schemeClr val="folHlink"/>
                      </a:solidFill>
                      <a:prstDash val="solid"/>
                      <a:miter lim="800000"/>
                      <a:headEnd type="none" w="med" len="med"/>
                      <a:tailEnd type="none" w="med" len="med"/>
                    </a:lnL>
                    <a:lnR>
                      <a:noFill/>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333300">
                            <a:gamma/>
                            <a:shade val="46275"/>
                            <a:invGamma/>
                          </a:srgbClr>
                        </a:gs>
                        <a:gs pos="100000">
                          <a:srgbClr val="3333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dirty="0">
                          <a:ln>
                            <a:noFill/>
                          </a:ln>
                          <a:solidFill>
                            <a:schemeClr val="accent5">
                              <a:lumMod val="20000"/>
                              <a:lumOff val="80000"/>
                            </a:schemeClr>
                          </a:solidFill>
                          <a:effectLst>
                            <a:outerShdw blurRad="38100" dist="38100" dir="2700000" algn="tl">
                              <a:srgbClr val="000000"/>
                            </a:outerShdw>
                          </a:effectLst>
                          <a:latin typeface="Arial Narrow" pitchFamily="34" charset="0"/>
                        </a:rPr>
                        <a:t>ADMINISTRATION</a:t>
                      </a:r>
                    </a:p>
                  </a:txBody>
                  <a:tcPr horzOverflow="overflow">
                    <a:lnL>
                      <a:noFill/>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solidFill>
                      <a:srgbClr val="333300"/>
                    </a:solidFill>
                  </a:tcPr>
                </a:tc>
                <a:extLst>
                  <a:ext uri="{0D108BD9-81ED-4DB2-BD59-A6C34878D82A}">
                    <a16:rowId xmlns:a16="http://schemas.microsoft.com/office/drawing/2014/main" val="10000"/>
                  </a:ext>
                </a:extLst>
              </a:tr>
              <a:tr h="463451">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INSULIN PREP</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6600">
                            <a:gamma/>
                            <a:shade val="46275"/>
                            <a:invGamma/>
                          </a:srgbClr>
                        </a:gs>
                        <a:gs pos="100000">
                          <a:srgbClr val="006600"/>
                        </a:gs>
                      </a:gsLst>
                      <a:lin ang="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ADMINISTRATION</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CC3300">
                            <a:gamma/>
                            <a:shade val="46275"/>
                            <a:invGamma/>
                          </a:srgbClr>
                        </a:gs>
                        <a:gs pos="100000">
                          <a:srgbClr val="CC3300"/>
                        </a:gs>
                      </a:gsLst>
                      <a:lin ang="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SITES</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FF0066">
                            <a:gamma/>
                            <a:shade val="46275"/>
                            <a:invGamma/>
                          </a:srgbClr>
                        </a:gs>
                        <a:gs pos="100000">
                          <a:srgbClr val="FF0066"/>
                        </a:gs>
                      </a:gsLst>
                      <a:lin ang="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WITHIN SITES</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33CC">
                            <a:gamma/>
                            <a:shade val="46275"/>
                            <a:invGamma/>
                          </a:srgbClr>
                        </a:gs>
                        <a:gs pos="100000">
                          <a:srgbClr val="0033CC"/>
                        </a:gs>
                      </a:gsLst>
                      <a:lin ang="0" scaled="1"/>
                    </a:gradFill>
                  </a:tcPr>
                </a:tc>
                <a:extLst>
                  <a:ext uri="{0D108BD9-81ED-4DB2-BD59-A6C34878D82A}">
                    <a16:rowId xmlns:a16="http://schemas.microsoft.com/office/drawing/2014/main" val="10001"/>
                  </a:ext>
                </a:extLst>
              </a:tr>
              <a:tr h="2128601">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dirty="0">
                          <a:ln>
                            <a:noFill/>
                          </a:ln>
                          <a:solidFill>
                            <a:srgbClr val="FFFF00"/>
                          </a:solidFill>
                          <a:effectLst>
                            <a:outerShdw blurRad="38100" dist="38100" dir="2700000" algn="tl">
                              <a:srgbClr val="000000"/>
                            </a:outerShdw>
                          </a:effectLst>
                          <a:latin typeface="Arial Narrow" pitchFamily="34" charset="0"/>
                        </a:rPr>
                        <a:t>PHYSICAL STATE:</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1800" b="1" i="0" u="none" strike="noStrike" cap="none" normalizeH="0" baseline="0" dirty="0">
                          <a:ln>
                            <a:noFill/>
                          </a:ln>
                          <a:solidFill>
                            <a:srgbClr val="00FF00"/>
                          </a:solidFill>
                          <a:effectLst>
                            <a:outerShdw blurRad="38100" dist="38100" dir="2700000" algn="tl">
                              <a:srgbClr val="000000"/>
                            </a:outerShdw>
                          </a:effectLst>
                          <a:latin typeface="Arial Narrow" pitchFamily="34" charset="0"/>
                        </a:rPr>
                        <a:t>Soluble</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1800" b="1" i="0" u="none" strike="noStrike" cap="none" normalizeH="0" baseline="0" dirty="0">
                          <a:ln>
                            <a:noFill/>
                          </a:ln>
                          <a:solidFill>
                            <a:srgbClr val="00FF00"/>
                          </a:solidFill>
                          <a:effectLst>
                            <a:outerShdw blurRad="38100" dist="38100" dir="2700000" algn="tl">
                              <a:srgbClr val="000000"/>
                            </a:outerShdw>
                          </a:effectLst>
                          <a:latin typeface="Arial Narrow" pitchFamily="34" charset="0"/>
                        </a:rPr>
                        <a:t>Particulate</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1800" b="1" i="0" u="none" strike="noStrike" cap="none" normalizeH="0" baseline="0" dirty="0">
                          <a:ln>
                            <a:noFill/>
                          </a:ln>
                          <a:solidFill>
                            <a:srgbClr val="00FF00"/>
                          </a:solidFill>
                          <a:effectLst>
                            <a:outerShdw blurRad="38100" dist="38100" dir="2700000" algn="tl">
                              <a:srgbClr val="000000"/>
                            </a:outerShdw>
                          </a:effectLst>
                          <a:latin typeface="Arial Narrow" pitchFamily="34" charset="0"/>
                        </a:rPr>
                        <a:t>Crystalline</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None/>
                        <a:tabLst/>
                      </a:pPr>
                      <a:endParaRPr kumimoji="0" lang="en-ZA" sz="2000" b="1" i="0" u="none" strike="noStrike" cap="none" normalizeH="0" baseline="0" dirty="0">
                        <a:ln>
                          <a:noFill/>
                        </a:ln>
                        <a:solidFill>
                          <a:srgbClr val="FFFF00"/>
                        </a:solidFill>
                        <a:effectLst>
                          <a:outerShdw blurRad="38100" dist="38100" dir="2700000" algn="tl">
                            <a:srgbClr val="000000"/>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6600">
                            <a:gamma/>
                            <a:shade val="46275"/>
                            <a:invGamma/>
                          </a:srgbClr>
                        </a:gs>
                        <a:gs pos="100000">
                          <a:srgbClr val="0066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dirty="0">
                          <a:ln>
                            <a:noFill/>
                          </a:ln>
                          <a:solidFill>
                            <a:srgbClr val="FFFF00"/>
                          </a:solidFill>
                          <a:effectLst>
                            <a:outerShdw blurRad="38100" dist="38100" dir="2700000" algn="tl">
                              <a:srgbClr val="000000"/>
                            </a:outerShdw>
                          </a:effectLst>
                          <a:latin typeface="Arial Narrow" pitchFamily="34" charset="0"/>
                        </a:rPr>
                        <a:t>INJECTION:</a:t>
                      </a:r>
                      <a:endParaRPr kumimoji="0" lang="en-ZA" sz="2000" b="1" i="0" u="none" strike="noStrike" cap="none" normalizeH="0" baseline="0" dirty="0">
                        <a:ln>
                          <a:noFill/>
                        </a:ln>
                        <a:solidFill>
                          <a:srgbClr val="FFCCFF"/>
                        </a:solidFill>
                        <a:effectLst>
                          <a:outerShdw blurRad="38100" dist="38100" dir="2700000" algn="tl">
                            <a:srgbClr val="000000"/>
                          </a:outerShdw>
                        </a:effectLst>
                        <a:latin typeface="Arial Narrow" pitchFamily="34" charset="0"/>
                      </a:endParaRP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FFCCFF"/>
                          </a:solidFill>
                          <a:effectLst>
                            <a:outerShdw blurRad="38100" dist="38100" dir="2700000" algn="tl">
                              <a:srgbClr val="000000"/>
                            </a:outerShdw>
                          </a:effectLst>
                          <a:latin typeface="Arial Narrow" pitchFamily="34" charset="0"/>
                        </a:rPr>
                        <a:t>Needle</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FFCCFF"/>
                          </a:solidFill>
                          <a:effectLst>
                            <a:outerShdw blurRad="38100" dist="38100" dir="2700000" algn="tl">
                              <a:srgbClr val="000000"/>
                            </a:outerShdw>
                          </a:effectLst>
                          <a:latin typeface="Arial Narrow" pitchFamily="34" charset="0"/>
                        </a:rPr>
                        <a:t>Jet</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FFCCFF"/>
                          </a:solidFill>
                          <a:effectLst>
                            <a:outerShdw blurRad="38100" dist="38100" dir="2700000" algn="tl">
                              <a:srgbClr val="000000"/>
                            </a:outerShdw>
                          </a:effectLst>
                          <a:latin typeface="Arial Narrow" pitchFamily="34" charset="0"/>
                        </a:rPr>
                        <a:t>Sprinkler</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FFCCFF"/>
                          </a:solidFill>
                          <a:effectLst>
                            <a:outerShdw blurRad="38100" dist="38100" dir="2700000" algn="tl">
                              <a:srgbClr val="000000"/>
                            </a:outerShdw>
                          </a:effectLst>
                          <a:latin typeface="Arial Narrow" pitchFamily="34" charset="0"/>
                        </a:rPr>
                        <a:t>No. of  Depots</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CC3300">
                            <a:gamma/>
                            <a:shade val="46275"/>
                            <a:invGamma/>
                          </a:srgbClr>
                        </a:gs>
                        <a:gs pos="100000">
                          <a:srgbClr val="CC33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dirty="0">
                          <a:ln>
                            <a:noFill/>
                          </a:ln>
                          <a:solidFill>
                            <a:srgbClr val="FFFF00"/>
                          </a:solidFill>
                          <a:effectLst>
                            <a:outerShdw blurRad="38100" dist="38100" dir="2700000" algn="tl">
                              <a:srgbClr val="000000"/>
                            </a:outerShdw>
                          </a:effectLst>
                          <a:latin typeface="Arial Narrow" pitchFamily="34" charset="0"/>
                        </a:rPr>
                        <a:t>ROUTE:  </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FF99CC"/>
                          </a:solidFill>
                          <a:effectLst>
                            <a:outerShdw blurRad="38100" dist="38100" dir="2700000" algn="tl">
                              <a:srgbClr val="000000"/>
                            </a:outerShdw>
                          </a:effectLst>
                          <a:latin typeface="Arial Narrow" pitchFamily="34" charset="0"/>
                        </a:rPr>
                        <a:t>Subcutaneous </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FF99CC"/>
                          </a:solidFill>
                          <a:effectLst>
                            <a:outerShdw blurRad="38100" dist="38100" dir="2700000" algn="tl">
                              <a:srgbClr val="000000"/>
                            </a:outerShdw>
                          </a:effectLst>
                          <a:latin typeface="Arial Narrow" pitchFamily="34" charset="0"/>
                        </a:rPr>
                        <a:t>Intramuscular</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FF0066">
                            <a:gamma/>
                            <a:shade val="46275"/>
                            <a:invGamma/>
                          </a:srgbClr>
                        </a:gs>
                        <a:gs pos="100000">
                          <a:srgbClr val="FF0066"/>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00FFFF"/>
                          </a:solidFill>
                          <a:effectLst>
                            <a:outerShdw blurRad="38100" dist="38100" dir="2700000" algn="tl">
                              <a:srgbClr val="000000"/>
                            </a:outerShdw>
                          </a:effectLst>
                          <a:latin typeface="Arial Narrow" pitchFamily="34" charset="0"/>
                        </a:rPr>
                        <a:t>Heat</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00FFFF"/>
                          </a:solidFill>
                          <a:effectLst>
                            <a:outerShdw blurRad="38100" dist="38100" dir="2700000" algn="tl">
                              <a:srgbClr val="000000"/>
                            </a:outerShdw>
                          </a:effectLst>
                          <a:latin typeface="Arial Narrow" pitchFamily="34" charset="0"/>
                        </a:rPr>
                        <a:t>Cold</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00FFFF"/>
                          </a:solidFill>
                          <a:effectLst>
                            <a:outerShdw blurRad="38100" dist="38100" dir="2700000" algn="tl">
                              <a:srgbClr val="000000"/>
                            </a:outerShdw>
                          </a:effectLst>
                          <a:latin typeface="Arial Narrow" pitchFamily="34" charset="0"/>
                        </a:rPr>
                        <a:t>Exercise</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00FFFF"/>
                          </a:solidFill>
                          <a:effectLst>
                            <a:outerShdw blurRad="38100" dist="38100" dir="2700000" algn="tl">
                              <a:srgbClr val="000000"/>
                            </a:outerShdw>
                          </a:effectLst>
                          <a:latin typeface="Arial Narrow" pitchFamily="34" charset="0"/>
                        </a:rPr>
                        <a:t>Massage</a:t>
                      </a:r>
                    </a:p>
                    <a:p>
                      <a:pPr marL="0" marR="0" lvl="0" indent="0" algn="l" defTabSz="914400" rtl="0" eaLnBrk="1" fontAlgn="base" latinLnBrk="0" hangingPunct="1">
                        <a:lnSpc>
                          <a:spcPct val="100000"/>
                        </a:lnSpc>
                        <a:spcBef>
                          <a:spcPct val="20000"/>
                        </a:spcBef>
                        <a:spcAft>
                          <a:spcPct val="0"/>
                        </a:spcAft>
                        <a:buClr>
                          <a:srgbClr val="FF0066"/>
                        </a:buClr>
                        <a:buSzPct val="70000"/>
                        <a:buFont typeface="Wingdings" pitchFamily="2" charset="2"/>
                        <a:buChar char="v"/>
                        <a:tabLst/>
                      </a:pPr>
                      <a:r>
                        <a:rPr kumimoji="0" lang="en-ZA" sz="2000" b="1" i="0" u="none" strike="noStrike" cap="none" normalizeH="0" baseline="0" dirty="0">
                          <a:ln>
                            <a:noFill/>
                          </a:ln>
                          <a:solidFill>
                            <a:srgbClr val="00FFFF"/>
                          </a:solidFill>
                          <a:effectLst>
                            <a:outerShdw blurRad="38100" dist="38100" dir="2700000" algn="tl">
                              <a:srgbClr val="000000"/>
                            </a:outerShdw>
                          </a:effectLst>
                          <a:latin typeface="Arial Narrow" pitchFamily="34" charset="0"/>
                        </a:rPr>
                        <a:t>Smoking, Etc</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33CC">
                            <a:gamma/>
                            <a:shade val="46275"/>
                            <a:invGamma/>
                          </a:srgbClr>
                        </a:gs>
                        <a:gs pos="100000">
                          <a:srgbClr val="0033CC"/>
                        </a:gs>
                      </a:gsLst>
                      <a:lin ang="0" scaled="1"/>
                    </a:gradFill>
                  </a:tcPr>
                </a:tc>
                <a:extLst>
                  <a:ext uri="{0D108BD9-81ED-4DB2-BD59-A6C34878D82A}">
                    <a16:rowId xmlns:a16="http://schemas.microsoft.com/office/drawing/2014/main" val="10002"/>
                  </a:ext>
                </a:extLst>
              </a:tr>
              <a:tr h="463451">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DOSE</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6600">
                            <a:gamma/>
                            <a:shade val="46275"/>
                            <a:invGamma/>
                          </a:srgbClr>
                        </a:gs>
                        <a:gs pos="100000">
                          <a:srgbClr val="0066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INFUSION</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CC3300">
                            <a:gamma/>
                            <a:shade val="46275"/>
                            <a:invGamma/>
                          </a:srgbClr>
                        </a:gs>
                        <a:gs pos="100000">
                          <a:srgbClr val="CC33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DEPTH</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FF0066">
                            <a:gamma/>
                            <a:shade val="46275"/>
                            <a:invGamma/>
                          </a:srgbClr>
                        </a:gs>
                        <a:gs pos="100000">
                          <a:srgbClr val="FF0066"/>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a:ln>
                          <a:noFill/>
                        </a:ln>
                        <a:solidFill>
                          <a:schemeClr val="tx1"/>
                        </a:solidFill>
                        <a:effectLst>
                          <a:outerShdw blurRad="38100" dist="38100" dir="2700000" algn="tl">
                            <a:srgbClr val="FFFFFF"/>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33CC">
                            <a:gamma/>
                            <a:shade val="46275"/>
                            <a:invGamma/>
                          </a:srgbClr>
                        </a:gs>
                        <a:gs pos="100000">
                          <a:srgbClr val="0033CC"/>
                        </a:gs>
                      </a:gsLst>
                      <a:lin ang="0" scaled="1"/>
                    </a:gradFill>
                  </a:tcPr>
                </a:tc>
                <a:extLst>
                  <a:ext uri="{0D108BD9-81ED-4DB2-BD59-A6C34878D82A}">
                    <a16:rowId xmlns:a16="http://schemas.microsoft.com/office/drawing/2014/main" val="10003"/>
                  </a:ext>
                </a:extLst>
              </a:tr>
              <a:tr h="552507">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CONCENTRATION</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6600">
                            <a:gamma/>
                            <a:shade val="46275"/>
                            <a:invGamma/>
                          </a:srgbClr>
                        </a:gs>
                        <a:gs pos="100000">
                          <a:srgbClr val="0066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dirty="0">
                          <a:ln>
                            <a:noFill/>
                          </a:ln>
                          <a:solidFill>
                            <a:srgbClr val="FFFF00"/>
                          </a:solidFill>
                          <a:effectLst>
                            <a:outerShdw blurRad="38100" dist="38100" dir="2700000" algn="tl">
                              <a:srgbClr val="000000"/>
                            </a:outerShdw>
                          </a:effectLst>
                          <a:latin typeface="Arial Narrow" pitchFamily="34" charset="0"/>
                        </a:rPr>
                        <a:t>INTRAPERITONEL</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CC3300">
                            <a:gamma/>
                            <a:shade val="46275"/>
                            <a:invGamma/>
                          </a:srgbClr>
                        </a:gs>
                        <a:gs pos="100000">
                          <a:srgbClr val="CC33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ANATOMIC REGION</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FF0066">
                            <a:gamma/>
                            <a:shade val="46275"/>
                            <a:invGamma/>
                          </a:srgbClr>
                        </a:gs>
                        <a:gs pos="100000">
                          <a:srgbClr val="FF0066"/>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a:ln>
                          <a:noFill/>
                        </a:ln>
                        <a:solidFill>
                          <a:schemeClr val="tx1"/>
                        </a:solidFill>
                        <a:effectLst>
                          <a:outerShdw blurRad="38100" dist="38100" dir="2700000" algn="tl">
                            <a:srgbClr val="FFFFFF"/>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33CC">
                            <a:gamma/>
                            <a:shade val="46275"/>
                            <a:invGamma/>
                          </a:srgbClr>
                        </a:gs>
                        <a:gs pos="100000">
                          <a:srgbClr val="0033CC"/>
                        </a:gs>
                      </a:gsLst>
                      <a:lin ang="0" scaled="1"/>
                    </a:gradFill>
                  </a:tcPr>
                </a:tc>
                <a:extLst>
                  <a:ext uri="{0D108BD9-81ED-4DB2-BD59-A6C34878D82A}">
                    <a16:rowId xmlns:a16="http://schemas.microsoft.com/office/drawing/2014/main" val="10004"/>
                  </a:ext>
                </a:extLst>
              </a:tr>
              <a:tr h="46163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VOLUME</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6600">
                            <a:gamma/>
                            <a:shade val="46275"/>
                            <a:invGamma/>
                          </a:srgbClr>
                        </a:gs>
                        <a:gs pos="100000">
                          <a:srgbClr val="0066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INHALED</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CC3300">
                            <a:gamma/>
                            <a:shade val="46275"/>
                            <a:invGamma/>
                          </a:srgbClr>
                        </a:gs>
                        <a:gs pos="100000">
                          <a:srgbClr val="CC33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LIPOHYPERTROPHY</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FF0066">
                            <a:gamma/>
                            <a:shade val="46275"/>
                            <a:invGamma/>
                          </a:srgbClr>
                        </a:gs>
                        <a:gs pos="100000">
                          <a:srgbClr val="FF0066"/>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a:ln>
                          <a:noFill/>
                        </a:ln>
                        <a:solidFill>
                          <a:schemeClr val="tx1"/>
                        </a:solidFill>
                        <a:effectLst>
                          <a:outerShdw blurRad="38100" dist="38100" dir="2700000" algn="tl">
                            <a:srgbClr val="FFFFFF"/>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33CC">
                            <a:gamma/>
                            <a:shade val="46275"/>
                            <a:invGamma/>
                          </a:srgbClr>
                        </a:gs>
                        <a:gs pos="100000">
                          <a:srgbClr val="0033CC"/>
                        </a:gs>
                      </a:gsLst>
                      <a:lin ang="0" scaled="1"/>
                    </a:gradFill>
                  </a:tcPr>
                </a:tc>
                <a:extLst>
                  <a:ext uri="{0D108BD9-81ED-4DB2-BD59-A6C34878D82A}">
                    <a16:rowId xmlns:a16="http://schemas.microsoft.com/office/drawing/2014/main" val="10005"/>
                  </a:ext>
                </a:extLst>
              </a:tr>
              <a:tr h="46163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rPr>
                        <a:t>SPECIES</a:t>
                      </a: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6600">
                            <a:gamma/>
                            <a:shade val="46275"/>
                            <a:invGamma/>
                          </a:srgbClr>
                        </a:gs>
                        <a:gs pos="100000">
                          <a:srgbClr val="0066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a:ln>
                          <a:noFill/>
                        </a:ln>
                        <a:solidFill>
                          <a:schemeClr val="tx1"/>
                        </a:solidFill>
                        <a:effectLst>
                          <a:outerShdw blurRad="38100" dist="38100" dir="2700000" algn="tl">
                            <a:srgbClr val="FFFFFF"/>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CC3300">
                            <a:gamma/>
                            <a:shade val="46275"/>
                            <a:invGamma/>
                          </a:srgbClr>
                        </a:gs>
                        <a:gs pos="100000">
                          <a:srgbClr val="CC3300"/>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a:ln>
                          <a:noFill/>
                        </a:ln>
                        <a:solidFill>
                          <a:srgbClr val="FFFF00"/>
                        </a:solidFill>
                        <a:effectLst>
                          <a:outerShdw blurRad="38100" dist="38100" dir="2700000" algn="tl">
                            <a:srgbClr val="000000"/>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FF0066">
                            <a:gamma/>
                            <a:shade val="46275"/>
                            <a:invGamma/>
                          </a:srgbClr>
                        </a:gs>
                        <a:gs pos="100000">
                          <a:srgbClr val="FF0066"/>
                        </a:gs>
                      </a:gsLst>
                      <a:lin ang="0" scaled="1"/>
                    </a:gra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ZA" sz="2000" b="1" i="0" u="none" strike="noStrike" cap="none" normalizeH="0" baseline="0" dirty="0">
                        <a:ln>
                          <a:noFill/>
                        </a:ln>
                        <a:solidFill>
                          <a:schemeClr val="tx1"/>
                        </a:solidFill>
                        <a:effectLst>
                          <a:outerShdw blurRad="38100" dist="38100" dir="2700000" algn="tl">
                            <a:srgbClr val="FFFFFF"/>
                          </a:outerShdw>
                        </a:effectLst>
                        <a:latin typeface="Arial Narrow" pitchFamily="34" charset="0"/>
                      </a:endParaRPr>
                    </a:p>
                  </a:txBody>
                  <a:tcPr horzOverflow="overflow">
                    <a:lnL w="12700" cap="flat" cmpd="sng" algn="ctr">
                      <a:solidFill>
                        <a:schemeClr val="folHlink"/>
                      </a:solidFill>
                      <a:prstDash val="solid"/>
                      <a:miter lim="800000"/>
                      <a:headEnd type="none" w="med" len="med"/>
                      <a:tailEnd type="none" w="med" len="med"/>
                    </a:lnL>
                    <a:lnR w="12700" cap="flat" cmpd="sng" algn="ctr">
                      <a:solidFill>
                        <a:schemeClr val="folHlink"/>
                      </a:solidFill>
                      <a:prstDash val="solid"/>
                      <a:miter lim="800000"/>
                      <a:headEnd type="none" w="med" len="med"/>
                      <a:tailEnd type="none" w="med" len="med"/>
                    </a:lnR>
                    <a:lnT w="12700" cap="flat" cmpd="sng" algn="ctr">
                      <a:solidFill>
                        <a:schemeClr val="folHlink"/>
                      </a:solidFill>
                      <a:prstDash val="solid"/>
                      <a:miter lim="800000"/>
                      <a:headEnd type="none" w="med" len="med"/>
                      <a:tailEnd type="none" w="med" len="med"/>
                    </a:lnT>
                    <a:lnB w="12700" cap="flat" cmpd="sng" algn="ctr">
                      <a:solidFill>
                        <a:schemeClr val="folHlink"/>
                      </a:solidFill>
                      <a:prstDash val="solid"/>
                      <a:miter lim="800000"/>
                      <a:headEnd type="none" w="med" len="med"/>
                      <a:tailEnd type="none" w="med" len="med"/>
                    </a:lnB>
                    <a:lnTlToBr>
                      <a:noFill/>
                    </a:lnTlToBr>
                    <a:lnBlToTr>
                      <a:noFill/>
                    </a:lnBlToTr>
                    <a:gradFill rotWithShape="1">
                      <a:gsLst>
                        <a:gs pos="0">
                          <a:srgbClr val="0033CC">
                            <a:gamma/>
                            <a:shade val="46275"/>
                            <a:invGamma/>
                          </a:srgbClr>
                        </a:gs>
                        <a:gs pos="100000">
                          <a:srgbClr val="0033CC"/>
                        </a:gs>
                      </a:gsLst>
                      <a:lin ang="0" scaled="1"/>
                    </a:grad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4"/>
          <p:cNvSpPr txBox="1">
            <a:spLocks noChangeArrowheads="1"/>
          </p:cNvSpPr>
          <p:nvPr/>
        </p:nvSpPr>
        <p:spPr>
          <a:xfrm>
            <a:off x="805542" y="309793"/>
            <a:ext cx="7696200" cy="669925"/>
          </a:xfrm>
          <a:prstGeom prst="rect">
            <a:avLst/>
          </a:prstGeom>
          <a:solidFill>
            <a:schemeClr val="tx1"/>
          </a:solidFill>
          <a:effectLst>
            <a:outerShdw dist="35921" dir="2700000" algn="ctr" rotWithShape="0">
              <a:srgbClr val="808080"/>
            </a:outerShdw>
          </a:effectLst>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ZA" sz="3600" b="1" i="0" u="none" strike="noStrike" kern="1200" cap="none" spc="-100" normalizeH="0" baseline="0" noProof="0" dirty="0">
                <a:ln>
                  <a:noFill/>
                </a:ln>
                <a:solidFill>
                  <a:schemeClr val="bg2">
                    <a:lumMod val="20000"/>
                    <a:lumOff val="80000"/>
                  </a:schemeClr>
                </a:solidFill>
                <a:effectLst>
                  <a:outerShdw blurRad="38100" dist="38100" dir="2700000" algn="tl">
                    <a:srgbClr val="C0C0C0"/>
                  </a:outerShdw>
                </a:effectLst>
                <a:uLnTx/>
                <a:uFillTx/>
                <a:latin typeface="Americana XBd BT" pitchFamily="18" charset="0"/>
                <a:ea typeface="+mj-ea"/>
                <a:cs typeface="+mj-cs"/>
              </a:rPr>
              <a:t>Events At Insulin Injection Site</a:t>
            </a:r>
          </a:p>
        </p:txBody>
      </p:sp>
      <p:sp>
        <p:nvSpPr>
          <p:cNvPr id="3" name="AutoShape 5"/>
          <p:cNvSpPr>
            <a:spLocks noChangeArrowheads="1"/>
          </p:cNvSpPr>
          <p:nvPr/>
        </p:nvSpPr>
        <p:spPr bwMode="auto">
          <a:xfrm>
            <a:off x="891265" y="2673350"/>
            <a:ext cx="2073275" cy="2490788"/>
          </a:xfrm>
          <a:prstGeom prst="flowChartSummingJunction">
            <a:avLst/>
          </a:prstGeom>
          <a:gradFill rotWithShape="1">
            <a:gsLst>
              <a:gs pos="0">
                <a:schemeClr val="accent2"/>
              </a:gs>
              <a:gs pos="100000">
                <a:schemeClr val="accent2">
                  <a:gamma/>
                  <a:shade val="46275"/>
                  <a:invGamma/>
                </a:schemeClr>
              </a:gs>
            </a:gsLst>
            <a:path path="shape">
              <a:fillToRect l="50000" t="50000" r="50000" b="50000"/>
            </a:path>
          </a:gradFill>
          <a:ln w="38100">
            <a:solidFill>
              <a:schemeClr val="tx1"/>
            </a:solidFill>
            <a:miter lim="800000"/>
            <a:headEnd/>
            <a:tailEnd/>
          </a:ln>
          <a:effectLst>
            <a:outerShdw dist="56796" dir="1593903" algn="ctr" rotWithShape="0">
              <a:schemeClr val="accent1"/>
            </a:outerShdw>
          </a:effectLst>
        </p:spPr>
        <p:txBody>
          <a:bodyPr wrap="none" anchor="ctr"/>
          <a:lstStyle/>
          <a:p>
            <a:pPr>
              <a:defRPr/>
            </a:pPr>
            <a:endParaRPr lang="en-ZA" sz="1800">
              <a:latin typeface="Arial" charset="0"/>
            </a:endParaRPr>
          </a:p>
        </p:txBody>
      </p:sp>
      <p:sp>
        <p:nvSpPr>
          <p:cNvPr id="4" name="AutoShape 6"/>
          <p:cNvSpPr>
            <a:spLocks noChangeArrowheads="1"/>
          </p:cNvSpPr>
          <p:nvPr/>
        </p:nvSpPr>
        <p:spPr bwMode="auto">
          <a:xfrm>
            <a:off x="634090" y="2682875"/>
            <a:ext cx="2574925" cy="2468563"/>
          </a:xfrm>
          <a:prstGeom prst="flowChartOr">
            <a:avLst/>
          </a:prstGeom>
          <a:noFill/>
          <a:ln w="38100">
            <a:solidFill>
              <a:schemeClr val="tx1"/>
            </a:solidFill>
            <a:miter lim="800000"/>
            <a:headEnd/>
            <a:tailEnd/>
          </a:ln>
          <a:effectLst>
            <a:outerShdw dist="45791" dir="2021404" algn="ctr" rotWithShape="0">
              <a:schemeClr val="accent1"/>
            </a:outerShdw>
          </a:effectLst>
        </p:spPr>
        <p:txBody>
          <a:bodyPr wrap="none" anchor="ctr"/>
          <a:lstStyle/>
          <a:p>
            <a:pPr>
              <a:defRPr/>
            </a:pPr>
            <a:endParaRPr lang="en-ZA" sz="1800">
              <a:latin typeface="Arial" charset="0"/>
            </a:endParaRPr>
          </a:p>
        </p:txBody>
      </p:sp>
      <p:sp>
        <p:nvSpPr>
          <p:cNvPr id="5" name="Line 10"/>
          <p:cNvSpPr>
            <a:spLocks noChangeShapeType="1"/>
          </p:cNvSpPr>
          <p:nvPr/>
        </p:nvSpPr>
        <p:spPr bwMode="auto">
          <a:xfrm>
            <a:off x="4039278" y="3779838"/>
            <a:ext cx="15875" cy="579437"/>
          </a:xfrm>
          <a:prstGeom prst="line">
            <a:avLst/>
          </a:prstGeom>
          <a:noFill/>
          <a:ln w="38100">
            <a:solidFill>
              <a:schemeClr val="tx1"/>
            </a:solidFill>
            <a:miter lim="800000"/>
            <a:headEnd/>
            <a:tailEnd/>
          </a:ln>
        </p:spPr>
        <p:txBody>
          <a:bodyPr wrap="none"/>
          <a:lstStyle/>
          <a:p>
            <a:endParaRPr lang="en-ZA"/>
          </a:p>
        </p:txBody>
      </p:sp>
      <p:sp>
        <p:nvSpPr>
          <p:cNvPr id="6" name="Line 11"/>
          <p:cNvSpPr>
            <a:spLocks noChangeShapeType="1"/>
          </p:cNvSpPr>
          <p:nvPr/>
        </p:nvSpPr>
        <p:spPr bwMode="auto">
          <a:xfrm>
            <a:off x="4979078" y="3803650"/>
            <a:ext cx="30162" cy="549275"/>
          </a:xfrm>
          <a:prstGeom prst="line">
            <a:avLst/>
          </a:prstGeom>
          <a:noFill/>
          <a:ln w="38100">
            <a:solidFill>
              <a:schemeClr val="tx1"/>
            </a:solidFill>
            <a:miter lim="800000"/>
            <a:headEnd/>
            <a:tailEnd/>
          </a:ln>
        </p:spPr>
        <p:txBody>
          <a:bodyPr wrap="none"/>
          <a:lstStyle/>
          <a:p>
            <a:endParaRPr lang="en-ZA"/>
          </a:p>
        </p:txBody>
      </p:sp>
      <p:sp>
        <p:nvSpPr>
          <p:cNvPr id="7" name="Line 12"/>
          <p:cNvSpPr>
            <a:spLocks noChangeShapeType="1"/>
          </p:cNvSpPr>
          <p:nvPr/>
        </p:nvSpPr>
        <p:spPr bwMode="auto">
          <a:xfrm>
            <a:off x="4063090" y="4351338"/>
            <a:ext cx="425450" cy="411162"/>
          </a:xfrm>
          <a:prstGeom prst="line">
            <a:avLst/>
          </a:prstGeom>
          <a:noFill/>
          <a:ln w="38100">
            <a:solidFill>
              <a:schemeClr val="tx1"/>
            </a:solidFill>
            <a:miter lim="800000"/>
            <a:headEnd/>
            <a:tailEnd/>
          </a:ln>
        </p:spPr>
        <p:txBody>
          <a:bodyPr wrap="none"/>
          <a:lstStyle/>
          <a:p>
            <a:endParaRPr lang="en-ZA"/>
          </a:p>
        </p:txBody>
      </p:sp>
      <p:sp>
        <p:nvSpPr>
          <p:cNvPr id="8" name="Line 13"/>
          <p:cNvSpPr>
            <a:spLocks noChangeShapeType="1"/>
          </p:cNvSpPr>
          <p:nvPr/>
        </p:nvSpPr>
        <p:spPr bwMode="auto">
          <a:xfrm flipH="1">
            <a:off x="4506003" y="4344988"/>
            <a:ext cx="519112" cy="411162"/>
          </a:xfrm>
          <a:prstGeom prst="line">
            <a:avLst/>
          </a:prstGeom>
          <a:noFill/>
          <a:ln w="38100">
            <a:solidFill>
              <a:schemeClr val="tx1"/>
            </a:solidFill>
            <a:miter lim="800000"/>
            <a:headEnd/>
            <a:tailEnd/>
          </a:ln>
        </p:spPr>
        <p:txBody>
          <a:bodyPr wrap="none"/>
          <a:lstStyle/>
          <a:p>
            <a:endParaRPr lang="en-ZA"/>
          </a:p>
        </p:txBody>
      </p:sp>
      <p:sp>
        <p:nvSpPr>
          <p:cNvPr id="9" name="Line 14"/>
          <p:cNvSpPr>
            <a:spLocks noChangeShapeType="1"/>
          </p:cNvSpPr>
          <p:nvPr/>
        </p:nvSpPr>
        <p:spPr bwMode="auto">
          <a:xfrm flipH="1">
            <a:off x="4024990" y="3408363"/>
            <a:ext cx="519113" cy="411162"/>
          </a:xfrm>
          <a:prstGeom prst="line">
            <a:avLst/>
          </a:prstGeom>
          <a:noFill/>
          <a:ln w="38100">
            <a:solidFill>
              <a:schemeClr val="tx1"/>
            </a:solidFill>
            <a:miter lim="800000"/>
            <a:headEnd/>
            <a:tailEnd/>
          </a:ln>
        </p:spPr>
        <p:txBody>
          <a:bodyPr wrap="none"/>
          <a:lstStyle/>
          <a:p>
            <a:endParaRPr lang="en-ZA"/>
          </a:p>
        </p:txBody>
      </p:sp>
      <p:sp>
        <p:nvSpPr>
          <p:cNvPr id="10" name="Line 15"/>
          <p:cNvSpPr>
            <a:spLocks noChangeShapeType="1"/>
          </p:cNvSpPr>
          <p:nvPr/>
        </p:nvSpPr>
        <p:spPr bwMode="auto">
          <a:xfrm>
            <a:off x="4548865" y="3400425"/>
            <a:ext cx="425450" cy="411163"/>
          </a:xfrm>
          <a:prstGeom prst="line">
            <a:avLst/>
          </a:prstGeom>
          <a:noFill/>
          <a:ln w="38100">
            <a:solidFill>
              <a:schemeClr val="tx1"/>
            </a:solidFill>
            <a:miter lim="800000"/>
            <a:headEnd/>
            <a:tailEnd/>
          </a:ln>
        </p:spPr>
        <p:txBody>
          <a:bodyPr wrap="none"/>
          <a:lstStyle/>
          <a:p>
            <a:endParaRPr lang="en-ZA"/>
          </a:p>
        </p:txBody>
      </p:sp>
      <p:sp>
        <p:nvSpPr>
          <p:cNvPr id="11" name="Line 16"/>
          <p:cNvSpPr>
            <a:spLocks noChangeShapeType="1"/>
          </p:cNvSpPr>
          <p:nvPr/>
        </p:nvSpPr>
        <p:spPr bwMode="auto">
          <a:xfrm>
            <a:off x="4015465" y="4038600"/>
            <a:ext cx="976313" cy="0"/>
          </a:xfrm>
          <a:prstGeom prst="line">
            <a:avLst/>
          </a:prstGeom>
          <a:noFill/>
          <a:ln w="38100">
            <a:solidFill>
              <a:schemeClr val="tx1"/>
            </a:solidFill>
            <a:miter lim="800000"/>
            <a:headEnd/>
            <a:tailEnd/>
          </a:ln>
        </p:spPr>
        <p:txBody>
          <a:bodyPr wrap="none"/>
          <a:lstStyle/>
          <a:p>
            <a:endParaRPr lang="en-ZA"/>
          </a:p>
        </p:txBody>
      </p:sp>
      <p:sp>
        <p:nvSpPr>
          <p:cNvPr id="12" name="Line 17"/>
          <p:cNvSpPr>
            <a:spLocks noChangeShapeType="1"/>
          </p:cNvSpPr>
          <p:nvPr/>
        </p:nvSpPr>
        <p:spPr bwMode="auto">
          <a:xfrm>
            <a:off x="4259940" y="3627438"/>
            <a:ext cx="487363" cy="914400"/>
          </a:xfrm>
          <a:prstGeom prst="line">
            <a:avLst/>
          </a:prstGeom>
          <a:noFill/>
          <a:ln w="38100">
            <a:solidFill>
              <a:schemeClr val="tx1"/>
            </a:solidFill>
            <a:miter lim="800000"/>
            <a:headEnd/>
            <a:tailEnd/>
          </a:ln>
        </p:spPr>
        <p:txBody>
          <a:bodyPr wrap="none"/>
          <a:lstStyle/>
          <a:p>
            <a:endParaRPr lang="en-ZA"/>
          </a:p>
        </p:txBody>
      </p:sp>
      <p:sp>
        <p:nvSpPr>
          <p:cNvPr id="13" name="Line 18"/>
          <p:cNvSpPr>
            <a:spLocks noChangeShapeType="1"/>
          </p:cNvSpPr>
          <p:nvPr/>
        </p:nvSpPr>
        <p:spPr bwMode="auto">
          <a:xfrm flipH="1">
            <a:off x="4244065" y="3581400"/>
            <a:ext cx="519113" cy="974725"/>
          </a:xfrm>
          <a:prstGeom prst="line">
            <a:avLst/>
          </a:prstGeom>
          <a:noFill/>
          <a:ln w="38100">
            <a:solidFill>
              <a:schemeClr val="tx1"/>
            </a:solidFill>
            <a:miter lim="800000"/>
            <a:headEnd/>
            <a:tailEnd/>
          </a:ln>
        </p:spPr>
        <p:txBody>
          <a:bodyPr wrap="none"/>
          <a:lstStyle/>
          <a:p>
            <a:endParaRPr lang="en-ZA"/>
          </a:p>
        </p:txBody>
      </p:sp>
      <p:sp>
        <p:nvSpPr>
          <p:cNvPr id="14" name="AutoShape 19"/>
          <p:cNvSpPr>
            <a:spLocks noChangeArrowheads="1"/>
          </p:cNvSpPr>
          <p:nvPr/>
        </p:nvSpPr>
        <p:spPr bwMode="auto">
          <a:xfrm>
            <a:off x="7203165" y="1816100"/>
            <a:ext cx="1446213" cy="3960813"/>
          </a:xfrm>
          <a:prstGeom prst="flowChartMagneticDisk">
            <a:avLst/>
          </a:prstGeom>
          <a:gradFill rotWithShape="1">
            <a:gsLst>
              <a:gs pos="0">
                <a:srgbClr val="710013"/>
              </a:gs>
              <a:gs pos="50000">
                <a:srgbClr val="F5012A"/>
              </a:gs>
              <a:gs pos="100000">
                <a:srgbClr val="710013"/>
              </a:gs>
            </a:gsLst>
            <a:lin ang="0" scaled="1"/>
          </a:gradFill>
          <a:ln w="9525">
            <a:solidFill>
              <a:schemeClr val="tx1"/>
            </a:solidFill>
            <a:miter lim="800000"/>
            <a:headEnd/>
            <a:tailEnd/>
          </a:ln>
        </p:spPr>
        <p:txBody>
          <a:bodyPr wrap="none" anchor="ctr"/>
          <a:lstStyle/>
          <a:p>
            <a:endParaRPr lang="en-ZA" sz="1800">
              <a:latin typeface="Arial" charset="0"/>
            </a:endParaRPr>
          </a:p>
        </p:txBody>
      </p:sp>
      <p:sp>
        <p:nvSpPr>
          <p:cNvPr id="15" name="Text Box 20"/>
          <p:cNvSpPr txBox="1">
            <a:spLocks noChangeArrowheads="1"/>
          </p:cNvSpPr>
          <p:nvPr/>
        </p:nvSpPr>
        <p:spPr bwMode="auto">
          <a:xfrm>
            <a:off x="694415" y="5954713"/>
            <a:ext cx="7939088" cy="400110"/>
          </a:xfrm>
          <a:prstGeom prst="rect">
            <a:avLst/>
          </a:prstGeom>
          <a:noFill/>
          <a:ln w="9525">
            <a:noFill/>
            <a:miter lim="800000"/>
            <a:headEnd/>
            <a:tailEnd/>
          </a:ln>
        </p:spPr>
        <p:txBody>
          <a:bodyPr>
            <a:spAutoFit/>
          </a:bodyPr>
          <a:lstStyle/>
          <a:p>
            <a:pPr>
              <a:spcBef>
                <a:spcPct val="50000"/>
              </a:spcBef>
            </a:pPr>
            <a:r>
              <a:rPr lang="en-ZA" sz="2000" b="1" i="0" dirty="0">
                <a:effectLst>
                  <a:outerShdw blurRad="38100" dist="38100" dir="2700000" algn="tl">
                    <a:srgbClr val="000000">
                      <a:alpha val="43137"/>
                    </a:srgbClr>
                  </a:outerShdw>
                </a:effectLst>
                <a:latin typeface="Arial" charset="0"/>
              </a:rPr>
              <a:t>   </a:t>
            </a:r>
            <a:r>
              <a:rPr lang="en-ZA" sz="2000" b="1" i="0" dirty="0">
                <a:solidFill>
                  <a:srgbClr val="FFFF00"/>
                </a:solidFill>
                <a:effectLst>
                  <a:outerShdw blurRad="38100" dist="38100" dir="2700000" algn="tl">
                    <a:srgbClr val="000000">
                      <a:alpha val="43137"/>
                    </a:srgbClr>
                  </a:outerShdw>
                </a:effectLst>
                <a:latin typeface="Arial" charset="0"/>
              </a:rPr>
              <a:t>DISSOLUTION</a:t>
            </a:r>
            <a:r>
              <a:rPr lang="en-ZA" sz="2000" b="1" i="0" dirty="0">
                <a:solidFill>
                  <a:srgbClr val="CC3300"/>
                </a:solidFill>
                <a:effectLst>
                  <a:outerShdw blurRad="38100" dist="38100" dir="2700000" algn="tl">
                    <a:srgbClr val="000000">
                      <a:alpha val="43137"/>
                    </a:srgbClr>
                  </a:outerShdw>
                </a:effectLst>
                <a:latin typeface="Arial" charset="0"/>
              </a:rPr>
              <a:t>	</a:t>
            </a:r>
            <a:r>
              <a:rPr lang="en-ZA" sz="2000" b="1" i="0" dirty="0">
                <a:effectLst>
                  <a:outerShdw blurRad="38100" dist="38100" dir="2700000" algn="tl">
                    <a:srgbClr val="000000">
                      <a:alpha val="43137"/>
                    </a:srgbClr>
                  </a:outerShdw>
                </a:effectLst>
                <a:latin typeface="Arial" charset="0"/>
              </a:rPr>
              <a:t>   </a:t>
            </a:r>
            <a:r>
              <a:rPr lang="en-ZA" sz="2000" b="1" i="0" dirty="0">
                <a:solidFill>
                  <a:schemeClr val="tx2"/>
                </a:solidFill>
                <a:effectLst>
                  <a:outerShdw blurRad="38100" dist="38100" dir="2700000" algn="tl">
                    <a:srgbClr val="000000">
                      <a:alpha val="43137"/>
                    </a:srgbClr>
                  </a:outerShdw>
                </a:effectLst>
                <a:latin typeface="Arial" charset="0"/>
              </a:rPr>
              <a:t>DISSOCIATION</a:t>
            </a:r>
            <a:r>
              <a:rPr lang="en-ZA" sz="2000" b="1" i="0" dirty="0">
                <a:solidFill>
                  <a:srgbClr val="0033CC"/>
                </a:solidFill>
                <a:effectLst>
                  <a:outerShdw blurRad="38100" dist="38100" dir="2700000" algn="tl">
                    <a:srgbClr val="000000">
                      <a:alpha val="43137"/>
                    </a:srgbClr>
                  </a:outerShdw>
                </a:effectLst>
                <a:latin typeface="Arial" charset="0"/>
              </a:rPr>
              <a:t>  </a:t>
            </a:r>
            <a:r>
              <a:rPr lang="en-ZA" sz="2000" b="1" i="0" dirty="0">
                <a:effectLst>
                  <a:outerShdw blurRad="38100" dist="38100" dir="2700000" algn="tl">
                    <a:srgbClr val="000000">
                      <a:alpha val="43137"/>
                    </a:srgbClr>
                  </a:outerShdw>
                </a:effectLst>
                <a:latin typeface="Arial" charset="0"/>
              </a:rPr>
              <a:t>          </a:t>
            </a:r>
            <a:r>
              <a:rPr lang="en-ZA" sz="2000" b="1" i="0" dirty="0">
                <a:solidFill>
                  <a:schemeClr val="accent2">
                    <a:lumMod val="40000"/>
                    <a:lumOff val="60000"/>
                  </a:schemeClr>
                </a:solidFill>
                <a:effectLst>
                  <a:outerShdw blurRad="38100" dist="38100" dir="2700000" algn="tl">
                    <a:srgbClr val="000000">
                      <a:alpha val="43137"/>
                    </a:srgbClr>
                  </a:outerShdw>
                </a:effectLst>
                <a:latin typeface="Arial" charset="0"/>
              </a:rPr>
              <a:t>DIFFUSION</a:t>
            </a:r>
          </a:p>
        </p:txBody>
      </p:sp>
      <p:sp>
        <p:nvSpPr>
          <p:cNvPr id="16" name="AutoShape 21"/>
          <p:cNvSpPr>
            <a:spLocks noChangeArrowheads="1"/>
          </p:cNvSpPr>
          <p:nvPr/>
        </p:nvSpPr>
        <p:spPr bwMode="auto">
          <a:xfrm>
            <a:off x="5952215" y="3657600"/>
            <a:ext cx="838200" cy="746125"/>
          </a:xfrm>
          <a:prstGeom prst="flowChartDisplay">
            <a:avLst/>
          </a:prstGeom>
          <a:solidFill>
            <a:schemeClr val="accent2"/>
          </a:solidFill>
          <a:ln w="9525">
            <a:solidFill>
              <a:schemeClr val="tx1"/>
            </a:solidFill>
            <a:miter lim="800000"/>
            <a:headEnd/>
            <a:tailEnd/>
          </a:ln>
          <a:effectLst>
            <a:outerShdw dist="63500" dir="3187806" algn="ctr" rotWithShape="0">
              <a:schemeClr val="bg2"/>
            </a:outerShdw>
          </a:effectLst>
        </p:spPr>
        <p:txBody>
          <a:bodyPr wrap="none" anchor="ctr"/>
          <a:lstStyle/>
          <a:p>
            <a:pPr>
              <a:defRPr/>
            </a:pPr>
            <a:endParaRPr lang="en-ZA" sz="1800">
              <a:latin typeface="Arial" charset="0"/>
            </a:endParaRPr>
          </a:p>
        </p:txBody>
      </p:sp>
      <p:sp>
        <p:nvSpPr>
          <p:cNvPr id="17" name="Line 23"/>
          <p:cNvSpPr>
            <a:spLocks noChangeShapeType="1"/>
          </p:cNvSpPr>
          <p:nvPr/>
        </p:nvSpPr>
        <p:spPr bwMode="auto">
          <a:xfrm>
            <a:off x="5952215" y="4022725"/>
            <a:ext cx="838200" cy="0"/>
          </a:xfrm>
          <a:prstGeom prst="line">
            <a:avLst/>
          </a:prstGeom>
          <a:noFill/>
          <a:ln w="9525">
            <a:solidFill>
              <a:schemeClr val="tx1"/>
            </a:solidFill>
            <a:miter lim="800000"/>
            <a:headEnd/>
            <a:tailEnd/>
          </a:ln>
        </p:spPr>
        <p:txBody>
          <a:bodyPr wrap="none"/>
          <a:lstStyle/>
          <a:p>
            <a:endParaRPr lang="en-ZA"/>
          </a:p>
        </p:txBody>
      </p:sp>
      <p:sp>
        <p:nvSpPr>
          <p:cNvPr id="18" name="AutoShape 24"/>
          <p:cNvSpPr>
            <a:spLocks noChangeArrowheads="1"/>
          </p:cNvSpPr>
          <p:nvPr/>
        </p:nvSpPr>
        <p:spPr bwMode="auto">
          <a:xfrm>
            <a:off x="5939515" y="5059363"/>
            <a:ext cx="822325" cy="473075"/>
          </a:xfrm>
          <a:prstGeom prst="flowChartDecision">
            <a:avLst/>
          </a:prstGeom>
          <a:solidFill>
            <a:schemeClr val="accent1"/>
          </a:solidFill>
          <a:ln w="9525">
            <a:solidFill>
              <a:schemeClr val="tx1"/>
            </a:solidFill>
            <a:miter lim="800000"/>
            <a:headEnd/>
            <a:tailEnd/>
          </a:ln>
          <a:effectLst>
            <a:outerShdw dist="71842" dir="2700000" algn="ctr" rotWithShape="0">
              <a:schemeClr val="bg2"/>
            </a:outerShdw>
          </a:effectLst>
        </p:spPr>
        <p:txBody>
          <a:bodyPr wrap="none" anchor="ctr"/>
          <a:lstStyle/>
          <a:p>
            <a:pPr>
              <a:defRPr/>
            </a:pPr>
            <a:endParaRPr lang="en-ZA" sz="1800">
              <a:latin typeface="Arial" charset="0"/>
            </a:endParaRPr>
          </a:p>
        </p:txBody>
      </p:sp>
      <p:sp>
        <p:nvSpPr>
          <p:cNvPr id="19" name="Text Box 25"/>
          <p:cNvSpPr txBox="1">
            <a:spLocks noChangeArrowheads="1"/>
          </p:cNvSpPr>
          <p:nvPr/>
        </p:nvSpPr>
        <p:spPr bwMode="auto">
          <a:xfrm>
            <a:off x="3472540" y="1302205"/>
            <a:ext cx="2179638" cy="366713"/>
          </a:xfrm>
          <a:prstGeom prst="rect">
            <a:avLst/>
          </a:prstGeom>
          <a:noFill/>
          <a:ln w="9525">
            <a:noFill/>
            <a:miter lim="800000"/>
            <a:headEnd/>
            <a:tailEnd/>
          </a:ln>
        </p:spPr>
        <p:txBody>
          <a:bodyPr>
            <a:spAutoFit/>
          </a:bodyPr>
          <a:lstStyle/>
          <a:p>
            <a:pPr algn="ctr">
              <a:spcBef>
                <a:spcPct val="50000"/>
              </a:spcBef>
            </a:pPr>
            <a:r>
              <a:rPr lang="en-ZA" sz="1800" b="1" i="0" dirty="0">
                <a:effectLst>
                  <a:outerShdw blurRad="38100" dist="38100" dir="2700000" algn="tl">
                    <a:srgbClr val="000000">
                      <a:alpha val="43137"/>
                    </a:srgbClr>
                  </a:outerShdw>
                </a:effectLst>
                <a:latin typeface="Arial" charset="0"/>
              </a:rPr>
              <a:t>INJECTION SITE</a:t>
            </a:r>
          </a:p>
        </p:txBody>
      </p:sp>
      <p:sp>
        <p:nvSpPr>
          <p:cNvPr id="20" name="Text Box 27"/>
          <p:cNvSpPr txBox="1">
            <a:spLocks noChangeArrowheads="1"/>
          </p:cNvSpPr>
          <p:nvPr/>
        </p:nvSpPr>
        <p:spPr bwMode="auto">
          <a:xfrm>
            <a:off x="449940" y="1927225"/>
            <a:ext cx="3262313" cy="641350"/>
          </a:xfrm>
          <a:prstGeom prst="rect">
            <a:avLst/>
          </a:prstGeom>
          <a:noFill/>
          <a:ln w="9525">
            <a:noFill/>
            <a:miter lim="800000"/>
            <a:headEnd/>
            <a:tailEnd/>
          </a:ln>
          <a:effectLst/>
        </p:spPr>
        <p:txBody>
          <a:bodyPr>
            <a:spAutoFit/>
          </a:bodyPr>
          <a:lstStyle/>
          <a:p>
            <a:pPr algn="ctr">
              <a:spcBef>
                <a:spcPct val="50000"/>
              </a:spcBef>
              <a:defRPr/>
            </a:pPr>
            <a:r>
              <a:rPr lang="en-ZA" sz="1800" b="1" i="0" dirty="0">
                <a:solidFill>
                  <a:schemeClr val="accent2">
                    <a:lumMod val="20000"/>
                    <a:lumOff val="80000"/>
                  </a:schemeClr>
                </a:solidFill>
                <a:effectLst>
                  <a:outerShdw blurRad="38100" dist="38100" dir="2700000" algn="tl">
                    <a:srgbClr val="000000">
                      <a:alpha val="43137"/>
                    </a:srgbClr>
                  </a:outerShdw>
                </a:effectLst>
                <a:latin typeface="Arial" charset="0"/>
              </a:rPr>
              <a:t>LONG-ACTING INSULIN: ISOPHANE (NPH) or LENTE</a:t>
            </a:r>
          </a:p>
        </p:txBody>
      </p:sp>
      <p:sp>
        <p:nvSpPr>
          <p:cNvPr id="21" name="Text Box 28"/>
          <p:cNvSpPr txBox="1">
            <a:spLocks noChangeArrowheads="1"/>
          </p:cNvSpPr>
          <p:nvPr/>
        </p:nvSpPr>
        <p:spPr bwMode="auto">
          <a:xfrm>
            <a:off x="399140" y="5178425"/>
            <a:ext cx="3017838" cy="707886"/>
          </a:xfrm>
          <a:prstGeom prst="rect">
            <a:avLst/>
          </a:prstGeom>
          <a:noFill/>
          <a:ln w="9525">
            <a:noFill/>
            <a:miter lim="800000"/>
            <a:headEnd/>
            <a:tailEnd/>
          </a:ln>
          <a:effectLst/>
        </p:spPr>
        <p:txBody>
          <a:bodyPr>
            <a:spAutoFit/>
          </a:bodyPr>
          <a:lstStyle/>
          <a:p>
            <a:pPr algn="ctr">
              <a:spcBef>
                <a:spcPct val="50000"/>
              </a:spcBef>
              <a:defRPr/>
            </a:pPr>
            <a:r>
              <a:rPr lang="en-ZA" sz="2000" b="1" i="0" dirty="0">
                <a:solidFill>
                  <a:schemeClr val="accent2">
                    <a:lumMod val="20000"/>
                    <a:lumOff val="80000"/>
                  </a:schemeClr>
                </a:solidFill>
                <a:latin typeface="Arial" charset="0"/>
              </a:rPr>
              <a:t>Insulin Crystal or Particle</a:t>
            </a:r>
          </a:p>
        </p:txBody>
      </p:sp>
      <p:sp>
        <p:nvSpPr>
          <p:cNvPr id="22" name="Text Box 29"/>
          <p:cNvSpPr txBox="1">
            <a:spLocks noChangeArrowheads="1"/>
          </p:cNvSpPr>
          <p:nvPr/>
        </p:nvSpPr>
        <p:spPr bwMode="auto">
          <a:xfrm>
            <a:off x="3288390" y="2720975"/>
            <a:ext cx="2500313" cy="641350"/>
          </a:xfrm>
          <a:prstGeom prst="rect">
            <a:avLst/>
          </a:prstGeom>
          <a:noFill/>
          <a:ln w="9525">
            <a:noFill/>
            <a:miter lim="800000"/>
            <a:headEnd/>
            <a:tailEnd/>
          </a:ln>
          <a:effectLst/>
        </p:spPr>
        <p:txBody>
          <a:bodyPr>
            <a:spAutoFit/>
          </a:bodyPr>
          <a:lstStyle/>
          <a:p>
            <a:pPr algn="ctr">
              <a:spcBef>
                <a:spcPct val="50000"/>
              </a:spcBef>
              <a:defRPr/>
            </a:pPr>
            <a:r>
              <a:rPr lang="en-ZA" sz="1800" b="1" i="0" dirty="0">
                <a:solidFill>
                  <a:schemeClr val="tx2">
                    <a:lumMod val="90000"/>
                  </a:schemeClr>
                </a:solidFill>
                <a:latin typeface="Arial" charset="0"/>
              </a:rPr>
              <a:t>SHORT-ACTING SOLUBLE INSULIN</a:t>
            </a:r>
          </a:p>
        </p:txBody>
      </p:sp>
      <p:sp>
        <p:nvSpPr>
          <p:cNvPr id="23" name="Text Box 30"/>
          <p:cNvSpPr txBox="1">
            <a:spLocks noChangeArrowheads="1"/>
          </p:cNvSpPr>
          <p:nvPr/>
        </p:nvSpPr>
        <p:spPr bwMode="auto">
          <a:xfrm>
            <a:off x="3688440" y="4862513"/>
            <a:ext cx="1630363" cy="396875"/>
          </a:xfrm>
          <a:prstGeom prst="rect">
            <a:avLst/>
          </a:prstGeom>
          <a:noFill/>
          <a:ln w="9525">
            <a:noFill/>
            <a:miter lim="800000"/>
            <a:headEnd/>
            <a:tailEnd/>
          </a:ln>
          <a:effectLst/>
        </p:spPr>
        <p:txBody>
          <a:bodyPr>
            <a:spAutoFit/>
          </a:bodyPr>
          <a:lstStyle/>
          <a:p>
            <a:pPr algn="ctr">
              <a:spcBef>
                <a:spcPct val="50000"/>
              </a:spcBef>
              <a:defRPr/>
            </a:pPr>
            <a:r>
              <a:rPr lang="en-ZA" sz="2000" b="1" i="0" dirty="0" err="1">
                <a:solidFill>
                  <a:schemeClr val="tx2">
                    <a:lumMod val="90000"/>
                  </a:schemeClr>
                </a:solidFill>
                <a:latin typeface="Arial" charset="0"/>
              </a:rPr>
              <a:t>Hexamer</a:t>
            </a:r>
            <a:endParaRPr lang="en-ZA" sz="2000" b="1" i="0" dirty="0">
              <a:solidFill>
                <a:schemeClr val="tx2">
                  <a:lumMod val="90000"/>
                </a:schemeClr>
              </a:solidFill>
              <a:latin typeface="Arial" charset="0"/>
            </a:endParaRPr>
          </a:p>
        </p:txBody>
      </p:sp>
      <p:sp>
        <p:nvSpPr>
          <p:cNvPr id="24" name="Line 31"/>
          <p:cNvSpPr>
            <a:spLocks noChangeShapeType="1"/>
          </p:cNvSpPr>
          <p:nvPr/>
        </p:nvSpPr>
        <p:spPr bwMode="auto">
          <a:xfrm flipV="1">
            <a:off x="3253465" y="5181600"/>
            <a:ext cx="655638" cy="212725"/>
          </a:xfrm>
          <a:prstGeom prst="line">
            <a:avLst/>
          </a:prstGeom>
          <a:noFill/>
          <a:ln w="57150">
            <a:solidFill>
              <a:schemeClr val="tx1"/>
            </a:solidFill>
            <a:miter lim="800000"/>
            <a:headEnd/>
            <a:tailEnd type="triangle" w="med" len="med"/>
          </a:ln>
        </p:spPr>
        <p:txBody>
          <a:bodyPr wrap="none"/>
          <a:lstStyle/>
          <a:p>
            <a:endParaRPr lang="en-ZA"/>
          </a:p>
        </p:txBody>
      </p:sp>
      <p:sp>
        <p:nvSpPr>
          <p:cNvPr id="25" name="Line 32"/>
          <p:cNvSpPr>
            <a:spLocks noChangeShapeType="1"/>
          </p:cNvSpPr>
          <p:nvPr/>
        </p:nvSpPr>
        <p:spPr bwMode="auto">
          <a:xfrm>
            <a:off x="5174340" y="3946525"/>
            <a:ext cx="517525" cy="0"/>
          </a:xfrm>
          <a:prstGeom prst="line">
            <a:avLst/>
          </a:prstGeom>
          <a:noFill/>
          <a:ln w="57150">
            <a:solidFill>
              <a:schemeClr val="tx1"/>
            </a:solidFill>
            <a:miter lim="800000"/>
            <a:headEnd/>
            <a:tailEnd type="triangle" w="med" len="med"/>
          </a:ln>
        </p:spPr>
        <p:txBody>
          <a:bodyPr wrap="none"/>
          <a:lstStyle/>
          <a:p>
            <a:endParaRPr lang="en-ZA"/>
          </a:p>
        </p:txBody>
      </p:sp>
      <p:sp>
        <p:nvSpPr>
          <p:cNvPr id="26" name="Line 34"/>
          <p:cNvSpPr>
            <a:spLocks noChangeShapeType="1"/>
          </p:cNvSpPr>
          <p:nvPr/>
        </p:nvSpPr>
        <p:spPr bwMode="auto">
          <a:xfrm flipH="1">
            <a:off x="5142590" y="4141788"/>
            <a:ext cx="503238" cy="0"/>
          </a:xfrm>
          <a:prstGeom prst="line">
            <a:avLst/>
          </a:prstGeom>
          <a:noFill/>
          <a:ln w="57150">
            <a:solidFill>
              <a:schemeClr val="tx1"/>
            </a:solidFill>
            <a:miter lim="800000"/>
            <a:headEnd/>
            <a:tailEnd type="triangle" w="med" len="med"/>
          </a:ln>
        </p:spPr>
        <p:txBody>
          <a:bodyPr wrap="none"/>
          <a:lstStyle/>
          <a:p>
            <a:endParaRPr lang="en-ZA"/>
          </a:p>
        </p:txBody>
      </p:sp>
      <p:sp>
        <p:nvSpPr>
          <p:cNvPr id="27" name="Text Box 35"/>
          <p:cNvSpPr txBox="1">
            <a:spLocks noChangeArrowheads="1"/>
          </p:cNvSpPr>
          <p:nvPr/>
        </p:nvSpPr>
        <p:spPr bwMode="auto">
          <a:xfrm>
            <a:off x="5548990" y="5454650"/>
            <a:ext cx="1630363" cy="396875"/>
          </a:xfrm>
          <a:prstGeom prst="rect">
            <a:avLst/>
          </a:prstGeom>
          <a:noFill/>
          <a:ln w="9525">
            <a:noFill/>
            <a:miter lim="800000"/>
            <a:headEnd/>
            <a:tailEnd/>
          </a:ln>
          <a:effectLst/>
        </p:spPr>
        <p:txBody>
          <a:bodyPr>
            <a:spAutoFit/>
          </a:bodyPr>
          <a:lstStyle/>
          <a:p>
            <a:pPr algn="ctr">
              <a:spcBef>
                <a:spcPct val="50000"/>
              </a:spcBef>
              <a:defRPr/>
            </a:pPr>
            <a:r>
              <a:rPr lang="en-ZA" sz="2000" b="1" i="0" dirty="0">
                <a:solidFill>
                  <a:schemeClr val="accent6">
                    <a:lumMod val="60000"/>
                    <a:lumOff val="40000"/>
                  </a:schemeClr>
                </a:solidFill>
                <a:latin typeface="Arial" charset="0"/>
              </a:rPr>
              <a:t>Monomer</a:t>
            </a:r>
          </a:p>
        </p:txBody>
      </p:sp>
      <p:sp>
        <p:nvSpPr>
          <p:cNvPr id="28" name="Text Box 36"/>
          <p:cNvSpPr txBox="1">
            <a:spLocks noChangeArrowheads="1"/>
          </p:cNvSpPr>
          <p:nvPr/>
        </p:nvSpPr>
        <p:spPr bwMode="auto">
          <a:xfrm>
            <a:off x="5536290" y="4389438"/>
            <a:ext cx="1630363" cy="396875"/>
          </a:xfrm>
          <a:prstGeom prst="rect">
            <a:avLst/>
          </a:prstGeom>
          <a:solidFill>
            <a:schemeClr val="tx1"/>
          </a:solidFill>
          <a:ln w="9525">
            <a:noFill/>
            <a:miter lim="800000"/>
            <a:headEnd/>
            <a:tailEnd/>
          </a:ln>
          <a:effectLst/>
        </p:spPr>
        <p:txBody>
          <a:bodyPr>
            <a:spAutoFit/>
          </a:bodyPr>
          <a:lstStyle/>
          <a:p>
            <a:pPr algn="ctr">
              <a:spcBef>
                <a:spcPct val="50000"/>
              </a:spcBef>
              <a:defRPr/>
            </a:pPr>
            <a:r>
              <a:rPr lang="en-ZA" sz="2000" b="1" i="0" dirty="0" err="1">
                <a:solidFill>
                  <a:schemeClr val="bg2">
                    <a:lumMod val="20000"/>
                    <a:lumOff val="80000"/>
                  </a:schemeClr>
                </a:solidFill>
                <a:effectLst>
                  <a:outerShdw blurRad="38100" dist="38100" dir="2700000" algn="tl">
                    <a:srgbClr val="C0C0C0"/>
                  </a:outerShdw>
                </a:effectLst>
                <a:latin typeface="Arial" charset="0"/>
              </a:rPr>
              <a:t>Dimer</a:t>
            </a:r>
            <a:endParaRPr lang="en-ZA" sz="2000" b="1" i="0" dirty="0">
              <a:solidFill>
                <a:schemeClr val="bg2">
                  <a:lumMod val="20000"/>
                  <a:lumOff val="80000"/>
                </a:schemeClr>
              </a:solidFill>
              <a:effectLst>
                <a:outerShdw blurRad="38100" dist="38100" dir="2700000" algn="tl">
                  <a:srgbClr val="C0C0C0"/>
                </a:outerShdw>
              </a:effectLst>
              <a:latin typeface="Arial" charset="0"/>
            </a:endParaRPr>
          </a:p>
        </p:txBody>
      </p:sp>
      <p:sp>
        <p:nvSpPr>
          <p:cNvPr id="29" name="Text Box 37"/>
          <p:cNvSpPr txBox="1">
            <a:spLocks noChangeArrowheads="1"/>
          </p:cNvSpPr>
          <p:nvPr/>
        </p:nvSpPr>
        <p:spPr bwMode="auto">
          <a:xfrm>
            <a:off x="7076165" y="4383088"/>
            <a:ext cx="1630363" cy="366712"/>
          </a:xfrm>
          <a:prstGeom prst="rect">
            <a:avLst/>
          </a:prstGeom>
          <a:noFill/>
          <a:ln w="9525">
            <a:noFill/>
            <a:miter lim="800000"/>
            <a:headEnd/>
            <a:tailEnd/>
          </a:ln>
          <a:effectLst/>
        </p:spPr>
        <p:txBody>
          <a:bodyPr>
            <a:spAutoFit/>
          </a:bodyPr>
          <a:lstStyle/>
          <a:p>
            <a:pPr algn="ctr">
              <a:spcBef>
                <a:spcPct val="50000"/>
              </a:spcBef>
              <a:defRPr/>
            </a:pPr>
            <a:r>
              <a:rPr lang="en-ZA" sz="1800" b="1" i="0" dirty="0">
                <a:effectLst>
                  <a:outerShdw blurRad="38100" dist="38100" dir="2700000" algn="tl">
                    <a:srgbClr val="000000">
                      <a:alpha val="43137"/>
                    </a:srgbClr>
                  </a:outerShdw>
                </a:effectLst>
                <a:latin typeface="Arial" charset="0"/>
              </a:rPr>
              <a:t>Monomer</a:t>
            </a:r>
          </a:p>
        </p:txBody>
      </p:sp>
      <p:sp>
        <p:nvSpPr>
          <p:cNvPr id="30" name="AutoShape 38"/>
          <p:cNvSpPr>
            <a:spLocks noChangeArrowheads="1"/>
          </p:cNvSpPr>
          <p:nvPr/>
        </p:nvSpPr>
        <p:spPr bwMode="auto">
          <a:xfrm>
            <a:off x="7466690" y="3884613"/>
            <a:ext cx="822325" cy="473075"/>
          </a:xfrm>
          <a:prstGeom prst="flowChartDecision">
            <a:avLst/>
          </a:prstGeom>
          <a:solidFill>
            <a:schemeClr val="accent1"/>
          </a:solidFill>
          <a:ln w="9525">
            <a:solidFill>
              <a:schemeClr val="tx1"/>
            </a:solidFill>
            <a:miter lim="800000"/>
            <a:headEnd/>
            <a:tailEnd/>
          </a:ln>
        </p:spPr>
        <p:txBody>
          <a:bodyPr wrap="none" anchor="ctr"/>
          <a:lstStyle/>
          <a:p>
            <a:endParaRPr lang="en-ZA" sz="1800">
              <a:latin typeface="Arial" charset="0"/>
            </a:endParaRPr>
          </a:p>
        </p:txBody>
      </p:sp>
      <p:sp>
        <p:nvSpPr>
          <p:cNvPr id="31" name="Line 39"/>
          <p:cNvSpPr>
            <a:spLocks noChangeShapeType="1"/>
          </p:cNvSpPr>
          <p:nvPr/>
        </p:nvSpPr>
        <p:spPr bwMode="auto">
          <a:xfrm flipH="1" flipV="1">
            <a:off x="6363378" y="2987675"/>
            <a:ext cx="14287" cy="563563"/>
          </a:xfrm>
          <a:prstGeom prst="line">
            <a:avLst/>
          </a:prstGeom>
          <a:noFill/>
          <a:ln w="57150">
            <a:solidFill>
              <a:schemeClr val="tx1"/>
            </a:solidFill>
            <a:miter lim="800000"/>
            <a:headEnd/>
            <a:tailEnd type="triangle" w="med" len="med"/>
          </a:ln>
        </p:spPr>
        <p:txBody>
          <a:bodyPr wrap="none"/>
          <a:lstStyle/>
          <a:p>
            <a:endParaRPr lang="en-ZA"/>
          </a:p>
        </p:txBody>
      </p:sp>
      <p:sp>
        <p:nvSpPr>
          <p:cNvPr id="32" name="Text Box 40"/>
          <p:cNvSpPr txBox="1">
            <a:spLocks noChangeArrowheads="1"/>
          </p:cNvSpPr>
          <p:nvPr/>
        </p:nvSpPr>
        <p:spPr bwMode="auto">
          <a:xfrm>
            <a:off x="5304515" y="2195513"/>
            <a:ext cx="1908175" cy="701675"/>
          </a:xfrm>
          <a:prstGeom prst="rect">
            <a:avLst/>
          </a:prstGeom>
          <a:noFill/>
          <a:ln w="9525">
            <a:noFill/>
            <a:miter lim="800000"/>
            <a:headEnd/>
            <a:tailEnd/>
          </a:ln>
          <a:effectLst/>
        </p:spPr>
        <p:txBody>
          <a:bodyPr>
            <a:spAutoFit/>
          </a:bodyPr>
          <a:lstStyle/>
          <a:p>
            <a:pPr algn="ctr">
              <a:spcBef>
                <a:spcPct val="50000"/>
              </a:spcBef>
              <a:defRPr/>
            </a:pPr>
            <a:r>
              <a:rPr lang="en-ZA" sz="2000" b="1" i="0" dirty="0">
                <a:solidFill>
                  <a:schemeClr val="accent1">
                    <a:lumMod val="60000"/>
                    <a:lumOff val="40000"/>
                  </a:schemeClr>
                </a:solidFill>
                <a:latin typeface="Arial" charset="0"/>
              </a:rPr>
              <a:t>Tissue-bound  insulin</a:t>
            </a:r>
          </a:p>
        </p:txBody>
      </p:sp>
      <p:sp>
        <p:nvSpPr>
          <p:cNvPr id="33" name="Line 41"/>
          <p:cNvSpPr>
            <a:spLocks noChangeShapeType="1"/>
          </p:cNvSpPr>
          <p:nvPr/>
        </p:nvSpPr>
        <p:spPr bwMode="auto">
          <a:xfrm>
            <a:off x="6241140" y="4740275"/>
            <a:ext cx="15875" cy="273050"/>
          </a:xfrm>
          <a:prstGeom prst="line">
            <a:avLst/>
          </a:prstGeom>
          <a:noFill/>
          <a:ln w="57150">
            <a:solidFill>
              <a:schemeClr val="tx1"/>
            </a:solidFill>
            <a:miter lim="800000"/>
            <a:headEnd/>
            <a:tailEnd type="triangle" w="med" len="med"/>
          </a:ln>
        </p:spPr>
        <p:txBody>
          <a:bodyPr wrap="none"/>
          <a:lstStyle/>
          <a:p>
            <a:endParaRPr lang="en-ZA"/>
          </a:p>
        </p:txBody>
      </p:sp>
      <p:sp>
        <p:nvSpPr>
          <p:cNvPr id="34" name="Line 42"/>
          <p:cNvSpPr>
            <a:spLocks noChangeShapeType="1"/>
          </p:cNvSpPr>
          <p:nvPr/>
        </p:nvSpPr>
        <p:spPr bwMode="auto">
          <a:xfrm flipV="1">
            <a:off x="6499903" y="4721225"/>
            <a:ext cx="0" cy="288925"/>
          </a:xfrm>
          <a:prstGeom prst="line">
            <a:avLst/>
          </a:prstGeom>
          <a:noFill/>
          <a:ln w="57150">
            <a:solidFill>
              <a:schemeClr val="tx1"/>
            </a:solidFill>
            <a:miter lim="800000"/>
            <a:headEnd/>
            <a:tailEnd type="triangle" w="med" len="med"/>
          </a:ln>
        </p:spPr>
        <p:txBody>
          <a:bodyPr wrap="none"/>
          <a:lstStyle/>
          <a:p>
            <a:endParaRPr lang="en-ZA"/>
          </a:p>
        </p:txBody>
      </p:sp>
      <p:sp>
        <p:nvSpPr>
          <p:cNvPr id="35" name="Line 43"/>
          <p:cNvSpPr>
            <a:spLocks noChangeShapeType="1"/>
          </p:cNvSpPr>
          <p:nvPr/>
        </p:nvSpPr>
        <p:spPr bwMode="auto">
          <a:xfrm>
            <a:off x="389615" y="5861050"/>
            <a:ext cx="3275013" cy="0"/>
          </a:xfrm>
          <a:prstGeom prst="line">
            <a:avLst/>
          </a:prstGeom>
          <a:noFill/>
          <a:ln w="101600">
            <a:solidFill>
              <a:srgbClr val="CC3300"/>
            </a:solidFill>
            <a:miter lim="800000"/>
            <a:headEnd/>
            <a:tailEnd/>
          </a:ln>
        </p:spPr>
        <p:txBody>
          <a:bodyPr wrap="none"/>
          <a:lstStyle/>
          <a:p>
            <a:endParaRPr lang="en-ZA"/>
          </a:p>
        </p:txBody>
      </p:sp>
      <p:sp>
        <p:nvSpPr>
          <p:cNvPr id="36" name="Line 45"/>
          <p:cNvSpPr>
            <a:spLocks noChangeShapeType="1"/>
          </p:cNvSpPr>
          <p:nvPr/>
        </p:nvSpPr>
        <p:spPr bwMode="auto">
          <a:xfrm>
            <a:off x="3542390" y="5854700"/>
            <a:ext cx="2466975" cy="14288"/>
          </a:xfrm>
          <a:prstGeom prst="line">
            <a:avLst/>
          </a:prstGeom>
          <a:noFill/>
          <a:ln w="101600">
            <a:solidFill>
              <a:schemeClr val="tx2">
                <a:lumMod val="90000"/>
              </a:schemeClr>
            </a:solidFill>
            <a:miter lim="800000"/>
            <a:headEnd/>
            <a:tailEnd/>
          </a:ln>
        </p:spPr>
        <p:txBody>
          <a:bodyPr wrap="none"/>
          <a:lstStyle/>
          <a:p>
            <a:endParaRPr lang="en-ZA"/>
          </a:p>
        </p:txBody>
      </p:sp>
      <p:sp>
        <p:nvSpPr>
          <p:cNvPr id="37" name="Line 46"/>
          <p:cNvSpPr>
            <a:spLocks noChangeShapeType="1"/>
          </p:cNvSpPr>
          <p:nvPr/>
        </p:nvSpPr>
        <p:spPr bwMode="auto">
          <a:xfrm>
            <a:off x="5869665" y="5864225"/>
            <a:ext cx="2817813" cy="14288"/>
          </a:xfrm>
          <a:prstGeom prst="line">
            <a:avLst/>
          </a:prstGeom>
          <a:noFill/>
          <a:ln w="101600">
            <a:solidFill>
              <a:srgbClr val="CC0099"/>
            </a:solidFill>
            <a:miter lim="800000"/>
            <a:headEnd/>
            <a:tailEnd/>
          </a:ln>
        </p:spPr>
        <p:txBody>
          <a:bodyPr wrap="none"/>
          <a:lstStyle/>
          <a:p>
            <a:endParaRPr lang="en-ZA"/>
          </a:p>
        </p:txBody>
      </p:sp>
      <p:sp>
        <p:nvSpPr>
          <p:cNvPr id="38" name="AutoShape 47"/>
          <p:cNvSpPr>
            <a:spLocks noChangeArrowheads="1"/>
          </p:cNvSpPr>
          <p:nvPr/>
        </p:nvSpPr>
        <p:spPr bwMode="auto">
          <a:xfrm>
            <a:off x="6638015" y="2924175"/>
            <a:ext cx="1538288" cy="657225"/>
          </a:xfrm>
          <a:prstGeom prst="curvedDownArrow">
            <a:avLst>
              <a:gd name="adj1" fmla="val 46812"/>
              <a:gd name="adj2" fmla="val 93623"/>
              <a:gd name="adj3" fmla="val 33333"/>
            </a:avLst>
          </a:prstGeom>
          <a:gradFill rotWithShape="0">
            <a:gsLst>
              <a:gs pos="0">
                <a:srgbClr val="767600"/>
              </a:gs>
              <a:gs pos="50000">
                <a:srgbClr val="FFFF00"/>
              </a:gs>
              <a:gs pos="100000">
                <a:srgbClr val="767600"/>
              </a:gs>
            </a:gsLst>
            <a:lin ang="5400000" scaled="1"/>
          </a:gradFill>
          <a:ln w="9525">
            <a:solidFill>
              <a:schemeClr val="tx1"/>
            </a:solidFill>
            <a:miter lim="800000"/>
            <a:headEnd/>
            <a:tailEnd/>
          </a:ln>
        </p:spPr>
        <p:txBody>
          <a:bodyPr wrap="none" anchor="ctr"/>
          <a:lstStyle/>
          <a:p>
            <a:endParaRPr lang="en-ZA" sz="1800">
              <a:latin typeface="Arial" charset="0"/>
            </a:endParaRPr>
          </a:p>
        </p:txBody>
      </p:sp>
      <p:sp>
        <p:nvSpPr>
          <p:cNvPr id="39" name="AutoShape 48"/>
          <p:cNvSpPr>
            <a:spLocks noChangeArrowheads="1"/>
          </p:cNvSpPr>
          <p:nvPr/>
        </p:nvSpPr>
        <p:spPr bwMode="auto">
          <a:xfrm rot="-2261819">
            <a:off x="7074578" y="5103813"/>
            <a:ext cx="1225550" cy="765175"/>
          </a:xfrm>
          <a:prstGeom prst="curvedUpArrow">
            <a:avLst>
              <a:gd name="adj1" fmla="val 32033"/>
              <a:gd name="adj2" fmla="val 64066"/>
              <a:gd name="adj3" fmla="val 33333"/>
            </a:avLst>
          </a:prstGeom>
          <a:gradFill rotWithShape="0">
            <a:gsLst>
              <a:gs pos="0">
                <a:srgbClr val="767600"/>
              </a:gs>
              <a:gs pos="50000">
                <a:srgbClr val="FFFF00"/>
              </a:gs>
              <a:gs pos="100000">
                <a:srgbClr val="767600"/>
              </a:gs>
            </a:gsLst>
            <a:lin ang="5400000" scaled="1"/>
          </a:gradFill>
          <a:ln w="9525">
            <a:solidFill>
              <a:schemeClr val="tx1"/>
            </a:solidFill>
            <a:miter lim="800000"/>
            <a:headEnd/>
            <a:tailEnd/>
          </a:ln>
        </p:spPr>
        <p:txBody>
          <a:bodyPr wrap="none" anchor="ctr"/>
          <a:lstStyle/>
          <a:p>
            <a:endParaRPr lang="en-ZA" sz="1800">
              <a:latin typeface="Arial" charset="0"/>
            </a:endParaRPr>
          </a:p>
        </p:txBody>
      </p:sp>
      <p:sp>
        <p:nvSpPr>
          <p:cNvPr id="40" name="Text Box 49"/>
          <p:cNvSpPr txBox="1">
            <a:spLocks noChangeArrowheads="1"/>
          </p:cNvSpPr>
          <p:nvPr/>
        </p:nvSpPr>
        <p:spPr bwMode="auto">
          <a:xfrm>
            <a:off x="4012290" y="5448300"/>
            <a:ext cx="1827213" cy="396875"/>
          </a:xfrm>
          <a:prstGeom prst="rect">
            <a:avLst/>
          </a:prstGeom>
          <a:noFill/>
          <a:ln w="9525">
            <a:noFill/>
            <a:miter lim="800000"/>
            <a:headEnd/>
            <a:tailEnd/>
          </a:ln>
          <a:effectLst/>
        </p:spPr>
        <p:txBody>
          <a:bodyPr>
            <a:spAutoFit/>
          </a:bodyPr>
          <a:lstStyle/>
          <a:p>
            <a:pPr algn="ctr">
              <a:spcBef>
                <a:spcPct val="50000"/>
              </a:spcBef>
            </a:pPr>
            <a:r>
              <a:rPr lang="en-ZA" sz="2000" i="0" dirty="0">
                <a:solidFill>
                  <a:srgbClr val="FFC000"/>
                </a:solidFill>
                <a:effectLst>
                  <a:outerShdw blurRad="38100" dist="38100" dir="2700000" algn="tl">
                    <a:srgbClr val="C0C0C0"/>
                  </a:outerShdw>
                </a:effectLst>
                <a:latin typeface="Arial" charset="0"/>
              </a:rPr>
              <a:t>(ANALOGUE) </a:t>
            </a:r>
          </a:p>
        </p:txBody>
      </p:sp>
      <p:cxnSp>
        <p:nvCxnSpPr>
          <p:cNvPr id="42" name="Straight Connector 41"/>
          <p:cNvCxnSpPr/>
          <p:nvPr/>
        </p:nvCxnSpPr>
        <p:spPr>
          <a:xfrm>
            <a:off x="551543" y="1727200"/>
            <a:ext cx="7997371" cy="0"/>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5"/>
          <p:cNvSpPr>
            <a:spLocks noChangeArrowheads="1"/>
          </p:cNvSpPr>
          <p:nvPr/>
        </p:nvSpPr>
        <p:spPr bwMode="auto">
          <a:xfrm>
            <a:off x="400050" y="479656"/>
            <a:ext cx="8313738" cy="611187"/>
          </a:xfrm>
          <a:prstGeom prst="rect">
            <a:avLst/>
          </a:prstGeom>
          <a:solidFill>
            <a:schemeClr val="tx1"/>
          </a:solidFill>
          <a:ln w="9525">
            <a:noFill/>
            <a:miter lim="800000"/>
            <a:headEnd/>
            <a:tailEnd/>
          </a:ln>
          <a:effectLst>
            <a:outerShdw dist="35921" dir="2700000" algn="ctr" rotWithShape="0">
              <a:srgbClr val="808080"/>
            </a:outerShdw>
          </a:effectLst>
        </p:spPr>
        <p:txBody>
          <a:bodyPr lIns="0" tIns="0" rIns="0" bIns="0"/>
          <a:lstStyle/>
          <a:p>
            <a:pPr algn="ctr"/>
            <a:r>
              <a:rPr lang="en-US" sz="3600" i="0" dirty="0">
                <a:solidFill>
                  <a:schemeClr val="bg2">
                    <a:lumMod val="20000"/>
                    <a:lumOff val="80000"/>
                  </a:schemeClr>
                </a:solidFill>
                <a:effectLst>
                  <a:outerShdw blurRad="38100" dist="38100" dir="2700000" algn="tl">
                    <a:srgbClr val="C0C0C0"/>
                  </a:outerShdw>
                </a:effectLst>
                <a:latin typeface="Americana XBd BT" pitchFamily="18" charset="0"/>
              </a:rPr>
              <a:t>Insulin Actions: Concept</a:t>
            </a:r>
            <a:endParaRPr lang="en-GB" sz="3600" i="0" dirty="0">
              <a:solidFill>
                <a:schemeClr val="bg2">
                  <a:lumMod val="20000"/>
                  <a:lumOff val="80000"/>
                </a:schemeClr>
              </a:solidFill>
              <a:effectLst>
                <a:outerShdw blurRad="38100" dist="38100" dir="2700000" algn="tl">
                  <a:srgbClr val="C0C0C0"/>
                </a:outerShdw>
              </a:effectLst>
              <a:latin typeface="Americana XBd BT" pitchFamily="18" charset="0"/>
            </a:endParaRPr>
          </a:p>
        </p:txBody>
      </p:sp>
      <p:grpSp>
        <p:nvGrpSpPr>
          <p:cNvPr id="146" name="Group 10"/>
          <p:cNvGrpSpPr>
            <a:grpSpLocks/>
          </p:cNvGrpSpPr>
          <p:nvPr/>
        </p:nvGrpSpPr>
        <p:grpSpPr bwMode="auto">
          <a:xfrm>
            <a:off x="977899" y="1779588"/>
            <a:ext cx="7512957" cy="4532312"/>
            <a:chOff x="2512" y="881"/>
            <a:chExt cx="3137" cy="3039"/>
          </a:xfrm>
        </p:grpSpPr>
        <p:sp>
          <p:nvSpPr>
            <p:cNvPr id="147" name="Text Box 11"/>
            <p:cNvSpPr txBox="1">
              <a:spLocks noChangeArrowheads="1"/>
            </p:cNvSpPr>
            <p:nvPr/>
          </p:nvSpPr>
          <p:spPr bwMode="auto">
            <a:xfrm>
              <a:off x="3240" y="2843"/>
              <a:ext cx="2216" cy="226"/>
            </a:xfrm>
            <a:prstGeom prst="rect">
              <a:avLst/>
            </a:prstGeom>
            <a:noFill/>
            <a:ln w="9525" algn="ctr">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600" b="0" i="0" u="none" strike="noStrike" kern="0" cap="none" spc="0" normalizeH="0" baseline="0" noProof="0">
                  <a:ln>
                    <a:noFill/>
                  </a:ln>
                  <a:solidFill>
                    <a:srgbClr val="CC3300"/>
                  </a:solidFill>
                  <a:effectLst>
                    <a:outerShdw blurRad="38100" dist="38100" dir="2700000" algn="tl">
                      <a:srgbClr val="C0C0C0"/>
                    </a:outerShdw>
                  </a:effectLst>
                  <a:uLnTx/>
                  <a:uFillTx/>
                  <a:latin typeface="Verdana" pitchFamily="34" charset="0"/>
                </a:rPr>
                <a:t>Physiological insulin profile</a:t>
              </a:r>
              <a:endParaRPr kumimoji="0" lang="en-US" sz="1600" b="0" i="0" u="none" strike="noStrike" kern="0" cap="none" spc="0" normalizeH="0" baseline="0" noProof="0">
                <a:ln>
                  <a:noFill/>
                </a:ln>
                <a:solidFill>
                  <a:srgbClr val="CC3300"/>
                </a:solidFill>
                <a:effectLst>
                  <a:outerShdw blurRad="38100" dist="38100" dir="2700000" algn="tl">
                    <a:srgbClr val="C0C0C0"/>
                  </a:outerShdw>
                </a:effectLst>
                <a:uLnTx/>
                <a:uFillTx/>
                <a:latin typeface="Verdana" pitchFamily="34" charset="0"/>
              </a:endParaRPr>
            </a:p>
          </p:txBody>
        </p:sp>
        <p:grpSp>
          <p:nvGrpSpPr>
            <p:cNvPr id="148" name="Group 12"/>
            <p:cNvGrpSpPr>
              <a:grpSpLocks/>
            </p:cNvGrpSpPr>
            <p:nvPr/>
          </p:nvGrpSpPr>
          <p:grpSpPr bwMode="auto">
            <a:xfrm>
              <a:off x="2512" y="2223"/>
              <a:ext cx="3088" cy="433"/>
              <a:chOff x="2530" y="2223"/>
              <a:chExt cx="3088" cy="433"/>
            </a:xfrm>
          </p:grpSpPr>
          <p:sp>
            <p:nvSpPr>
              <p:cNvPr id="184" name="Line 13"/>
              <p:cNvSpPr>
                <a:spLocks noChangeShapeType="1"/>
              </p:cNvSpPr>
              <p:nvPr/>
            </p:nvSpPr>
            <p:spPr bwMode="auto">
              <a:xfrm>
                <a:off x="2530" y="2655"/>
                <a:ext cx="3088"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nvGrpSpPr>
              <p:cNvPr id="185" name="Group 14"/>
              <p:cNvGrpSpPr>
                <a:grpSpLocks/>
              </p:cNvGrpSpPr>
              <p:nvPr/>
            </p:nvGrpSpPr>
            <p:grpSpPr bwMode="auto">
              <a:xfrm>
                <a:off x="2530" y="2223"/>
                <a:ext cx="3088" cy="3"/>
                <a:chOff x="2530" y="2223"/>
                <a:chExt cx="3088" cy="3"/>
              </a:xfrm>
            </p:grpSpPr>
            <p:sp>
              <p:nvSpPr>
                <p:cNvPr id="186" name="Line 15"/>
                <p:cNvSpPr>
                  <a:spLocks noChangeShapeType="1"/>
                </p:cNvSpPr>
                <p:nvPr/>
              </p:nvSpPr>
              <p:spPr bwMode="auto">
                <a:xfrm>
                  <a:off x="253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87" name="Line 16"/>
                <p:cNvSpPr>
                  <a:spLocks noChangeShapeType="1"/>
                </p:cNvSpPr>
                <p:nvPr/>
              </p:nvSpPr>
              <p:spPr bwMode="auto">
                <a:xfrm>
                  <a:off x="256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88" name="Line 17"/>
                <p:cNvSpPr>
                  <a:spLocks noChangeShapeType="1"/>
                </p:cNvSpPr>
                <p:nvPr/>
              </p:nvSpPr>
              <p:spPr bwMode="auto">
                <a:xfrm>
                  <a:off x="259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89" name="Line 18"/>
                <p:cNvSpPr>
                  <a:spLocks noChangeShapeType="1"/>
                </p:cNvSpPr>
                <p:nvPr/>
              </p:nvSpPr>
              <p:spPr bwMode="auto">
                <a:xfrm>
                  <a:off x="307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0" name="Line 19"/>
                <p:cNvSpPr>
                  <a:spLocks noChangeShapeType="1"/>
                </p:cNvSpPr>
                <p:nvPr/>
              </p:nvSpPr>
              <p:spPr bwMode="auto">
                <a:xfrm>
                  <a:off x="310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1" name="Line 20"/>
                <p:cNvSpPr>
                  <a:spLocks noChangeShapeType="1"/>
                </p:cNvSpPr>
                <p:nvPr/>
              </p:nvSpPr>
              <p:spPr bwMode="auto">
                <a:xfrm>
                  <a:off x="313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2" name="Line 21"/>
                <p:cNvSpPr>
                  <a:spLocks noChangeShapeType="1"/>
                </p:cNvSpPr>
                <p:nvPr/>
              </p:nvSpPr>
              <p:spPr bwMode="auto">
                <a:xfrm>
                  <a:off x="317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3" name="Line 22"/>
                <p:cNvSpPr>
                  <a:spLocks noChangeShapeType="1"/>
                </p:cNvSpPr>
                <p:nvPr/>
              </p:nvSpPr>
              <p:spPr bwMode="auto">
                <a:xfrm>
                  <a:off x="320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4" name="Line 23"/>
                <p:cNvSpPr>
                  <a:spLocks noChangeShapeType="1"/>
                </p:cNvSpPr>
                <p:nvPr/>
              </p:nvSpPr>
              <p:spPr bwMode="auto">
                <a:xfrm>
                  <a:off x="323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5" name="Line 24"/>
                <p:cNvSpPr>
                  <a:spLocks noChangeShapeType="1"/>
                </p:cNvSpPr>
                <p:nvPr/>
              </p:nvSpPr>
              <p:spPr bwMode="auto">
                <a:xfrm>
                  <a:off x="326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6" name="Line 25"/>
                <p:cNvSpPr>
                  <a:spLocks noChangeShapeType="1"/>
                </p:cNvSpPr>
                <p:nvPr/>
              </p:nvSpPr>
              <p:spPr bwMode="auto">
                <a:xfrm>
                  <a:off x="329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7" name="Line 26"/>
                <p:cNvSpPr>
                  <a:spLocks noChangeShapeType="1"/>
                </p:cNvSpPr>
                <p:nvPr/>
              </p:nvSpPr>
              <p:spPr bwMode="auto">
                <a:xfrm>
                  <a:off x="333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8" name="Line 27"/>
                <p:cNvSpPr>
                  <a:spLocks noChangeShapeType="1"/>
                </p:cNvSpPr>
                <p:nvPr/>
              </p:nvSpPr>
              <p:spPr bwMode="auto">
                <a:xfrm>
                  <a:off x="336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99" name="Line 28"/>
                <p:cNvSpPr>
                  <a:spLocks noChangeShapeType="1"/>
                </p:cNvSpPr>
                <p:nvPr/>
              </p:nvSpPr>
              <p:spPr bwMode="auto">
                <a:xfrm>
                  <a:off x="339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0" name="Line 29"/>
                <p:cNvSpPr>
                  <a:spLocks noChangeShapeType="1"/>
                </p:cNvSpPr>
                <p:nvPr/>
              </p:nvSpPr>
              <p:spPr bwMode="auto">
                <a:xfrm>
                  <a:off x="342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1" name="Line 30"/>
                <p:cNvSpPr>
                  <a:spLocks noChangeShapeType="1"/>
                </p:cNvSpPr>
                <p:nvPr/>
              </p:nvSpPr>
              <p:spPr bwMode="auto">
                <a:xfrm>
                  <a:off x="345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2" name="Line 31"/>
                <p:cNvSpPr>
                  <a:spLocks noChangeShapeType="1"/>
                </p:cNvSpPr>
                <p:nvPr/>
              </p:nvSpPr>
              <p:spPr bwMode="auto">
                <a:xfrm>
                  <a:off x="349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3" name="Line 32"/>
                <p:cNvSpPr>
                  <a:spLocks noChangeShapeType="1"/>
                </p:cNvSpPr>
                <p:nvPr/>
              </p:nvSpPr>
              <p:spPr bwMode="auto">
                <a:xfrm>
                  <a:off x="352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4" name="Line 33"/>
                <p:cNvSpPr>
                  <a:spLocks noChangeShapeType="1"/>
                </p:cNvSpPr>
                <p:nvPr/>
              </p:nvSpPr>
              <p:spPr bwMode="auto">
                <a:xfrm>
                  <a:off x="355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5" name="Line 34"/>
                <p:cNvSpPr>
                  <a:spLocks noChangeShapeType="1"/>
                </p:cNvSpPr>
                <p:nvPr/>
              </p:nvSpPr>
              <p:spPr bwMode="auto">
                <a:xfrm>
                  <a:off x="358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6" name="Line 35"/>
                <p:cNvSpPr>
                  <a:spLocks noChangeShapeType="1"/>
                </p:cNvSpPr>
                <p:nvPr/>
              </p:nvSpPr>
              <p:spPr bwMode="auto">
                <a:xfrm>
                  <a:off x="361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7" name="Line 36"/>
                <p:cNvSpPr>
                  <a:spLocks noChangeShapeType="1"/>
                </p:cNvSpPr>
                <p:nvPr/>
              </p:nvSpPr>
              <p:spPr bwMode="auto">
                <a:xfrm>
                  <a:off x="365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8" name="Line 37"/>
                <p:cNvSpPr>
                  <a:spLocks noChangeShapeType="1"/>
                </p:cNvSpPr>
                <p:nvPr/>
              </p:nvSpPr>
              <p:spPr bwMode="auto">
                <a:xfrm>
                  <a:off x="368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09" name="Line 38"/>
                <p:cNvSpPr>
                  <a:spLocks noChangeShapeType="1"/>
                </p:cNvSpPr>
                <p:nvPr/>
              </p:nvSpPr>
              <p:spPr bwMode="auto">
                <a:xfrm>
                  <a:off x="371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0" name="Line 39"/>
                <p:cNvSpPr>
                  <a:spLocks noChangeShapeType="1"/>
                </p:cNvSpPr>
                <p:nvPr/>
              </p:nvSpPr>
              <p:spPr bwMode="auto">
                <a:xfrm>
                  <a:off x="374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1" name="Line 40"/>
                <p:cNvSpPr>
                  <a:spLocks noChangeShapeType="1"/>
                </p:cNvSpPr>
                <p:nvPr/>
              </p:nvSpPr>
              <p:spPr bwMode="auto">
                <a:xfrm>
                  <a:off x="377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2" name="Line 41"/>
                <p:cNvSpPr>
                  <a:spLocks noChangeShapeType="1"/>
                </p:cNvSpPr>
                <p:nvPr/>
              </p:nvSpPr>
              <p:spPr bwMode="auto">
                <a:xfrm>
                  <a:off x="381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3" name="Line 42"/>
                <p:cNvSpPr>
                  <a:spLocks noChangeShapeType="1"/>
                </p:cNvSpPr>
                <p:nvPr/>
              </p:nvSpPr>
              <p:spPr bwMode="auto">
                <a:xfrm>
                  <a:off x="384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4" name="Line 43"/>
                <p:cNvSpPr>
                  <a:spLocks noChangeShapeType="1"/>
                </p:cNvSpPr>
                <p:nvPr/>
              </p:nvSpPr>
              <p:spPr bwMode="auto">
                <a:xfrm>
                  <a:off x="387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5" name="Line 44"/>
                <p:cNvSpPr>
                  <a:spLocks noChangeShapeType="1"/>
                </p:cNvSpPr>
                <p:nvPr/>
              </p:nvSpPr>
              <p:spPr bwMode="auto">
                <a:xfrm>
                  <a:off x="390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6" name="Line 45"/>
                <p:cNvSpPr>
                  <a:spLocks noChangeShapeType="1"/>
                </p:cNvSpPr>
                <p:nvPr/>
              </p:nvSpPr>
              <p:spPr bwMode="auto">
                <a:xfrm>
                  <a:off x="393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7" name="Line 46"/>
                <p:cNvSpPr>
                  <a:spLocks noChangeShapeType="1"/>
                </p:cNvSpPr>
                <p:nvPr/>
              </p:nvSpPr>
              <p:spPr bwMode="auto">
                <a:xfrm>
                  <a:off x="397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8" name="Line 47"/>
                <p:cNvSpPr>
                  <a:spLocks noChangeShapeType="1"/>
                </p:cNvSpPr>
                <p:nvPr/>
              </p:nvSpPr>
              <p:spPr bwMode="auto">
                <a:xfrm>
                  <a:off x="400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19" name="Line 48"/>
                <p:cNvSpPr>
                  <a:spLocks noChangeShapeType="1"/>
                </p:cNvSpPr>
                <p:nvPr/>
              </p:nvSpPr>
              <p:spPr bwMode="auto">
                <a:xfrm>
                  <a:off x="403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0" name="Line 49"/>
                <p:cNvSpPr>
                  <a:spLocks noChangeShapeType="1"/>
                </p:cNvSpPr>
                <p:nvPr/>
              </p:nvSpPr>
              <p:spPr bwMode="auto">
                <a:xfrm>
                  <a:off x="406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1" name="Line 50"/>
                <p:cNvSpPr>
                  <a:spLocks noChangeShapeType="1"/>
                </p:cNvSpPr>
                <p:nvPr/>
              </p:nvSpPr>
              <p:spPr bwMode="auto">
                <a:xfrm>
                  <a:off x="409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2" name="Line 51"/>
                <p:cNvSpPr>
                  <a:spLocks noChangeShapeType="1"/>
                </p:cNvSpPr>
                <p:nvPr/>
              </p:nvSpPr>
              <p:spPr bwMode="auto">
                <a:xfrm>
                  <a:off x="413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3" name="Line 52"/>
                <p:cNvSpPr>
                  <a:spLocks noChangeShapeType="1"/>
                </p:cNvSpPr>
                <p:nvPr/>
              </p:nvSpPr>
              <p:spPr bwMode="auto">
                <a:xfrm>
                  <a:off x="416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4" name="Line 53"/>
                <p:cNvSpPr>
                  <a:spLocks noChangeShapeType="1"/>
                </p:cNvSpPr>
                <p:nvPr/>
              </p:nvSpPr>
              <p:spPr bwMode="auto">
                <a:xfrm>
                  <a:off x="419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5" name="Line 54"/>
                <p:cNvSpPr>
                  <a:spLocks noChangeShapeType="1"/>
                </p:cNvSpPr>
                <p:nvPr/>
              </p:nvSpPr>
              <p:spPr bwMode="auto">
                <a:xfrm>
                  <a:off x="422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6" name="Line 55"/>
                <p:cNvSpPr>
                  <a:spLocks noChangeShapeType="1"/>
                </p:cNvSpPr>
                <p:nvPr/>
              </p:nvSpPr>
              <p:spPr bwMode="auto">
                <a:xfrm>
                  <a:off x="425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7" name="Line 56"/>
                <p:cNvSpPr>
                  <a:spLocks noChangeShapeType="1"/>
                </p:cNvSpPr>
                <p:nvPr/>
              </p:nvSpPr>
              <p:spPr bwMode="auto">
                <a:xfrm>
                  <a:off x="429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8" name="Line 57"/>
                <p:cNvSpPr>
                  <a:spLocks noChangeShapeType="1"/>
                </p:cNvSpPr>
                <p:nvPr/>
              </p:nvSpPr>
              <p:spPr bwMode="auto">
                <a:xfrm>
                  <a:off x="432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29" name="Line 58"/>
                <p:cNvSpPr>
                  <a:spLocks noChangeShapeType="1"/>
                </p:cNvSpPr>
                <p:nvPr/>
              </p:nvSpPr>
              <p:spPr bwMode="auto">
                <a:xfrm>
                  <a:off x="435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0" name="Line 59"/>
                <p:cNvSpPr>
                  <a:spLocks noChangeShapeType="1"/>
                </p:cNvSpPr>
                <p:nvPr/>
              </p:nvSpPr>
              <p:spPr bwMode="auto">
                <a:xfrm>
                  <a:off x="438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1" name="Line 60"/>
                <p:cNvSpPr>
                  <a:spLocks noChangeShapeType="1"/>
                </p:cNvSpPr>
                <p:nvPr/>
              </p:nvSpPr>
              <p:spPr bwMode="auto">
                <a:xfrm>
                  <a:off x="441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2" name="Line 61"/>
                <p:cNvSpPr>
                  <a:spLocks noChangeShapeType="1"/>
                </p:cNvSpPr>
                <p:nvPr/>
              </p:nvSpPr>
              <p:spPr bwMode="auto">
                <a:xfrm>
                  <a:off x="445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3" name="Line 62"/>
                <p:cNvSpPr>
                  <a:spLocks noChangeShapeType="1"/>
                </p:cNvSpPr>
                <p:nvPr/>
              </p:nvSpPr>
              <p:spPr bwMode="auto">
                <a:xfrm>
                  <a:off x="448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4" name="Line 63"/>
                <p:cNvSpPr>
                  <a:spLocks noChangeShapeType="1"/>
                </p:cNvSpPr>
                <p:nvPr/>
              </p:nvSpPr>
              <p:spPr bwMode="auto">
                <a:xfrm>
                  <a:off x="451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5" name="Line 64"/>
                <p:cNvSpPr>
                  <a:spLocks noChangeShapeType="1"/>
                </p:cNvSpPr>
                <p:nvPr/>
              </p:nvSpPr>
              <p:spPr bwMode="auto">
                <a:xfrm>
                  <a:off x="454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6" name="Line 65"/>
                <p:cNvSpPr>
                  <a:spLocks noChangeShapeType="1"/>
                </p:cNvSpPr>
                <p:nvPr/>
              </p:nvSpPr>
              <p:spPr bwMode="auto">
                <a:xfrm>
                  <a:off x="457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7" name="Line 66"/>
                <p:cNvSpPr>
                  <a:spLocks noChangeShapeType="1"/>
                </p:cNvSpPr>
                <p:nvPr/>
              </p:nvSpPr>
              <p:spPr bwMode="auto">
                <a:xfrm>
                  <a:off x="461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8" name="Line 67"/>
                <p:cNvSpPr>
                  <a:spLocks noChangeShapeType="1"/>
                </p:cNvSpPr>
                <p:nvPr/>
              </p:nvSpPr>
              <p:spPr bwMode="auto">
                <a:xfrm>
                  <a:off x="464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39" name="Line 68"/>
                <p:cNvSpPr>
                  <a:spLocks noChangeShapeType="1"/>
                </p:cNvSpPr>
                <p:nvPr/>
              </p:nvSpPr>
              <p:spPr bwMode="auto">
                <a:xfrm>
                  <a:off x="467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0" name="Line 69"/>
                <p:cNvSpPr>
                  <a:spLocks noChangeShapeType="1"/>
                </p:cNvSpPr>
                <p:nvPr/>
              </p:nvSpPr>
              <p:spPr bwMode="auto">
                <a:xfrm>
                  <a:off x="470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1" name="Line 70"/>
                <p:cNvSpPr>
                  <a:spLocks noChangeShapeType="1"/>
                </p:cNvSpPr>
                <p:nvPr/>
              </p:nvSpPr>
              <p:spPr bwMode="auto">
                <a:xfrm>
                  <a:off x="473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2" name="Line 71"/>
                <p:cNvSpPr>
                  <a:spLocks noChangeShapeType="1"/>
                </p:cNvSpPr>
                <p:nvPr/>
              </p:nvSpPr>
              <p:spPr bwMode="auto">
                <a:xfrm>
                  <a:off x="477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3" name="Line 72"/>
                <p:cNvSpPr>
                  <a:spLocks noChangeShapeType="1"/>
                </p:cNvSpPr>
                <p:nvPr/>
              </p:nvSpPr>
              <p:spPr bwMode="auto">
                <a:xfrm>
                  <a:off x="480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4" name="Line 73"/>
                <p:cNvSpPr>
                  <a:spLocks noChangeShapeType="1"/>
                </p:cNvSpPr>
                <p:nvPr/>
              </p:nvSpPr>
              <p:spPr bwMode="auto">
                <a:xfrm>
                  <a:off x="483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5" name="Line 74"/>
                <p:cNvSpPr>
                  <a:spLocks noChangeShapeType="1"/>
                </p:cNvSpPr>
                <p:nvPr/>
              </p:nvSpPr>
              <p:spPr bwMode="auto">
                <a:xfrm>
                  <a:off x="486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6" name="Line 75"/>
                <p:cNvSpPr>
                  <a:spLocks noChangeShapeType="1"/>
                </p:cNvSpPr>
                <p:nvPr/>
              </p:nvSpPr>
              <p:spPr bwMode="auto">
                <a:xfrm>
                  <a:off x="489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7" name="Line 76"/>
                <p:cNvSpPr>
                  <a:spLocks noChangeShapeType="1"/>
                </p:cNvSpPr>
                <p:nvPr/>
              </p:nvSpPr>
              <p:spPr bwMode="auto">
                <a:xfrm>
                  <a:off x="493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8" name="Line 77"/>
                <p:cNvSpPr>
                  <a:spLocks noChangeShapeType="1"/>
                </p:cNvSpPr>
                <p:nvPr/>
              </p:nvSpPr>
              <p:spPr bwMode="auto">
                <a:xfrm>
                  <a:off x="496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49" name="Line 78"/>
                <p:cNvSpPr>
                  <a:spLocks noChangeShapeType="1"/>
                </p:cNvSpPr>
                <p:nvPr/>
              </p:nvSpPr>
              <p:spPr bwMode="auto">
                <a:xfrm>
                  <a:off x="499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0" name="Line 79"/>
                <p:cNvSpPr>
                  <a:spLocks noChangeShapeType="1"/>
                </p:cNvSpPr>
                <p:nvPr/>
              </p:nvSpPr>
              <p:spPr bwMode="auto">
                <a:xfrm>
                  <a:off x="502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1" name="Line 80"/>
                <p:cNvSpPr>
                  <a:spLocks noChangeShapeType="1"/>
                </p:cNvSpPr>
                <p:nvPr/>
              </p:nvSpPr>
              <p:spPr bwMode="auto">
                <a:xfrm>
                  <a:off x="505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2" name="Line 81"/>
                <p:cNvSpPr>
                  <a:spLocks noChangeShapeType="1"/>
                </p:cNvSpPr>
                <p:nvPr/>
              </p:nvSpPr>
              <p:spPr bwMode="auto">
                <a:xfrm>
                  <a:off x="509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3" name="Line 82"/>
                <p:cNvSpPr>
                  <a:spLocks noChangeShapeType="1"/>
                </p:cNvSpPr>
                <p:nvPr/>
              </p:nvSpPr>
              <p:spPr bwMode="auto">
                <a:xfrm>
                  <a:off x="512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4" name="Line 83"/>
                <p:cNvSpPr>
                  <a:spLocks noChangeShapeType="1"/>
                </p:cNvSpPr>
                <p:nvPr/>
              </p:nvSpPr>
              <p:spPr bwMode="auto">
                <a:xfrm>
                  <a:off x="515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5" name="Line 84"/>
                <p:cNvSpPr>
                  <a:spLocks noChangeShapeType="1"/>
                </p:cNvSpPr>
                <p:nvPr/>
              </p:nvSpPr>
              <p:spPr bwMode="auto">
                <a:xfrm>
                  <a:off x="518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6" name="Line 85"/>
                <p:cNvSpPr>
                  <a:spLocks noChangeShapeType="1"/>
                </p:cNvSpPr>
                <p:nvPr/>
              </p:nvSpPr>
              <p:spPr bwMode="auto">
                <a:xfrm>
                  <a:off x="521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7" name="Line 86"/>
                <p:cNvSpPr>
                  <a:spLocks noChangeShapeType="1"/>
                </p:cNvSpPr>
                <p:nvPr/>
              </p:nvSpPr>
              <p:spPr bwMode="auto">
                <a:xfrm>
                  <a:off x="525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8" name="Line 87"/>
                <p:cNvSpPr>
                  <a:spLocks noChangeShapeType="1"/>
                </p:cNvSpPr>
                <p:nvPr/>
              </p:nvSpPr>
              <p:spPr bwMode="auto">
                <a:xfrm>
                  <a:off x="528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59" name="Line 88"/>
                <p:cNvSpPr>
                  <a:spLocks noChangeShapeType="1"/>
                </p:cNvSpPr>
                <p:nvPr/>
              </p:nvSpPr>
              <p:spPr bwMode="auto">
                <a:xfrm>
                  <a:off x="531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0" name="Line 89"/>
                <p:cNvSpPr>
                  <a:spLocks noChangeShapeType="1"/>
                </p:cNvSpPr>
                <p:nvPr/>
              </p:nvSpPr>
              <p:spPr bwMode="auto">
                <a:xfrm>
                  <a:off x="534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1" name="Line 90"/>
                <p:cNvSpPr>
                  <a:spLocks noChangeShapeType="1"/>
                </p:cNvSpPr>
                <p:nvPr/>
              </p:nvSpPr>
              <p:spPr bwMode="auto">
                <a:xfrm>
                  <a:off x="537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2" name="Line 91"/>
                <p:cNvSpPr>
                  <a:spLocks noChangeShapeType="1"/>
                </p:cNvSpPr>
                <p:nvPr/>
              </p:nvSpPr>
              <p:spPr bwMode="auto">
                <a:xfrm>
                  <a:off x="541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3" name="Line 92"/>
                <p:cNvSpPr>
                  <a:spLocks noChangeShapeType="1"/>
                </p:cNvSpPr>
                <p:nvPr/>
              </p:nvSpPr>
              <p:spPr bwMode="auto">
                <a:xfrm>
                  <a:off x="544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4" name="Line 93"/>
                <p:cNvSpPr>
                  <a:spLocks noChangeShapeType="1"/>
                </p:cNvSpPr>
                <p:nvPr/>
              </p:nvSpPr>
              <p:spPr bwMode="auto">
                <a:xfrm>
                  <a:off x="5474"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5" name="Line 94"/>
                <p:cNvSpPr>
                  <a:spLocks noChangeShapeType="1"/>
                </p:cNvSpPr>
                <p:nvPr/>
              </p:nvSpPr>
              <p:spPr bwMode="auto">
                <a:xfrm>
                  <a:off x="5506"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6" name="Line 95"/>
                <p:cNvSpPr>
                  <a:spLocks noChangeShapeType="1"/>
                </p:cNvSpPr>
                <p:nvPr/>
              </p:nvSpPr>
              <p:spPr bwMode="auto">
                <a:xfrm>
                  <a:off x="5538"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7" name="Line 96"/>
                <p:cNvSpPr>
                  <a:spLocks noChangeShapeType="1"/>
                </p:cNvSpPr>
                <p:nvPr/>
              </p:nvSpPr>
              <p:spPr bwMode="auto">
                <a:xfrm>
                  <a:off x="5570"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8" name="Line 97"/>
                <p:cNvSpPr>
                  <a:spLocks noChangeShapeType="1"/>
                </p:cNvSpPr>
                <p:nvPr/>
              </p:nvSpPr>
              <p:spPr bwMode="auto">
                <a:xfrm>
                  <a:off x="5602" y="2223"/>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69" name="Line 98"/>
                <p:cNvSpPr>
                  <a:spLocks noChangeShapeType="1"/>
                </p:cNvSpPr>
                <p:nvPr/>
              </p:nvSpPr>
              <p:spPr bwMode="auto">
                <a:xfrm>
                  <a:off x="2626"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0" name="Line 99"/>
                <p:cNvSpPr>
                  <a:spLocks noChangeShapeType="1"/>
                </p:cNvSpPr>
                <p:nvPr/>
              </p:nvSpPr>
              <p:spPr bwMode="auto">
                <a:xfrm>
                  <a:off x="2658"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1" name="Line 100"/>
                <p:cNvSpPr>
                  <a:spLocks noChangeShapeType="1"/>
                </p:cNvSpPr>
                <p:nvPr/>
              </p:nvSpPr>
              <p:spPr bwMode="auto">
                <a:xfrm>
                  <a:off x="2690"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2" name="Line 101"/>
                <p:cNvSpPr>
                  <a:spLocks noChangeShapeType="1"/>
                </p:cNvSpPr>
                <p:nvPr/>
              </p:nvSpPr>
              <p:spPr bwMode="auto">
                <a:xfrm>
                  <a:off x="2722"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3" name="Line 102"/>
                <p:cNvSpPr>
                  <a:spLocks noChangeShapeType="1"/>
                </p:cNvSpPr>
                <p:nvPr/>
              </p:nvSpPr>
              <p:spPr bwMode="auto">
                <a:xfrm>
                  <a:off x="2754"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4" name="Line 103"/>
                <p:cNvSpPr>
                  <a:spLocks noChangeShapeType="1"/>
                </p:cNvSpPr>
                <p:nvPr/>
              </p:nvSpPr>
              <p:spPr bwMode="auto">
                <a:xfrm>
                  <a:off x="2786"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5" name="Line 104"/>
                <p:cNvSpPr>
                  <a:spLocks noChangeShapeType="1"/>
                </p:cNvSpPr>
                <p:nvPr/>
              </p:nvSpPr>
              <p:spPr bwMode="auto">
                <a:xfrm>
                  <a:off x="2818"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6" name="Line 105"/>
                <p:cNvSpPr>
                  <a:spLocks noChangeShapeType="1"/>
                </p:cNvSpPr>
                <p:nvPr/>
              </p:nvSpPr>
              <p:spPr bwMode="auto">
                <a:xfrm>
                  <a:off x="2850"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7" name="Line 106"/>
                <p:cNvSpPr>
                  <a:spLocks noChangeShapeType="1"/>
                </p:cNvSpPr>
                <p:nvPr/>
              </p:nvSpPr>
              <p:spPr bwMode="auto">
                <a:xfrm>
                  <a:off x="2882"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8" name="Line 107"/>
                <p:cNvSpPr>
                  <a:spLocks noChangeShapeType="1"/>
                </p:cNvSpPr>
                <p:nvPr/>
              </p:nvSpPr>
              <p:spPr bwMode="auto">
                <a:xfrm>
                  <a:off x="2914"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79" name="Line 108"/>
                <p:cNvSpPr>
                  <a:spLocks noChangeShapeType="1"/>
                </p:cNvSpPr>
                <p:nvPr/>
              </p:nvSpPr>
              <p:spPr bwMode="auto">
                <a:xfrm>
                  <a:off x="2946"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80" name="Line 109"/>
                <p:cNvSpPr>
                  <a:spLocks noChangeShapeType="1"/>
                </p:cNvSpPr>
                <p:nvPr/>
              </p:nvSpPr>
              <p:spPr bwMode="auto">
                <a:xfrm>
                  <a:off x="2978"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81" name="Line 110"/>
                <p:cNvSpPr>
                  <a:spLocks noChangeShapeType="1"/>
                </p:cNvSpPr>
                <p:nvPr/>
              </p:nvSpPr>
              <p:spPr bwMode="auto">
                <a:xfrm>
                  <a:off x="3010"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82" name="Line 111"/>
                <p:cNvSpPr>
                  <a:spLocks noChangeShapeType="1"/>
                </p:cNvSpPr>
                <p:nvPr/>
              </p:nvSpPr>
              <p:spPr bwMode="auto">
                <a:xfrm>
                  <a:off x="3042" y="2225"/>
                  <a:ext cx="16" cy="1"/>
                </a:xfrm>
                <a:prstGeom prst="line">
                  <a:avLst/>
                </a:prstGeom>
                <a:noFill/>
                <a:ln w="12700">
                  <a:solidFill>
                    <a:srgbClr val="041C43"/>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grpSp>
        <p:grpSp>
          <p:nvGrpSpPr>
            <p:cNvPr id="149" name="Group 112"/>
            <p:cNvGrpSpPr>
              <a:grpSpLocks/>
            </p:cNvGrpSpPr>
            <p:nvPr/>
          </p:nvGrpSpPr>
          <p:grpSpPr bwMode="auto">
            <a:xfrm>
              <a:off x="2512" y="881"/>
              <a:ext cx="1172" cy="1382"/>
              <a:chOff x="2500" y="893"/>
              <a:chExt cx="1172" cy="1382"/>
            </a:xfrm>
          </p:grpSpPr>
          <p:grpSp>
            <p:nvGrpSpPr>
              <p:cNvPr id="162" name="Group 113"/>
              <p:cNvGrpSpPr>
                <a:grpSpLocks/>
              </p:cNvGrpSpPr>
              <p:nvPr/>
            </p:nvGrpSpPr>
            <p:grpSpPr bwMode="auto">
              <a:xfrm>
                <a:off x="2500" y="893"/>
                <a:ext cx="1172" cy="1382"/>
                <a:chOff x="2500" y="893"/>
                <a:chExt cx="1172" cy="1382"/>
              </a:xfrm>
            </p:grpSpPr>
            <p:grpSp>
              <p:nvGrpSpPr>
                <p:cNvPr id="164" name="Group 114"/>
                <p:cNvGrpSpPr>
                  <a:grpSpLocks/>
                </p:cNvGrpSpPr>
                <p:nvPr/>
              </p:nvGrpSpPr>
              <p:grpSpPr bwMode="auto">
                <a:xfrm>
                  <a:off x="2500" y="893"/>
                  <a:ext cx="1172" cy="1382"/>
                  <a:chOff x="2500" y="893"/>
                  <a:chExt cx="1172" cy="1382"/>
                </a:xfrm>
              </p:grpSpPr>
              <p:sp>
                <p:nvSpPr>
                  <p:cNvPr id="166" name="Freeform 115"/>
                  <p:cNvSpPr>
                    <a:spLocks/>
                  </p:cNvSpPr>
                  <p:nvPr/>
                </p:nvSpPr>
                <p:spPr bwMode="auto">
                  <a:xfrm>
                    <a:off x="3302" y="1245"/>
                    <a:ext cx="58" cy="56"/>
                  </a:xfrm>
                  <a:custGeom>
                    <a:avLst/>
                    <a:gdLst>
                      <a:gd name="T0" fmla="*/ 58 w 58"/>
                      <a:gd name="T1" fmla="*/ 28 h 56"/>
                      <a:gd name="T2" fmla="*/ 56 w 58"/>
                      <a:gd name="T3" fmla="*/ 40 h 56"/>
                      <a:gd name="T4" fmla="*/ 50 w 58"/>
                      <a:gd name="T5" fmla="*/ 48 h 56"/>
                      <a:gd name="T6" fmla="*/ 40 w 58"/>
                      <a:gd name="T7" fmla="*/ 54 h 56"/>
                      <a:gd name="T8" fmla="*/ 30 w 58"/>
                      <a:gd name="T9" fmla="*/ 56 h 56"/>
                      <a:gd name="T10" fmla="*/ 18 w 58"/>
                      <a:gd name="T11" fmla="*/ 54 h 56"/>
                      <a:gd name="T12" fmla="*/ 10 w 58"/>
                      <a:gd name="T13" fmla="*/ 48 h 56"/>
                      <a:gd name="T14" fmla="*/ 4 w 58"/>
                      <a:gd name="T15" fmla="*/ 40 h 56"/>
                      <a:gd name="T16" fmla="*/ 0 w 58"/>
                      <a:gd name="T17" fmla="*/ 28 h 56"/>
                      <a:gd name="T18" fmla="*/ 4 w 58"/>
                      <a:gd name="T19" fmla="*/ 18 h 56"/>
                      <a:gd name="T20" fmla="*/ 10 w 58"/>
                      <a:gd name="T21" fmla="*/ 8 h 56"/>
                      <a:gd name="T22" fmla="*/ 18 w 58"/>
                      <a:gd name="T23" fmla="*/ 2 h 56"/>
                      <a:gd name="T24" fmla="*/ 30 w 58"/>
                      <a:gd name="T25" fmla="*/ 0 h 56"/>
                      <a:gd name="T26" fmla="*/ 40 w 58"/>
                      <a:gd name="T27" fmla="*/ 2 h 56"/>
                      <a:gd name="T28" fmla="*/ 50 w 58"/>
                      <a:gd name="T29" fmla="*/ 8 h 56"/>
                      <a:gd name="T30" fmla="*/ 56 w 58"/>
                      <a:gd name="T31" fmla="*/ 18 h 56"/>
                      <a:gd name="T32" fmla="*/ 56 w 58"/>
                      <a:gd name="T33" fmla="*/ 28 h 56"/>
                      <a:gd name="T34" fmla="*/ 58 w 58"/>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6"/>
                      <a:gd name="T56" fmla="*/ 58 w 58"/>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6">
                        <a:moveTo>
                          <a:pt x="58" y="28"/>
                        </a:moveTo>
                        <a:lnTo>
                          <a:pt x="56" y="40"/>
                        </a:lnTo>
                        <a:lnTo>
                          <a:pt x="50" y="48"/>
                        </a:lnTo>
                        <a:lnTo>
                          <a:pt x="40" y="54"/>
                        </a:lnTo>
                        <a:lnTo>
                          <a:pt x="30" y="56"/>
                        </a:lnTo>
                        <a:lnTo>
                          <a:pt x="18" y="54"/>
                        </a:lnTo>
                        <a:lnTo>
                          <a:pt x="10" y="48"/>
                        </a:lnTo>
                        <a:lnTo>
                          <a:pt x="4" y="40"/>
                        </a:lnTo>
                        <a:lnTo>
                          <a:pt x="0" y="28"/>
                        </a:lnTo>
                        <a:lnTo>
                          <a:pt x="4" y="18"/>
                        </a:lnTo>
                        <a:lnTo>
                          <a:pt x="10" y="8"/>
                        </a:lnTo>
                        <a:lnTo>
                          <a:pt x="18" y="2"/>
                        </a:lnTo>
                        <a:lnTo>
                          <a:pt x="30" y="0"/>
                        </a:lnTo>
                        <a:lnTo>
                          <a:pt x="40" y="2"/>
                        </a:lnTo>
                        <a:lnTo>
                          <a:pt x="50" y="8"/>
                        </a:lnTo>
                        <a:lnTo>
                          <a:pt x="56" y="18"/>
                        </a:lnTo>
                        <a:lnTo>
                          <a:pt x="56" y="28"/>
                        </a:lnTo>
                        <a:lnTo>
                          <a:pt x="58"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67" name="Freeform 116"/>
                  <p:cNvSpPr>
                    <a:spLocks/>
                  </p:cNvSpPr>
                  <p:nvPr/>
                </p:nvSpPr>
                <p:spPr bwMode="auto">
                  <a:xfrm>
                    <a:off x="3144" y="893"/>
                    <a:ext cx="56" cy="56"/>
                  </a:xfrm>
                  <a:custGeom>
                    <a:avLst/>
                    <a:gdLst>
                      <a:gd name="T0" fmla="*/ 56 w 56"/>
                      <a:gd name="T1" fmla="*/ 28 h 56"/>
                      <a:gd name="T2" fmla="*/ 54 w 56"/>
                      <a:gd name="T3" fmla="*/ 38 h 56"/>
                      <a:gd name="T4" fmla="*/ 48 w 56"/>
                      <a:gd name="T5" fmla="*/ 48 h 56"/>
                      <a:gd name="T6" fmla="*/ 38 w 56"/>
                      <a:gd name="T7" fmla="*/ 54 h 56"/>
                      <a:gd name="T8" fmla="*/ 28 w 56"/>
                      <a:gd name="T9" fmla="*/ 56 h 56"/>
                      <a:gd name="T10" fmla="*/ 16 w 56"/>
                      <a:gd name="T11" fmla="*/ 54 h 56"/>
                      <a:gd name="T12" fmla="*/ 8 w 56"/>
                      <a:gd name="T13" fmla="*/ 48 h 56"/>
                      <a:gd name="T14" fmla="*/ 2 w 56"/>
                      <a:gd name="T15" fmla="*/ 38 h 56"/>
                      <a:gd name="T16" fmla="*/ 0 w 56"/>
                      <a:gd name="T17" fmla="*/ 28 h 56"/>
                      <a:gd name="T18" fmla="*/ 2 w 56"/>
                      <a:gd name="T19" fmla="*/ 16 h 56"/>
                      <a:gd name="T20" fmla="*/ 8 w 56"/>
                      <a:gd name="T21" fmla="*/ 8 h 56"/>
                      <a:gd name="T22" fmla="*/ 16 w 56"/>
                      <a:gd name="T23" fmla="*/ 2 h 56"/>
                      <a:gd name="T24" fmla="*/ 28 w 56"/>
                      <a:gd name="T25" fmla="*/ 0 h 56"/>
                      <a:gd name="T26" fmla="*/ 38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68" name="Freeform 117"/>
                  <p:cNvSpPr>
                    <a:spLocks/>
                  </p:cNvSpPr>
                  <p:nvPr/>
                </p:nvSpPr>
                <p:spPr bwMode="auto">
                  <a:xfrm>
                    <a:off x="3380" y="1641"/>
                    <a:ext cx="56" cy="56"/>
                  </a:xfrm>
                  <a:custGeom>
                    <a:avLst/>
                    <a:gdLst>
                      <a:gd name="T0" fmla="*/ 56 w 56"/>
                      <a:gd name="T1" fmla="*/ 28 h 56"/>
                      <a:gd name="T2" fmla="*/ 54 w 56"/>
                      <a:gd name="T3" fmla="*/ 38 h 56"/>
                      <a:gd name="T4" fmla="*/ 48 w 56"/>
                      <a:gd name="T5" fmla="*/ 48 h 56"/>
                      <a:gd name="T6" fmla="*/ 38 w 56"/>
                      <a:gd name="T7" fmla="*/ 54 h 56"/>
                      <a:gd name="T8" fmla="*/ 28 w 56"/>
                      <a:gd name="T9" fmla="*/ 56 h 56"/>
                      <a:gd name="T10" fmla="*/ 16 w 56"/>
                      <a:gd name="T11" fmla="*/ 54 h 56"/>
                      <a:gd name="T12" fmla="*/ 8 w 56"/>
                      <a:gd name="T13" fmla="*/ 48 h 56"/>
                      <a:gd name="T14" fmla="*/ 2 w 56"/>
                      <a:gd name="T15" fmla="*/ 38 h 56"/>
                      <a:gd name="T16" fmla="*/ 0 w 56"/>
                      <a:gd name="T17" fmla="*/ 28 h 56"/>
                      <a:gd name="T18" fmla="*/ 2 w 56"/>
                      <a:gd name="T19" fmla="*/ 16 h 56"/>
                      <a:gd name="T20" fmla="*/ 8 w 56"/>
                      <a:gd name="T21" fmla="*/ 8 h 56"/>
                      <a:gd name="T22" fmla="*/ 16 w 56"/>
                      <a:gd name="T23" fmla="*/ 2 h 56"/>
                      <a:gd name="T24" fmla="*/ 28 w 56"/>
                      <a:gd name="T25" fmla="*/ 0 h 56"/>
                      <a:gd name="T26" fmla="*/ 38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nvGrpSpPr>
                  <p:cNvPr id="169" name="Group 118"/>
                  <p:cNvGrpSpPr>
                    <a:grpSpLocks/>
                  </p:cNvGrpSpPr>
                  <p:nvPr/>
                </p:nvGrpSpPr>
                <p:grpSpPr bwMode="auto">
                  <a:xfrm>
                    <a:off x="2500" y="915"/>
                    <a:ext cx="778" cy="1360"/>
                    <a:chOff x="2506" y="915"/>
                    <a:chExt cx="778" cy="1360"/>
                  </a:xfrm>
                </p:grpSpPr>
                <p:sp>
                  <p:nvSpPr>
                    <p:cNvPr id="174" name="Freeform 119"/>
                    <p:cNvSpPr>
                      <a:spLocks/>
                    </p:cNvSpPr>
                    <p:nvPr/>
                  </p:nvSpPr>
                  <p:spPr bwMode="auto">
                    <a:xfrm>
                      <a:off x="3020" y="1833"/>
                      <a:ext cx="58" cy="56"/>
                    </a:xfrm>
                    <a:custGeom>
                      <a:avLst/>
                      <a:gdLst>
                        <a:gd name="T0" fmla="*/ 58 w 58"/>
                        <a:gd name="T1" fmla="*/ 28 h 56"/>
                        <a:gd name="T2" fmla="*/ 54 w 58"/>
                        <a:gd name="T3" fmla="*/ 40 h 56"/>
                        <a:gd name="T4" fmla="*/ 48 w 58"/>
                        <a:gd name="T5" fmla="*/ 48 h 56"/>
                        <a:gd name="T6" fmla="*/ 40 w 58"/>
                        <a:gd name="T7" fmla="*/ 54 h 56"/>
                        <a:gd name="T8" fmla="*/ 28 w 58"/>
                        <a:gd name="T9" fmla="*/ 56 h 56"/>
                        <a:gd name="T10" fmla="*/ 18 w 58"/>
                        <a:gd name="T11" fmla="*/ 54 h 56"/>
                        <a:gd name="T12" fmla="*/ 8 w 58"/>
                        <a:gd name="T13" fmla="*/ 48 h 56"/>
                        <a:gd name="T14" fmla="*/ 2 w 58"/>
                        <a:gd name="T15" fmla="*/ 40 h 56"/>
                        <a:gd name="T16" fmla="*/ 0 w 58"/>
                        <a:gd name="T17" fmla="*/ 28 h 56"/>
                        <a:gd name="T18" fmla="*/ 2 w 58"/>
                        <a:gd name="T19" fmla="*/ 18 h 56"/>
                        <a:gd name="T20" fmla="*/ 8 w 58"/>
                        <a:gd name="T21" fmla="*/ 8 h 56"/>
                        <a:gd name="T22" fmla="*/ 18 w 58"/>
                        <a:gd name="T23" fmla="*/ 2 h 56"/>
                        <a:gd name="T24" fmla="*/ 28 w 58"/>
                        <a:gd name="T25" fmla="*/ 0 h 56"/>
                        <a:gd name="T26" fmla="*/ 40 w 58"/>
                        <a:gd name="T27" fmla="*/ 2 h 56"/>
                        <a:gd name="T28" fmla="*/ 48 w 58"/>
                        <a:gd name="T29" fmla="*/ 8 h 56"/>
                        <a:gd name="T30" fmla="*/ 54 w 58"/>
                        <a:gd name="T31" fmla="*/ 18 h 56"/>
                        <a:gd name="T32" fmla="*/ 56 w 58"/>
                        <a:gd name="T33" fmla="*/ 28 h 56"/>
                        <a:gd name="T34" fmla="*/ 58 w 58"/>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6"/>
                        <a:gd name="T56" fmla="*/ 58 w 58"/>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6">
                          <a:moveTo>
                            <a:pt x="58" y="28"/>
                          </a:moveTo>
                          <a:lnTo>
                            <a:pt x="54" y="40"/>
                          </a:lnTo>
                          <a:lnTo>
                            <a:pt x="48" y="48"/>
                          </a:lnTo>
                          <a:lnTo>
                            <a:pt x="40" y="54"/>
                          </a:lnTo>
                          <a:lnTo>
                            <a:pt x="28" y="56"/>
                          </a:lnTo>
                          <a:lnTo>
                            <a:pt x="18" y="54"/>
                          </a:lnTo>
                          <a:lnTo>
                            <a:pt x="8" y="48"/>
                          </a:lnTo>
                          <a:lnTo>
                            <a:pt x="2" y="40"/>
                          </a:lnTo>
                          <a:lnTo>
                            <a:pt x="0" y="28"/>
                          </a:lnTo>
                          <a:lnTo>
                            <a:pt x="2" y="18"/>
                          </a:lnTo>
                          <a:lnTo>
                            <a:pt x="8" y="8"/>
                          </a:lnTo>
                          <a:lnTo>
                            <a:pt x="18" y="2"/>
                          </a:lnTo>
                          <a:lnTo>
                            <a:pt x="28" y="0"/>
                          </a:lnTo>
                          <a:lnTo>
                            <a:pt x="40" y="2"/>
                          </a:lnTo>
                          <a:lnTo>
                            <a:pt x="48" y="8"/>
                          </a:lnTo>
                          <a:lnTo>
                            <a:pt x="54" y="18"/>
                          </a:lnTo>
                          <a:lnTo>
                            <a:pt x="56" y="28"/>
                          </a:lnTo>
                          <a:lnTo>
                            <a:pt x="58"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5" name="Freeform 120"/>
                    <p:cNvSpPr>
                      <a:spLocks/>
                    </p:cNvSpPr>
                    <p:nvPr/>
                  </p:nvSpPr>
                  <p:spPr bwMode="auto">
                    <a:xfrm>
                      <a:off x="3104" y="915"/>
                      <a:ext cx="56" cy="58"/>
                    </a:xfrm>
                    <a:custGeom>
                      <a:avLst/>
                      <a:gdLst>
                        <a:gd name="T0" fmla="*/ 56 w 56"/>
                        <a:gd name="T1" fmla="*/ 30 h 58"/>
                        <a:gd name="T2" fmla="*/ 54 w 56"/>
                        <a:gd name="T3" fmla="*/ 40 h 58"/>
                        <a:gd name="T4" fmla="*/ 48 w 56"/>
                        <a:gd name="T5" fmla="*/ 50 h 58"/>
                        <a:gd name="T6" fmla="*/ 38 w 56"/>
                        <a:gd name="T7" fmla="*/ 56 h 58"/>
                        <a:gd name="T8" fmla="*/ 28 w 56"/>
                        <a:gd name="T9" fmla="*/ 58 h 58"/>
                        <a:gd name="T10" fmla="*/ 16 w 56"/>
                        <a:gd name="T11" fmla="*/ 56 h 58"/>
                        <a:gd name="T12" fmla="*/ 8 w 56"/>
                        <a:gd name="T13" fmla="*/ 50 h 58"/>
                        <a:gd name="T14" fmla="*/ 2 w 56"/>
                        <a:gd name="T15" fmla="*/ 40 h 58"/>
                        <a:gd name="T16" fmla="*/ 0 w 56"/>
                        <a:gd name="T17" fmla="*/ 30 h 58"/>
                        <a:gd name="T18" fmla="*/ 2 w 56"/>
                        <a:gd name="T19" fmla="*/ 18 h 58"/>
                        <a:gd name="T20" fmla="*/ 8 w 56"/>
                        <a:gd name="T21" fmla="*/ 10 h 58"/>
                        <a:gd name="T22" fmla="*/ 16 w 56"/>
                        <a:gd name="T23" fmla="*/ 4 h 58"/>
                        <a:gd name="T24" fmla="*/ 28 w 56"/>
                        <a:gd name="T25" fmla="*/ 0 h 58"/>
                        <a:gd name="T26" fmla="*/ 38 w 56"/>
                        <a:gd name="T27" fmla="*/ 4 h 58"/>
                        <a:gd name="T28" fmla="*/ 48 w 56"/>
                        <a:gd name="T29" fmla="*/ 10 h 58"/>
                        <a:gd name="T30" fmla="*/ 54 w 56"/>
                        <a:gd name="T31" fmla="*/ 18 h 58"/>
                        <a:gd name="T32" fmla="*/ 54 w 56"/>
                        <a:gd name="T33" fmla="*/ 30 h 58"/>
                        <a:gd name="T34" fmla="*/ 56 w 56"/>
                        <a:gd name="T35" fmla="*/ 3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8"/>
                        <a:gd name="T56" fmla="*/ 56 w 56"/>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8">
                          <a:moveTo>
                            <a:pt x="56" y="30"/>
                          </a:moveTo>
                          <a:lnTo>
                            <a:pt x="54" y="40"/>
                          </a:lnTo>
                          <a:lnTo>
                            <a:pt x="48" y="50"/>
                          </a:lnTo>
                          <a:lnTo>
                            <a:pt x="38" y="56"/>
                          </a:lnTo>
                          <a:lnTo>
                            <a:pt x="28" y="58"/>
                          </a:lnTo>
                          <a:lnTo>
                            <a:pt x="16" y="56"/>
                          </a:lnTo>
                          <a:lnTo>
                            <a:pt x="8" y="50"/>
                          </a:lnTo>
                          <a:lnTo>
                            <a:pt x="2" y="40"/>
                          </a:lnTo>
                          <a:lnTo>
                            <a:pt x="0" y="30"/>
                          </a:lnTo>
                          <a:lnTo>
                            <a:pt x="2" y="18"/>
                          </a:lnTo>
                          <a:lnTo>
                            <a:pt x="8" y="10"/>
                          </a:lnTo>
                          <a:lnTo>
                            <a:pt x="16" y="4"/>
                          </a:lnTo>
                          <a:lnTo>
                            <a:pt x="28" y="0"/>
                          </a:lnTo>
                          <a:lnTo>
                            <a:pt x="38" y="4"/>
                          </a:lnTo>
                          <a:lnTo>
                            <a:pt x="48" y="10"/>
                          </a:lnTo>
                          <a:lnTo>
                            <a:pt x="54" y="18"/>
                          </a:lnTo>
                          <a:lnTo>
                            <a:pt x="54" y="30"/>
                          </a:lnTo>
                          <a:lnTo>
                            <a:pt x="56" y="30"/>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6" name="Freeform 121"/>
                    <p:cNvSpPr>
                      <a:spLocks/>
                    </p:cNvSpPr>
                    <p:nvPr/>
                  </p:nvSpPr>
                  <p:spPr bwMode="auto">
                    <a:xfrm>
                      <a:off x="3226" y="1269"/>
                      <a:ext cx="58" cy="56"/>
                    </a:xfrm>
                    <a:custGeom>
                      <a:avLst/>
                      <a:gdLst>
                        <a:gd name="T0" fmla="*/ 58 w 58"/>
                        <a:gd name="T1" fmla="*/ 28 h 56"/>
                        <a:gd name="T2" fmla="*/ 54 w 58"/>
                        <a:gd name="T3" fmla="*/ 38 h 56"/>
                        <a:gd name="T4" fmla="*/ 48 w 58"/>
                        <a:gd name="T5" fmla="*/ 48 h 56"/>
                        <a:gd name="T6" fmla="*/ 40 w 58"/>
                        <a:gd name="T7" fmla="*/ 54 h 56"/>
                        <a:gd name="T8" fmla="*/ 28 w 58"/>
                        <a:gd name="T9" fmla="*/ 56 h 56"/>
                        <a:gd name="T10" fmla="*/ 18 w 58"/>
                        <a:gd name="T11" fmla="*/ 54 h 56"/>
                        <a:gd name="T12" fmla="*/ 8 w 58"/>
                        <a:gd name="T13" fmla="*/ 48 h 56"/>
                        <a:gd name="T14" fmla="*/ 2 w 58"/>
                        <a:gd name="T15" fmla="*/ 38 h 56"/>
                        <a:gd name="T16" fmla="*/ 0 w 58"/>
                        <a:gd name="T17" fmla="*/ 28 h 56"/>
                        <a:gd name="T18" fmla="*/ 2 w 58"/>
                        <a:gd name="T19" fmla="*/ 16 h 56"/>
                        <a:gd name="T20" fmla="*/ 8 w 58"/>
                        <a:gd name="T21" fmla="*/ 8 h 56"/>
                        <a:gd name="T22" fmla="*/ 18 w 58"/>
                        <a:gd name="T23" fmla="*/ 2 h 56"/>
                        <a:gd name="T24" fmla="*/ 28 w 58"/>
                        <a:gd name="T25" fmla="*/ 0 h 56"/>
                        <a:gd name="T26" fmla="*/ 40 w 58"/>
                        <a:gd name="T27" fmla="*/ 2 h 56"/>
                        <a:gd name="T28" fmla="*/ 48 w 58"/>
                        <a:gd name="T29" fmla="*/ 8 h 56"/>
                        <a:gd name="T30" fmla="*/ 54 w 58"/>
                        <a:gd name="T31" fmla="*/ 16 h 56"/>
                        <a:gd name="T32" fmla="*/ 56 w 58"/>
                        <a:gd name="T33" fmla="*/ 28 h 56"/>
                        <a:gd name="T34" fmla="*/ 58 w 58"/>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6"/>
                        <a:gd name="T56" fmla="*/ 58 w 58"/>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6">
                          <a:moveTo>
                            <a:pt x="58"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6" y="28"/>
                          </a:lnTo>
                          <a:lnTo>
                            <a:pt x="58"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7" name="Freeform 122"/>
                    <p:cNvSpPr>
                      <a:spLocks/>
                    </p:cNvSpPr>
                    <p:nvPr/>
                  </p:nvSpPr>
                  <p:spPr bwMode="auto">
                    <a:xfrm>
                      <a:off x="2592" y="2193"/>
                      <a:ext cx="56" cy="56"/>
                    </a:xfrm>
                    <a:custGeom>
                      <a:avLst/>
                      <a:gdLst>
                        <a:gd name="T0" fmla="*/ 56 w 56"/>
                        <a:gd name="T1" fmla="*/ 28 h 56"/>
                        <a:gd name="T2" fmla="*/ 54 w 56"/>
                        <a:gd name="T3" fmla="*/ 38 h 56"/>
                        <a:gd name="T4" fmla="*/ 48 w 56"/>
                        <a:gd name="T5" fmla="*/ 48 h 56"/>
                        <a:gd name="T6" fmla="*/ 38 w 56"/>
                        <a:gd name="T7" fmla="*/ 54 h 56"/>
                        <a:gd name="T8" fmla="*/ 28 w 56"/>
                        <a:gd name="T9" fmla="*/ 56 h 56"/>
                        <a:gd name="T10" fmla="*/ 16 w 56"/>
                        <a:gd name="T11" fmla="*/ 54 h 56"/>
                        <a:gd name="T12" fmla="*/ 8 w 56"/>
                        <a:gd name="T13" fmla="*/ 48 h 56"/>
                        <a:gd name="T14" fmla="*/ 2 w 56"/>
                        <a:gd name="T15" fmla="*/ 38 h 56"/>
                        <a:gd name="T16" fmla="*/ 0 w 56"/>
                        <a:gd name="T17" fmla="*/ 28 h 56"/>
                        <a:gd name="T18" fmla="*/ 2 w 56"/>
                        <a:gd name="T19" fmla="*/ 16 h 56"/>
                        <a:gd name="T20" fmla="*/ 8 w 56"/>
                        <a:gd name="T21" fmla="*/ 8 h 56"/>
                        <a:gd name="T22" fmla="*/ 16 w 56"/>
                        <a:gd name="T23" fmla="*/ 2 h 56"/>
                        <a:gd name="T24" fmla="*/ 28 w 56"/>
                        <a:gd name="T25" fmla="*/ 0 h 56"/>
                        <a:gd name="T26" fmla="*/ 38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8" name="Freeform 123"/>
                    <p:cNvSpPr>
                      <a:spLocks/>
                    </p:cNvSpPr>
                    <p:nvPr/>
                  </p:nvSpPr>
                  <p:spPr bwMode="auto">
                    <a:xfrm>
                      <a:off x="2984" y="2217"/>
                      <a:ext cx="56" cy="58"/>
                    </a:xfrm>
                    <a:custGeom>
                      <a:avLst/>
                      <a:gdLst>
                        <a:gd name="T0" fmla="*/ 56 w 56"/>
                        <a:gd name="T1" fmla="*/ 30 h 58"/>
                        <a:gd name="T2" fmla="*/ 54 w 56"/>
                        <a:gd name="T3" fmla="*/ 40 h 58"/>
                        <a:gd name="T4" fmla="*/ 48 w 56"/>
                        <a:gd name="T5" fmla="*/ 50 h 58"/>
                        <a:gd name="T6" fmla="*/ 40 w 56"/>
                        <a:gd name="T7" fmla="*/ 56 h 58"/>
                        <a:gd name="T8" fmla="*/ 28 w 56"/>
                        <a:gd name="T9" fmla="*/ 58 h 58"/>
                        <a:gd name="T10" fmla="*/ 18 w 56"/>
                        <a:gd name="T11" fmla="*/ 56 h 58"/>
                        <a:gd name="T12" fmla="*/ 8 w 56"/>
                        <a:gd name="T13" fmla="*/ 50 h 58"/>
                        <a:gd name="T14" fmla="*/ 2 w 56"/>
                        <a:gd name="T15" fmla="*/ 40 h 58"/>
                        <a:gd name="T16" fmla="*/ 0 w 56"/>
                        <a:gd name="T17" fmla="*/ 30 h 58"/>
                        <a:gd name="T18" fmla="*/ 2 w 56"/>
                        <a:gd name="T19" fmla="*/ 18 h 58"/>
                        <a:gd name="T20" fmla="*/ 8 w 56"/>
                        <a:gd name="T21" fmla="*/ 10 h 58"/>
                        <a:gd name="T22" fmla="*/ 18 w 56"/>
                        <a:gd name="T23" fmla="*/ 4 h 58"/>
                        <a:gd name="T24" fmla="*/ 28 w 56"/>
                        <a:gd name="T25" fmla="*/ 0 h 58"/>
                        <a:gd name="T26" fmla="*/ 40 w 56"/>
                        <a:gd name="T27" fmla="*/ 4 h 58"/>
                        <a:gd name="T28" fmla="*/ 48 w 56"/>
                        <a:gd name="T29" fmla="*/ 10 h 58"/>
                        <a:gd name="T30" fmla="*/ 54 w 56"/>
                        <a:gd name="T31" fmla="*/ 18 h 58"/>
                        <a:gd name="T32" fmla="*/ 54 w 56"/>
                        <a:gd name="T33" fmla="*/ 30 h 58"/>
                        <a:gd name="T34" fmla="*/ 56 w 56"/>
                        <a:gd name="T35" fmla="*/ 3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8"/>
                        <a:gd name="T56" fmla="*/ 56 w 56"/>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8">
                          <a:moveTo>
                            <a:pt x="56" y="30"/>
                          </a:moveTo>
                          <a:lnTo>
                            <a:pt x="54" y="40"/>
                          </a:lnTo>
                          <a:lnTo>
                            <a:pt x="48" y="50"/>
                          </a:lnTo>
                          <a:lnTo>
                            <a:pt x="40" y="56"/>
                          </a:lnTo>
                          <a:lnTo>
                            <a:pt x="28" y="58"/>
                          </a:lnTo>
                          <a:lnTo>
                            <a:pt x="18" y="56"/>
                          </a:lnTo>
                          <a:lnTo>
                            <a:pt x="8" y="50"/>
                          </a:lnTo>
                          <a:lnTo>
                            <a:pt x="2" y="40"/>
                          </a:lnTo>
                          <a:lnTo>
                            <a:pt x="0" y="30"/>
                          </a:lnTo>
                          <a:lnTo>
                            <a:pt x="2" y="18"/>
                          </a:lnTo>
                          <a:lnTo>
                            <a:pt x="8" y="10"/>
                          </a:lnTo>
                          <a:lnTo>
                            <a:pt x="18" y="4"/>
                          </a:lnTo>
                          <a:lnTo>
                            <a:pt x="28" y="0"/>
                          </a:lnTo>
                          <a:lnTo>
                            <a:pt x="40" y="4"/>
                          </a:lnTo>
                          <a:lnTo>
                            <a:pt x="48" y="10"/>
                          </a:lnTo>
                          <a:lnTo>
                            <a:pt x="54" y="18"/>
                          </a:lnTo>
                          <a:lnTo>
                            <a:pt x="54" y="30"/>
                          </a:lnTo>
                          <a:lnTo>
                            <a:pt x="56" y="30"/>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9" name="Freeform 124"/>
                    <p:cNvSpPr>
                      <a:spLocks/>
                    </p:cNvSpPr>
                    <p:nvPr/>
                  </p:nvSpPr>
                  <p:spPr bwMode="auto">
                    <a:xfrm>
                      <a:off x="2506" y="2173"/>
                      <a:ext cx="56" cy="56"/>
                    </a:xfrm>
                    <a:custGeom>
                      <a:avLst/>
                      <a:gdLst>
                        <a:gd name="T0" fmla="*/ 56 w 56"/>
                        <a:gd name="T1" fmla="*/ 28 h 56"/>
                        <a:gd name="T2" fmla="*/ 54 w 56"/>
                        <a:gd name="T3" fmla="*/ 40 h 56"/>
                        <a:gd name="T4" fmla="*/ 48 w 56"/>
                        <a:gd name="T5" fmla="*/ 48 h 56"/>
                        <a:gd name="T6" fmla="*/ 38 w 56"/>
                        <a:gd name="T7" fmla="*/ 54 h 56"/>
                        <a:gd name="T8" fmla="*/ 28 w 56"/>
                        <a:gd name="T9" fmla="*/ 56 h 56"/>
                        <a:gd name="T10" fmla="*/ 16 w 56"/>
                        <a:gd name="T11" fmla="*/ 54 h 56"/>
                        <a:gd name="T12" fmla="*/ 8 w 56"/>
                        <a:gd name="T13" fmla="*/ 48 h 56"/>
                        <a:gd name="T14" fmla="*/ 2 w 56"/>
                        <a:gd name="T15" fmla="*/ 40 h 56"/>
                        <a:gd name="T16" fmla="*/ 0 w 56"/>
                        <a:gd name="T17" fmla="*/ 28 h 56"/>
                        <a:gd name="T18" fmla="*/ 2 w 56"/>
                        <a:gd name="T19" fmla="*/ 16 h 56"/>
                        <a:gd name="T20" fmla="*/ 8 w 56"/>
                        <a:gd name="T21" fmla="*/ 8 h 56"/>
                        <a:gd name="T22" fmla="*/ 16 w 56"/>
                        <a:gd name="T23" fmla="*/ 2 h 56"/>
                        <a:gd name="T24" fmla="*/ 28 w 56"/>
                        <a:gd name="T25" fmla="*/ 0 h 56"/>
                        <a:gd name="T26" fmla="*/ 38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40"/>
                          </a:lnTo>
                          <a:lnTo>
                            <a:pt x="48" y="48"/>
                          </a:lnTo>
                          <a:lnTo>
                            <a:pt x="38" y="54"/>
                          </a:lnTo>
                          <a:lnTo>
                            <a:pt x="28" y="56"/>
                          </a:lnTo>
                          <a:lnTo>
                            <a:pt x="16" y="54"/>
                          </a:lnTo>
                          <a:lnTo>
                            <a:pt x="8" y="48"/>
                          </a:lnTo>
                          <a:lnTo>
                            <a:pt x="2" y="40"/>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80" name="Freeform 125"/>
                    <p:cNvSpPr>
                      <a:spLocks/>
                    </p:cNvSpPr>
                    <p:nvPr/>
                  </p:nvSpPr>
                  <p:spPr bwMode="auto">
                    <a:xfrm>
                      <a:off x="2664" y="2201"/>
                      <a:ext cx="58" cy="56"/>
                    </a:xfrm>
                    <a:custGeom>
                      <a:avLst/>
                      <a:gdLst>
                        <a:gd name="T0" fmla="*/ 58 w 58"/>
                        <a:gd name="T1" fmla="*/ 28 h 56"/>
                        <a:gd name="T2" fmla="*/ 56 w 58"/>
                        <a:gd name="T3" fmla="*/ 38 h 56"/>
                        <a:gd name="T4" fmla="*/ 50 w 58"/>
                        <a:gd name="T5" fmla="*/ 48 h 56"/>
                        <a:gd name="T6" fmla="*/ 40 w 58"/>
                        <a:gd name="T7" fmla="*/ 54 h 56"/>
                        <a:gd name="T8" fmla="*/ 30 w 58"/>
                        <a:gd name="T9" fmla="*/ 56 h 56"/>
                        <a:gd name="T10" fmla="*/ 18 w 58"/>
                        <a:gd name="T11" fmla="*/ 54 h 56"/>
                        <a:gd name="T12" fmla="*/ 10 w 58"/>
                        <a:gd name="T13" fmla="*/ 48 h 56"/>
                        <a:gd name="T14" fmla="*/ 2 w 58"/>
                        <a:gd name="T15" fmla="*/ 38 h 56"/>
                        <a:gd name="T16" fmla="*/ 0 w 58"/>
                        <a:gd name="T17" fmla="*/ 28 h 56"/>
                        <a:gd name="T18" fmla="*/ 2 w 58"/>
                        <a:gd name="T19" fmla="*/ 16 h 56"/>
                        <a:gd name="T20" fmla="*/ 10 w 58"/>
                        <a:gd name="T21" fmla="*/ 8 h 56"/>
                        <a:gd name="T22" fmla="*/ 18 w 58"/>
                        <a:gd name="T23" fmla="*/ 2 h 56"/>
                        <a:gd name="T24" fmla="*/ 30 w 58"/>
                        <a:gd name="T25" fmla="*/ 0 h 56"/>
                        <a:gd name="T26" fmla="*/ 40 w 58"/>
                        <a:gd name="T27" fmla="*/ 2 h 56"/>
                        <a:gd name="T28" fmla="*/ 50 w 58"/>
                        <a:gd name="T29" fmla="*/ 8 h 56"/>
                        <a:gd name="T30" fmla="*/ 56 w 58"/>
                        <a:gd name="T31" fmla="*/ 16 h 56"/>
                        <a:gd name="T32" fmla="*/ 56 w 58"/>
                        <a:gd name="T33" fmla="*/ 28 h 56"/>
                        <a:gd name="T34" fmla="*/ 58 w 58"/>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6"/>
                        <a:gd name="T56" fmla="*/ 58 w 58"/>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6">
                          <a:moveTo>
                            <a:pt x="58" y="28"/>
                          </a:moveTo>
                          <a:lnTo>
                            <a:pt x="56" y="38"/>
                          </a:lnTo>
                          <a:lnTo>
                            <a:pt x="50" y="48"/>
                          </a:lnTo>
                          <a:lnTo>
                            <a:pt x="40" y="54"/>
                          </a:lnTo>
                          <a:lnTo>
                            <a:pt x="30" y="56"/>
                          </a:lnTo>
                          <a:lnTo>
                            <a:pt x="18" y="54"/>
                          </a:lnTo>
                          <a:lnTo>
                            <a:pt x="10" y="48"/>
                          </a:lnTo>
                          <a:lnTo>
                            <a:pt x="2" y="38"/>
                          </a:lnTo>
                          <a:lnTo>
                            <a:pt x="0" y="28"/>
                          </a:lnTo>
                          <a:lnTo>
                            <a:pt x="2" y="16"/>
                          </a:lnTo>
                          <a:lnTo>
                            <a:pt x="10" y="8"/>
                          </a:lnTo>
                          <a:lnTo>
                            <a:pt x="18" y="2"/>
                          </a:lnTo>
                          <a:lnTo>
                            <a:pt x="30" y="0"/>
                          </a:lnTo>
                          <a:lnTo>
                            <a:pt x="40" y="2"/>
                          </a:lnTo>
                          <a:lnTo>
                            <a:pt x="50" y="8"/>
                          </a:lnTo>
                          <a:lnTo>
                            <a:pt x="56" y="16"/>
                          </a:lnTo>
                          <a:lnTo>
                            <a:pt x="56" y="28"/>
                          </a:lnTo>
                          <a:lnTo>
                            <a:pt x="58"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81" name="Freeform 126"/>
                    <p:cNvSpPr>
                      <a:spLocks/>
                    </p:cNvSpPr>
                    <p:nvPr/>
                  </p:nvSpPr>
                  <p:spPr bwMode="auto">
                    <a:xfrm>
                      <a:off x="2748" y="2201"/>
                      <a:ext cx="56" cy="56"/>
                    </a:xfrm>
                    <a:custGeom>
                      <a:avLst/>
                      <a:gdLst>
                        <a:gd name="T0" fmla="*/ 56 w 56"/>
                        <a:gd name="T1" fmla="*/ 28 h 56"/>
                        <a:gd name="T2" fmla="*/ 54 w 56"/>
                        <a:gd name="T3" fmla="*/ 38 h 56"/>
                        <a:gd name="T4" fmla="*/ 48 w 56"/>
                        <a:gd name="T5" fmla="*/ 48 h 56"/>
                        <a:gd name="T6" fmla="*/ 40 w 56"/>
                        <a:gd name="T7" fmla="*/ 54 h 56"/>
                        <a:gd name="T8" fmla="*/ 28 w 56"/>
                        <a:gd name="T9" fmla="*/ 56 h 56"/>
                        <a:gd name="T10" fmla="*/ 18 w 56"/>
                        <a:gd name="T11" fmla="*/ 54 h 56"/>
                        <a:gd name="T12" fmla="*/ 8 w 56"/>
                        <a:gd name="T13" fmla="*/ 48 h 56"/>
                        <a:gd name="T14" fmla="*/ 2 w 56"/>
                        <a:gd name="T15" fmla="*/ 38 h 56"/>
                        <a:gd name="T16" fmla="*/ 0 w 56"/>
                        <a:gd name="T17" fmla="*/ 28 h 56"/>
                        <a:gd name="T18" fmla="*/ 2 w 56"/>
                        <a:gd name="T19" fmla="*/ 16 h 56"/>
                        <a:gd name="T20" fmla="*/ 8 w 56"/>
                        <a:gd name="T21" fmla="*/ 8 h 56"/>
                        <a:gd name="T22" fmla="*/ 18 w 56"/>
                        <a:gd name="T23" fmla="*/ 2 h 56"/>
                        <a:gd name="T24" fmla="*/ 28 w 56"/>
                        <a:gd name="T25" fmla="*/ 0 h 56"/>
                        <a:gd name="T26" fmla="*/ 40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82" name="Freeform 127"/>
                    <p:cNvSpPr>
                      <a:spLocks/>
                    </p:cNvSpPr>
                    <p:nvPr/>
                  </p:nvSpPr>
                  <p:spPr bwMode="auto">
                    <a:xfrm>
                      <a:off x="2828" y="2201"/>
                      <a:ext cx="56" cy="56"/>
                    </a:xfrm>
                    <a:custGeom>
                      <a:avLst/>
                      <a:gdLst>
                        <a:gd name="T0" fmla="*/ 56 w 56"/>
                        <a:gd name="T1" fmla="*/ 28 h 56"/>
                        <a:gd name="T2" fmla="*/ 54 w 56"/>
                        <a:gd name="T3" fmla="*/ 38 h 56"/>
                        <a:gd name="T4" fmla="*/ 48 w 56"/>
                        <a:gd name="T5" fmla="*/ 48 h 56"/>
                        <a:gd name="T6" fmla="*/ 38 w 56"/>
                        <a:gd name="T7" fmla="*/ 54 h 56"/>
                        <a:gd name="T8" fmla="*/ 28 w 56"/>
                        <a:gd name="T9" fmla="*/ 56 h 56"/>
                        <a:gd name="T10" fmla="*/ 16 w 56"/>
                        <a:gd name="T11" fmla="*/ 54 h 56"/>
                        <a:gd name="T12" fmla="*/ 8 w 56"/>
                        <a:gd name="T13" fmla="*/ 48 h 56"/>
                        <a:gd name="T14" fmla="*/ 2 w 56"/>
                        <a:gd name="T15" fmla="*/ 38 h 56"/>
                        <a:gd name="T16" fmla="*/ 0 w 56"/>
                        <a:gd name="T17" fmla="*/ 28 h 56"/>
                        <a:gd name="T18" fmla="*/ 2 w 56"/>
                        <a:gd name="T19" fmla="*/ 16 h 56"/>
                        <a:gd name="T20" fmla="*/ 8 w 56"/>
                        <a:gd name="T21" fmla="*/ 8 h 56"/>
                        <a:gd name="T22" fmla="*/ 16 w 56"/>
                        <a:gd name="T23" fmla="*/ 2 h 56"/>
                        <a:gd name="T24" fmla="*/ 28 w 56"/>
                        <a:gd name="T25" fmla="*/ 0 h 56"/>
                        <a:gd name="T26" fmla="*/ 38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83" name="Freeform 128"/>
                    <p:cNvSpPr>
                      <a:spLocks/>
                    </p:cNvSpPr>
                    <p:nvPr/>
                  </p:nvSpPr>
                  <p:spPr bwMode="auto">
                    <a:xfrm>
                      <a:off x="2904" y="2201"/>
                      <a:ext cx="56" cy="56"/>
                    </a:xfrm>
                    <a:custGeom>
                      <a:avLst/>
                      <a:gdLst>
                        <a:gd name="T0" fmla="*/ 56 w 56"/>
                        <a:gd name="T1" fmla="*/ 28 h 56"/>
                        <a:gd name="T2" fmla="*/ 54 w 56"/>
                        <a:gd name="T3" fmla="*/ 38 h 56"/>
                        <a:gd name="T4" fmla="*/ 48 w 56"/>
                        <a:gd name="T5" fmla="*/ 48 h 56"/>
                        <a:gd name="T6" fmla="*/ 40 w 56"/>
                        <a:gd name="T7" fmla="*/ 54 h 56"/>
                        <a:gd name="T8" fmla="*/ 28 w 56"/>
                        <a:gd name="T9" fmla="*/ 56 h 56"/>
                        <a:gd name="T10" fmla="*/ 18 w 56"/>
                        <a:gd name="T11" fmla="*/ 54 h 56"/>
                        <a:gd name="T12" fmla="*/ 8 w 56"/>
                        <a:gd name="T13" fmla="*/ 48 h 56"/>
                        <a:gd name="T14" fmla="*/ 2 w 56"/>
                        <a:gd name="T15" fmla="*/ 38 h 56"/>
                        <a:gd name="T16" fmla="*/ 0 w 56"/>
                        <a:gd name="T17" fmla="*/ 28 h 56"/>
                        <a:gd name="T18" fmla="*/ 2 w 56"/>
                        <a:gd name="T19" fmla="*/ 16 h 56"/>
                        <a:gd name="T20" fmla="*/ 8 w 56"/>
                        <a:gd name="T21" fmla="*/ 8 h 56"/>
                        <a:gd name="T22" fmla="*/ 18 w 56"/>
                        <a:gd name="T23" fmla="*/ 2 h 56"/>
                        <a:gd name="T24" fmla="*/ 28 w 56"/>
                        <a:gd name="T25" fmla="*/ 0 h 56"/>
                        <a:gd name="T26" fmla="*/ 40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sp>
                <p:nvSpPr>
                  <p:cNvPr id="170" name="Freeform 129"/>
                  <p:cNvSpPr>
                    <a:spLocks/>
                  </p:cNvSpPr>
                  <p:nvPr/>
                </p:nvSpPr>
                <p:spPr bwMode="auto">
                  <a:xfrm>
                    <a:off x="3184" y="1111"/>
                    <a:ext cx="56" cy="58"/>
                  </a:xfrm>
                  <a:custGeom>
                    <a:avLst/>
                    <a:gdLst>
                      <a:gd name="T0" fmla="*/ 56 w 56"/>
                      <a:gd name="T1" fmla="*/ 30 h 58"/>
                      <a:gd name="T2" fmla="*/ 54 w 56"/>
                      <a:gd name="T3" fmla="*/ 40 h 58"/>
                      <a:gd name="T4" fmla="*/ 48 w 56"/>
                      <a:gd name="T5" fmla="*/ 50 h 58"/>
                      <a:gd name="T6" fmla="*/ 40 w 56"/>
                      <a:gd name="T7" fmla="*/ 56 h 58"/>
                      <a:gd name="T8" fmla="*/ 28 w 56"/>
                      <a:gd name="T9" fmla="*/ 58 h 58"/>
                      <a:gd name="T10" fmla="*/ 18 w 56"/>
                      <a:gd name="T11" fmla="*/ 56 h 58"/>
                      <a:gd name="T12" fmla="*/ 8 w 56"/>
                      <a:gd name="T13" fmla="*/ 50 h 58"/>
                      <a:gd name="T14" fmla="*/ 2 w 56"/>
                      <a:gd name="T15" fmla="*/ 40 h 58"/>
                      <a:gd name="T16" fmla="*/ 0 w 56"/>
                      <a:gd name="T17" fmla="*/ 30 h 58"/>
                      <a:gd name="T18" fmla="*/ 2 w 56"/>
                      <a:gd name="T19" fmla="*/ 18 h 58"/>
                      <a:gd name="T20" fmla="*/ 8 w 56"/>
                      <a:gd name="T21" fmla="*/ 10 h 58"/>
                      <a:gd name="T22" fmla="*/ 18 w 56"/>
                      <a:gd name="T23" fmla="*/ 4 h 58"/>
                      <a:gd name="T24" fmla="*/ 28 w 56"/>
                      <a:gd name="T25" fmla="*/ 0 h 58"/>
                      <a:gd name="T26" fmla="*/ 40 w 56"/>
                      <a:gd name="T27" fmla="*/ 4 h 58"/>
                      <a:gd name="T28" fmla="*/ 48 w 56"/>
                      <a:gd name="T29" fmla="*/ 10 h 58"/>
                      <a:gd name="T30" fmla="*/ 54 w 56"/>
                      <a:gd name="T31" fmla="*/ 18 h 58"/>
                      <a:gd name="T32" fmla="*/ 54 w 56"/>
                      <a:gd name="T33" fmla="*/ 30 h 58"/>
                      <a:gd name="T34" fmla="*/ 56 w 56"/>
                      <a:gd name="T35" fmla="*/ 30 h 5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8"/>
                      <a:gd name="T56" fmla="*/ 56 w 56"/>
                      <a:gd name="T57" fmla="*/ 58 h 5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8">
                        <a:moveTo>
                          <a:pt x="56" y="30"/>
                        </a:moveTo>
                        <a:lnTo>
                          <a:pt x="54" y="40"/>
                        </a:lnTo>
                        <a:lnTo>
                          <a:pt x="48" y="50"/>
                        </a:lnTo>
                        <a:lnTo>
                          <a:pt x="40" y="56"/>
                        </a:lnTo>
                        <a:lnTo>
                          <a:pt x="28" y="58"/>
                        </a:lnTo>
                        <a:lnTo>
                          <a:pt x="18" y="56"/>
                        </a:lnTo>
                        <a:lnTo>
                          <a:pt x="8" y="50"/>
                        </a:lnTo>
                        <a:lnTo>
                          <a:pt x="2" y="40"/>
                        </a:lnTo>
                        <a:lnTo>
                          <a:pt x="0" y="30"/>
                        </a:lnTo>
                        <a:lnTo>
                          <a:pt x="2" y="18"/>
                        </a:lnTo>
                        <a:lnTo>
                          <a:pt x="8" y="10"/>
                        </a:lnTo>
                        <a:lnTo>
                          <a:pt x="18" y="4"/>
                        </a:lnTo>
                        <a:lnTo>
                          <a:pt x="28" y="0"/>
                        </a:lnTo>
                        <a:lnTo>
                          <a:pt x="40" y="4"/>
                        </a:lnTo>
                        <a:lnTo>
                          <a:pt x="48" y="10"/>
                        </a:lnTo>
                        <a:lnTo>
                          <a:pt x="54" y="18"/>
                        </a:lnTo>
                        <a:lnTo>
                          <a:pt x="54" y="30"/>
                        </a:lnTo>
                        <a:lnTo>
                          <a:pt x="56" y="30"/>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1" name="Freeform 130"/>
                  <p:cNvSpPr>
                    <a:spLocks/>
                  </p:cNvSpPr>
                  <p:nvPr/>
                </p:nvSpPr>
                <p:spPr bwMode="auto">
                  <a:xfrm>
                    <a:off x="3452" y="1887"/>
                    <a:ext cx="58" cy="56"/>
                  </a:xfrm>
                  <a:custGeom>
                    <a:avLst/>
                    <a:gdLst>
                      <a:gd name="T0" fmla="*/ 58 w 58"/>
                      <a:gd name="T1" fmla="*/ 28 h 56"/>
                      <a:gd name="T2" fmla="*/ 56 w 58"/>
                      <a:gd name="T3" fmla="*/ 38 h 56"/>
                      <a:gd name="T4" fmla="*/ 50 w 58"/>
                      <a:gd name="T5" fmla="*/ 48 h 56"/>
                      <a:gd name="T6" fmla="*/ 40 w 58"/>
                      <a:gd name="T7" fmla="*/ 54 h 56"/>
                      <a:gd name="T8" fmla="*/ 30 w 58"/>
                      <a:gd name="T9" fmla="*/ 56 h 56"/>
                      <a:gd name="T10" fmla="*/ 18 w 58"/>
                      <a:gd name="T11" fmla="*/ 54 h 56"/>
                      <a:gd name="T12" fmla="*/ 10 w 58"/>
                      <a:gd name="T13" fmla="*/ 48 h 56"/>
                      <a:gd name="T14" fmla="*/ 4 w 58"/>
                      <a:gd name="T15" fmla="*/ 38 h 56"/>
                      <a:gd name="T16" fmla="*/ 0 w 58"/>
                      <a:gd name="T17" fmla="*/ 28 h 56"/>
                      <a:gd name="T18" fmla="*/ 4 w 58"/>
                      <a:gd name="T19" fmla="*/ 16 h 56"/>
                      <a:gd name="T20" fmla="*/ 10 w 58"/>
                      <a:gd name="T21" fmla="*/ 8 h 56"/>
                      <a:gd name="T22" fmla="*/ 18 w 58"/>
                      <a:gd name="T23" fmla="*/ 2 h 56"/>
                      <a:gd name="T24" fmla="*/ 30 w 58"/>
                      <a:gd name="T25" fmla="*/ 0 h 56"/>
                      <a:gd name="T26" fmla="*/ 40 w 58"/>
                      <a:gd name="T27" fmla="*/ 2 h 56"/>
                      <a:gd name="T28" fmla="*/ 50 w 58"/>
                      <a:gd name="T29" fmla="*/ 8 h 56"/>
                      <a:gd name="T30" fmla="*/ 56 w 58"/>
                      <a:gd name="T31" fmla="*/ 16 h 56"/>
                      <a:gd name="T32" fmla="*/ 56 w 58"/>
                      <a:gd name="T33" fmla="*/ 28 h 56"/>
                      <a:gd name="T34" fmla="*/ 58 w 58"/>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6"/>
                      <a:gd name="T56" fmla="*/ 58 w 58"/>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6">
                        <a:moveTo>
                          <a:pt x="58" y="28"/>
                        </a:moveTo>
                        <a:lnTo>
                          <a:pt x="56" y="38"/>
                        </a:lnTo>
                        <a:lnTo>
                          <a:pt x="50" y="48"/>
                        </a:lnTo>
                        <a:lnTo>
                          <a:pt x="40" y="54"/>
                        </a:lnTo>
                        <a:lnTo>
                          <a:pt x="30" y="56"/>
                        </a:lnTo>
                        <a:lnTo>
                          <a:pt x="18" y="54"/>
                        </a:lnTo>
                        <a:lnTo>
                          <a:pt x="10" y="48"/>
                        </a:lnTo>
                        <a:lnTo>
                          <a:pt x="4" y="38"/>
                        </a:lnTo>
                        <a:lnTo>
                          <a:pt x="0" y="28"/>
                        </a:lnTo>
                        <a:lnTo>
                          <a:pt x="4" y="16"/>
                        </a:lnTo>
                        <a:lnTo>
                          <a:pt x="10" y="8"/>
                        </a:lnTo>
                        <a:lnTo>
                          <a:pt x="18" y="2"/>
                        </a:lnTo>
                        <a:lnTo>
                          <a:pt x="30" y="0"/>
                        </a:lnTo>
                        <a:lnTo>
                          <a:pt x="40" y="2"/>
                        </a:lnTo>
                        <a:lnTo>
                          <a:pt x="50" y="8"/>
                        </a:lnTo>
                        <a:lnTo>
                          <a:pt x="56" y="16"/>
                        </a:lnTo>
                        <a:lnTo>
                          <a:pt x="56" y="28"/>
                        </a:lnTo>
                        <a:lnTo>
                          <a:pt x="58"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2" name="Freeform 131"/>
                  <p:cNvSpPr>
                    <a:spLocks/>
                  </p:cNvSpPr>
                  <p:nvPr/>
                </p:nvSpPr>
                <p:spPr bwMode="auto">
                  <a:xfrm>
                    <a:off x="3532" y="2073"/>
                    <a:ext cx="58" cy="56"/>
                  </a:xfrm>
                  <a:custGeom>
                    <a:avLst/>
                    <a:gdLst>
                      <a:gd name="T0" fmla="*/ 58 w 58"/>
                      <a:gd name="T1" fmla="*/ 28 h 56"/>
                      <a:gd name="T2" fmla="*/ 56 w 58"/>
                      <a:gd name="T3" fmla="*/ 38 h 56"/>
                      <a:gd name="T4" fmla="*/ 50 w 58"/>
                      <a:gd name="T5" fmla="*/ 48 h 56"/>
                      <a:gd name="T6" fmla="*/ 40 w 58"/>
                      <a:gd name="T7" fmla="*/ 54 h 56"/>
                      <a:gd name="T8" fmla="*/ 30 w 58"/>
                      <a:gd name="T9" fmla="*/ 56 h 56"/>
                      <a:gd name="T10" fmla="*/ 18 w 58"/>
                      <a:gd name="T11" fmla="*/ 54 h 56"/>
                      <a:gd name="T12" fmla="*/ 10 w 58"/>
                      <a:gd name="T13" fmla="*/ 48 h 56"/>
                      <a:gd name="T14" fmla="*/ 2 w 58"/>
                      <a:gd name="T15" fmla="*/ 38 h 56"/>
                      <a:gd name="T16" fmla="*/ 0 w 58"/>
                      <a:gd name="T17" fmla="*/ 28 h 56"/>
                      <a:gd name="T18" fmla="*/ 2 w 58"/>
                      <a:gd name="T19" fmla="*/ 16 h 56"/>
                      <a:gd name="T20" fmla="*/ 10 w 58"/>
                      <a:gd name="T21" fmla="*/ 8 h 56"/>
                      <a:gd name="T22" fmla="*/ 18 w 58"/>
                      <a:gd name="T23" fmla="*/ 2 h 56"/>
                      <a:gd name="T24" fmla="*/ 30 w 58"/>
                      <a:gd name="T25" fmla="*/ 0 h 56"/>
                      <a:gd name="T26" fmla="*/ 40 w 58"/>
                      <a:gd name="T27" fmla="*/ 2 h 56"/>
                      <a:gd name="T28" fmla="*/ 50 w 58"/>
                      <a:gd name="T29" fmla="*/ 8 h 56"/>
                      <a:gd name="T30" fmla="*/ 56 w 58"/>
                      <a:gd name="T31" fmla="*/ 16 h 56"/>
                      <a:gd name="T32" fmla="*/ 56 w 58"/>
                      <a:gd name="T33" fmla="*/ 28 h 56"/>
                      <a:gd name="T34" fmla="*/ 58 w 58"/>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8"/>
                      <a:gd name="T55" fmla="*/ 0 h 56"/>
                      <a:gd name="T56" fmla="*/ 58 w 58"/>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8" h="56">
                        <a:moveTo>
                          <a:pt x="58" y="28"/>
                        </a:moveTo>
                        <a:lnTo>
                          <a:pt x="56" y="38"/>
                        </a:lnTo>
                        <a:lnTo>
                          <a:pt x="50" y="48"/>
                        </a:lnTo>
                        <a:lnTo>
                          <a:pt x="40" y="54"/>
                        </a:lnTo>
                        <a:lnTo>
                          <a:pt x="30" y="56"/>
                        </a:lnTo>
                        <a:lnTo>
                          <a:pt x="18" y="54"/>
                        </a:lnTo>
                        <a:lnTo>
                          <a:pt x="10" y="48"/>
                        </a:lnTo>
                        <a:lnTo>
                          <a:pt x="2" y="38"/>
                        </a:lnTo>
                        <a:lnTo>
                          <a:pt x="0" y="28"/>
                        </a:lnTo>
                        <a:lnTo>
                          <a:pt x="2" y="16"/>
                        </a:lnTo>
                        <a:lnTo>
                          <a:pt x="10" y="8"/>
                        </a:lnTo>
                        <a:lnTo>
                          <a:pt x="18" y="2"/>
                        </a:lnTo>
                        <a:lnTo>
                          <a:pt x="30" y="0"/>
                        </a:lnTo>
                        <a:lnTo>
                          <a:pt x="40" y="2"/>
                        </a:lnTo>
                        <a:lnTo>
                          <a:pt x="50" y="8"/>
                        </a:lnTo>
                        <a:lnTo>
                          <a:pt x="56" y="16"/>
                        </a:lnTo>
                        <a:lnTo>
                          <a:pt x="56" y="28"/>
                        </a:lnTo>
                        <a:lnTo>
                          <a:pt x="58"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73" name="Freeform 132"/>
                  <p:cNvSpPr>
                    <a:spLocks/>
                  </p:cNvSpPr>
                  <p:nvPr/>
                </p:nvSpPr>
                <p:spPr bwMode="auto">
                  <a:xfrm>
                    <a:off x="3616" y="2159"/>
                    <a:ext cx="56" cy="56"/>
                  </a:xfrm>
                  <a:custGeom>
                    <a:avLst/>
                    <a:gdLst>
                      <a:gd name="T0" fmla="*/ 56 w 56"/>
                      <a:gd name="T1" fmla="*/ 28 h 56"/>
                      <a:gd name="T2" fmla="*/ 54 w 56"/>
                      <a:gd name="T3" fmla="*/ 40 h 56"/>
                      <a:gd name="T4" fmla="*/ 48 w 56"/>
                      <a:gd name="T5" fmla="*/ 48 h 56"/>
                      <a:gd name="T6" fmla="*/ 40 w 56"/>
                      <a:gd name="T7" fmla="*/ 54 h 56"/>
                      <a:gd name="T8" fmla="*/ 28 w 56"/>
                      <a:gd name="T9" fmla="*/ 56 h 56"/>
                      <a:gd name="T10" fmla="*/ 18 w 56"/>
                      <a:gd name="T11" fmla="*/ 54 h 56"/>
                      <a:gd name="T12" fmla="*/ 8 w 56"/>
                      <a:gd name="T13" fmla="*/ 48 h 56"/>
                      <a:gd name="T14" fmla="*/ 2 w 56"/>
                      <a:gd name="T15" fmla="*/ 40 h 56"/>
                      <a:gd name="T16" fmla="*/ 0 w 56"/>
                      <a:gd name="T17" fmla="*/ 28 h 56"/>
                      <a:gd name="T18" fmla="*/ 2 w 56"/>
                      <a:gd name="T19" fmla="*/ 18 h 56"/>
                      <a:gd name="T20" fmla="*/ 8 w 56"/>
                      <a:gd name="T21" fmla="*/ 8 h 56"/>
                      <a:gd name="T22" fmla="*/ 18 w 56"/>
                      <a:gd name="T23" fmla="*/ 2 h 56"/>
                      <a:gd name="T24" fmla="*/ 28 w 56"/>
                      <a:gd name="T25" fmla="*/ 0 h 56"/>
                      <a:gd name="T26" fmla="*/ 40 w 56"/>
                      <a:gd name="T27" fmla="*/ 2 h 56"/>
                      <a:gd name="T28" fmla="*/ 48 w 56"/>
                      <a:gd name="T29" fmla="*/ 8 h 56"/>
                      <a:gd name="T30" fmla="*/ 54 w 56"/>
                      <a:gd name="T31" fmla="*/ 18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40"/>
                        </a:lnTo>
                        <a:lnTo>
                          <a:pt x="48" y="48"/>
                        </a:lnTo>
                        <a:lnTo>
                          <a:pt x="40" y="54"/>
                        </a:lnTo>
                        <a:lnTo>
                          <a:pt x="28" y="56"/>
                        </a:lnTo>
                        <a:lnTo>
                          <a:pt x="18" y="54"/>
                        </a:lnTo>
                        <a:lnTo>
                          <a:pt x="8" y="48"/>
                        </a:lnTo>
                        <a:lnTo>
                          <a:pt x="2" y="40"/>
                        </a:lnTo>
                        <a:lnTo>
                          <a:pt x="0" y="28"/>
                        </a:lnTo>
                        <a:lnTo>
                          <a:pt x="2" y="18"/>
                        </a:lnTo>
                        <a:lnTo>
                          <a:pt x="8" y="8"/>
                        </a:lnTo>
                        <a:lnTo>
                          <a:pt x="18" y="2"/>
                        </a:lnTo>
                        <a:lnTo>
                          <a:pt x="28" y="0"/>
                        </a:lnTo>
                        <a:lnTo>
                          <a:pt x="40" y="2"/>
                        </a:lnTo>
                        <a:lnTo>
                          <a:pt x="48" y="8"/>
                        </a:lnTo>
                        <a:lnTo>
                          <a:pt x="54" y="18"/>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sp>
              <p:nvSpPr>
                <p:cNvPr id="165" name="Freeform 133"/>
                <p:cNvSpPr>
                  <a:spLocks/>
                </p:cNvSpPr>
                <p:nvPr/>
              </p:nvSpPr>
              <p:spPr bwMode="auto">
                <a:xfrm>
                  <a:off x="3048" y="1225"/>
                  <a:ext cx="56" cy="56"/>
                </a:xfrm>
                <a:custGeom>
                  <a:avLst/>
                  <a:gdLst>
                    <a:gd name="T0" fmla="*/ 56 w 56"/>
                    <a:gd name="T1" fmla="*/ 28 h 56"/>
                    <a:gd name="T2" fmla="*/ 54 w 56"/>
                    <a:gd name="T3" fmla="*/ 38 h 56"/>
                    <a:gd name="T4" fmla="*/ 48 w 56"/>
                    <a:gd name="T5" fmla="*/ 48 h 56"/>
                    <a:gd name="T6" fmla="*/ 40 w 56"/>
                    <a:gd name="T7" fmla="*/ 54 h 56"/>
                    <a:gd name="T8" fmla="*/ 28 w 56"/>
                    <a:gd name="T9" fmla="*/ 56 h 56"/>
                    <a:gd name="T10" fmla="*/ 18 w 56"/>
                    <a:gd name="T11" fmla="*/ 54 h 56"/>
                    <a:gd name="T12" fmla="*/ 8 w 56"/>
                    <a:gd name="T13" fmla="*/ 48 h 56"/>
                    <a:gd name="T14" fmla="*/ 2 w 56"/>
                    <a:gd name="T15" fmla="*/ 38 h 56"/>
                    <a:gd name="T16" fmla="*/ 0 w 56"/>
                    <a:gd name="T17" fmla="*/ 28 h 56"/>
                    <a:gd name="T18" fmla="*/ 2 w 56"/>
                    <a:gd name="T19" fmla="*/ 16 h 56"/>
                    <a:gd name="T20" fmla="*/ 8 w 56"/>
                    <a:gd name="T21" fmla="*/ 8 h 56"/>
                    <a:gd name="T22" fmla="*/ 18 w 56"/>
                    <a:gd name="T23" fmla="*/ 2 h 56"/>
                    <a:gd name="T24" fmla="*/ 28 w 56"/>
                    <a:gd name="T25" fmla="*/ 0 h 56"/>
                    <a:gd name="T26" fmla="*/ 40 w 56"/>
                    <a:gd name="T27" fmla="*/ 2 h 56"/>
                    <a:gd name="T28" fmla="*/ 48 w 56"/>
                    <a:gd name="T29" fmla="*/ 8 h 56"/>
                    <a:gd name="T30" fmla="*/ 54 w 56"/>
                    <a:gd name="T31" fmla="*/ 16 h 56"/>
                    <a:gd name="T32" fmla="*/ 54 w 56"/>
                    <a:gd name="T33" fmla="*/ 28 h 56"/>
                    <a:gd name="T34" fmla="*/ 56 w 56"/>
                    <a:gd name="T35" fmla="*/ 28 h 5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56"/>
                    <a:gd name="T55" fmla="*/ 0 h 56"/>
                    <a:gd name="T56" fmla="*/ 56 w 56"/>
                    <a:gd name="T57" fmla="*/ 56 h 5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56" h="56">
                      <a:moveTo>
                        <a:pt x="56"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4" y="28"/>
                      </a:lnTo>
                      <a:lnTo>
                        <a:pt x="56" y="28"/>
                      </a:lnTo>
                      <a:close/>
                    </a:path>
                  </a:pathLst>
                </a:custGeom>
                <a:solidFill>
                  <a:srgbClr val="FF0000"/>
                </a:solidFill>
                <a:ln w="9525">
                  <a:no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sp>
            <p:nvSpPr>
              <p:cNvPr id="163" name="Freeform 134"/>
              <p:cNvSpPr>
                <a:spLocks/>
              </p:cNvSpPr>
              <p:nvPr/>
            </p:nvSpPr>
            <p:spPr bwMode="auto">
              <a:xfrm>
                <a:off x="2530" y="915"/>
                <a:ext cx="1112" cy="1340"/>
              </a:xfrm>
              <a:custGeom>
                <a:avLst/>
                <a:gdLst>
                  <a:gd name="T0" fmla="*/ 0 w 1112"/>
                  <a:gd name="T1" fmla="*/ 1286 h 1340"/>
                  <a:gd name="T2" fmla="*/ 86 w 1112"/>
                  <a:gd name="T3" fmla="*/ 1316 h 1340"/>
                  <a:gd name="T4" fmla="*/ 398 w 1112"/>
                  <a:gd name="T5" fmla="*/ 1316 h 1340"/>
                  <a:gd name="T6" fmla="*/ 478 w 1112"/>
                  <a:gd name="T7" fmla="*/ 1340 h 1340"/>
                  <a:gd name="T8" fmla="*/ 518 w 1112"/>
                  <a:gd name="T9" fmla="*/ 930 h 1340"/>
                  <a:gd name="T10" fmla="*/ 552 w 1112"/>
                  <a:gd name="T11" fmla="*/ 316 h 1340"/>
                  <a:gd name="T12" fmla="*/ 598 w 1112"/>
                  <a:gd name="T13" fmla="*/ 24 h 1340"/>
                  <a:gd name="T14" fmla="*/ 638 w 1112"/>
                  <a:gd name="T15" fmla="*/ 0 h 1340"/>
                  <a:gd name="T16" fmla="*/ 680 w 1112"/>
                  <a:gd name="T17" fmla="*/ 206 h 1340"/>
                  <a:gd name="T18" fmla="*/ 720 w 1112"/>
                  <a:gd name="T19" fmla="*/ 376 h 1340"/>
                  <a:gd name="T20" fmla="*/ 798 w 1112"/>
                  <a:gd name="T21" fmla="*/ 352 h 1340"/>
                  <a:gd name="T22" fmla="*/ 874 w 1112"/>
                  <a:gd name="T23" fmla="*/ 754 h 1340"/>
                  <a:gd name="T24" fmla="*/ 954 w 1112"/>
                  <a:gd name="T25" fmla="*/ 986 h 1340"/>
                  <a:gd name="T26" fmla="*/ 1030 w 1112"/>
                  <a:gd name="T27" fmla="*/ 1180 h 1340"/>
                  <a:gd name="T28" fmla="*/ 1112 w 1112"/>
                  <a:gd name="T29" fmla="*/ 1260 h 13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12"/>
                  <a:gd name="T46" fmla="*/ 0 h 1340"/>
                  <a:gd name="T47" fmla="*/ 1112 w 1112"/>
                  <a:gd name="T48" fmla="*/ 1340 h 134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12" h="1340">
                    <a:moveTo>
                      <a:pt x="0" y="1286"/>
                    </a:moveTo>
                    <a:lnTo>
                      <a:pt x="86" y="1316"/>
                    </a:lnTo>
                    <a:lnTo>
                      <a:pt x="398" y="1316"/>
                    </a:lnTo>
                    <a:lnTo>
                      <a:pt x="478" y="1340"/>
                    </a:lnTo>
                    <a:lnTo>
                      <a:pt x="518" y="930"/>
                    </a:lnTo>
                    <a:lnTo>
                      <a:pt x="552" y="316"/>
                    </a:lnTo>
                    <a:lnTo>
                      <a:pt x="598" y="24"/>
                    </a:lnTo>
                    <a:lnTo>
                      <a:pt x="638" y="0"/>
                    </a:lnTo>
                    <a:lnTo>
                      <a:pt x="680" y="206"/>
                    </a:lnTo>
                    <a:lnTo>
                      <a:pt x="720" y="376"/>
                    </a:lnTo>
                    <a:lnTo>
                      <a:pt x="798" y="352"/>
                    </a:lnTo>
                    <a:lnTo>
                      <a:pt x="874" y="754"/>
                    </a:lnTo>
                    <a:lnTo>
                      <a:pt x="954" y="986"/>
                    </a:lnTo>
                    <a:lnTo>
                      <a:pt x="1030" y="1180"/>
                    </a:lnTo>
                    <a:lnTo>
                      <a:pt x="1112" y="1260"/>
                    </a:lnTo>
                  </a:path>
                </a:pathLst>
              </a:custGeom>
              <a:noFill/>
              <a:ln w="57150" cmpd="sng">
                <a:solidFill>
                  <a:srgbClr val="FF0000"/>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sp>
          <p:nvSpPr>
            <p:cNvPr id="150" name="Line 135"/>
            <p:cNvSpPr>
              <a:spLocks noChangeShapeType="1"/>
            </p:cNvSpPr>
            <p:nvPr/>
          </p:nvSpPr>
          <p:spPr bwMode="auto">
            <a:xfrm>
              <a:off x="2870" y="2979"/>
              <a:ext cx="266" cy="1"/>
            </a:xfrm>
            <a:prstGeom prst="line">
              <a:avLst/>
            </a:prstGeom>
            <a:noFill/>
            <a:ln w="25400">
              <a:solidFill>
                <a:srgbClr val="FF0000"/>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nvGrpSpPr>
            <p:cNvPr id="151" name="Group 136"/>
            <p:cNvGrpSpPr>
              <a:grpSpLocks/>
            </p:cNvGrpSpPr>
            <p:nvPr/>
          </p:nvGrpSpPr>
          <p:grpSpPr bwMode="auto">
            <a:xfrm>
              <a:off x="2877" y="2238"/>
              <a:ext cx="2551" cy="1458"/>
              <a:chOff x="2877" y="2238"/>
              <a:chExt cx="2551" cy="1458"/>
            </a:xfrm>
          </p:grpSpPr>
          <p:sp>
            <p:nvSpPr>
              <p:cNvPr id="159" name="Text Box 137"/>
              <p:cNvSpPr txBox="1">
                <a:spLocks noChangeArrowheads="1"/>
              </p:cNvSpPr>
              <p:nvPr/>
            </p:nvSpPr>
            <p:spPr bwMode="auto">
              <a:xfrm>
                <a:off x="3237" y="3306"/>
                <a:ext cx="1881" cy="390"/>
              </a:xfrm>
              <a:prstGeom prst="rect">
                <a:avLst/>
              </a:prstGeom>
              <a:noFill/>
              <a:ln w="9525" algn="ctr">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600" b="0" i="0" u="none" strike="noStrike" kern="0" cap="none" spc="0" normalizeH="0" baseline="0" noProof="0">
                    <a:ln>
                      <a:noFill/>
                    </a:ln>
                    <a:solidFill>
                      <a:srgbClr val="0000FF"/>
                    </a:solidFill>
                    <a:effectLst>
                      <a:outerShdw blurRad="38100" dist="38100" dir="2700000" algn="tl">
                        <a:srgbClr val="C0C0C0"/>
                      </a:outerShdw>
                    </a:effectLst>
                    <a:uLnTx/>
                    <a:uFillTx/>
                    <a:latin typeface="Verdana" pitchFamily="34" charset="0"/>
                  </a:rPr>
                  <a:t>Protamine crystallised insulin lispro </a:t>
                </a:r>
                <a:endParaRPr kumimoji="0" lang="en-US" sz="1600" b="0" i="0" u="none" strike="noStrike" kern="0" cap="none" spc="0" normalizeH="0" baseline="0" noProof="0">
                  <a:ln>
                    <a:noFill/>
                  </a:ln>
                  <a:solidFill>
                    <a:srgbClr val="0000FF"/>
                  </a:solidFill>
                  <a:effectLst>
                    <a:outerShdw blurRad="38100" dist="38100" dir="2700000" algn="tl">
                      <a:srgbClr val="C0C0C0"/>
                    </a:outerShdw>
                  </a:effectLst>
                  <a:uLnTx/>
                  <a:uFillTx/>
                  <a:latin typeface="Verdana" pitchFamily="34" charset="0"/>
                </a:endParaRPr>
              </a:p>
            </p:txBody>
          </p:sp>
          <p:sp>
            <p:nvSpPr>
              <p:cNvPr id="160" name="Line 138"/>
              <p:cNvSpPr>
                <a:spLocks noChangeShapeType="1"/>
              </p:cNvSpPr>
              <p:nvPr/>
            </p:nvSpPr>
            <p:spPr bwMode="auto">
              <a:xfrm>
                <a:off x="2877" y="3484"/>
                <a:ext cx="266" cy="1"/>
              </a:xfrm>
              <a:prstGeom prst="line">
                <a:avLst/>
              </a:prstGeom>
              <a:noFill/>
              <a:ln w="57150">
                <a:solidFill>
                  <a:srgbClr val="3399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61" name="Freeform 139"/>
              <p:cNvSpPr>
                <a:spLocks/>
              </p:cNvSpPr>
              <p:nvPr/>
            </p:nvSpPr>
            <p:spPr bwMode="auto">
              <a:xfrm>
                <a:off x="2982" y="2238"/>
                <a:ext cx="2446" cy="421"/>
              </a:xfrm>
              <a:custGeom>
                <a:avLst/>
                <a:gdLst>
                  <a:gd name="T0" fmla="*/ 0 w 2446"/>
                  <a:gd name="T1" fmla="*/ 421 h 421"/>
                  <a:gd name="T2" fmla="*/ 71 w 2446"/>
                  <a:gd name="T3" fmla="*/ 344 h 421"/>
                  <a:gd name="T4" fmla="*/ 141 w 2446"/>
                  <a:gd name="T5" fmla="*/ 276 h 421"/>
                  <a:gd name="T6" fmla="*/ 199 w 2446"/>
                  <a:gd name="T7" fmla="*/ 232 h 421"/>
                  <a:gd name="T8" fmla="*/ 262 w 2446"/>
                  <a:gd name="T9" fmla="*/ 191 h 421"/>
                  <a:gd name="T10" fmla="*/ 325 w 2446"/>
                  <a:gd name="T11" fmla="*/ 155 h 421"/>
                  <a:gd name="T12" fmla="*/ 445 w 2446"/>
                  <a:gd name="T13" fmla="*/ 94 h 421"/>
                  <a:gd name="T14" fmla="*/ 561 w 2446"/>
                  <a:gd name="T15" fmla="*/ 54 h 421"/>
                  <a:gd name="T16" fmla="*/ 665 w 2446"/>
                  <a:gd name="T17" fmla="*/ 30 h 421"/>
                  <a:gd name="T18" fmla="*/ 745 w 2446"/>
                  <a:gd name="T19" fmla="*/ 18 h 421"/>
                  <a:gd name="T20" fmla="*/ 827 w 2446"/>
                  <a:gd name="T21" fmla="*/ 6 h 421"/>
                  <a:gd name="T22" fmla="*/ 905 w 2446"/>
                  <a:gd name="T23" fmla="*/ 2 h 421"/>
                  <a:gd name="T24" fmla="*/ 989 w 2446"/>
                  <a:gd name="T25" fmla="*/ 2 h 421"/>
                  <a:gd name="T26" fmla="*/ 1065 w 2446"/>
                  <a:gd name="T27" fmla="*/ 2 h 421"/>
                  <a:gd name="T28" fmla="*/ 1157 w 2446"/>
                  <a:gd name="T29" fmla="*/ 2 h 421"/>
                  <a:gd name="T30" fmla="*/ 1250 w 2446"/>
                  <a:gd name="T31" fmla="*/ 6 h 421"/>
                  <a:gd name="T32" fmla="*/ 1338 w 2446"/>
                  <a:gd name="T33" fmla="*/ 14 h 421"/>
                  <a:gd name="T34" fmla="*/ 1474 w 2446"/>
                  <a:gd name="T35" fmla="*/ 34 h 421"/>
                  <a:gd name="T36" fmla="*/ 1622 w 2446"/>
                  <a:gd name="T37" fmla="*/ 66 h 421"/>
                  <a:gd name="T38" fmla="*/ 1750 w 2446"/>
                  <a:gd name="T39" fmla="*/ 102 h 421"/>
                  <a:gd name="T40" fmla="*/ 1870 w 2446"/>
                  <a:gd name="T41" fmla="*/ 138 h 421"/>
                  <a:gd name="T42" fmla="*/ 2018 w 2446"/>
                  <a:gd name="T43" fmla="*/ 186 h 421"/>
                  <a:gd name="T44" fmla="*/ 2170 w 2446"/>
                  <a:gd name="T45" fmla="*/ 250 h 421"/>
                  <a:gd name="T46" fmla="*/ 2306 w 2446"/>
                  <a:gd name="T47" fmla="*/ 314 h 421"/>
                  <a:gd name="T48" fmla="*/ 2402 w 2446"/>
                  <a:gd name="T49" fmla="*/ 362 h 421"/>
                  <a:gd name="T50" fmla="*/ 2446 w 2446"/>
                  <a:gd name="T51" fmla="*/ 382 h 421"/>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446"/>
                  <a:gd name="T79" fmla="*/ 0 h 421"/>
                  <a:gd name="T80" fmla="*/ 2446 w 2446"/>
                  <a:gd name="T81" fmla="*/ 421 h 421"/>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446" h="421">
                    <a:moveTo>
                      <a:pt x="0" y="421"/>
                    </a:moveTo>
                    <a:lnTo>
                      <a:pt x="71" y="344"/>
                    </a:lnTo>
                    <a:lnTo>
                      <a:pt x="141" y="276"/>
                    </a:lnTo>
                    <a:lnTo>
                      <a:pt x="199" y="232"/>
                    </a:lnTo>
                    <a:lnTo>
                      <a:pt x="262" y="191"/>
                    </a:lnTo>
                    <a:cubicBezTo>
                      <a:pt x="283" y="178"/>
                      <a:pt x="295" y="171"/>
                      <a:pt x="325" y="155"/>
                    </a:cubicBezTo>
                    <a:cubicBezTo>
                      <a:pt x="348" y="142"/>
                      <a:pt x="406" y="111"/>
                      <a:pt x="445" y="94"/>
                    </a:cubicBezTo>
                    <a:cubicBezTo>
                      <a:pt x="484" y="77"/>
                      <a:pt x="524" y="65"/>
                      <a:pt x="561" y="54"/>
                    </a:cubicBezTo>
                    <a:lnTo>
                      <a:pt x="665" y="30"/>
                    </a:lnTo>
                    <a:cubicBezTo>
                      <a:pt x="696" y="24"/>
                      <a:pt x="718" y="22"/>
                      <a:pt x="745" y="18"/>
                    </a:cubicBezTo>
                    <a:cubicBezTo>
                      <a:pt x="779" y="11"/>
                      <a:pt x="773" y="10"/>
                      <a:pt x="827" y="6"/>
                    </a:cubicBezTo>
                    <a:cubicBezTo>
                      <a:pt x="881" y="2"/>
                      <a:pt x="878" y="3"/>
                      <a:pt x="905" y="2"/>
                    </a:cubicBezTo>
                    <a:cubicBezTo>
                      <a:pt x="931" y="1"/>
                      <a:pt x="963" y="0"/>
                      <a:pt x="989" y="2"/>
                    </a:cubicBezTo>
                    <a:cubicBezTo>
                      <a:pt x="1016" y="2"/>
                      <a:pt x="1037" y="2"/>
                      <a:pt x="1065" y="2"/>
                    </a:cubicBezTo>
                    <a:cubicBezTo>
                      <a:pt x="1093" y="2"/>
                      <a:pt x="1126" y="1"/>
                      <a:pt x="1157" y="2"/>
                    </a:cubicBezTo>
                    <a:cubicBezTo>
                      <a:pt x="1188" y="3"/>
                      <a:pt x="1220" y="4"/>
                      <a:pt x="1250" y="6"/>
                    </a:cubicBezTo>
                    <a:cubicBezTo>
                      <a:pt x="1280" y="8"/>
                      <a:pt x="1301" y="9"/>
                      <a:pt x="1338" y="14"/>
                    </a:cubicBezTo>
                    <a:cubicBezTo>
                      <a:pt x="1390" y="20"/>
                      <a:pt x="1474" y="34"/>
                      <a:pt x="1474" y="34"/>
                    </a:cubicBezTo>
                    <a:cubicBezTo>
                      <a:pt x="1522" y="45"/>
                      <a:pt x="1550" y="50"/>
                      <a:pt x="1622" y="66"/>
                    </a:cubicBezTo>
                    <a:cubicBezTo>
                      <a:pt x="1666" y="75"/>
                      <a:pt x="1696" y="86"/>
                      <a:pt x="1750" y="102"/>
                    </a:cubicBezTo>
                    <a:cubicBezTo>
                      <a:pt x="1804" y="118"/>
                      <a:pt x="1825" y="122"/>
                      <a:pt x="1870" y="138"/>
                    </a:cubicBezTo>
                    <a:cubicBezTo>
                      <a:pt x="1915" y="152"/>
                      <a:pt x="1968" y="167"/>
                      <a:pt x="2018" y="186"/>
                    </a:cubicBezTo>
                    <a:lnTo>
                      <a:pt x="2170" y="250"/>
                    </a:lnTo>
                    <a:cubicBezTo>
                      <a:pt x="2218" y="271"/>
                      <a:pt x="2267" y="295"/>
                      <a:pt x="2306" y="314"/>
                    </a:cubicBezTo>
                    <a:lnTo>
                      <a:pt x="2402" y="362"/>
                    </a:lnTo>
                    <a:lnTo>
                      <a:pt x="2446" y="382"/>
                    </a:lnTo>
                  </a:path>
                </a:pathLst>
              </a:custGeom>
              <a:noFill/>
              <a:ln w="57150" cmpd="sng">
                <a:solidFill>
                  <a:srgbClr val="3399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grpSp>
        <p:sp>
          <p:nvSpPr>
            <p:cNvPr id="152" name="Text Box 140"/>
            <p:cNvSpPr txBox="1">
              <a:spLocks noChangeArrowheads="1"/>
            </p:cNvSpPr>
            <p:nvPr/>
          </p:nvSpPr>
          <p:spPr bwMode="auto">
            <a:xfrm>
              <a:off x="3234" y="3057"/>
              <a:ext cx="1880" cy="225"/>
            </a:xfrm>
            <a:prstGeom prst="rect">
              <a:avLst/>
            </a:prstGeom>
            <a:noFill/>
            <a:ln w="9525" algn="ctr">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600" b="0" i="0" u="none" strike="noStrike" kern="0" cap="none" spc="0" normalizeH="0" baseline="0" noProof="0">
                  <a:ln>
                    <a:noFill/>
                  </a:ln>
                  <a:solidFill>
                    <a:srgbClr val="FF6600"/>
                  </a:solidFill>
                  <a:effectLst>
                    <a:outerShdw blurRad="38100" dist="38100" dir="2700000" algn="tl">
                      <a:srgbClr val="C0C0C0"/>
                    </a:outerShdw>
                  </a:effectLst>
                  <a:uLnTx/>
                  <a:uFillTx/>
                  <a:latin typeface="Verdana" pitchFamily="34" charset="0"/>
                </a:rPr>
                <a:t>Soluble insulin lispro</a:t>
              </a:r>
              <a:endParaRPr kumimoji="0" lang="en-US" sz="1600" b="0" i="0" u="none" strike="noStrike" kern="0" cap="none" spc="0" normalizeH="0" baseline="0" noProof="0">
                <a:ln>
                  <a:noFill/>
                </a:ln>
                <a:solidFill>
                  <a:srgbClr val="FF6600"/>
                </a:solidFill>
                <a:effectLst>
                  <a:outerShdw blurRad="38100" dist="38100" dir="2700000" algn="tl">
                    <a:srgbClr val="C0C0C0"/>
                  </a:outerShdw>
                </a:effectLst>
                <a:uLnTx/>
                <a:uFillTx/>
                <a:latin typeface="Verdana" pitchFamily="34" charset="0"/>
              </a:endParaRPr>
            </a:p>
          </p:txBody>
        </p:sp>
        <p:sp>
          <p:nvSpPr>
            <p:cNvPr id="153" name="Freeform 141"/>
            <p:cNvSpPr>
              <a:spLocks/>
            </p:cNvSpPr>
            <p:nvPr/>
          </p:nvSpPr>
          <p:spPr bwMode="auto">
            <a:xfrm>
              <a:off x="2974" y="981"/>
              <a:ext cx="563" cy="1633"/>
            </a:xfrm>
            <a:custGeom>
              <a:avLst/>
              <a:gdLst>
                <a:gd name="T0" fmla="*/ 0 w 622"/>
                <a:gd name="T1" fmla="*/ 1710 h 1718"/>
                <a:gd name="T2" fmla="*/ 4 w 622"/>
                <a:gd name="T3" fmla="*/ 1708 h 1718"/>
                <a:gd name="T4" fmla="*/ 6 w 622"/>
                <a:gd name="T5" fmla="*/ 1702 h 1718"/>
                <a:gd name="T6" fmla="*/ 12 w 622"/>
                <a:gd name="T7" fmla="*/ 1686 h 1718"/>
                <a:gd name="T8" fmla="*/ 18 w 622"/>
                <a:gd name="T9" fmla="*/ 1660 h 1718"/>
                <a:gd name="T10" fmla="*/ 24 w 622"/>
                <a:gd name="T11" fmla="*/ 1626 h 1718"/>
                <a:gd name="T12" fmla="*/ 36 w 622"/>
                <a:gd name="T13" fmla="*/ 1540 h 1718"/>
                <a:gd name="T14" fmla="*/ 46 w 622"/>
                <a:gd name="T15" fmla="*/ 1428 h 1718"/>
                <a:gd name="T16" fmla="*/ 58 w 622"/>
                <a:gd name="T17" fmla="*/ 1298 h 1718"/>
                <a:gd name="T18" fmla="*/ 68 w 622"/>
                <a:gd name="T19" fmla="*/ 1154 h 1718"/>
                <a:gd name="T20" fmla="*/ 90 w 622"/>
                <a:gd name="T21" fmla="*/ 842 h 1718"/>
                <a:gd name="T22" fmla="*/ 102 w 622"/>
                <a:gd name="T23" fmla="*/ 684 h 1718"/>
                <a:gd name="T24" fmla="*/ 114 w 622"/>
                <a:gd name="T25" fmla="*/ 532 h 1718"/>
                <a:gd name="T26" fmla="*/ 128 w 622"/>
                <a:gd name="T27" fmla="*/ 390 h 1718"/>
                <a:gd name="T28" fmla="*/ 142 w 622"/>
                <a:gd name="T29" fmla="*/ 264 h 1718"/>
                <a:gd name="T30" fmla="*/ 158 w 622"/>
                <a:gd name="T31" fmla="*/ 156 h 1718"/>
                <a:gd name="T32" fmla="*/ 166 w 622"/>
                <a:gd name="T33" fmla="*/ 110 h 1718"/>
                <a:gd name="T34" fmla="*/ 174 w 622"/>
                <a:gd name="T35" fmla="*/ 74 h 1718"/>
                <a:gd name="T36" fmla="*/ 184 w 622"/>
                <a:gd name="T37" fmla="*/ 42 h 1718"/>
                <a:gd name="T38" fmla="*/ 194 w 622"/>
                <a:gd name="T39" fmla="*/ 20 h 1718"/>
                <a:gd name="T40" fmla="*/ 198 w 622"/>
                <a:gd name="T41" fmla="*/ 12 h 1718"/>
                <a:gd name="T42" fmla="*/ 204 w 622"/>
                <a:gd name="T43" fmla="*/ 6 h 1718"/>
                <a:gd name="T44" fmla="*/ 210 w 622"/>
                <a:gd name="T45" fmla="*/ 2 h 1718"/>
                <a:gd name="T46" fmla="*/ 214 w 622"/>
                <a:gd name="T47" fmla="*/ 0 h 1718"/>
                <a:gd name="T48" fmla="*/ 218 w 622"/>
                <a:gd name="T49" fmla="*/ 2 h 1718"/>
                <a:gd name="T50" fmla="*/ 222 w 622"/>
                <a:gd name="T51" fmla="*/ 6 h 1718"/>
                <a:gd name="T52" fmla="*/ 226 w 622"/>
                <a:gd name="T53" fmla="*/ 12 h 1718"/>
                <a:gd name="T54" fmla="*/ 230 w 622"/>
                <a:gd name="T55" fmla="*/ 20 h 1718"/>
                <a:gd name="T56" fmla="*/ 238 w 622"/>
                <a:gd name="T57" fmla="*/ 40 h 1718"/>
                <a:gd name="T58" fmla="*/ 244 w 622"/>
                <a:gd name="T59" fmla="*/ 70 h 1718"/>
                <a:gd name="T60" fmla="*/ 252 w 622"/>
                <a:gd name="T61" fmla="*/ 106 h 1718"/>
                <a:gd name="T62" fmla="*/ 258 w 622"/>
                <a:gd name="T63" fmla="*/ 150 h 1718"/>
                <a:gd name="T64" fmla="*/ 270 w 622"/>
                <a:gd name="T65" fmla="*/ 254 h 1718"/>
                <a:gd name="T66" fmla="*/ 294 w 622"/>
                <a:gd name="T67" fmla="*/ 514 h 1718"/>
                <a:gd name="T68" fmla="*/ 308 w 622"/>
                <a:gd name="T69" fmla="*/ 664 h 1718"/>
                <a:gd name="T70" fmla="*/ 324 w 622"/>
                <a:gd name="T71" fmla="*/ 818 h 1718"/>
                <a:gd name="T72" fmla="*/ 342 w 622"/>
                <a:gd name="T73" fmla="*/ 974 h 1718"/>
                <a:gd name="T74" fmla="*/ 354 w 622"/>
                <a:gd name="T75" fmla="*/ 1050 h 1718"/>
                <a:gd name="T76" fmla="*/ 366 w 622"/>
                <a:gd name="T77" fmla="*/ 1126 h 1718"/>
                <a:gd name="T78" fmla="*/ 378 w 622"/>
                <a:gd name="T79" fmla="*/ 1200 h 1718"/>
                <a:gd name="T80" fmla="*/ 392 w 622"/>
                <a:gd name="T81" fmla="*/ 1270 h 1718"/>
                <a:gd name="T82" fmla="*/ 408 w 622"/>
                <a:gd name="T83" fmla="*/ 1338 h 1718"/>
                <a:gd name="T84" fmla="*/ 424 w 622"/>
                <a:gd name="T85" fmla="*/ 1402 h 1718"/>
                <a:gd name="T86" fmla="*/ 444 w 622"/>
                <a:gd name="T87" fmla="*/ 1462 h 1718"/>
                <a:gd name="T88" fmla="*/ 464 w 622"/>
                <a:gd name="T89" fmla="*/ 1518 h 1718"/>
                <a:gd name="T90" fmla="*/ 484 w 622"/>
                <a:gd name="T91" fmla="*/ 1568 h 1718"/>
                <a:gd name="T92" fmla="*/ 508 w 622"/>
                <a:gd name="T93" fmla="*/ 1612 h 1718"/>
                <a:gd name="T94" fmla="*/ 520 w 622"/>
                <a:gd name="T95" fmla="*/ 1632 h 1718"/>
                <a:gd name="T96" fmla="*/ 534 w 622"/>
                <a:gd name="T97" fmla="*/ 1650 h 1718"/>
                <a:gd name="T98" fmla="*/ 546 w 622"/>
                <a:gd name="T99" fmla="*/ 1666 h 1718"/>
                <a:gd name="T100" fmla="*/ 560 w 622"/>
                <a:gd name="T101" fmla="*/ 1680 h 1718"/>
                <a:gd name="T102" fmla="*/ 574 w 622"/>
                <a:gd name="T103" fmla="*/ 1694 h 1718"/>
                <a:gd name="T104" fmla="*/ 590 w 622"/>
                <a:gd name="T105" fmla="*/ 1704 h 1718"/>
                <a:gd name="T106" fmla="*/ 606 w 622"/>
                <a:gd name="T107" fmla="*/ 1712 h 1718"/>
                <a:gd name="T108" fmla="*/ 622 w 622"/>
                <a:gd name="T109" fmla="*/ 1718 h 171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22"/>
                <a:gd name="T166" fmla="*/ 0 h 1718"/>
                <a:gd name="T167" fmla="*/ 622 w 622"/>
                <a:gd name="T168" fmla="*/ 1718 h 171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22" h="1718">
                  <a:moveTo>
                    <a:pt x="0" y="1710"/>
                  </a:moveTo>
                  <a:lnTo>
                    <a:pt x="4" y="1708"/>
                  </a:lnTo>
                  <a:lnTo>
                    <a:pt x="6" y="1702"/>
                  </a:lnTo>
                  <a:lnTo>
                    <a:pt x="12" y="1686"/>
                  </a:lnTo>
                  <a:lnTo>
                    <a:pt x="18" y="1660"/>
                  </a:lnTo>
                  <a:lnTo>
                    <a:pt x="24" y="1626"/>
                  </a:lnTo>
                  <a:lnTo>
                    <a:pt x="36" y="1540"/>
                  </a:lnTo>
                  <a:lnTo>
                    <a:pt x="46" y="1428"/>
                  </a:lnTo>
                  <a:lnTo>
                    <a:pt x="58" y="1298"/>
                  </a:lnTo>
                  <a:lnTo>
                    <a:pt x="68" y="1154"/>
                  </a:lnTo>
                  <a:lnTo>
                    <a:pt x="90" y="842"/>
                  </a:lnTo>
                  <a:lnTo>
                    <a:pt x="102" y="684"/>
                  </a:lnTo>
                  <a:lnTo>
                    <a:pt x="114" y="532"/>
                  </a:lnTo>
                  <a:lnTo>
                    <a:pt x="128" y="390"/>
                  </a:lnTo>
                  <a:lnTo>
                    <a:pt x="142" y="264"/>
                  </a:lnTo>
                  <a:lnTo>
                    <a:pt x="158" y="156"/>
                  </a:lnTo>
                  <a:lnTo>
                    <a:pt x="166" y="110"/>
                  </a:lnTo>
                  <a:lnTo>
                    <a:pt x="174" y="74"/>
                  </a:lnTo>
                  <a:lnTo>
                    <a:pt x="184" y="42"/>
                  </a:lnTo>
                  <a:lnTo>
                    <a:pt x="194" y="20"/>
                  </a:lnTo>
                  <a:lnTo>
                    <a:pt x="198" y="12"/>
                  </a:lnTo>
                  <a:lnTo>
                    <a:pt x="204" y="6"/>
                  </a:lnTo>
                  <a:lnTo>
                    <a:pt x="210" y="2"/>
                  </a:lnTo>
                  <a:lnTo>
                    <a:pt x="214" y="0"/>
                  </a:lnTo>
                  <a:lnTo>
                    <a:pt x="218" y="2"/>
                  </a:lnTo>
                  <a:lnTo>
                    <a:pt x="222" y="6"/>
                  </a:lnTo>
                  <a:lnTo>
                    <a:pt x="226" y="12"/>
                  </a:lnTo>
                  <a:lnTo>
                    <a:pt x="230" y="20"/>
                  </a:lnTo>
                  <a:lnTo>
                    <a:pt x="238" y="40"/>
                  </a:lnTo>
                  <a:lnTo>
                    <a:pt x="244" y="70"/>
                  </a:lnTo>
                  <a:lnTo>
                    <a:pt x="252" y="106"/>
                  </a:lnTo>
                  <a:lnTo>
                    <a:pt x="258" y="150"/>
                  </a:lnTo>
                  <a:lnTo>
                    <a:pt x="270" y="254"/>
                  </a:lnTo>
                  <a:lnTo>
                    <a:pt x="294" y="514"/>
                  </a:lnTo>
                  <a:lnTo>
                    <a:pt x="308" y="664"/>
                  </a:lnTo>
                  <a:lnTo>
                    <a:pt x="324" y="818"/>
                  </a:lnTo>
                  <a:lnTo>
                    <a:pt x="342" y="974"/>
                  </a:lnTo>
                  <a:lnTo>
                    <a:pt x="354" y="1050"/>
                  </a:lnTo>
                  <a:lnTo>
                    <a:pt x="366" y="1126"/>
                  </a:lnTo>
                  <a:lnTo>
                    <a:pt x="378" y="1200"/>
                  </a:lnTo>
                  <a:lnTo>
                    <a:pt x="392" y="1270"/>
                  </a:lnTo>
                  <a:lnTo>
                    <a:pt x="408" y="1338"/>
                  </a:lnTo>
                  <a:lnTo>
                    <a:pt x="424" y="1402"/>
                  </a:lnTo>
                  <a:lnTo>
                    <a:pt x="444" y="1462"/>
                  </a:lnTo>
                  <a:lnTo>
                    <a:pt x="464" y="1518"/>
                  </a:lnTo>
                  <a:lnTo>
                    <a:pt x="484" y="1568"/>
                  </a:lnTo>
                  <a:lnTo>
                    <a:pt x="508" y="1612"/>
                  </a:lnTo>
                  <a:lnTo>
                    <a:pt x="520" y="1632"/>
                  </a:lnTo>
                  <a:lnTo>
                    <a:pt x="534" y="1650"/>
                  </a:lnTo>
                  <a:lnTo>
                    <a:pt x="546" y="1666"/>
                  </a:lnTo>
                  <a:lnTo>
                    <a:pt x="560" y="1680"/>
                  </a:lnTo>
                  <a:lnTo>
                    <a:pt x="574" y="1694"/>
                  </a:lnTo>
                  <a:lnTo>
                    <a:pt x="590" y="1704"/>
                  </a:lnTo>
                  <a:lnTo>
                    <a:pt x="606" y="1712"/>
                  </a:lnTo>
                  <a:lnTo>
                    <a:pt x="622" y="1718"/>
                  </a:lnTo>
                </a:path>
              </a:pathLst>
            </a:custGeom>
            <a:noFill/>
            <a:ln w="57150" cmpd="sng">
              <a:solidFill>
                <a:srgbClr val="FE911B"/>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54" name="Line 142"/>
            <p:cNvSpPr>
              <a:spLocks noChangeShapeType="1"/>
            </p:cNvSpPr>
            <p:nvPr/>
          </p:nvSpPr>
          <p:spPr bwMode="auto">
            <a:xfrm>
              <a:off x="2875" y="3193"/>
              <a:ext cx="266" cy="1"/>
            </a:xfrm>
            <a:prstGeom prst="line">
              <a:avLst/>
            </a:prstGeom>
            <a:noFill/>
            <a:ln w="38100">
              <a:solidFill>
                <a:srgbClr val="FE911B"/>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55" name="Text Box 143"/>
            <p:cNvSpPr txBox="1">
              <a:spLocks noChangeArrowheads="1"/>
            </p:cNvSpPr>
            <p:nvPr/>
          </p:nvSpPr>
          <p:spPr bwMode="auto">
            <a:xfrm>
              <a:off x="3249" y="3693"/>
              <a:ext cx="2046" cy="227"/>
            </a:xfrm>
            <a:prstGeom prst="rect">
              <a:avLst/>
            </a:prstGeom>
            <a:noFill/>
            <a:ln w="9525" algn="ctr">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600" b="0" i="0" u="none" strike="noStrike" kern="0" cap="none" spc="0" normalizeH="0" baseline="0" noProof="0" dirty="0" err="1">
                  <a:ln>
                    <a:noFill/>
                  </a:ln>
                  <a:solidFill>
                    <a:schemeClr val="accent2">
                      <a:lumMod val="50000"/>
                    </a:schemeClr>
                  </a:solidFill>
                  <a:effectLst>
                    <a:outerShdw blurRad="38100" dist="38100" dir="2700000" algn="tl">
                      <a:srgbClr val="C0C0C0"/>
                    </a:outerShdw>
                  </a:effectLst>
                  <a:uLnTx/>
                  <a:uFillTx/>
                  <a:latin typeface="Verdana" pitchFamily="34" charset="0"/>
                </a:rPr>
                <a:t>Humalog</a:t>
              </a:r>
              <a:r>
                <a:rPr kumimoji="0" lang="en-GB" sz="1600" b="0" i="0" u="none" strike="noStrike" kern="0" cap="none" spc="0" normalizeH="0" baseline="0" noProof="0" dirty="0">
                  <a:ln>
                    <a:noFill/>
                  </a:ln>
                  <a:solidFill>
                    <a:schemeClr val="accent2">
                      <a:lumMod val="50000"/>
                    </a:schemeClr>
                  </a:solidFill>
                  <a:effectLst>
                    <a:outerShdw blurRad="38100" dist="38100" dir="2700000" algn="tl">
                      <a:srgbClr val="C0C0C0"/>
                    </a:outerShdw>
                  </a:effectLst>
                  <a:uLnTx/>
                  <a:uFillTx/>
                  <a:latin typeface="Verdana" pitchFamily="34" charset="0"/>
                </a:rPr>
                <a:t> Mix-25; Mix-50</a:t>
              </a:r>
              <a:endParaRPr kumimoji="0" lang="en-US" sz="1600" b="0" i="0" u="none" strike="noStrike" kern="0" cap="none" spc="0" normalizeH="0" baseline="0" noProof="0" dirty="0">
                <a:ln>
                  <a:noFill/>
                </a:ln>
                <a:solidFill>
                  <a:schemeClr val="accent2">
                    <a:lumMod val="50000"/>
                  </a:schemeClr>
                </a:solidFill>
                <a:effectLst>
                  <a:outerShdw blurRad="38100" dist="38100" dir="2700000" algn="tl">
                    <a:srgbClr val="C0C0C0"/>
                  </a:outerShdw>
                </a:effectLst>
                <a:uLnTx/>
                <a:uFillTx/>
                <a:latin typeface="Verdana" pitchFamily="34" charset="0"/>
              </a:endParaRPr>
            </a:p>
          </p:txBody>
        </p:sp>
        <p:sp>
          <p:nvSpPr>
            <p:cNvPr id="156" name="Line 144"/>
            <p:cNvSpPr>
              <a:spLocks noChangeShapeType="1"/>
            </p:cNvSpPr>
            <p:nvPr/>
          </p:nvSpPr>
          <p:spPr bwMode="auto">
            <a:xfrm>
              <a:off x="2888" y="3830"/>
              <a:ext cx="266" cy="1"/>
            </a:xfrm>
            <a:prstGeom prst="line">
              <a:avLst/>
            </a:prstGeom>
            <a:noFill/>
            <a:ln w="38100">
              <a:solidFill>
                <a:srgbClr val="FFCCFF"/>
              </a:solidFill>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57" name="Freeform 145"/>
            <p:cNvSpPr>
              <a:spLocks/>
            </p:cNvSpPr>
            <p:nvPr/>
          </p:nvSpPr>
          <p:spPr bwMode="auto">
            <a:xfrm>
              <a:off x="2962" y="884"/>
              <a:ext cx="2480" cy="1775"/>
            </a:xfrm>
            <a:custGeom>
              <a:avLst/>
              <a:gdLst>
                <a:gd name="T0" fmla="*/ 0 w 2480"/>
                <a:gd name="T1" fmla="*/ 1775 h 1775"/>
                <a:gd name="T2" fmla="*/ 14 w 2480"/>
                <a:gd name="T3" fmla="*/ 1738 h 1775"/>
                <a:gd name="T4" fmla="*/ 18 w 2480"/>
                <a:gd name="T5" fmla="*/ 1724 h 1775"/>
                <a:gd name="T6" fmla="*/ 22 w 2480"/>
                <a:gd name="T7" fmla="*/ 1708 h 1775"/>
                <a:gd name="T8" fmla="*/ 26 w 2480"/>
                <a:gd name="T9" fmla="*/ 1687 h 1775"/>
                <a:gd name="T10" fmla="*/ 30 w 2480"/>
                <a:gd name="T11" fmla="*/ 1661 h 1775"/>
                <a:gd name="T12" fmla="*/ 36 w 2480"/>
                <a:gd name="T13" fmla="*/ 1579 h 1775"/>
                <a:gd name="T14" fmla="*/ 74 w 2480"/>
                <a:gd name="T15" fmla="*/ 966 h 1775"/>
                <a:gd name="T16" fmla="*/ 101 w 2480"/>
                <a:gd name="T17" fmla="*/ 611 h 1775"/>
                <a:gd name="T18" fmla="*/ 128 w 2480"/>
                <a:gd name="T19" fmla="*/ 350 h 1775"/>
                <a:gd name="T20" fmla="*/ 154 w 2480"/>
                <a:gd name="T21" fmla="*/ 180 h 1775"/>
                <a:gd name="T22" fmla="*/ 175 w 2480"/>
                <a:gd name="T23" fmla="*/ 82 h 1775"/>
                <a:gd name="T24" fmla="*/ 189 w 2480"/>
                <a:gd name="T25" fmla="*/ 22 h 1775"/>
                <a:gd name="T26" fmla="*/ 195 w 2480"/>
                <a:gd name="T27" fmla="*/ 10 h 1775"/>
                <a:gd name="T28" fmla="*/ 199 w 2480"/>
                <a:gd name="T29" fmla="*/ 4 h 1775"/>
                <a:gd name="T30" fmla="*/ 203 w 2480"/>
                <a:gd name="T31" fmla="*/ 0 h 1775"/>
                <a:gd name="T32" fmla="*/ 207 w 2480"/>
                <a:gd name="T33" fmla="*/ 0 h 1775"/>
                <a:gd name="T34" fmla="*/ 211 w 2480"/>
                <a:gd name="T35" fmla="*/ 2 h 1775"/>
                <a:gd name="T36" fmla="*/ 215 w 2480"/>
                <a:gd name="T37" fmla="*/ 8 h 1775"/>
                <a:gd name="T38" fmla="*/ 223 w 2480"/>
                <a:gd name="T39" fmla="*/ 22 h 1775"/>
                <a:gd name="T40" fmla="*/ 227 w 2480"/>
                <a:gd name="T41" fmla="*/ 35 h 1775"/>
                <a:gd name="T42" fmla="*/ 231 w 2480"/>
                <a:gd name="T43" fmla="*/ 53 h 1775"/>
                <a:gd name="T44" fmla="*/ 259 w 2480"/>
                <a:gd name="T45" fmla="*/ 160 h 1775"/>
                <a:gd name="T46" fmla="*/ 333 w 2480"/>
                <a:gd name="T47" fmla="*/ 480 h 1775"/>
                <a:gd name="T48" fmla="*/ 376 w 2480"/>
                <a:gd name="T49" fmla="*/ 654 h 1775"/>
                <a:gd name="T50" fmla="*/ 406 w 2480"/>
                <a:gd name="T51" fmla="*/ 785 h 1775"/>
                <a:gd name="T52" fmla="*/ 427 w 2480"/>
                <a:gd name="T53" fmla="*/ 864 h 1775"/>
                <a:gd name="T54" fmla="*/ 439 w 2480"/>
                <a:gd name="T55" fmla="*/ 903 h 1775"/>
                <a:gd name="T56" fmla="*/ 453 w 2480"/>
                <a:gd name="T57" fmla="*/ 948 h 1775"/>
                <a:gd name="T58" fmla="*/ 470 w 2480"/>
                <a:gd name="T59" fmla="*/ 995 h 1775"/>
                <a:gd name="T60" fmla="*/ 490 w 2480"/>
                <a:gd name="T61" fmla="*/ 1042 h 1775"/>
                <a:gd name="T62" fmla="*/ 514 w 2480"/>
                <a:gd name="T63" fmla="*/ 1093 h 1775"/>
                <a:gd name="T64" fmla="*/ 542 w 2480"/>
                <a:gd name="T65" fmla="*/ 1142 h 1775"/>
                <a:gd name="T66" fmla="*/ 572 w 2480"/>
                <a:gd name="T67" fmla="*/ 1189 h 1775"/>
                <a:gd name="T68" fmla="*/ 590 w 2480"/>
                <a:gd name="T69" fmla="*/ 1214 h 1775"/>
                <a:gd name="T70" fmla="*/ 605 w 2480"/>
                <a:gd name="T71" fmla="*/ 1232 h 1775"/>
                <a:gd name="T72" fmla="*/ 626 w 2480"/>
                <a:gd name="T73" fmla="*/ 1259 h 1775"/>
                <a:gd name="T74" fmla="*/ 644 w 2480"/>
                <a:gd name="T75" fmla="*/ 1280 h 1775"/>
                <a:gd name="T76" fmla="*/ 665 w 2480"/>
                <a:gd name="T77" fmla="*/ 1298 h 1775"/>
                <a:gd name="T78" fmla="*/ 689 w 2480"/>
                <a:gd name="T79" fmla="*/ 1316 h 1775"/>
                <a:gd name="T80" fmla="*/ 722 w 2480"/>
                <a:gd name="T81" fmla="*/ 1334 h 1775"/>
                <a:gd name="T82" fmla="*/ 782 w 2480"/>
                <a:gd name="T83" fmla="*/ 1352 h 1775"/>
                <a:gd name="T84" fmla="*/ 827 w 2480"/>
                <a:gd name="T85" fmla="*/ 1358 h 1775"/>
                <a:gd name="T86" fmla="*/ 872 w 2480"/>
                <a:gd name="T87" fmla="*/ 1361 h 1775"/>
                <a:gd name="T88" fmla="*/ 1001 w 2480"/>
                <a:gd name="T89" fmla="*/ 1364 h 1775"/>
                <a:gd name="T90" fmla="*/ 1094 w 2480"/>
                <a:gd name="T91" fmla="*/ 1364 h 1775"/>
                <a:gd name="T92" fmla="*/ 1214 w 2480"/>
                <a:gd name="T93" fmla="*/ 1361 h 1775"/>
                <a:gd name="T94" fmla="*/ 1382 w 2480"/>
                <a:gd name="T95" fmla="*/ 1372 h 1775"/>
                <a:gd name="T96" fmla="*/ 1550 w 2480"/>
                <a:gd name="T97" fmla="*/ 1400 h 1775"/>
                <a:gd name="T98" fmla="*/ 1758 w 2480"/>
                <a:gd name="T99" fmla="*/ 1452 h 1775"/>
                <a:gd name="T100" fmla="*/ 1966 w 2480"/>
                <a:gd name="T101" fmla="*/ 1520 h 1775"/>
                <a:gd name="T102" fmla="*/ 2159 w 2480"/>
                <a:gd name="T103" fmla="*/ 1595 h 1775"/>
                <a:gd name="T104" fmla="*/ 2234 w 2480"/>
                <a:gd name="T105" fmla="*/ 1628 h 1775"/>
                <a:gd name="T106" fmla="*/ 2348 w 2480"/>
                <a:gd name="T107" fmla="*/ 1682 h 1775"/>
                <a:gd name="T108" fmla="*/ 2480 w 2480"/>
                <a:gd name="T109" fmla="*/ 1745 h 177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480"/>
                <a:gd name="T166" fmla="*/ 0 h 1775"/>
                <a:gd name="T167" fmla="*/ 2480 w 2480"/>
                <a:gd name="T168" fmla="*/ 1775 h 1775"/>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480" h="1775">
                  <a:moveTo>
                    <a:pt x="0" y="1775"/>
                  </a:moveTo>
                  <a:lnTo>
                    <a:pt x="14" y="1738"/>
                  </a:lnTo>
                  <a:lnTo>
                    <a:pt x="18" y="1724"/>
                  </a:lnTo>
                  <a:lnTo>
                    <a:pt x="22" y="1708"/>
                  </a:lnTo>
                  <a:lnTo>
                    <a:pt x="26" y="1687"/>
                  </a:lnTo>
                  <a:lnTo>
                    <a:pt x="30" y="1661"/>
                  </a:lnTo>
                  <a:lnTo>
                    <a:pt x="36" y="1579"/>
                  </a:lnTo>
                  <a:lnTo>
                    <a:pt x="74" y="966"/>
                  </a:lnTo>
                  <a:lnTo>
                    <a:pt x="101" y="611"/>
                  </a:lnTo>
                  <a:cubicBezTo>
                    <a:pt x="110" y="509"/>
                    <a:pt x="119" y="422"/>
                    <a:pt x="128" y="350"/>
                  </a:cubicBezTo>
                  <a:cubicBezTo>
                    <a:pt x="138" y="279"/>
                    <a:pt x="144" y="223"/>
                    <a:pt x="154" y="180"/>
                  </a:cubicBezTo>
                  <a:lnTo>
                    <a:pt x="175" y="82"/>
                  </a:lnTo>
                  <a:lnTo>
                    <a:pt x="189" y="22"/>
                  </a:lnTo>
                  <a:lnTo>
                    <a:pt x="195" y="10"/>
                  </a:lnTo>
                  <a:lnTo>
                    <a:pt x="199" y="4"/>
                  </a:lnTo>
                  <a:lnTo>
                    <a:pt x="203" y="0"/>
                  </a:lnTo>
                  <a:lnTo>
                    <a:pt x="207" y="0"/>
                  </a:lnTo>
                  <a:lnTo>
                    <a:pt x="211" y="2"/>
                  </a:lnTo>
                  <a:lnTo>
                    <a:pt x="215" y="8"/>
                  </a:lnTo>
                  <a:lnTo>
                    <a:pt x="223" y="22"/>
                  </a:lnTo>
                  <a:lnTo>
                    <a:pt x="227" y="35"/>
                  </a:lnTo>
                  <a:lnTo>
                    <a:pt x="231" y="53"/>
                  </a:lnTo>
                  <a:cubicBezTo>
                    <a:pt x="236" y="74"/>
                    <a:pt x="242" y="89"/>
                    <a:pt x="259" y="160"/>
                  </a:cubicBezTo>
                  <a:cubicBezTo>
                    <a:pt x="276" y="232"/>
                    <a:pt x="314" y="398"/>
                    <a:pt x="333" y="480"/>
                  </a:cubicBezTo>
                  <a:cubicBezTo>
                    <a:pt x="352" y="562"/>
                    <a:pt x="364" y="603"/>
                    <a:pt x="376" y="654"/>
                  </a:cubicBezTo>
                  <a:cubicBezTo>
                    <a:pt x="388" y="702"/>
                    <a:pt x="397" y="751"/>
                    <a:pt x="406" y="785"/>
                  </a:cubicBezTo>
                  <a:cubicBezTo>
                    <a:pt x="415" y="820"/>
                    <a:pt x="421" y="842"/>
                    <a:pt x="427" y="864"/>
                  </a:cubicBezTo>
                  <a:lnTo>
                    <a:pt x="439" y="903"/>
                  </a:lnTo>
                  <a:lnTo>
                    <a:pt x="453" y="948"/>
                  </a:lnTo>
                  <a:lnTo>
                    <a:pt x="470" y="995"/>
                  </a:lnTo>
                  <a:lnTo>
                    <a:pt x="490" y="1042"/>
                  </a:lnTo>
                  <a:lnTo>
                    <a:pt x="514" y="1093"/>
                  </a:lnTo>
                  <a:lnTo>
                    <a:pt x="542" y="1142"/>
                  </a:lnTo>
                  <a:lnTo>
                    <a:pt x="572" y="1189"/>
                  </a:lnTo>
                  <a:lnTo>
                    <a:pt x="590" y="1214"/>
                  </a:lnTo>
                  <a:lnTo>
                    <a:pt x="605" y="1232"/>
                  </a:lnTo>
                  <a:lnTo>
                    <a:pt x="626" y="1259"/>
                  </a:lnTo>
                  <a:lnTo>
                    <a:pt x="644" y="1280"/>
                  </a:lnTo>
                  <a:lnTo>
                    <a:pt x="665" y="1298"/>
                  </a:lnTo>
                  <a:lnTo>
                    <a:pt x="689" y="1316"/>
                  </a:lnTo>
                  <a:lnTo>
                    <a:pt x="722" y="1334"/>
                  </a:lnTo>
                  <a:cubicBezTo>
                    <a:pt x="737" y="1338"/>
                    <a:pt x="761" y="1349"/>
                    <a:pt x="782" y="1352"/>
                  </a:cubicBezTo>
                  <a:cubicBezTo>
                    <a:pt x="799" y="1356"/>
                    <a:pt x="812" y="1356"/>
                    <a:pt x="827" y="1358"/>
                  </a:cubicBezTo>
                  <a:cubicBezTo>
                    <a:pt x="842" y="1360"/>
                    <a:pt x="843" y="1360"/>
                    <a:pt x="872" y="1361"/>
                  </a:cubicBezTo>
                  <a:cubicBezTo>
                    <a:pt x="920" y="1366"/>
                    <a:pt x="961" y="1363"/>
                    <a:pt x="1001" y="1364"/>
                  </a:cubicBezTo>
                  <a:cubicBezTo>
                    <a:pt x="1041" y="1365"/>
                    <a:pt x="1059" y="1365"/>
                    <a:pt x="1094" y="1364"/>
                  </a:cubicBezTo>
                  <a:lnTo>
                    <a:pt x="1214" y="1361"/>
                  </a:lnTo>
                  <a:cubicBezTo>
                    <a:pt x="1262" y="1362"/>
                    <a:pt x="1326" y="1366"/>
                    <a:pt x="1382" y="1372"/>
                  </a:cubicBezTo>
                  <a:cubicBezTo>
                    <a:pt x="1439" y="1378"/>
                    <a:pt x="1487" y="1387"/>
                    <a:pt x="1550" y="1400"/>
                  </a:cubicBezTo>
                  <a:cubicBezTo>
                    <a:pt x="1613" y="1413"/>
                    <a:pt x="1689" y="1432"/>
                    <a:pt x="1758" y="1452"/>
                  </a:cubicBezTo>
                  <a:cubicBezTo>
                    <a:pt x="1827" y="1472"/>
                    <a:pt x="1884" y="1488"/>
                    <a:pt x="1966" y="1520"/>
                  </a:cubicBezTo>
                  <a:cubicBezTo>
                    <a:pt x="2033" y="1544"/>
                    <a:pt x="2114" y="1576"/>
                    <a:pt x="2159" y="1595"/>
                  </a:cubicBezTo>
                  <a:cubicBezTo>
                    <a:pt x="2204" y="1613"/>
                    <a:pt x="2202" y="1614"/>
                    <a:pt x="2234" y="1628"/>
                  </a:cubicBezTo>
                  <a:cubicBezTo>
                    <a:pt x="2295" y="1658"/>
                    <a:pt x="2307" y="1663"/>
                    <a:pt x="2348" y="1682"/>
                  </a:cubicBezTo>
                  <a:cubicBezTo>
                    <a:pt x="2389" y="1701"/>
                    <a:pt x="2452" y="1732"/>
                    <a:pt x="2480" y="1745"/>
                  </a:cubicBezTo>
                </a:path>
              </a:pathLst>
            </a:custGeom>
            <a:noFill/>
            <a:ln w="57150" cmpd="sng">
              <a:solidFill>
                <a:srgbClr val="FFCCFF"/>
              </a:solidFill>
              <a:prstDash val="solid"/>
              <a:round/>
              <a:headEnd/>
              <a:tailEnd/>
            </a:ln>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158" name="Text Box 146"/>
            <p:cNvSpPr txBox="1">
              <a:spLocks noChangeArrowheads="1"/>
            </p:cNvSpPr>
            <p:nvPr/>
          </p:nvSpPr>
          <p:spPr bwMode="auto">
            <a:xfrm>
              <a:off x="4638" y="1186"/>
              <a:ext cx="1011" cy="526"/>
            </a:xfrm>
            <a:prstGeom prst="rect">
              <a:avLst/>
            </a:prstGeom>
            <a:noFill/>
            <a:ln w="9525" algn="ctr">
              <a:noFill/>
              <a:miter lim="800000"/>
              <a:headEnd/>
              <a:tailEnd/>
            </a:ln>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GB" sz="1800" b="0" i="0" u="none" strike="noStrike" kern="0" cap="none" spc="0" normalizeH="0" baseline="0" noProof="0" dirty="0">
                  <a:ln>
                    <a:noFill/>
                  </a:ln>
                  <a:solidFill>
                    <a:schemeClr val="tx2"/>
                  </a:solidFill>
                  <a:effectLst/>
                  <a:uLnTx/>
                  <a:uFillTx/>
                  <a:latin typeface="Verdana" pitchFamily="34" charset="0"/>
                </a:rPr>
                <a:t>Schematic</a:t>
              </a:r>
              <a:endParaRPr kumimoji="0" lang="en-US" sz="1800" b="0" i="0" u="none" strike="noStrike" kern="0" cap="none" spc="0" normalizeH="0" baseline="0" noProof="0" dirty="0">
                <a:ln>
                  <a:noFill/>
                </a:ln>
                <a:solidFill>
                  <a:schemeClr val="tx2"/>
                </a:solidFill>
                <a:effectLst/>
                <a:uLnTx/>
                <a:uFillTx/>
                <a:latin typeface="Verdana" pitchFamily="34" charset="0"/>
              </a:endParaRPr>
            </a:p>
            <a:p>
              <a:pPr marL="0" marR="0" lvl="0" indent="0" defTabSz="914400" eaLnBrk="1" fontAlgn="auto" latinLnBrk="0" hangingPunct="1">
                <a:lnSpc>
                  <a:spcPct val="100000"/>
                </a:lnSpc>
                <a:spcBef>
                  <a:spcPct val="50000"/>
                </a:spcBef>
                <a:spcAft>
                  <a:spcPts val="0"/>
                </a:spcAft>
                <a:buClrTx/>
                <a:buSzTx/>
                <a:buFontTx/>
                <a:buNone/>
                <a:tabLst/>
                <a:defRPr/>
              </a:pPr>
              <a:r>
                <a:rPr kumimoji="0" lang="en-GB" sz="1800" b="0" i="0" u="none" strike="noStrike" kern="0" cap="none" spc="0" normalizeH="0" baseline="0" noProof="0" dirty="0">
                  <a:ln>
                    <a:noFill/>
                  </a:ln>
                  <a:solidFill>
                    <a:schemeClr val="tx2"/>
                  </a:solidFill>
                  <a:effectLst/>
                  <a:uLnTx/>
                  <a:uFillTx/>
                  <a:latin typeface="Verdana" pitchFamily="34" charset="0"/>
                </a:rPr>
                <a:t>Profiles </a:t>
              </a:r>
              <a:endParaRPr kumimoji="0" lang="en-US" sz="1800" b="0" i="0" u="none" strike="noStrike" kern="0" cap="none" spc="0" normalizeH="0" baseline="0" noProof="0" dirty="0">
                <a:ln>
                  <a:noFill/>
                </a:ln>
                <a:solidFill>
                  <a:schemeClr val="tx2"/>
                </a:solidFill>
                <a:effectLst/>
                <a:uLnTx/>
                <a:uFillTx/>
                <a:latin typeface="Verdana" pitchFamily="34" charset="0"/>
              </a:endParaRPr>
            </a:p>
          </p:txBody>
        </p:sp>
      </p:grpSp>
      <p:sp>
        <p:nvSpPr>
          <p:cNvPr id="283" name="Freeform 147"/>
          <p:cNvSpPr>
            <a:spLocks/>
          </p:cNvSpPr>
          <p:nvPr/>
        </p:nvSpPr>
        <p:spPr bwMode="auto">
          <a:xfrm>
            <a:off x="1951038" y="1641475"/>
            <a:ext cx="2771775" cy="2847975"/>
          </a:xfrm>
          <a:custGeom>
            <a:avLst/>
            <a:gdLst>
              <a:gd name="T0" fmla="*/ 0 w 2122"/>
              <a:gd name="T1" fmla="*/ 1262 h 1490"/>
              <a:gd name="T2" fmla="*/ 96 w 2122"/>
              <a:gd name="T3" fmla="*/ 38 h 1490"/>
              <a:gd name="T4" fmla="*/ 516 w 2122"/>
              <a:gd name="T5" fmla="*/ 1034 h 1490"/>
              <a:gd name="T6" fmla="*/ 1920 w 2122"/>
              <a:gd name="T7" fmla="*/ 1430 h 1490"/>
              <a:gd name="T8" fmla="*/ 1728 w 2122"/>
              <a:gd name="T9" fmla="*/ 1394 h 1490"/>
              <a:gd name="T10" fmla="*/ 0 60000 65536"/>
              <a:gd name="T11" fmla="*/ 0 60000 65536"/>
              <a:gd name="T12" fmla="*/ 0 60000 65536"/>
              <a:gd name="T13" fmla="*/ 0 60000 65536"/>
              <a:gd name="T14" fmla="*/ 0 60000 65536"/>
              <a:gd name="T15" fmla="*/ 0 w 2122"/>
              <a:gd name="T16" fmla="*/ 0 h 1490"/>
              <a:gd name="T17" fmla="*/ 2122 w 2122"/>
              <a:gd name="T18" fmla="*/ 1490 h 1490"/>
            </a:gdLst>
            <a:ahLst/>
            <a:cxnLst>
              <a:cxn ang="T10">
                <a:pos x="T0" y="T1"/>
              </a:cxn>
              <a:cxn ang="T11">
                <a:pos x="T2" y="T3"/>
              </a:cxn>
              <a:cxn ang="T12">
                <a:pos x="T4" y="T5"/>
              </a:cxn>
              <a:cxn ang="T13">
                <a:pos x="T6" y="T7"/>
              </a:cxn>
              <a:cxn ang="T14">
                <a:pos x="T8" y="T9"/>
              </a:cxn>
            </a:cxnLst>
            <a:rect l="T15" t="T16" r="T17" b="T18"/>
            <a:pathLst>
              <a:path w="2122" h="1490">
                <a:moveTo>
                  <a:pt x="0" y="1262"/>
                </a:moveTo>
                <a:cubicBezTo>
                  <a:pt x="5" y="669"/>
                  <a:pt x="10" y="76"/>
                  <a:pt x="96" y="38"/>
                </a:cubicBezTo>
                <a:cubicBezTo>
                  <a:pt x="182" y="0"/>
                  <a:pt x="212" y="802"/>
                  <a:pt x="516" y="1034"/>
                </a:cubicBezTo>
                <a:cubicBezTo>
                  <a:pt x="820" y="1266"/>
                  <a:pt x="1718" y="1370"/>
                  <a:pt x="1920" y="1430"/>
                </a:cubicBezTo>
                <a:cubicBezTo>
                  <a:pt x="2122" y="1490"/>
                  <a:pt x="1760" y="1404"/>
                  <a:pt x="1728" y="1394"/>
                </a:cubicBezTo>
              </a:path>
            </a:pathLst>
          </a:custGeom>
          <a:noFill/>
          <a:ln w="76200" cap="flat" cmpd="sng">
            <a:solidFill>
              <a:srgbClr val="99CC00"/>
            </a:solidFill>
            <a:prstDash val="solid"/>
            <a:miter lim="800000"/>
            <a:headEnd type="none" w="med" len="med"/>
            <a:tailEnd type="none" w="med" len="med"/>
          </a:ln>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84" name="Line 148"/>
          <p:cNvSpPr>
            <a:spLocks noChangeShapeType="1"/>
          </p:cNvSpPr>
          <p:nvPr/>
        </p:nvSpPr>
        <p:spPr bwMode="auto">
          <a:xfrm>
            <a:off x="1717675" y="4664075"/>
            <a:ext cx="471488" cy="0"/>
          </a:xfrm>
          <a:prstGeom prst="line">
            <a:avLst/>
          </a:prstGeom>
          <a:noFill/>
          <a:ln w="57150">
            <a:solidFill>
              <a:srgbClr val="99CC00"/>
            </a:solidFill>
            <a:miter lim="800000"/>
            <a:headEnd/>
            <a:tailEnd/>
          </a:ln>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ZA" sz="1800" b="0" i="0" u="none" strike="noStrike" kern="0" cap="none" spc="0" normalizeH="0" baseline="0" noProof="0">
              <a:ln>
                <a:noFill/>
              </a:ln>
              <a:solidFill>
                <a:sysClr val="windowText" lastClr="000000"/>
              </a:solidFill>
              <a:effectLst/>
              <a:uLnTx/>
              <a:uFillTx/>
            </a:endParaRPr>
          </a:p>
        </p:txBody>
      </p:sp>
      <p:sp>
        <p:nvSpPr>
          <p:cNvPr id="285" name="Text Box 149"/>
          <p:cNvSpPr txBox="1">
            <a:spLocks noChangeArrowheads="1"/>
          </p:cNvSpPr>
          <p:nvPr/>
        </p:nvSpPr>
        <p:spPr bwMode="auto">
          <a:xfrm>
            <a:off x="2436813" y="4465638"/>
            <a:ext cx="3352800" cy="336550"/>
          </a:xfrm>
          <a:prstGeom prst="rect">
            <a:avLst/>
          </a:prstGeom>
          <a:noFill/>
          <a:ln w="9525">
            <a:noFill/>
            <a:miter lim="800000"/>
            <a:headEnd/>
            <a:tailEnd/>
          </a:ln>
        </p:spPr>
        <p:txBody>
          <a:bodyPr>
            <a:spAutoFit/>
          </a:bodyPr>
          <a:lstStyle/>
          <a:p>
            <a:pPr>
              <a:spcBef>
                <a:spcPct val="50000"/>
              </a:spcBef>
            </a:pPr>
            <a:r>
              <a:rPr lang="en-ZA" sz="1600" i="0">
                <a:solidFill>
                  <a:srgbClr val="008000"/>
                </a:solidFill>
                <a:effectLst>
                  <a:outerShdw blurRad="38100" dist="38100" dir="2700000" algn="tl">
                    <a:srgbClr val="C0C0C0"/>
                  </a:outerShdw>
                </a:effectLst>
                <a:latin typeface="Verdana" pitchFamily="34" charset="0"/>
              </a:rPr>
              <a:t>Humalog Lispro </a:t>
            </a:r>
            <a:r>
              <a:rPr lang="en-ZA" sz="1600" i="0">
                <a:effectLst>
                  <a:outerShdw blurRad="38100" dist="38100" dir="2700000" algn="tl">
                    <a:srgbClr val="C0C0C0"/>
                  </a:outerShdw>
                </a:effectLst>
                <a:latin typeface="Verdana" pitchFamily="34" charset="0"/>
              </a:rPr>
              <a:t>(Monomer)</a:t>
            </a:r>
          </a:p>
        </p:txBody>
      </p:sp>
      <p:sp>
        <p:nvSpPr>
          <p:cNvPr id="286" name="Text Box 150"/>
          <p:cNvSpPr txBox="1">
            <a:spLocks noChangeArrowheads="1"/>
          </p:cNvSpPr>
          <p:nvPr/>
        </p:nvSpPr>
        <p:spPr bwMode="auto">
          <a:xfrm>
            <a:off x="4954588" y="5030788"/>
            <a:ext cx="3673475" cy="336550"/>
          </a:xfrm>
          <a:prstGeom prst="rect">
            <a:avLst/>
          </a:prstGeom>
          <a:noFill/>
          <a:ln w="9525">
            <a:noFill/>
            <a:miter lim="800000"/>
            <a:headEnd/>
            <a:tailEnd/>
          </a:ln>
        </p:spPr>
        <p:txBody>
          <a:bodyPr>
            <a:spAutoFit/>
          </a:bodyPr>
          <a:lstStyle/>
          <a:p>
            <a:pPr>
              <a:spcBef>
                <a:spcPct val="50000"/>
              </a:spcBef>
            </a:pPr>
            <a:r>
              <a:rPr lang="en-ZA" sz="1600" i="0">
                <a:latin typeface="Verdana" pitchFamily="34" charset="0"/>
              </a:rPr>
              <a:t>(Hexamer-Dimer-Monomer)</a:t>
            </a:r>
          </a:p>
        </p:txBody>
      </p:sp>
      <p:sp>
        <p:nvSpPr>
          <p:cNvPr id="287" name="Text Box 151"/>
          <p:cNvSpPr txBox="1">
            <a:spLocks noChangeArrowheads="1"/>
          </p:cNvSpPr>
          <p:nvPr/>
        </p:nvSpPr>
        <p:spPr bwMode="auto">
          <a:xfrm>
            <a:off x="3736975" y="5645150"/>
            <a:ext cx="3673475" cy="336550"/>
          </a:xfrm>
          <a:prstGeom prst="rect">
            <a:avLst/>
          </a:prstGeom>
          <a:noFill/>
          <a:ln w="9525">
            <a:noFill/>
            <a:miter lim="800000"/>
            <a:headEnd/>
            <a:tailEnd/>
          </a:ln>
        </p:spPr>
        <p:txBody>
          <a:bodyPr>
            <a:spAutoFit/>
          </a:bodyPr>
          <a:lstStyle/>
          <a:p>
            <a:pPr>
              <a:spcBef>
                <a:spcPct val="50000"/>
              </a:spcBef>
            </a:pPr>
            <a:r>
              <a:rPr lang="en-ZA" sz="1600" i="0">
                <a:latin typeface="Verdana" pitchFamily="34" charset="0"/>
              </a:rPr>
              <a:t>(Tetramer-Hexamer)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3379" name="Rectangle 3"/>
          <p:cNvSpPr>
            <a:spLocks noChangeArrowheads="1"/>
          </p:cNvSpPr>
          <p:nvPr/>
        </p:nvSpPr>
        <p:spPr bwMode="auto">
          <a:xfrm>
            <a:off x="819150" y="428196"/>
            <a:ext cx="7753350" cy="4229100"/>
          </a:xfrm>
          <a:prstGeom prst="rect">
            <a:avLst/>
          </a:prstGeom>
          <a:gradFill rotWithShape="0">
            <a:gsLst>
              <a:gs pos="0">
                <a:srgbClr val="CC3399">
                  <a:gamma/>
                  <a:shade val="46275"/>
                  <a:invGamma/>
                </a:srgbClr>
              </a:gs>
              <a:gs pos="50000">
                <a:srgbClr val="CC3399"/>
              </a:gs>
              <a:gs pos="100000">
                <a:srgbClr val="CC3399">
                  <a:gamma/>
                  <a:shade val="46275"/>
                  <a:invGamma/>
                </a:srgbClr>
              </a:gs>
            </a:gsLst>
            <a:lin ang="2700000" scaled="1"/>
          </a:gradFill>
          <a:ln w="76200">
            <a:solidFill>
              <a:srgbClr val="FF66FF"/>
            </a:solidFill>
            <a:miter lim="800000"/>
            <a:headEnd/>
            <a:tailEnd/>
          </a:ln>
          <a:effectLst>
            <a:reflection blurRad="6350" stA="50000" endA="300" endPos="38500" dist="50800" dir="5400000" sy="-100000" algn="bl" rotWithShape="0"/>
          </a:effectLst>
        </p:spPr>
        <p:txBody>
          <a:bodyPr lIns="92075" tIns="46038" rIns="92075" bIns="46038"/>
          <a:lstStyle/>
          <a:p>
            <a:pPr algn="ctr" eaLnBrk="0" hangingPunct="0"/>
            <a:endParaRPr lang="en-ZA" sz="2000" i="1" dirty="0">
              <a:solidFill>
                <a:srgbClr val="FFFF00"/>
              </a:solidFill>
              <a:effectLst>
                <a:outerShdw blurRad="38100" dist="38100" dir="2700000" algn="tl">
                  <a:srgbClr val="000000"/>
                </a:outerShdw>
              </a:effectLst>
              <a:latin typeface="Cooper Black" pitchFamily="18" charset="0"/>
            </a:endParaRPr>
          </a:p>
          <a:p>
            <a:pPr algn="ctr" eaLnBrk="0" hangingPunct="0"/>
            <a:r>
              <a:rPr lang="en-ZA" sz="7200" i="1" dirty="0">
                <a:solidFill>
                  <a:srgbClr val="FFFF00"/>
                </a:solidFill>
                <a:effectLst>
                  <a:outerShdw blurRad="38100" dist="38100" dir="2700000" algn="tl">
                    <a:srgbClr val="000000"/>
                  </a:outerShdw>
                </a:effectLst>
                <a:latin typeface="Cooper Black" pitchFamily="18" charset="0"/>
              </a:rPr>
              <a:t>Guidelines for</a:t>
            </a:r>
          </a:p>
          <a:p>
            <a:pPr algn="ctr" eaLnBrk="0" hangingPunct="0"/>
            <a:r>
              <a:rPr lang="en-ZA" sz="7200" i="1" dirty="0">
                <a:solidFill>
                  <a:srgbClr val="FFFF00"/>
                </a:solidFill>
                <a:effectLst>
                  <a:outerShdw blurRad="38100" dist="38100" dir="2700000" algn="tl">
                    <a:srgbClr val="000000"/>
                  </a:outerShdw>
                </a:effectLst>
                <a:latin typeface="Cooper Black" pitchFamily="18" charset="0"/>
              </a:rPr>
              <a:t>Effective Management</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1253379"/>
                                        </p:tgtEl>
                                        <p:attrNameLst>
                                          <p:attrName>style.visibility</p:attrName>
                                        </p:attrNameLst>
                                      </p:cBhvr>
                                      <p:to>
                                        <p:strVal val="visible"/>
                                      </p:to>
                                    </p:set>
                                    <p:anim calcmode="lin" valueType="num">
                                      <p:cBhvr>
                                        <p:cTn id="7" dur="1000" fill="hold"/>
                                        <p:tgtEl>
                                          <p:spTgt spid="1253379"/>
                                        </p:tgtEl>
                                        <p:attrNameLst>
                                          <p:attrName>ppt_w</p:attrName>
                                        </p:attrNameLst>
                                      </p:cBhvr>
                                      <p:tavLst>
                                        <p:tav tm="0">
                                          <p:val>
                                            <p:fltVal val="0"/>
                                          </p:val>
                                        </p:tav>
                                        <p:tav tm="100000">
                                          <p:val>
                                            <p:strVal val="#ppt_w"/>
                                          </p:val>
                                        </p:tav>
                                      </p:tavLst>
                                    </p:anim>
                                    <p:anim calcmode="lin" valueType="num">
                                      <p:cBhvr>
                                        <p:cTn id="8" dur="1000" fill="hold"/>
                                        <p:tgtEl>
                                          <p:spTgt spid="1253379"/>
                                        </p:tgtEl>
                                        <p:attrNameLst>
                                          <p:attrName>ppt_h</p:attrName>
                                        </p:attrNameLst>
                                      </p:cBhvr>
                                      <p:tavLst>
                                        <p:tav tm="0">
                                          <p:val>
                                            <p:fltVal val="0"/>
                                          </p:val>
                                        </p:tav>
                                        <p:tav tm="100000">
                                          <p:val>
                                            <p:strVal val="#ppt_h"/>
                                          </p:val>
                                        </p:tav>
                                      </p:tavLst>
                                    </p:anim>
                                    <p:anim calcmode="lin" valueType="num">
                                      <p:cBhvr>
                                        <p:cTn id="9" dur="1000" fill="hold"/>
                                        <p:tgtEl>
                                          <p:spTgt spid="1253379"/>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253379"/>
                                        </p:tgtEl>
                                        <p:attrNameLst>
                                          <p:attrName>ppt_y</p:attrName>
                                        </p:attrNameLst>
                                      </p:cBhvr>
                                      <p:tavLst>
                                        <p:tav tm="0" fmla="#ppt_y+(sin(-2*pi*(1-$))*-#ppt_x+cos(-2*pi*(1-$))*(1-#ppt_y))*(1-$)">
                                          <p:val>
                                            <p:fltVal val="0"/>
                                          </p:val>
                                        </p:tav>
                                        <p:tav tm="100000">
                                          <p:val>
                                            <p:fltVal val="1"/>
                                          </p:val>
                                        </p:tav>
                                      </p:tavLst>
                                    </p:anim>
                                  </p:childTnLst>
                                  <p:subTnLst>
                                    <p:animClr clrSpc="rgb" dir="cw">
                                      <p:cBhvr override="childStyle">
                                        <p:cTn dur="1" fill="hold" display="0" masterRel="nextClick" afterEffect="1"/>
                                        <p:tgtEl>
                                          <p:spTgt spid="1253379"/>
                                        </p:tgtEl>
                                        <p:attrNameLst>
                                          <p:attrName>ppt_c</p:attrName>
                                        </p:attrNameLst>
                                      </p:cBhvr>
                                      <p:to>
                                        <a:schemeClr val="accent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3379"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7890" name="Rectangle 2"/>
          <p:cNvSpPr>
            <a:spLocks noChangeArrowheads="1"/>
          </p:cNvSpPr>
          <p:nvPr/>
        </p:nvSpPr>
        <p:spPr bwMode="auto">
          <a:xfrm>
            <a:off x="685800" y="100013"/>
            <a:ext cx="7772400" cy="1209675"/>
          </a:xfrm>
          <a:prstGeom prst="rect">
            <a:avLst/>
          </a:prstGeom>
          <a:solidFill>
            <a:schemeClr val="tx1"/>
          </a:solidFill>
          <a:ln w="9525">
            <a:noFill/>
            <a:miter lim="800000"/>
            <a:headEnd/>
            <a:tailEnd/>
          </a:ln>
          <a:effectLst/>
        </p:spPr>
        <p:txBody>
          <a:bodyPr anchor="b"/>
          <a:lstStyle/>
          <a:p>
            <a:pPr algn="ctr" eaLnBrk="0" hangingPunct="0"/>
            <a:r>
              <a:rPr lang="en-ZA"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Failed Therapy on </a:t>
            </a:r>
          </a:p>
          <a:p>
            <a:pPr algn="ctr" eaLnBrk="0" hangingPunct="0"/>
            <a:r>
              <a:rPr lang="en-ZA"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Oral Hypoglycaemic Agents</a:t>
            </a:r>
          </a:p>
        </p:txBody>
      </p:sp>
      <p:sp>
        <p:nvSpPr>
          <p:cNvPr id="1317891" name="Text Box 3"/>
          <p:cNvSpPr txBox="1">
            <a:spLocks noChangeArrowheads="1"/>
          </p:cNvSpPr>
          <p:nvPr/>
        </p:nvSpPr>
        <p:spPr bwMode="auto">
          <a:xfrm>
            <a:off x="533400" y="1581150"/>
            <a:ext cx="8362950" cy="4185761"/>
          </a:xfrm>
          <a:prstGeom prst="rect">
            <a:avLst/>
          </a:prstGeom>
          <a:solidFill>
            <a:schemeClr val="tx1"/>
          </a:solidFill>
          <a:ln w="12700">
            <a:noFill/>
            <a:miter lim="800000"/>
            <a:headEnd type="none" w="sm" len="sm"/>
            <a:tailEnd type="none" w="sm" len="sm"/>
          </a:ln>
          <a:effectLst/>
        </p:spPr>
        <p:txBody>
          <a:bodyPr>
            <a:spAutoFit/>
          </a:bodyPr>
          <a:lstStyle/>
          <a:p>
            <a:pPr eaLnBrk="0" hangingPunct="0">
              <a:spcBef>
                <a:spcPct val="50000"/>
              </a:spcBef>
            </a:pPr>
            <a:r>
              <a:rPr lang="en-ZA" sz="2800" b="1" dirty="0">
                <a:solidFill>
                  <a:schemeClr val="tx2"/>
                </a:solidFill>
                <a:effectLst>
                  <a:outerShdw blurRad="38100" dist="38100" dir="2700000" algn="tl">
                    <a:srgbClr val="000000">
                      <a:alpha val="43137"/>
                    </a:srgbClr>
                  </a:outerShdw>
                </a:effectLst>
                <a:latin typeface="FormalScrp421 BT" pitchFamily="66" charset="0"/>
              </a:rPr>
              <a:t> </a:t>
            </a:r>
            <a:r>
              <a:rPr lang="en-ZA" sz="3200" b="1"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If  control not attained with: </a:t>
            </a:r>
          </a:p>
          <a:p>
            <a:pPr eaLnBrk="0" hangingPunct="0">
              <a:spcBef>
                <a:spcPct val="50000"/>
              </a:spcBef>
              <a:buFont typeface="Arial" pitchFamily="34" charset="0"/>
              <a:buChar char="•"/>
            </a:pPr>
            <a:r>
              <a:rPr lang="en-ZA" sz="3200" b="1"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Diet </a:t>
            </a:r>
          </a:p>
          <a:p>
            <a:pPr eaLnBrk="0" hangingPunct="0">
              <a:spcBef>
                <a:spcPct val="50000"/>
              </a:spcBef>
              <a:buFont typeface="Arial" pitchFamily="34" charset="0"/>
              <a:buChar char="•"/>
            </a:pPr>
            <a:r>
              <a:rPr lang="en-ZA" sz="3200" b="1"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OHA </a:t>
            </a:r>
          </a:p>
          <a:p>
            <a:pPr eaLnBrk="0" hangingPunct="0">
              <a:spcBef>
                <a:spcPct val="50000"/>
              </a:spcBef>
              <a:buFont typeface="Arial" pitchFamily="34" charset="0"/>
              <a:buChar char="•"/>
            </a:pPr>
            <a:r>
              <a:rPr lang="en-ZA" sz="3200" b="1"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HbA1C </a:t>
            </a:r>
            <a:r>
              <a:rPr lang="en-ZA" sz="3200" b="1" u="sng"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&gt;</a:t>
            </a:r>
            <a:r>
              <a:rPr lang="en-ZA" sz="3200" b="1"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 9</a:t>
            </a:r>
            <a:r>
              <a:rPr lang="en-ZA" sz="3200" b="1" dirty="0">
                <a:solidFill>
                  <a:schemeClr val="accent1">
                    <a:lumMod val="40000"/>
                    <a:lumOff val="60000"/>
                  </a:schemeClr>
                </a:solidFill>
                <a:effectLst>
                  <a:outerShdw blurRad="38100" dist="38100" dir="2700000" algn="tl">
                    <a:srgbClr val="000000">
                      <a:alpha val="43137"/>
                    </a:srgbClr>
                  </a:outerShdw>
                </a:effectLst>
                <a:latin typeface="Times New Roman" pitchFamily="18" charset="0"/>
              </a:rPr>
              <a:t>%</a:t>
            </a:r>
            <a:r>
              <a:rPr lang="en-ZA" sz="3200" b="1"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  </a:t>
            </a:r>
          </a:p>
          <a:p>
            <a:pPr algn="ctr" eaLnBrk="0" hangingPunct="0">
              <a:spcBef>
                <a:spcPct val="50000"/>
              </a:spcBef>
            </a:pPr>
            <a:r>
              <a:rPr lang="en-ZA" sz="6000" b="1" dirty="0">
                <a:solidFill>
                  <a:schemeClr val="accent1">
                    <a:lumMod val="40000"/>
                    <a:lumOff val="60000"/>
                  </a:schemeClr>
                </a:solidFill>
                <a:effectLst>
                  <a:outerShdw blurRad="38100" dist="38100" dir="2700000" algn="tl">
                    <a:srgbClr val="000000">
                      <a:alpha val="43137"/>
                    </a:srgbClr>
                  </a:outerShdw>
                </a:effectLst>
                <a:latin typeface="FormalScrp421 BT" pitchFamily="66" charset="0"/>
              </a:rPr>
              <a:t>Insulin is required </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17891">
                                            <p:txEl>
                                              <p:pRg st="0" end="0"/>
                                            </p:txEl>
                                          </p:spTgt>
                                        </p:tgtEl>
                                        <p:attrNameLst>
                                          <p:attrName>style.visibility</p:attrName>
                                        </p:attrNameLst>
                                      </p:cBhvr>
                                      <p:to>
                                        <p:strVal val="visible"/>
                                      </p:to>
                                    </p:set>
                                    <p:animEffect transition="in" filter="wipe(left)">
                                      <p:cBhvr>
                                        <p:cTn id="7" dur="500"/>
                                        <p:tgtEl>
                                          <p:spTgt spid="13178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17891">
                                            <p:txEl>
                                              <p:pRg st="1" end="1"/>
                                            </p:txEl>
                                          </p:spTgt>
                                        </p:tgtEl>
                                        <p:attrNameLst>
                                          <p:attrName>style.visibility</p:attrName>
                                        </p:attrNameLst>
                                      </p:cBhvr>
                                      <p:to>
                                        <p:strVal val="visible"/>
                                      </p:to>
                                    </p:set>
                                    <p:animEffect transition="in" filter="wipe(left)">
                                      <p:cBhvr>
                                        <p:cTn id="12" dur="500"/>
                                        <p:tgtEl>
                                          <p:spTgt spid="13178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17891">
                                            <p:txEl>
                                              <p:pRg st="2" end="2"/>
                                            </p:txEl>
                                          </p:spTgt>
                                        </p:tgtEl>
                                        <p:attrNameLst>
                                          <p:attrName>style.visibility</p:attrName>
                                        </p:attrNameLst>
                                      </p:cBhvr>
                                      <p:to>
                                        <p:strVal val="visible"/>
                                      </p:to>
                                    </p:set>
                                    <p:animEffect transition="in" filter="wipe(left)">
                                      <p:cBhvr>
                                        <p:cTn id="17" dur="500"/>
                                        <p:tgtEl>
                                          <p:spTgt spid="131789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17891">
                                            <p:txEl>
                                              <p:pRg st="3" end="3"/>
                                            </p:txEl>
                                          </p:spTgt>
                                        </p:tgtEl>
                                        <p:attrNameLst>
                                          <p:attrName>style.visibility</p:attrName>
                                        </p:attrNameLst>
                                      </p:cBhvr>
                                      <p:to>
                                        <p:strVal val="visible"/>
                                      </p:to>
                                    </p:set>
                                    <p:animEffect transition="in" filter="wipe(left)">
                                      <p:cBhvr>
                                        <p:cTn id="22" dur="500"/>
                                        <p:tgtEl>
                                          <p:spTgt spid="131789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17891">
                                            <p:txEl>
                                              <p:pRg st="4" end="4"/>
                                            </p:txEl>
                                          </p:spTgt>
                                        </p:tgtEl>
                                        <p:attrNameLst>
                                          <p:attrName>style.visibility</p:attrName>
                                        </p:attrNameLst>
                                      </p:cBhvr>
                                      <p:to>
                                        <p:strVal val="visible"/>
                                      </p:to>
                                    </p:set>
                                    <p:animEffect transition="in" filter="wipe(left)">
                                      <p:cBhvr>
                                        <p:cTn id="27" dur="500"/>
                                        <p:tgtEl>
                                          <p:spTgt spid="131789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789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invGray">
          <a:xfrm>
            <a:off x="463097" y="269875"/>
            <a:ext cx="8210550" cy="1241425"/>
          </a:xfrm>
          <a:prstGeom prst="rect">
            <a:avLst/>
          </a:prstGeom>
          <a:solidFill>
            <a:schemeClr val="tx1"/>
          </a:solidFill>
          <a:ln w="9525">
            <a:noFill/>
            <a:miter lim="800000"/>
            <a:headEnd/>
            <a:tailEnd/>
          </a:ln>
          <a:effectLst>
            <a:outerShdw dist="35921" dir="2700000" algn="ctr" rotWithShape="0">
              <a:srgbClr val="808080"/>
            </a:outerShdw>
          </a:effectLst>
        </p:spPr>
        <p:txBody>
          <a:bodyPr lIns="0" tIns="46038" rIns="0" bIns="46038" anchor="b"/>
          <a:lstStyle/>
          <a:p>
            <a:pPr algn="ctr" eaLnBrk="0" hangingPunct="0">
              <a:defRPr/>
            </a:pPr>
            <a:r>
              <a:rPr lang="en-GB" sz="3600" i="0"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Extrapolation from Progressive Decline of</a:t>
            </a:r>
            <a:r>
              <a:rPr lang="en-GB" sz="3600" i="0" dirty="0">
                <a:solidFill>
                  <a:schemeClr val="bg2">
                    <a:lumMod val="20000"/>
                    <a:lumOff val="80000"/>
                  </a:schemeClr>
                </a:solidFill>
                <a:effectLst>
                  <a:outerShdw blurRad="38100" dist="38100" dir="2700000" algn="tl">
                    <a:srgbClr val="000000">
                      <a:alpha val="43137"/>
                    </a:srgbClr>
                  </a:outerShdw>
                </a:effectLst>
                <a:latin typeface="Helvetica" pitchFamily="34" charset="0"/>
              </a:rPr>
              <a:t> </a:t>
            </a:r>
            <a:r>
              <a:rPr lang="en-ZA" sz="3600" i="0" dirty="0">
                <a:solidFill>
                  <a:schemeClr val="bg2">
                    <a:lumMod val="20000"/>
                    <a:lumOff val="80000"/>
                  </a:schemeClr>
                </a:solidFill>
                <a:effectLst>
                  <a:outerShdw blurRad="38100" dist="38100" dir="2700000" algn="tl">
                    <a:srgbClr val="000000">
                      <a:alpha val="43137"/>
                    </a:srgbClr>
                  </a:outerShdw>
                </a:effectLst>
                <a:latin typeface="Symbol" pitchFamily="18" charset="2"/>
              </a:rPr>
              <a:t>b</a:t>
            </a:r>
            <a:r>
              <a:rPr lang="en-GB" sz="3600" i="0" dirty="0">
                <a:solidFill>
                  <a:schemeClr val="bg2">
                    <a:lumMod val="20000"/>
                    <a:lumOff val="80000"/>
                  </a:schemeClr>
                </a:solidFill>
                <a:effectLst>
                  <a:outerShdw blurRad="38100" dist="38100" dir="2700000" algn="tl">
                    <a:srgbClr val="000000">
                      <a:alpha val="43137"/>
                    </a:srgbClr>
                  </a:outerShdw>
                </a:effectLst>
                <a:latin typeface="Helvetica" pitchFamily="34" charset="0"/>
              </a:rPr>
              <a:t>-</a:t>
            </a:r>
            <a:r>
              <a:rPr lang="en-GB" sz="3600" i="0"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cell Function</a:t>
            </a:r>
            <a:endParaRPr lang="en-GB" sz="3600" i="0" dirty="0">
              <a:solidFill>
                <a:schemeClr val="bg2">
                  <a:lumMod val="20000"/>
                  <a:lumOff val="80000"/>
                </a:schemeClr>
              </a:solidFill>
              <a:effectLst>
                <a:outerShdw blurRad="38100" dist="38100" dir="2700000" algn="tl">
                  <a:srgbClr val="000000">
                    <a:alpha val="43137"/>
                  </a:srgbClr>
                </a:outerShdw>
              </a:effectLst>
              <a:latin typeface="Helvetica" pitchFamily="34" charset="0"/>
            </a:endParaRPr>
          </a:p>
        </p:txBody>
      </p:sp>
      <p:sp>
        <p:nvSpPr>
          <p:cNvPr id="3" name="Rectangle 3"/>
          <p:cNvSpPr>
            <a:spLocks noChangeArrowheads="1"/>
          </p:cNvSpPr>
          <p:nvPr/>
        </p:nvSpPr>
        <p:spPr bwMode="invGray">
          <a:xfrm>
            <a:off x="2212522" y="6473825"/>
            <a:ext cx="4987925" cy="244475"/>
          </a:xfrm>
          <a:prstGeom prst="rect">
            <a:avLst/>
          </a:prstGeom>
          <a:solidFill>
            <a:schemeClr val="tx1"/>
          </a:solidFill>
          <a:ln w="9525">
            <a:noFill/>
            <a:miter lim="800000"/>
            <a:headEnd/>
            <a:tailEnd/>
          </a:ln>
        </p:spPr>
        <p:txBody>
          <a:bodyPr wrap="none" lIns="0" tIns="0" rIns="0" bIns="0">
            <a:spAutoFit/>
          </a:bodyPr>
          <a:lstStyle/>
          <a:p>
            <a:pPr eaLnBrk="0" hangingPunct="0">
              <a:spcBef>
                <a:spcPct val="50000"/>
              </a:spcBef>
            </a:pPr>
            <a:r>
              <a:rPr lang="en-GB" sz="1600" dirty="0">
                <a:solidFill>
                  <a:schemeClr val="accent3"/>
                </a:solidFill>
                <a:effectLst>
                  <a:outerShdw blurRad="38100" dist="38100" dir="2700000" algn="tl">
                    <a:srgbClr val="000000">
                      <a:alpha val="43137"/>
                    </a:srgbClr>
                  </a:outerShdw>
                </a:effectLst>
                <a:latin typeface="Arial" charset="0"/>
              </a:rPr>
              <a:t>Adapted from UKPDS 16. Diabetes 1995;44:1249–58</a:t>
            </a:r>
          </a:p>
        </p:txBody>
      </p:sp>
      <p:sp>
        <p:nvSpPr>
          <p:cNvPr id="4" name="Rectangle 4"/>
          <p:cNvSpPr>
            <a:spLocks noChangeArrowheads="1"/>
          </p:cNvSpPr>
          <p:nvPr/>
        </p:nvSpPr>
        <p:spPr bwMode="invGray">
          <a:xfrm>
            <a:off x="3371159" y="5924775"/>
            <a:ext cx="2621167" cy="307777"/>
          </a:xfrm>
          <a:prstGeom prst="rect">
            <a:avLst/>
          </a:prstGeom>
          <a:noFill/>
          <a:ln w="9525">
            <a:noFill/>
            <a:miter lim="800000"/>
            <a:headEnd/>
            <a:tailEnd/>
          </a:ln>
        </p:spPr>
        <p:txBody>
          <a:bodyPr wrap="none" lIns="0" tIns="0" rIns="0" bIns="0">
            <a:spAutoFit/>
          </a:bodyPr>
          <a:lstStyle/>
          <a:p>
            <a:pPr eaLnBrk="0" hangingPunct="0"/>
            <a:r>
              <a:rPr lang="en-GB" sz="2000" b="1" i="0" dirty="0">
                <a:solidFill>
                  <a:schemeClr val="tx2"/>
                </a:solidFill>
                <a:effectLst>
                  <a:outerShdw blurRad="38100" dist="38100" dir="2700000" algn="tl">
                    <a:srgbClr val="000000">
                      <a:alpha val="43137"/>
                    </a:srgbClr>
                  </a:outerShdw>
                </a:effectLst>
                <a:latin typeface="Arial" charset="0"/>
              </a:rPr>
              <a:t>Years from Diagnosis</a:t>
            </a:r>
          </a:p>
        </p:txBody>
      </p:sp>
      <p:sp>
        <p:nvSpPr>
          <p:cNvPr id="5" name="Rectangle 5"/>
          <p:cNvSpPr>
            <a:spLocks noChangeArrowheads="1"/>
          </p:cNvSpPr>
          <p:nvPr/>
        </p:nvSpPr>
        <p:spPr bwMode="invGray">
          <a:xfrm rot="-5400000">
            <a:off x="-1127336" y="3410368"/>
            <a:ext cx="2733121" cy="307777"/>
          </a:xfrm>
          <a:prstGeom prst="rect">
            <a:avLst/>
          </a:prstGeom>
          <a:noFill/>
          <a:ln w="9525">
            <a:noFill/>
            <a:miter lim="800000"/>
            <a:headEnd/>
            <a:tailEnd/>
          </a:ln>
        </p:spPr>
        <p:txBody>
          <a:bodyPr wrap="none" lIns="0" tIns="0" rIns="0" bIns="0">
            <a:spAutoFit/>
          </a:bodyPr>
          <a:lstStyle/>
          <a:p>
            <a:pPr algn="ctr" eaLnBrk="0" hangingPunct="0"/>
            <a:r>
              <a:rPr lang="en-GB" sz="2000" b="1" i="0" dirty="0">
                <a:solidFill>
                  <a:schemeClr val="tx2"/>
                </a:solidFill>
                <a:effectLst>
                  <a:outerShdw blurRad="38100" dist="38100" dir="2700000" algn="tl">
                    <a:srgbClr val="000000">
                      <a:alpha val="43137"/>
                    </a:srgbClr>
                  </a:outerShdw>
                </a:effectLst>
                <a:latin typeface="Arial" charset="0"/>
              </a:rPr>
              <a:t>Beta-Cell Function (%)</a:t>
            </a:r>
          </a:p>
        </p:txBody>
      </p:sp>
      <p:sp>
        <p:nvSpPr>
          <p:cNvPr id="6" name="Rectangle 6"/>
          <p:cNvSpPr>
            <a:spLocks noChangeArrowheads="1"/>
          </p:cNvSpPr>
          <p:nvPr/>
        </p:nvSpPr>
        <p:spPr bwMode="invGray">
          <a:xfrm>
            <a:off x="1360035" y="5419725"/>
            <a:ext cx="7754937" cy="366713"/>
          </a:xfrm>
          <a:prstGeom prst="rect">
            <a:avLst/>
          </a:prstGeom>
          <a:noFill/>
          <a:ln w="9525">
            <a:noFill/>
            <a:miter lim="800000"/>
            <a:headEnd/>
            <a:tailEnd/>
          </a:ln>
        </p:spPr>
        <p:txBody>
          <a:bodyPr lIns="92075" tIns="46038" rIns="92075" bIns="46038">
            <a:spAutoFit/>
          </a:bodyPr>
          <a:lstStyle/>
          <a:p>
            <a:pPr eaLnBrk="0" hangingPunct="0">
              <a:tabLst>
                <a:tab pos="276225" algn="ctr"/>
                <a:tab pos="1003300" algn="ctr"/>
                <a:tab pos="1741488" algn="ctr"/>
                <a:tab pos="2468563" algn="ctr"/>
                <a:tab pos="3195638" algn="ctr"/>
                <a:tab pos="3922713" algn="ctr"/>
                <a:tab pos="4649788" algn="ctr"/>
                <a:tab pos="5376863" algn="ctr"/>
                <a:tab pos="6103938" algn="ctr"/>
                <a:tab pos="6616700" algn="ctr"/>
              </a:tabLst>
            </a:pPr>
            <a:r>
              <a:rPr lang="en-GB" sz="1800" i="0">
                <a:solidFill>
                  <a:schemeClr val="tx2"/>
                </a:solidFill>
                <a:latin typeface="Arial" charset="0"/>
              </a:rPr>
              <a:t>	–10	–8	–6	–4	–2	0	2	4	6	        8       10</a:t>
            </a:r>
          </a:p>
        </p:txBody>
      </p:sp>
      <p:sp>
        <p:nvSpPr>
          <p:cNvPr id="7" name="Rectangle 7"/>
          <p:cNvSpPr>
            <a:spLocks noChangeArrowheads="1"/>
          </p:cNvSpPr>
          <p:nvPr/>
        </p:nvSpPr>
        <p:spPr bwMode="invGray">
          <a:xfrm>
            <a:off x="675822" y="5419725"/>
            <a:ext cx="800100" cy="366713"/>
          </a:xfrm>
          <a:prstGeom prst="rect">
            <a:avLst/>
          </a:prstGeom>
          <a:noFill/>
          <a:ln w="9525">
            <a:noFill/>
            <a:miter lim="800000"/>
            <a:headEnd/>
            <a:tailEnd/>
          </a:ln>
        </p:spPr>
        <p:txBody>
          <a:bodyPr lIns="92075" tIns="46038" rIns="92075" bIns="46038">
            <a:spAutoFit/>
          </a:bodyPr>
          <a:lstStyle/>
          <a:p>
            <a:pPr eaLnBrk="0" hangingPunct="0">
              <a:spcBef>
                <a:spcPct val="50000"/>
              </a:spcBef>
            </a:pPr>
            <a:r>
              <a:rPr lang="en-GB" sz="1800" i="0">
                <a:solidFill>
                  <a:schemeClr val="tx2"/>
                </a:solidFill>
                <a:latin typeface="Arial" charset="0"/>
              </a:rPr>
              <a:t>–12</a:t>
            </a:r>
          </a:p>
        </p:txBody>
      </p:sp>
      <p:sp>
        <p:nvSpPr>
          <p:cNvPr id="8" name="Freeform 51"/>
          <p:cNvSpPr>
            <a:spLocks/>
          </p:cNvSpPr>
          <p:nvPr/>
        </p:nvSpPr>
        <p:spPr bwMode="invGray">
          <a:xfrm>
            <a:off x="1050472" y="5210175"/>
            <a:ext cx="7827963" cy="42863"/>
          </a:xfrm>
          <a:custGeom>
            <a:avLst/>
            <a:gdLst>
              <a:gd name="T0" fmla="*/ 4355 w 4355"/>
              <a:gd name="T1" fmla="*/ 7 h 15"/>
              <a:gd name="T2" fmla="*/ 4355 w 4355"/>
              <a:gd name="T3" fmla="*/ 0 h 15"/>
              <a:gd name="T4" fmla="*/ 0 w 4355"/>
              <a:gd name="T5" fmla="*/ 0 h 15"/>
              <a:gd name="T6" fmla="*/ 0 w 4355"/>
              <a:gd name="T7" fmla="*/ 15 h 15"/>
              <a:gd name="T8" fmla="*/ 4355 w 4355"/>
              <a:gd name="T9" fmla="*/ 15 h 15"/>
              <a:gd name="T10" fmla="*/ 4355 w 4355"/>
              <a:gd name="T11" fmla="*/ 7 h 15"/>
              <a:gd name="T12" fmla="*/ 0 60000 65536"/>
              <a:gd name="T13" fmla="*/ 0 60000 65536"/>
              <a:gd name="T14" fmla="*/ 0 60000 65536"/>
              <a:gd name="T15" fmla="*/ 0 60000 65536"/>
              <a:gd name="T16" fmla="*/ 0 60000 65536"/>
              <a:gd name="T17" fmla="*/ 0 60000 65536"/>
              <a:gd name="T18" fmla="*/ 0 w 4355"/>
              <a:gd name="T19" fmla="*/ 0 h 15"/>
              <a:gd name="T20" fmla="*/ 4355 w 4355"/>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4355" h="15">
                <a:moveTo>
                  <a:pt x="4355" y="7"/>
                </a:moveTo>
                <a:lnTo>
                  <a:pt x="4355" y="0"/>
                </a:lnTo>
                <a:lnTo>
                  <a:pt x="0" y="0"/>
                </a:lnTo>
                <a:lnTo>
                  <a:pt x="0" y="15"/>
                </a:lnTo>
                <a:lnTo>
                  <a:pt x="4355" y="15"/>
                </a:lnTo>
                <a:lnTo>
                  <a:pt x="4355" y="7"/>
                </a:lnTo>
                <a:close/>
              </a:path>
            </a:pathLst>
          </a:custGeom>
          <a:solidFill>
            <a:srgbClr val="FFFFFF"/>
          </a:solidFill>
          <a:ln w="9525">
            <a:round/>
            <a:headEnd/>
            <a:tailEnd/>
          </a:ln>
          <a:scene3d>
            <a:camera prst="legacyObliqueTopRight"/>
            <a:lightRig rig="legacyFlat3" dir="b"/>
          </a:scene3d>
          <a:sp3d extrusionH="430200" prstMaterial="legacyMatte">
            <a:bevelT w="13500" h="13500" prst="angle"/>
            <a:bevelB w="13500" h="13500" prst="angle"/>
            <a:extrusionClr>
              <a:srgbClr val="CC0066"/>
            </a:extrusionClr>
          </a:sp3d>
        </p:spPr>
        <p:txBody>
          <a:bodyPr>
            <a:flatTx/>
          </a:bodyPr>
          <a:lstStyle/>
          <a:p>
            <a:endParaRPr lang="en-ZA"/>
          </a:p>
        </p:txBody>
      </p:sp>
      <p:sp>
        <p:nvSpPr>
          <p:cNvPr id="9" name="Freeform 52"/>
          <p:cNvSpPr>
            <a:spLocks/>
          </p:cNvSpPr>
          <p:nvPr/>
        </p:nvSpPr>
        <p:spPr bwMode="invGray">
          <a:xfrm>
            <a:off x="547235" y="1876425"/>
            <a:ext cx="96837" cy="23813"/>
          </a:xfrm>
          <a:custGeom>
            <a:avLst/>
            <a:gdLst>
              <a:gd name="T0" fmla="*/ 61 w 61"/>
              <a:gd name="T1" fmla="*/ 7 h 15"/>
              <a:gd name="T2" fmla="*/ 61 w 61"/>
              <a:gd name="T3" fmla="*/ 0 h 15"/>
              <a:gd name="T4" fmla="*/ 0 w 61"/>
              <a:gd name="T5" fmla="*/ 0 h 15"/>
              <a:gd name="T6" fmla="*/ 0 w 61"/>
              <a:gd name="T7" fmla="*/ 15 h 15"/>
              <a:gd name="T8" fmla="*/ 61 w 61"/>
              <a:gd name="T9" fmla="*/ 15 h 15"/>
              <a:gd name="T10" fmla="*/ 61 w 61"/>
              <a:gd name="T11" fmla="*/ 7 h 15"/>
              <a:gd name="T12" fmla="*/ 0 60000 65536"/>
              <a:gd name="T13" fmla="*/ 0 60000 65536"/>
              <a:gd name="T14" fmla="*/ 0 60000 65536"/>
              <a:gd name="T15" fmla="*/ 0 60000 65536"/>
              <a:gd name="T16" fmla="*/ 0 60000 65536"/>
              <a:gd name="T17" fmla="*/ 0 60000 65536"/>
              <a:gd name="T18" fmla="*/ 0 w 61"/>
              <a:gd name="T19" fmla="*/ 0 h 15"/>
              <a:gd name="T20" fmla="*/ 61 w 6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1" h="15">
                <a:moveTo>
                  <a:pt x="61" y="7"/>
                </a:moveTo>
                <a:lnTo>
                  <a:pt x="61" y="0"/>
                </a:lnTo>
                <a:lnTo>
                  <a:pt x="0" y="0"/>
                </a:lnTo>
                <a:lnTo>
                  <a:pt x="0" y="15"/>
                </a:lnTo>
                <a:lnTo>
                  <a:pt x="61" y="15"/>
                </a:lnTo>
                <a:lnTo>
                  <a:pt x="61" y="7"/>
                </a:lnTo>
                <a:close/>
              </a:path>
            </a:pathLst>
          </a:custGeom>
          <a:solidFill>
            <a:srgbClr val="FFFFFF"/>
          </a:solidFill>
          <a:ln w="9525">
            <a:noFill/>
            <a:round/>
            <a:headEnd/>
            <a:tailEnd/>
          </a:ln>
        </p:spPr>
        <p:txBody>
          <a:bodyPr/>
          <a:lstStyle/>
          <a:p>
            <a:endParaRPr lang="en-ZA"/>
          </a:p>
        </p:txBody>
      </p:sp>
      <p:sp>
        <p:nvSpPr>
          <p:cNvPr id="10" name="Freeform 53"/>
          <p:cNvSpPr>
            <a:spLocks/>
          </p:cNvSpPr>
          <p:nvPr/>
        </p:nvSpPr>
        <p:spPr bwMode="invGray">
          <a:xfrm>
            <a:off x="547235" y="3222625"/>
            <a:ext cx="96837" cy="23813"/>
          </a:xfrm>
          <a:custGeom>
            <a:avLst/>
            <a:gdLst>
              <a:gd name="T0" fmla="*/ 61 w 61"/>
              <a:gd name="T1" fmla="*/ 7 h 15"/>
              <a:gd name="T2" fmla="*/ 61 w 61"/>
              <a:gd name="T3" fmla="*/ 0 h 15"/>
              <a:gd name="T4" fmla="*/ 0 w 61"/>
              <a:gd name="T5" fmla="*/ 0 h 15"/>
              <a:gd name="T6" fmla="*/ 0 w 61"/>
              <a:gd name="T7" fmla="*/ 15 h 15"/>
              <a:gd name="T8" fmla="*/ 61 w 61"/>
              <a:gd name="T9" fmla="*/ 15 h 15"/>
              <a:gd name="T10" fmla="*/ 61 w 61"/>
              <a:gd name="T11" fmla="*/ 7 h 15"/>
              <a:gd name="T12" fmla="*/ 0 60000 65536"/>
              <a:gd name="T13" fmla="*/ 0 60000 65536"/>
              <a:gd name="T14" fmla="*/ 0 60000 65536"/>
              <a:gd name="T15" fmla="*/ 0 60000 65536"/>
              <a:gd name="T16" fmla="*/ 0 60000 65536"/>
              <a:gd name="T17" fmla="*/ 0 60000 65536"/>
              <a:gd name="T18" fmla="*/ 0 w 61"/>
              <a:gd name="T19" fmla="*/ 0 h 15"/>
              <a:gd name="T20" fmla="*/ 61 w 6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1" h="15">
                <a:moveTo>
                  <a:pt x="61" y="7"/>
                </a:moveTo>
                <a:lnTo>
                  <a:pt x="61" y="0"/>
                </a:lnTo>
                <a:lnTo>
                  <a:pt x="0" y="0"/>
                </a:lnTo>
                <a:lnTo>
                  <a:pt x="0" y="15"/>
                </a:lnTo>
                <a:lnTo>
                  <a:pt x="61" y="15"/>
                </a:lnTo>
                <a:lnTo>
                  <a:pt x="61" y="7"/>
                </a:lnTo>
                <a:close/>
              </a:path>
            </a:pathLst>
          </a:custGeom>
          <a:solidFill>
            <a:srgbClr val="FFFFFF"/>
          </a:solidFill>
          <a:ln w="9525">
            <a:noFill/>
            <a:round/>
            <a:headEnd/>
            <a:tailEnd/>
          </a:ln>
        </p:spPr>
        <p:txBody>
          <a:bodyPr/>
          <a:lstStyle/>
          <a:p>
            <a:endParaRPr lang="en-ZA"/>
          </a:p>
        </p:txBody>
      </p:sp>
      <p:sp>
        <p:nvSpPr>
          <p:cNvPr id="11" name="Freeform 54"/>
          <p:cNvSpPr>
            <a:spLocks/>
          </p:cNvSpPr>
          <p:nvPr/>
        </p:nvSpPr>
        <p:spPr bwMode="invGray">
          <a:xfrm>
            <a:off x="547235" y="4568825"/>
            <a:ext cx="96837" cy="23813"/>
          </a:xfrm>
          <a:custGeom>
            <a:avLst/>
            <a:gdLst>
              <a:gd name="T0" fmla="*/ 61 w 61"/>
              <a:gd name="T1" fmla="*/ 7 h 15"/>
              <a:gd name="T2" fmla="*/ 61 w 61"/>
              <a:gd name="T3" fmla="*/ 0 h 15"/>
              <a:gd name="T4" fmla="*/ 0 w 61"/>
              <a:gd name="T5" fmla="*/ 0 h 15"/>
              <a:gd name="T6" fmla="*/ 0 w 61"/>
              <a:gd name="T7" fmla="*/ 15 h 15"/>
              <a:gd name="T8" fmla="*/ 61 w 61"/>
              <a:gd name="T9" fmla="*/ 15 h 15"/>
              <a:gd name="T10" fmla="*/ 61 w 61"/>
              <a:gd name="T11" fmla="*/ 7 h 15"/>
              <a:gd name="T12" fmla="*/ 0 60000 65536"/>
              <a:gd name="T13" fmla="*/ 0 60000 65536"/>
              <a:gd name="T14" fmla="*/ 0 60000 65536"/>
              <a:gd name="T15" fmla="*/ 0 60000 65536"/>
              <a:gd name="T16" fmla="*/ 0 60000 65536"/>
              <a:gd name="T17" fmla="*/ 0 60000 65536"/>
              <a:gd name="T18" fmla="*/ 0 w 61"/>
              <a:gd name="T19" fmla="*/ 0 h 15"/>
              <a:gd name="T20" fmla="*/ 61 w 6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1" h="15">
                <a:moveTo>
                  <a:pt x="61" y="7"/>
                </a:moveTo>
                <a:lnTo>
                  <a:pt x="61" y="0"/>
                </a:lnTo>
                <a:lnTo>
                  <a:pt x="0" y="0"/>
                </a:lnTo>
                <a:lnTo>
                  <a:pt x="0" y="15"/>
                </a:lnTo>
                <a:lnTo>
                  <a:pt x="61" y="15"/>
                </a:lnTo>
                <a:lnTo>
                  <a:pt x="61" y="7"/>
                </a:lnTo>
                <a:close/>
              </a:path>
            </a:pathLst>
          </a:custGeom>
          <a:solidFill>
            <a:srgbClr val="FFFFFF"/>
          </a:solidFill>
          <a:ln w="9525">
            <a:noFill/>
            <a:round/>
            <a:headEnd/>
            <a:tailEnd/>
          </a:ln>
        </p:spPr>
        <p:txBody>
          <a:bodyPr/>
          <a:lstStyle/>
          <a:p>
            <a:endParaRPr lang="en-ZA"/>
          </a:p>
        </p:txBody>
      </p:sp>
      <p:sp>
        <p:nvSpPr>
          <p:cNvPr id="12" name="Freeform 55"/>
          <p:cNvSpPr>
            <a:spLocks/>
          </p:cNvSpPr>
          <p:nvPr/>
        </p:nvSpPr>
        <p:spPr bwMode="invGray">
          <a:xfrm>
            <a:off x="547235" y="2547938"/>
            <a:ext cx="96837" cy="23812"/>
          </a:xfrm>
          <a:custGeom>
            <a:avLst/>
            <a:gdLst>
              <a:gd name="T0" fmla="*/ 61 w 61"/>
              <a:gd name="T1" fmla="*/ 7 h 15"/>
              <a:gd name="T2" fmla="*/ 61 w 61"/>
              <a:gd name="T3" fmla="*/ 0 h 15"/>
              <a:gd name="T4" fmla="*/ 0 w 61"/>
              <a:gd name="T5" fmla="*/ 0 h 15"/>
              <a:gd name="T6" fmla="*/ 0 w 61"/>
              <a:gd name="T7" fmla="*/ 15 h 15"/>
              <a:gd name="T8" fmla="*/ 61 w 61"/>
              <a:gd name="T9" fmla="*/ 15 h 15"/>
              <a:gd name="T10" fmla="*/ 61 w 61"/>
              <a:gd name="T11" fmla="*/ 7 h 15"/>
              <a:gd name="T12" fmla="*/ 0 60000 65536"/>
              <a:gd name="T13" fmla="*/ 0 60000 65536"/>
              <a:gd name="T14" fmla="*/ 0 60000 65536"/>
              <a:gd name="T15" fmla="*/ 0 60000 65536"/>
              <a:gd name="T16" fmla="*/ 0 60000 65536"/>
              <a:gd name="T17" fmla="*/ 0 60000 65536"/>
              <a:gd name="T18" fmla="*/ 0 w 61"/>
              <a:gd name="T19" fmla="*/ 0 h 15"/>
              <a:gd name="T20" fmla="*/ 61 w 6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1" h="15">
                <a:moveTo>
                  <a:pt x="61" y="7"/>
                </a:moveTo>
                <a:lnTo>
                  <a:pt x="61" y="0"/>
                </a:lnTo>
                <a:lnTo>
                  <a:pt x="0" y="0"/>
                </a:lnTo>
                <a:lnTo>
                  <a:pt x="0" y="15"/>
                </a:lnTo>
                <a:lnTo>
                  <a:pt x="61" y="15"/>
                </a:lnTo>
                <a:lnTo>
                  <a:pt x="61" y="7"/>
                </a:lnTo>
                <a:close/>
              </a:path>
            </a:pathLst>
          </a:custGeom>
          <a:solidFill>
            <a:srgbClr val="FFFFFF"/>
          </a:solidFill>
          <a:ln w="9525">
            <a:noFill/>
            <a:round/>
            <a:headEnd/>
            <a:tailEnd/>
          </a:ln>
        </p:spPr>
        <p:txBody>
          <a:bodyPr/>
          <a:lstStyle/>
          <a:p>
            <a:endParaRPr lang="en-ZA"/>
          </a:p>
        </p:txBody>
      </p:sp>
      <p:sp>
        <p:nvSpPr>
          <p:cNvPr id="13" name="Freeform 56"/>
          <p:cNvSpPr>
            <a:spLocks/>
          </p:cNvSpPr>
          <p:nvPr/>
        </p:nvSpPr>
        <p:spPr bwMode="invGray">
          <a:xfrm>
            <a:off x="1018722" y="5254625"/>
            <a:ext cx="23813" cy="96838"/>
          </a:xfrm>
          <a:custGeom>
            <a:avLst/>
            <a:gdLst>
              <a:gd name="T0" fmla="*/ 8 w 15"/>
              <a:gd name="T1" fmla="*/ 0 h 61"/>
              <a:gd name="T2" fmla="*/ 0 w 15"/>
              <a:gd name="T3" fmla="*/ 0 h 61"/>
              <a:gd name="T4" fmla="*/ 0 w 15"/>
              <a:gd name="T5" fmla="*/ 61 h 61"/>
              <a:gd name="T6" fmla="*/ 15 w 15"/>
              <a:gd name="T7" fmla="*/ 61 h 61"/>
              <a:gd name="T8" fmla="*/ 15 w 15"/>
              <a:gd name="T9" fmla="*/ 0 h 61"/>
              <a:gd name="T10" fmla="*/ 8 w 15"/>
              <a:gd name="T11" fmla="*/ 0 h 61"/>
              <a:gd name="T12" fmla="*/ 0 60000 65536"/>
              <a:gd name="T13" fmla="*/ 0 60000 65536"/>
              <a:gd name="T14" fmla="*/ 0 60000 65536"/>
              <a:gd name="T15" fmla="*/ 0 60000 65536"/>
              <a:gd name="T16" fmla="*/ 0 60000 65536"/>
              <a:gd name="T17" fmla="*/ 0 60000 65536"/>
              <a:gd name="T18" fmla="*/ 0 w 15"/>
              <a:gd name="T19" fmla="*/ 0 h 61"/>
              <a:gd name="T20" fmla="*/ 15 w 1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5" h="61">
                <a:moveTo>
                  <a:pt x="8" y="0"/>
                </a:moveTo>
                <a:lnTo>
                  <a:pt x="0" y="0"/>
                </a:lnTo>
                <a:lnTo>
                  <a:pt x="0" y="61"/>
                </a:lnTo>
                <a:lnTo>
                  <a:pt x="15" y="61"/>
                </a:lnTo>
                <a:lnTo>
                  <a:pt x="15" y="0"/>
                </a:lnTo>
                <a:lnTo>
                  <a:pt x="8" y="0"/>
                </a:lnTo>
                <a:close/>
              </a:path>
            </a:pathLst>
          </a:custGeom>
          <a:solidFill>
            <a:srgbClr val="FFFFFF"/>
          </a:solidFill>
          <a:ln w="9525">
            <a:noFill/>
            <a:round/>
            <a:headEnd/>
            <a:tailEnd/>
          </a:ln>
        </p:spPr>
        <p:txBody>
          <a:bodyPr/>
          <a:lstStyle/>
          <a:p>
            <a:endParaRPr lang="en-ZA"/>
          </a:p>
        </p:txBody>
      </p:sp>
      <p:sp>
        <p:nvSpPr>
          <p:cNvPr id="14" name="Freeform 75"/>
          <p:cNvSpPr>
            <a:spLocks/>
          </p:cNvSpPr>
          <p:nvPr/>
        </p:nvSpPr>
        <p:spPr bwMode="invGray">
          <a:xfrm>
            <a:off x="3904797" y="5254625"/>
            <a:ext cx="23813" cy="96838"/>
          </a:xfrm>
          <a:custGeom>
            <a:avLst/>
            <a:gdLst>
              <a:gd name="T0" fmla="*/ 8 w 15"/>
              <a:gd name="T1" fmla="*/ 0 h 61"/>
              <a:gd name="T2" fmla="*/ 0 w 15"/>
              <a:gd name="T3" fmla="*/ 0 h 61"/>
              <a:gd name="T4" fmla="*/ 0 w 15"/>
              <a:gd name="T5" fmla="*/ 61 h 61"/>
              <a:gd name="T6" fmla="*/ 15 w 15"/>
              <a:gd name="T7" fmla="*/ 61 h 61"/>
              <a:gd name="T8" fmla="*/ 15 w 15"/>
              <a:gd name="T9" fmla="*/ 0 h 61"/>
              <a:gd name="T10" fmla="*/ 8 w 15"/>
              <a:gd name="T11" fmla="*/ 0 h 61"/>
              <a:gd name="T12" fmla="*/ 0 60000 65536"/>
              <a:gd name="T13" fmla="*/ 0 60000 65536"/>
              <a:gd name="T14" fmla="*/ 0 60000 65536"/>
              <a:gd name="T15" fmla="*/ 0 60000 65536"/>
              <a:gd name="T16" fmla="*/ 0 60000 65536"/>
              <a:gd name="T17" fmla="*/ 0 60000 65536"/>
              <a:gd name="T18" fmla="*/ 0 w 15"/>
              <a:gd name="T19" fmla="*/ 0 h 61"/>
              <a:gd name="T20" fmla="*/ 15 w 1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5" h="61">
                <a:moveTo>
                  <a:pt x="8" y="0"/>
                </a:moveTo>
                <a:lnTo>
                  <a:pt x="0" y="0"/>
                </a:lnTo>
                <a:lnTo>
                  <a:pt x="0" y="61"/>
                </a:lnTo>
                <a:lnTo>
                  <a:pt x="15" y="61"/>
                </a:lnTo>
                <a:lnTo>
                  <a:pt x="15" y="0"/>
                </a:lnTo>
                <a:lnTo>
                  <a:pt x="8" y="0"/>
                </a:lnTo>
                <a:close/>
              </a:path>
            </a:pathLst>
          </a:custGeom>
          <a:solidFill>
            <a:srgbClr val="FFFFFF"/>
          </a:solidFill>
          <a:ln w="9525">
            <a:noFill/>
            <a:round/>
            <a:headEnd/>
            <a:tailEnd/>
          </a:ln>
        </p:spPr>
        <p:txBody>
          <a:bodyPr/>
          <a:lstStyle/>
          <a:p>
            <a:endParaRPr lang="en-ZA"/>
          </a:p>
        </p:txBody>
      </p:sp>
      <p:sp>
        <p:nvSpPr>
          <p:cNvPr id="15" name="Freeform 76"/>
          <p:cNvSpPr>
            <a:spLocks/>
          </p:cNvSpPr>
          <p:nvPr/>
        </p:nvSpPr>
        <p:spPr bwMode="invGray">
          <a:xfrm>
            <a:off x="1726747" y="5254625"/>
            <a:ext cx="23813" cy="96838"/>
          </a:xfrm>
          <a:custGeom>
            <a:avLst/>
            <a:gdLst>
              <a:gd name="T0" fmla="*/ 8 w 15"/>
              <a:gd name="T1" fmla="*/ 0 h 61"/>
              <a:gd name="T2" fmla="*/ 0 w 15"/>
              <a:gd name="T3" fmla="*/ 0 h 61"/>
              <a:gd name="T4" fmla="*/ 0 w 15"/>
              <a:gd name="T5" fmla="*/ 61 h 61"/>
              <a:gd name="T6" fmla="*/ 15 w 15"/>
              <a:gd name="T7" fmla="*/ 61 h 61"/>
              <a:gd name="T8" fmla="*/ 15 w 15"/>
              <a:gd name="T9" fmla="*/ 0 h 61"/>
              <a:gd name="T10" fmla="*/ 8 w 15"/>
              <a:gd name="T11" fmla="*/ 0 h 61"/>
              <a:gd name="T12" fmla="*/ 0 60000 65536"/>
              <a:gd name="T13" fmla="*/ 0 60000 65536"/>
              <a:gd name="T14" fmla="*/ 0 60000 65536"/>
              <a:gd name="T15" fmla="*/ 0 60000 65536"/>
              <a:gd name="T16" fmla="*/ 0 60000 65536"/>
              <a:gd name="T17" fmla="*/ 0 60000 65536"/>
              <a:gd name="T18" fmla="*/ 0 w 15"/>
              <a:gd name="T19" fmla="*/ 0 h 61"/>
              <a:gd name="T20" fmla="*/ 15 w 1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5" h="61">
                <a:moveTo>
                  <a:pt x="8" y="0"/>
                </a:moveTo>
                <a:lnTo>
                  <a:pt x="0" y="0"/>
                </a:lnTo>
                <a:lnTo>
                  <a:pt x="0" y="61"/>
                </a:lnTo>
                <a:lnTo>
                  <a:pt x="15" y="61"/>
                </a:lnTo>
                <a:lnTo>
                  <a:pt x="15" y="0"/>
                </a:lnTo>
                <a:lnTo>
                  <a:pt x="8" y="0"/>
                </a:lnTo>
                <a:close/>
              </a:path>
            </a:pathLst>
          </a:custGeom>
          <a:solidFill>
            <a:srgbClr val="FFFFFF"/>
          </a:solidFill>
          <a:ln w="9525">
            <a:noFill/>
            <a:round/>
            <a:headEnd/>
            <a:tailEnd/>
          </a:ln>
        </p:spPr>
        <p:txBody>
          <a:bodyPr/>
          <a:lstStyle/>
          <a:p>
            <a:endParaRPr lang="en-ZA"/>
          </a:p>
        </p:txBody>
      </p:sp>
      <p:sp>
        <p:nvSpPr>
          <p:cNvPr id="16" name="Freeform 77"/>
          <p:cNvSpPr>
            <a:spLocks/>
          </p:cNvSpPr>
          <p:nvPr/>
        </p:nvSpPr>
        <p:spPr bwMode="invGray">
          <a:xfrm>
            <a:off x="4628697" y="5254625"/>
            <a:ext cx="26988" cy="96838"/>
          </a:xfrm>
          <a:custGeom>
            <a:avLst/>
            <a:gdLst>
              <a:gd name="T0" fmla="*/ 10 w 17"/>
              <a:gd name="T1" fmla="*/ 0 h 61"/>
              <a:gd name="T2" fmla="*/ 0 w 17"/>
              <a:gd name="T3" fmla="*/ 0 h 61"/>
              <a:gd name="T4" fmla="*/ 0 w 17"/>
              <a:gd name="T5" fmla="*/ 61 h 61"/>
              <a:gd name="T6" fmla="*/ 17 w 17"/>
              <a:gd name="T7" fmla="*/ 61 h 61"/>
              <a:gd name="T8" fmla="*/ 17 w 17"/>
              <a:gd name="T9" fmla="*/ 0 h 61"/>
              <a:gd name="T10" fmla="*/ 10 w 17"/>
              <a:gd name="T11" fmla="*/ 0 h 61"/>
              <a:gd name="T12" fmla="*/ 0 60000 65536"/>
              <a:gd name="T13" fmla="*/ 0 60000 65536"/>
              <a:gd name="T14" fmla="*/ 0 60000 65536"/>
              <a:gd name="T15" fmla="*/ 0 60000 65536"/>
              <a:gd name="T16" fmla="*/ 0 60000 65536"/>
              <a:gd name="T17" fmla="*/ 0 60000 65536"/>
              <a:gd name="T18" fmla="*/ 0 w 17"/>
              <a:gd name="T19" fmla="*/ 0 h 61"/>
              <a:gd name="T20" fmla="*/ 17 w 17"/>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7" h="61">
                <a:moveTo>
                  <a:pt x="10" y="0"/>
                </a:moveTo>
                <a:lnTo>
                  <a:pt x="0" y="0"/>
                </a:lnTo>
                <a:lnTo>
                  <a:pt x="0" y="61"/>
                </a:lnTo>
                <a:lnTo>
                  <a:pt x="17" y="61"/>
                </a:lnTo>
                <a:lnTo>
                  <a:pt x="17" y="0"/>
                </a:lnTo>
                <a:lnTo>
                  <a:pt x="10" y="0"/>
                </a:lnTo>
                <a:close/>
              </a:path>
            </a:pathLst>
          </a:custGeom>
          <a:solidFill>
            <a:srgbClr val="FFFFFF"/>
          </a:solidFill>
          <a:ln w="9525">
            <a:noFill/>
            <a:round/>
            <a:headEnd/>
            <a:tailEnd/>
          </a:ln>
        </p:spPr>
        <p:txBody>
          <a:bodyPr/>
          <a:lstStyle/>
          <a:p>
            <a:endParaRPr lang="en-ZA"/>
          </a:p>
        </p:txBody>
      </p:sp>
      <p:sp>
        <p:nvSpPr>
          <p:cNvPr id="17" name="Freeform 78"/>
          <p:cNvSpPr>
            <a:spLocks/>
          </p:cNvSpPr>
          <p:nvPr/>
        </p:nvSpPr>
        <p:spPr bwMode="invGray">
          <a:xfrm>
            <a:off x="2450647" y="5254625"/>
            <a:ext cx="26988" cy="96838"/>
          </a:xfrm>
          <a:custGeom>
            <a:avLst/>
            <a:gdLst>
              <a:gd name="T0" fmla="*/ 10 w 17"/>
              <a:gd name="T1" fmla="*/ 0 h 61"/>
              <a:gd name="T2" fmla="*/ 0 w 17"/>
              <a:gd name="T3" fmla="*/ 0 h 61"/>
              <a:gd name="T4" fmla="*/ 0 w 17"/>
              <a:gd name="T5" fmla="*/ 61 h 61"/>
              <a:gd name="T6" fmla="*/ 17 w 17"/>
              <a:gd name="T7" fmla="*/ 61 h 61"/>
              <a:gd name="T8" fmla="*/ 17 w 17"/>
              <a:gd name="T9" fmla="*/ 0 h 61"/>
              <a:gd name="T10" fmla="*/ 10 w 17"/>
              <a:gd name="T11" fmla="*/ 0 h 61"/>
              <a:gd name="T12" fmla="*/ 0 60000 65536"/>
              <a:gd name="T13" fmla="*/ 0 60000 65536"/>
              <a:gd name="T14" fmla="*/ 0 60000 65536"/>
              <a:gd name="T15" fmla="*/ 0 60000 65536"/>
              <a:gd name="T16" fmla="*/ 0 60000 65536"/>
              <a:gd name="T17" fmla="*/ 0 60000 65536"/>
              <a:gd name="T18" fmla="*/ 0 w 17"/>
              <a:gd name="T19" fmla="*/ 0 h 61"/>
              <a:gd name="T20" fmla="*/ 17 w 17"/>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7" h="61">
                <a:moveTo>
                  <a:pt x="10" y="0"/>
                </a:moveTo>
                <a:lnTo>
                  <a:pt x="0" y="0"/>
                </a:lnTo>
                <a:lnTo>
                  <a:pt x="0" y="61"/>
                </a:lnTo>
                <a:lnTo>
                  <a:pt x="17" y="61"/>
                </a:lnTo>
                <a:lnTo>
                  <a:pt x="17" y="0"/>
                </a:lnTo>
                <a:lnTo>
                  <a:pt x="10" y="0"/>
                </a:lnTo>
                <a:close/>
              </a:path>
            </a:pathLst>
          </a:custGeom>
          <a:solidFill>
            <a:srgbClr val="FFFFFF"/>
          </a:solidFill>
          <a:ln w="9525">
            <a:noFill/>
            <a:round/>
            <a:headEnd/>
            <a:tailEnd/>
          </a:ln>
        </p:spPr>
        <p:txBody>
          <a:bodyPr/>
          <a:lstStyle/>
          <a:p>
            <a:endParaRPr lang="en-ZA"/>
          </a:p>
        </p:txBody>
      </p:sp>
      <p:sp>
        <p:nvSpPr>
          <p:cNvPr id="18" name="Freeform 79"/>
          <p:cNvSpPr>
            <a:spLocks/>
          </p:cNvSpPr>
          <p:nvPr/>
        </p:nvSpPr>
        <p:spPr bwMode="invGray">
          <a:xfrm>
            <a:off x="5355772" y="5254625"/>
            <a:ext cx="23813" cy="96838"/>
          </a:xfrm>
          <a:custGeom>
            <a:avLst/>
            <a:gdLst>
              <a:gd name="T0" fmla="*/ 8 w 15"/>
              <a:gd name="T1" fmla="*/ 0 h 61"/>
              <a:gd name="T2" fmla="*/ 0 w 15"/>
              <a:gd name="T3" fmla="*/ 0 h 61"/>
              <a:gd name="T4" fmla="*/ 0 w 15"/>
              <a:gd name="T5" fmla="*/ 61 h 61"/>
              <a:gd name="T6" fmla="*/ 15 w 15"/>
              <a:gd name="T7" fmla="*/ 61 h 61"/>
              <a:gd name="T8" fmla="*/ 15 w 15"/>
              <a:gd name="T9" fmla="*/ 0 h 61"/>
              <a:gd name="T10" fmla="*/ 8 w 15"/>
              <a:gd name="T11" fmla="*/ 0 h 61"/>
              <a:gd name="T12" fmla="*/ 0 60000 65536"/>
              <a:gd name="T13" fmla="*/ 0 60000 65536"/>
              <a:gd name="T14" fmla="*/ 0 60000 65536"/>
              <a:gd name="T15" fmla="*/ 0 60000 65536"/>
              <a:gd name="T16" fmla="*/ 0 60000 65536"/>
              <a:gd name="T17" fmla="*/ 0 60000 65536"/>
              <a:gd name="T18" fmla="*/ 0 w 15"/>
              <a:gd name="T19" fmla="*/ 0 h 61"/>
              <a:gd name="T20" fmla="*/ 15 w 1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5" h="61">
                <a:moveTo>
                  <a:pt x="8" y="0"/>
                </a:moveTo>
                <a:lnTo>
                  <a:pt x="0" y="0"/>
                </a:lnTo>
                <a:lnTo>
                  <a:pt x="0" y="61"/>
                </a:lnTo>
                <a:lnTo>
                  <a:pt x="15" y="61"/>
                </a:lnTo>
                <a:lnTo>
                  <a:pt x="15" y="0"/>
                </a:lnTo>
                <a:lnTo>
                  <a:pt x="8" y="0"/>
                </a:lnTo>
                <a:close/>
              </a:path>
            </a:pathLst>
          </a:custGeom>
          <a:solidFill>
            <a:srgbClr val="FFFFFF"/>
          </a:solidFill>
          <a:ln w="9525">
            <a:noFill/>
            <a:round/>
            <a:headEnd/>
            <a:tailEnd/>
          </a:ln>
        </p:spPr>
        <p:txBody>
          <a:bodyPr/>
          <a:lstStyle/>
          <a:p>
            <a:endParaRPr lang="en-ZA"/>
          </a:p>
        </p:txBody>
      </p:sp>
      <p:sp>
        <p:nvSpPr>
          <p:cNvPr id="19" name="Freeform 80"/>
          <p:cNvSpPr>
            <a:spLocks/>
          </p:cNvSpPr>
          <p:nvPr/>
        </p:nvSpPr>
        <p:spPr bwMode="invGray">
          <a:xfrm>
            <a:off x="6806747" y="5254625"/>
            <a:ext cx="26988" cy="96838"/>
          </a:xfrm>
          <a:custGeom>
            <a:avLst/>
            <a:gdLst>
              <a:gd name="T0" fmla="*/ 10 w 17"/>
              <a:gd name="T1" fmla="*/ 0 h 61"/>
              <a:gd name="T2" fmla="*/ 0 w 17"/>
              <a:gd name="T3" fmla="*/ 0 h 61"/>
              <a:gd name="T4" fmla="*/ 0 w 17"/>
              <a:gd name="T5" fmla="*/ 61 h 61"/>
              <a:gd name="T6" fmla="*/ 17 w 17"/>
              <a:gd name="T7" fmla="*/ 61 h 61"/>
              <a:gd name="T8" fmla="*/ 17 w 17"/>
              <a:gd name="T9" fmla="*/ 0 h 61"/>
              <a:gd name="T10" fmla="*/ 10 w 17"/>
              <a:gd name="T11" fmla="*/ 0 h 61"/>
              <a:gd name="T12" fmla="*/ 0 60000 65536"/>
              <a:gd name="T13" fmla="*/ 0 60000 65536"/>
              <a:gd name="T14" fmla="*/ 0 60000 65536"/>
              <a:gd name="T15" fmla="*/ 0 60000 65536"/>
              <a:gd name="T16" fmla="*/ 0 60000 65536"/>
              <a:gd name="T17" fmla="*/ 0 60000 65536"/>
              <a:gd name="T18" fmla="*/ 0 w 17"/>
              <a:gd name="T19" fmla="*/ 0 h 61"/>
              <a:gd name="T20" fmla="*/ 17 w 17"/>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7" h="61">
                <a:moveTo>
                  <a:pt x="10" y="0"/>
                </a:moveTo>
                <a:lnTo>
                  <a:pt x="0" y="0"/>
                </a:lnTo>
                <a:lnTo>
                  <a:pt x="0" y="61"/>
                </a:lnTo>
                <a:lnTo>
                  <a:pt x="17" y="61"/>
                </a:lnTo>
                <a:lnTo>
                  <a:pt x="17" y="0"/>
                </a:lnTo>
                <a:lnTo>
                  <a:pt x="10" y="0"/>
                </a:lnTo>
                <a:close/>
              </a:path>
            </a:pathLst>
          </a:custGeom>
          <a:solidFill>
            <a:srgbClr val="FFFFFF"/>
          </a:solidFill>
          <a:ln w="9525">
            <a:noFill/>
            <a:round/>
            <a:headEnd/>
            <a:tailEnd/>
          </a:ln>
        </p:spPr>
        <p:txBody>
          <a:bodyPr/>
          <a:lstStyle/>
          <a:p>
            <a:endParaRPr lang="en-ZA"/>
          </a:p>
        </p:txBody>
      </p:sp>
      <p:sp>
        <p:nvSpPr>
          <p:cNvPr id="20" name="Freeform 81"/>
          <p:cNvSpPr>
            <a:spLocks/>
          </p:cNvSpPr>
          <p:nvPr/>
        </p:nvSpPr>
        <p:spPr bwMode="invGray">
          <a:xfrm>
            <a:off x="3177722" y="5254625"/>
            <a:ext cx="23813" cy="96838"/>
          </a:xfrm>
          <a:custGeom>
            <a:avLst/>
            <a:gdLst>
              <a:gd name="T0" fmla="*/ 8 w 15"/>
              <a:gd name="T1" fmla="*/ 0 h 61"/>
              <a:gd name="T2" fmla="*/ 0 w 15"/>
              <a:gd name="T3" fmla="*/ 0 h 61"/>
              <a:gd name="T4" fmla="*/ 0 w 15"/>
              <a:gd name="T5" fmla="*/ 61 h 61"/>
              <a:gd name="T6" fmla="*/ 15 w 15"/>
              <a:gd name="T7" fmla="*/ 61 h 61"/>
              <a:gd name="T8" fmla="*/ 15 w 15"/>
              <a:gd name="T9" fmla="*/ 0 h 61"/>
              <a:gd name="T10" fmla="*/ 8 w 15"/>
              <a:gd name="T11" fmla="*/ 0 h 61"/>
              <a:gd name="T12" fmla="*/ 0 60000 65536"/>
              <a:gd name="T13" fmla="*/ 0 60000 65536"/>
              <a:gd name="T14" fmla="*/ 0 60000 65536"/>
              <a:gd name="T15" fmla="*/ 0 60000 65536"/>
              <a:gd name="T16" fmla="*/ 0 60000 65536"/>
              <a:gd name="T17" fmla="*/ 0 60000 65536"/>
              <a:gd name="T18" fmla="*/ 0 w 15"/>
              <a:gd name="T19" fmla="*/ 0 h 61"/>
              <a:gd name="T20" fmla="*/ 15 w 1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5" h="61">
                <a:moveTo>
                  <a:pt x="8" y="0"/>
                </a:moveTo>
                <a:lnTo>
                  <a:pt x="0" y="0"/>
                </a:lnTo>
                <a:lnTo>
                  <a:pt x="0" y="61"/>
                </a:lnTo>
                <a:lnTo>
                  <a:pt x="15" y="61"/>
                </a:lnTo>
                <a:lnTo>
                  <a:pt x="15" y="0"/>
                </a:lnTo>
                <a:lnTo>
                  <a:pt x="8" y="0"/>
                </a:lnTo>
                <a:close/>
              </a:path>
            </a:pathLst>
          </a:custGeom>
          <a:solidFill>
            <a:srgbClr val="FFFFFF"/>
          </a:solidFill>
          <a:ln w="9525">
            <a:noFill/>
            <a:round/>
            <a:headEnd/>
            <a:tailEnd/>
          </a:ln>
        </p:spPr>
        <p:txBody>
          <a:bodyPr/>
          <a:lstStyle/>
          <a:p>
            <a:endParaRPr lang="en-ZA"/>
          </a:p>
        </p:txBody>
      </p:sp>
      <p:sp>
        <p:nvSpPr>
          <p:cNvPr id="21" name="Freeform 82"/>
          <p:cNvSpPr>
            <a:spLocks/>
          </p:cNvSpPr>
          <p:nvPr/>
        </p:nvSpPr>
        <p:spPr bwMode="invGray">
          <a:xfrm>
            <a:off x="6082847" y="5254625"/>
            <a:ext cx="23813" cy="96838"/>
          </a:xfrm>
          <a:custGeom>
            <a:avLst/>
            <a:gdLst>
              <a:gd name="T0" fmla="*/ 8 w 15"/>
              <a:gd name="T1" fmla="*/ 0 h 61"/>
              <a:gd name="T2" fmla="*/ 0 w 15"/>
              <a:gd name="T3" fmla="*/ 0 h 61"/>
              <a:gd name="T4" fmla="*/ 0 w 15"/>
              <a:gd name="T5" fmla="*/ 61 h 61"/>
              <a:gd name="T6" fmla="*/ 15 w 15"/>
              <a:gd name="T7" fmla="*/ 61 h 61"/>
              <a:gd name="T8" fmla="*/ 15 w 15"/>
              <a:gd name="T9" fmla="*/ 0 h 61"/>
              <a:gd name="T10" fmla="*/ 8 w 15"/>
              <a:gd name="T11" fmla="*/ 0 h 61"/>
              <a:gd name="T12" fmla="*/ 0 60000 65536"/>
              <a:gd name="T13" fmla="*/ 0 60000 65536"/>
              <a:gd name="T14" fmla="*/ 0 60000 65536"/>
              <a:gd name="T15" fmla="*/ 0 60000 65536"/>
              <a:gd name="T16" fmla="*/ 0 60000 65536"/>
              <a:gd name="T17" fmla="*/ 0 60000 65536"/>
              <a:gd name="T18" fmla="*/ 0 w 15"/>
              <a:gd name="T19" fmla="*/ 0 h 61"/>
              <a:gd name="T20" fmla="*/ 15 w 1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5" h="61">
                <a:moveTo>
                  <a:pt x="8" y="0"/>
                </a:moveTo>
                <a:lnTo>
                  <a:pt x="0" y="0"/>
                </a:lnTo>
                <a:lnTo>
                  <a:pt x="0" y="61"/>
                </a:lnTo>
                <a:lnTo>
                  <a:pt x="15" y="61"/>
                </a:lnTo>
                <a:lnTo>
                  <a:pt x="15" y="0"/>
                </a:lnTo>
                <a:lnTo>
                  <a:pt x="8" y="0"/>
                </a:lnTo>
                <a:close/>
              </a:path>
            </a:pathLst>
          </a:custGeom>
          <a:solidFill>
            <a:srgbClr val="FFFFFF"/>
          </a:solidFill>
          <a:ln w="9525">
            <a:noFill/>
            <a:round/>
            <a:headEnd/>
            <a:tailEnd/>
          </a:ln>
        </p:spPr>
        <p:txBody>
          <a:bodyPr/>
          <a:lstStyle/>
          <a:p>
            <a:endParaRPr lang="en-ZA"/>
          </a:p>
        </p:txBody>
      </p:sp>
      <p:sp>
        <p:nvSpPr>
          <p:cNvPr id="22" name="Freeform 83"/>
          <p:cNvSpPr>
            <a:spLocks/>
          </p:cNvSpPr>
          <p:nvPr/>
        </p:nvSpPr>
        <p:spPr bwMode="invGray">
          <a:xfrm>
            <a:off x="7533822" y="5254625"/>
            <a:ext cx="23813" cy="96838"/>
          </a:xfrm>
          <a:custGeom>
            <a:avLst/>
            <a:gdLst>
              <a:gd name="T0" fmla="*/ 8 w 15"/>
              <a:gd name="T1" fmla="*/ 0 h 61"/>
              <a:gd name="T2" fmla="*/ 0 w 15"/>
              <a:gd name="T3" fmla="*/ 0 h 61"/>
              <a:gd name="T4" fmla="*/ 0 w 15"/>
              <a:gd name="T5" fmla="*/ 61 h 61"/>
              <a:gd name="T6" fmla="*/ 15 w 15"/>
              <a:gd name="T7" fmla="*/ 61 h 61"/>
              <a:gd name="T8" fmla="*/ 15 w 15"/>
              <a:gd name="T9" fmla="*/ 0 h 61"/>
              <a:gd name="T10" fmla="*/ 8 w 15"/>
              <a:gd name="T11" fmla="*/ 0 h 61"/>
              <a:gd name="T12" fmla="*/ 0 60000 65536"/>
              <a:gd name="T13" fmla="*/ 0 60000 65536"/>
              <a:gd name="T14" fmla="*/ 0 60000 65536"/>
              <a:gd name="T15" fmla="*/ 0 60000 65536"/>
              <a:gd name="T16" fmla="*/ 0 60000 65536"/>
              <a:gd name="T17" fmla="*/ 0 60000 65536"/>
              <a:gd name="T18" fmla="*/ 0 w 15"/>
              <a:gd name="T19" fmla="*/ 0 h 61"/>
              <a:gd name="T20" fmla="*/ 15 w 15"/>
              <a:gd name="T21" fmla="*/ 61 h 61"/>
            </a:gdLst>
            <a:ahLst/>
            <a:cxnLst>
              <a:cxn ang="T12">
                <a:pos x="T0" y="T1"/>
              </a:cxn>
              <a:cxn ang="T13">
                <a:pos x="T2" y="T3"/>
              </a:cxn>
              <a:cxn ang="T14">
                <a:pos x="T4" y="T5"/>
              </a:cxn>
              <a:cxn ang="T15">
                <a:pos x="T6" y="T7"/>
              </a:cxn>
              <a:cxn ang="T16">
                <a:pos x="T8" y="T9"/>
              </a:cxn>
              <a:cxn ang="T17">
                <a:pos x="T10" y="T11"/>
              </a:cxn>
            </a:cxnLst>
            <a:rect l="T18" t="T19" r="T20" b="T21"/>
            <a:pathLst>
              <a:path w="15" h="61">
                <a:moveTo>
                  <a:pt x="8" y="0"/>
                </a:moveTo>
                <a:lnTo>
                  <a:pt x="0" y="0"/>
                </a:lnTo>
                <a:lnTo>
                  <a:pt x="0" y="61"/>
                </a:lnTo>
                <a:lnTo>
                  <a:pt x="15" y="61"/>
                </a:lnTo>
                <a:lnTo>
                  <a:pt x="15" y="0"/>
                </a:lnTo>
                <a:lnTo>
                  <a:pt x="8" y="0"/>
                </a:lnTo>
                <a:close/>
              </a:path>
            </a:pathLst>
          </a:custGeom>
          <a:solidFill>
            <a:srgbClr val="FFFFFF"/>
          </a:solidFill>
          <a:ln w="9525">
            <a:noFill/>
            <a:round/>
            <a:headEnd/>
            <a:tailEnd/>
          </a:ln>
        </p:spPr>
        <p:txBody>
          <a:bodyPr/>
          <a:lstStyle/>
          <a:p>
            <a:endParaRPr lang="en-ZA"/>
          </a:p>
        </p:txBody>
      </p:sp>
      <p:sp>
        <p:nvSpPr>
          <p:cNvPr id="23" name="Freeform 84"/>
          <p:cNvSpPr>
            <a:spLocks/>
          </p:cNvSpPr>
          <p:nvPr/>
        </p:nvSpPr>
        <p:spPr bwMode="invGray">
          <a:xfrm>
            <a:off x="547235" y="3894138"/>
            <a:ext cx="96837" cy="26987"/>
          </a:xfrm>
          <a:custGeom>
            <a:avLst/>
            <a:gdLst>
              <a:gd name="T0" fmla="*/ 61 w 61"/>
              <a:gd name="T1" fmla="*/ 7 h 17"/>
              <a:gd name="T2" fmla="*/ 61 w 61"/>
              <a:gd name="T3" fmla="*/ 0 h 17"/>
              <a:gd name="T4" fmla="*/ 0 w 61"/>
              <a:gd name="T5" fmla="*/ 0 h 17"/>
              <a:gd name="T6" fmla="*/ 0 w 61"/>
              <a:gd name="T7" fmla="*/ 17 h 17"/>
              <a:gd name="T8" fmla="*/ 61 w 61"/>
              <a:gd name="T9" fmla="*/ 17 h 17"/>
              <a:gd name="T10" fmla="*/ 61 w 61"/>
              <a:gd name="T11" fmla="*/ 7 h 17"/>
              <a:gd name="T12" fmla="*/ 0 60000 65536"/>
              <a:gd name="T13" fmla="*/ 0 60000 65536"/>
              <a:gd name="T14" fmla="*/ 0 60000 65536"/>
              <a:gd name="T15" fmla="*/ 0 60000 65536"/>
              <a:gd name="T16" fmla="*/ 0 60000 65536"/>
              <a:gd name="T17" fmla="*/ 0 60000 65536"/>
              <a:gd name="T18" fmla="*/ 0 w 61"/>
              <a:gd name="T19" fmla="*/ 0 h 17"/>
              <a:gd name="T20" fmla="*/ 61 w 61"/>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61" h="17">
                <a:moveTo>
                  <a:pt x="61" y="7"/>
                </a:moveTo>
                <a:lnTo>
                  <a:pt x="61" y="0"/>
                </a:lnTo>
                <a:lnTo>
                  <a:pt x="0" y="0"/>
                </a:lnTo>
                <a:lnTo>
                  <a:pt x="0" y="17"/>
                </a:lnTo>
                <a:lnTo>
                  <a:pt x="61" y="17"/>
                </a:lnTo>
                <a:lnTo>
                  <a:pt x="61" y="7"/>
                </a:lnTo>
                <a:close/>
              </a:path>
            </a:pathLst>
          </a:custGeom>
          <a:solidFill>
            <a:srgbClr val="FFFFFF"/>
          </a:solidFill>
          <a:ln w="9525">
            <a:noFill/>
            <a:round/>
            <a:headEnd/>
            <a:tailEnd/>
          </a:ln>
        </p:spPr>
        <p:txBody>
          <a:bodyPr/>
          <a:lstStyle/>
          <a:p>
            <a:endParaRPr lang="en-ZA"/>
          </a:p>
        </p:txBody>
      </p:sp>
      <p:sp>
        <p:nvSpPr>
          <p:cNvPr id="24" name="Freeform 85"/>
          <p:cNvSpPr>
            <a:spLocks/>
          </p:cNvSpPr>
          <p:nvPr/>
        </p:nvSpPr>
        <p:spPr bwMode="invGray">
          <a:xfrm>
            <a:off x="547235" y="5243513"/>
            <a:ext cx="96837" cy="23812"/>
          </a:xfrm>
          <a:custGeom>
            <a:avLst/>
            <a:gdLst>
              <a:gd name="T0" fmla="*/ 61 w 61"/>
              <a:gd name="T1" fmla="*/ 7 h 15"/>
              <a:gd name="T2" fmla="*/ 61 w 61"/>
              <a:gd name="T3" fmla="*/ 0 h 15"/>
              <a:gd name="T4" fmla="*/ 0 w 61"/>
              <a:gd name="T5" fmla="*/ 0 h 15"/>
              <a:gd name="T6" fmla="*/ 0 w 61"/>
              <a:gd name="T7" fmla="*/ 15 h 15"/>
              <a:gd name="T8" fmla="*/ 61 w 61"/>
              <a:gd name="T9" fmla="*/ 15 h 15"/>
              <a:gd name="T10" fmla="*/ 61 w 61"/>
              <a:gd name="T11" fmla="*/ 7 h 15"/>
              <a:gd name="T12" fmla="*/ 0 60000 65536"/>
              <a:gd name="T13" fmla="*/ 0 60000 65536"/>
              <a:gd name="T14" fmla="*/ 0 60000 65536"/>
              <a:gd name="T15" fmla="*/ 0 60000 65536"/>
              <a:gd name="T16" fmla="*/ 0 60000 65536"/>
              <a:gd name="T17" fmla="*/ 0 60000 65536"/>
              <a:gd name="T18" fmla="*/ 0 w 61"/>
              <a:gd name="T19" fmla="*/ 0 h 15"/>
              <a:gd name="T20" fmla="*/ 61 w 61"/>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61" h="15">
                <a:moveTo>
                  <a:pt x="61" y="7"/>
                </a:moveTo>
                <a:lnTo>
                  <a:pt x="61" y="0"/>
                </a:lnTo>
                <a:lnTo>
                  <a:pt x="0" y="0"/>
                </a:lnTo>
                <a:lnTo>
                  <a:pt x="0" y="15"/>
                </a:lnTo>
                <a:lnTo>
                  <a:pt x="61" y="15"/>
                </a:lnTo>
                <a:lnTo>
                  <a:pt x="61" y="7"/>
                </a:lnTo>
                <a:close/>
              </a:path>
            </a:pathLst>
          </a:custGeom>
          <a:solidFill>
            <a:srgbClr val="FFFFFF"/>
          </a:solidFill>
          <a:ln w="9525">
            <a:noFill/>
            <a:round/>
            <a:headEnd/>
            <a:tailEnd/>
          </a:ln>
        </p:spPr>
        <p:txBody>
          <a:bodyPr/>
          <a:lstStyle/>
          <a:p>
            <a:endParaRPr lang="en-ZA"/>
          </a:p>
        </p:txBody>
      </p:sp>
      <p:sp>
        <p:nvSpPr>
          <p:cNvPr id="25" name="Freeform 86"/>
          <p:cNvSpPr>
            <a:spLocks/>
          </p:cNvSpPr>
          <p:nvPr/>
        </p:nvSpPr>
        <p:spPr bwMode="invGray">
          <a:xfrm>
            <a:off x="1204687" y="1916113"/>
            <a:ext cx="7707089" cy="3152775"/>
          </a:xfrm>
          <a:custGeom>
            <a:avLst/>
            <a:gdLst>
              <a:gd name="T0" fmla="*/ 4107 w 4109"/>
              <a:gd name="T1" fmla="*/ 1518 h 1525"/>
              <a:gd name="T2" fmla="*/ 4109 w 4109"/>
              <a:gd name="T3" fmla="*/ 1510 h 1525"/>
              <a:gd name="T4" fmla="*/ 6 w 4109"/>
              <a:gd name="T5" fmla="*/ 0 h 1525"/>
              <a:gd name="T6" fmla="*/ 0 w 4109"/>
              <a:gd name="T7" fmla="*/ 13 h 1525"/>
              <a:gd name="T8" fmla="*/ 4105 w 4109"/>
              <a:gd name="T9" fmla="*/ 1525 h 1525"/>
              <a:gd name="T10" fmla="*/ 4107 w 4109"/>
              <a:gd name="T11" fmla="*/ 1518 h 1525"/>
              <a:gd name="T12" fmla="*/ 0 60000 65536"/>
              <a:gd name="T13" fmla="*/ 0 60000 65536"/>
              <a:gd name="T14" fmla="*/ 0 60000 65536"/>
              <a:gd name="T15" fmla="*/ 0 60000 65536"/>
              <a:gd name="T16" fmla="*/ 0 60000 65536"/>
              <a:gd name="T17" fmla="*/ 0 60000 65536"/>
              <a:gd name="T18" fmla="*/ 0 w 4109"/>
              <a:gd name="T19" fmla="*/ 0 h 1525"/>
              <a:gd name="T20" fmla="*/ 4109 w 4109"/>
              <a:gd name="T21" fmla="*/ 1525 h 1525"/>
            </a:gdLst>
            <a:ahLst/>
            <a:cxnLst>
              <a:cxn ang="T12">
                <a:pos x="T0" y="T1"/>
              </a:cxn>
              <a:cxn ang="T13">
                <a:pos x="T2" y="T3"/>
              </a:cxn>
              <a:cxn ang="T14">
                <a:pos x="T4" y="T5"/>
              </a:cxn>
              <a:cxn ang="T15">
                <a:pos x="T6" y="T7"/>
              </a:cxn>
              <a:cxn ang="T16">
                <a:pos x="T8" y="T9"/>
              </a:cxn>
              <a:cxn ang="T17">
                <a:pos x="T10" y="T11"/>
              </a:cxn>
            </a:cxnLst>
            <a:rect l="T18" t="T19" r="T20" b="T21"/>
            <a:pathLst>
              <a:path w="4109" h="1525">
                <a:moveTo>
                  <a:pt x="4107" y="1518"/>
                </a:moveTo>
                <a:lnTo>
                  <a:pt x="4109" y="1510"/>
                </a:lnTo>
                <a:lnTo>
                  <a:pt x="6" y="0"/>
                </a:lnTo>
                <a:lnTo>
                  <a:pt x="0" y="13"/>
                </a:lnTo>
                <a:lnTo>
                  <a:pt x="4105" y="1525"/>
                </a:lnTo>
                <a:lnTo>
                  <a:pt x="4107" y="1518"/>
                </a:lnTo>
                <a:close/>
              </a:path>
            </a:pathLst>
          </a:custGeom>
          <a:solidFill>
            <a:srgbClr val="00FF00"/>
          </a:solidFill>
          <a:ln w="9525">
            <a:round/>
            <a:headEnd/>
            <a:tailEnd/>
          </a:ln>
          <a:effectLst/>
          <a:scene3d>
            <a:camera prst="legacyObliqueTopRight"/>
            <a:lightRig rig="legacyFlat3" dir="b"/>
          </a:scene3d>
          <a:sp3d extrusionH="430200" prstMaterial="legacyMatte">
            <a:bevelT w="13500" h="13500" prst="angle"/>
            <a:bevelB w="13500" h="13500" prst="angle"/>
            <a:extrusionClr>
              <a:srgbClr val="008000"/>
            </a:extrusionClr>
          </a:sp3d>
        </p:spPr>
        <p:txBody>
          <a:bodyPr>
            <a:flatTx/>
          </a:bodyPr>
          <a:lstStyle/>
          <a:p>
            <a:endParaRPr lang="en-ZA"/>
          </a:p>
        </p:txBody>
      </p:sp>
      <p:sp>
        <p:nvSpPr>
          <p:cNvPr id="26" name="Rectangle 87"/>
          <p:cNvSpPr>
            <a:spLocks noChangeArrowheads="1"/>
          </p:cNvSpPr>
          <p:nvPr/>
        </p:nvSpPr>
        <p:spPr bwMode="invGray">
          <a:xfrm>
            <a:off x="402311" y="1716088"/>
            <a:ext cx="565150" cy="3756025"/>
          </a:xfrm>
          <a:prstGeom prst="rect">
            <a:avLst/>
          </a:prstGeom>
          <a:noFill/>
          <a:ln w="9525">
            <a:noFill/>
            <a:miter lim="800000"/>
            <a:headEnd/>
            <a:tailEnd/>
          </a:ln>
        </p:spPr>
        <p:txBody>
          <a:bodyPr wrap="none" lIns="92075" tIns="46038" rIns="92075" bIns="46038">
            <a:spAutoFit/>
          </a:bodyPr>
          <a:lstStyle/>
          <a:p>
            <a:pPr algn="r" eaLnBrk="0" hangingPunct="0">
              <a:spcAft>
                <a:spcPct val="147000"/>
              </a:spcAft>
            </a:pPr>
            <a:r>
              <a:rPr lang="en-GB" sz="1800" i="0" dirty="0">
                <a:solidFill>
                  <a:schemeClr val="tx2"/>
                </a:solidFill>
                <a:latin typeface="Arial" charset="0"/>
              </a:rPr>
              <a:t>100</a:t>
            </a:r>
          </a:p>
          <a:p>
            <a:pPr algn="r" eaLnBrk="0" hangingPunct="0">
              <a:spcAft>
                <a:spcPct val="147000"/>
              </a:spcAft>
            </a:pPr>
            <a:r>
              <a:rPr lang="en-GB" sz="1800" i="0" dirty="0">
                <a:solidFill>
                  <a:schemeClr val="tx2"/>
                </a:solidFill>
                <a:latin typeface="Arial" charset="0"/>
              </a:rPr>
              <a:t>80</a:t>
            </a:r>
          </a:p>
          <a:p>
            <a:pPr algn="r" eaLnBrk="0" hangingPunct="0">
              <a:spcAft>
                <a:spcPct val="147000"/>
              </a:spcAft>
            </a:pPr>
            <a:r>
              <a:rPr lang="en-GB" sz="1800" i="0" dirty="0">
                <a:solidFill>
                  <a:schemeClr val="tx2"/>
                </a:solidFill>
                <a:latin typeface="Arial" charset="0"/>
              </a:rPr>
              <a:t>60</a:t>
            </a:r>
          </a:p>
          <a:p>
            <a:pPr algn="r" eaLnBrk="0" hangingPunct="0">
              <a:spcAft>
                <a:spcPct val="147000"/>
              </a:spcAft>
            </a:pPr>
            <a:r>
              <a:rPr lang="en-GB" sz="1800" i="0" dirty="0">
                <a:solidFill>
                  <a:schemeClr val="tx2"/>
                </a:solidFill>
                <a:latin typeface="Arial" charset="0"/>
              </a:rPr>
              <a:t>40</a:t>
            </a:r>
          </a:p>
          <a:p>
            <a:pPr algn="r" eaLnBrk="0" hangingPunct="0">
              <a:spcAft>
                <a:spcPct val="147000"/>
              </a:spcAft>
            </a:pPr>
            <a:r>
              <a:rPr lang="en-GB" sz="1800" i="0" dirty="0">
                <a:solidFill>
                  <a:schemeClr val="tx2"/>
                </a:solidFill>
                <a:latin typeface="Arial" charset="0"/>
              </a:rPr>
              <a:t>20</a:t>
            </a:r>
          </a:p>
          <a:p>
            <a:pPr algn="r" eaLnBrk="0" hangingPunct="0">
              <a:spcAft>
                <a:spcPct val="147000"/>
              </a:spcAft>
            </a:pPr>
            <a:r>
              <a:rPr lang="en-GB" sz="1800" i="0" dirty="0">
                <a:solidFill>
                  <a:schemeClr val="tx2"/>
                </a:solidFill>
                <a:latin typeface="Arial" charset="0"/>
              </a:rPr>
              <a:t>0</a:t>
            </a:r>
          </a:p>
        </p:txBody>
      </p:sp>
      <p:sp>
        <p:nvSpPr>
          <p:cNvPr id="27" name="Line 89"/>
          <p:cNvSpPr>
            <a:spLocks noChangeShapeType="1"/>
          </p:cNvSpPr>
          <p:nvPr/>
        </p:nvSpPr>
        <p:spPr bwMode="auto">
          <a:xfrm>
            <a:off x="1177472" y="3581400"/>
            <a:ext cx="4114800" cy="19050"/>
          </a:xfrm>
          <a:prstGeom prst="line">
            <a:avLst/>
          </a:prstGeom>
          <a:noFill/>
          <a:ln w="38100">
            <a:solidFill>
              <a:srgbClr val="0066FF"/>
            </a:solidFill>
            <a:prstDash val="dashDot"/>
            <a:round/>
            <a:headEnd type="triangle" w="med" len="med"/>
            <a:tailEnd type="triangle" w="med" len="med"/>
          </a:ln>
        </p:spPr>
        <p:txBody>
          <a:bodyPr wrap="none" anchor="ctr"/>
          <a:lstStyle/>
          <a:p>
            <a:endParaRPr lang="en-ZA"/>
          </a:p>
        </p:txBody>
      </p:sp>
      <p:sp>
        <p:nvSpPr>
          <p:cNvPr id="28" name="AutoShape 90"/>
          <p:cNvSpPr>
            <a:spLocks/>
          </p:cNvSpPr>
          <p:nvPr/>
        </p:nvSpPr>
        <p:spPr bwMode="auto">
          <a:xfrm>
            <a:off x="6130472" y="2085975"/>
            <a:ext cx="1943100" cy="547688"/>
          </a:xfrm>
          <a:prstGeom prst="borderCallout2">
            <a:avLst>
              <a:gd name="adj1" fmla="val 20870"/>
              <a:gd name="adj2" fmla="val -3921"/>
              <a:gd name="adj3" fmla="val 20870"/>
              <a:gd name="adj4" fmla="val -20833"/>
              <a:gd name="adj5" fmla="val 247824"/>
              <a:gd name="adj6" fmla="val -38398"/>
            </a:avLst>
          </a:prstGeom>
          <a:gradFill rotWithShape="0">
            <a:gsLst>
              <a:gs pos="0">
                <a:srgbClr val="CC66FF">
                  <a:gamma/>
                  <a:shade val="46275"/>
                  <a:invGamma/>
                </a:srgbClr>
              </a:gs>
              <a:gs pos="50000">
                <a:srgbClr val="CC66FF"/>
              </a:gs>
              <a:gs pos="100000">
                <a:srgbClr val="CC66FF">
                  <a:gamma/>
                  <a:shade val="46275"/>
                  <a:invGamma/>
                </a:srgbClr>
              </a:gs>
            </a:gsLst>
            <a:lin ang="2700000" scaled="1"/>
          </a:gradFill>
          <a:ln w="28575">
            <a:solidFill>
              <a:srgbClr val="CC66FF"/>
            </a:solidFill>
            <a:miter lim="800000"/>
            <a:headEnd type="none" w="sm" len="sm"/>
            <a:tailEnd type="triangle" w="med" len="med"/>
          </a:ln>
          <a:effectLst>
            <a:outerShdw dist="35921" dir="2700000" algn="ctr" rotWithShape="0">
              <a:srgbClr val="CC0066"/>
            </a:outerShdw>
          </a:effectLst>
        </p:spPr>
        <p:txBody>
          <a:bodyPr>
            <a:spAutoFit/>
          </a:bodyPr>
          <a:lstStyle/>
          <a:p>
            <a:pPr algn="ctr" eaLnBrk="0" hangingPunct="0">
              <a:defRPr/>
            </a:pPr>
            <a:r>
              <a:rPr lang="en-ZA" sz="2800" i="0">
                <a:solidFill>
                  <a:srgbClr val="FFFF00"/>
                </a:solidFill>
                <a:effectLst>
                  <a:outerShdw blurRad="38100" dist="38100" dir="2700000" algn="tl">
                    <a:srgbClr val="000000"/>
                  </a:outerShdw>
                </a:effectLst>
                <a:latin typeface="Arial" charset="0"/>
              </a:rPr>
              <a:t>Diagnosis </a:t>
            </a:r>
          </a:p>
        </p:txBody>
      </p:sp>
      <p:sp>
        <p:nvSpPr>
          <p:cNvPr id="29" name="Line 91"/>
          <p:cNvSpPr>
            <a:spLocks noChangeShapeType="1"/>
          </p:cNvSpPr>
          <p:nvPr/>
        </p:nvSpPr>
        <p:spPr bwMode="auto">
          <a:xfrm flipV="1">
            <a:off x="5368472" y="3638550"/>
            <a:ext cx="0" cy="1600200"/>
          </a:xfrm>
          <a:prstGeom prst="line">
            <a:avLst/>
          </a:prstGeom>
          <a:noFill/>
          <a:ln w="38100">
            <a:solidFill>
              <a:srgbClr val="CC66FF"/>
            </a:solidFill>
            <a:round/>
            <a:headEnd type="none" w="sm" len="sm"/>
            <a:tailEnd type="none" w="sm" len="sm"/>
          </a:ln>
        </p:spPr>
        <p:txBody>
          <a:bodyPr wrap="none" anchor="ctr"/>
          <a:lstStyle/>
          <a:p>
            <a:endParaRPr lang="en-ZA"/>
          </a:p>
        </p:txBody>
      </p:sp>
      <p:sp>
        <p:nvSpPr>
          <p:cNvPr id="30" name="Text Box 93"/>
          <p:cNvSpPr txBox="1">
            <a:spLocks noChangeArrowheads="1"/>
          </p:cNvSpPr>
          <p:nvPr/>
        </p:nvSpPr>
        <p:spPr bwMode="auto">
          <a:xfrm>
            <a:off x="1378857" y="2999922"/>
            <a:ext cx="3556000" cy="523220"/>
          </a:xfrm>
          <a:prstGeom prst="rect">
            <a:avLst/>
          </a:prstGeom>
          <a:gradFill rotWithShape="1">
            <a:gsLst>
              <a:gs pos="0">
                <a:srgbClr val="CC3300">
                  <a:gamma/>
                  <a:shade val="46275"/>
                  <a:invGamma/>
                </a:srgbClr>
              </a:gs>
              <a:gs pos="50000">
                <a:srgbClr val="CC3300"/>
              </a:gs>
              <a:gs pos="100000">
                <a:srgbClr val="CC3300">
                  <a:gamma/>
                  <a:shade val="46275"/>
                  <a:invGamma/>
                </a:srgbClr>
              </a:gs>
            </a:gsLst>
            <a:lin ang="5400000" scaled="1"/>
          </a:gradFill>
          <a:ln w="12700">
            <a:miter lim="800000"/>
            <a:headEnd type="none" w="sm" len="sm"/>
            <a:tailEnd type="none" w="sm" len="sm"/>
          </a:ln>
          <a:effectLst/>
          <a:scene3d>
            <a:camera prst="legacyObliqueTopRight"/>
            <a:lightRig rig="legacyFlat3" dir="b"/>
          </a:scene3d>
          <a:sp3d extrusionH="430200" prstMaterial="legacyMatte">
            <a:bevelT w="13500" h="13500" prst="angle"/>
            <a:bevelB w="13500" h="13500" prst="angle"/>
            <a:extrusionClr>
              <a:srgbClr val="CC3300"/>
            </a:extrusionClr>
          </a:sp3d>
        </p:spPr>
        <p:txBody>
          <a:bodyPr wrap="square">
            <a:spAutoFit/>
            <a:flatTx/>
          </a:bodyPr>
          <a:lstStyle/>
          <a:p>
            <a:pPr algn="ctr" eaLnBrk="0" hangingPunct="0">
              <a:spcBef>
                <a:spcPct val="50000"/>
              </a:spcBef>
              <a:defRPr/>
            </a:pPr>
            <a:r>
              <a:rPr lang="en-ZA" sz="2800" i="0" dirty="0">
                <a:solidFill>
                  <a:srgbClr val="FFFF00"/>
                </a:solidFill>
                <a:effectLst>
                  <a:outerShdw blurRad="38100" dist="38100" dir="2700000" algn="tl">
                    <a:srgbClr val="000000"/>
                  </a:outerShdw>
                </a:effectLst>
                <a:latin typeface="Americana XBd BT" pitchFamily="18" charset="0"/>
              </a:rPr>
              <a:t>Despite Therapy !</a:t>
            </a:r>
          </a:p>
        </p:txBody>
      </p:sp>
      <p:sp>
        <p:nvSpPr>
          <p:cNvPr id="31" name="AutoShape 94"/>
          <p:cNvSpPr>
            <a:spLocks noChangeArrowheads="1"/>
          </p:cNvSpPr>
          <p:nvPr/>
        </p:nvSpPr>
        <p:spPr bwMode="auto">
          <a:xfrm>
            <a:off x="3071588" y="3689358"/>
            <a:ext cx="2705100" cy="1274528"/>
          </a:xfrm>
          <a:prstGeom prst="curvedUpArrow">
            <a:avLst>
              <a:gd name="adj1" fmla="val 55686"/>
              <a:gd name="adj2" fmla="val 111373"/>
              <a:gd name="adj3" fmla="val 33333"/>
            </a:avLst>
          </a:prstGeom>
          <a:gradFill rotWithShape="1">
            <a:gsLst>
              <a:gs pos="0">
                <a:srgbClr val="5E1800"/>
              </a:gs>
              <a:gs pos="50000">
                <a:srgbClr val="CC3300"/>
              </a:gs>
              <a:gs pos="100000">
                <a:srgbClr val="5E1800"/>
              </a:gs>
            </a:gsLst>
            <a:lin ang="5400000" scaled="1"/>
          </a:gradFill>
          <a:ln w="12700">
            <a:solidFill>
              <a:schemeClr val="accent2"/>
            </a:solidFill>
            <a:miter lim="800000"/>
            <a:headEnd type="none" w="sm" len="sm"/>
            <a:tailEnd type="none" w="sm" len="sm"/>
          </a:ln>
        </p:spPr>
        <p:txBody>
          <a:bodyPr wrap="none" anchor="ctr"/>
          <a:lstStyle/>
          <a:p>
            <a:endParaRPr lang="en-ZA" sz="1800">
              <a:latin typeface="Arial" charset="0"/>
            </a:endParaRPr>
          </a:p>
        </p:txBody>
      </p:sp>
      <p:sp>
        <p:nvSpPr>
          <p:cNvPr id="32" name="Freeform 95"/>
          <p:cNvSpPr>
            <a:spLocks/>
          </p:cNvSpPr>
          <p:nvPr/>
        </p:nvSpPr>
        <p:spPr bwMode="invGray">
          <a:xfrm>
            <a:off x="1031422" y="1838325"/>
            <a:ext cx="26988" cy="3390900"/>
          </a:xfrm>
          <a:custGeom>
            <a:avLst/>
            <a:gdLst>
              <a:gd name="T0" fmla="*/ 8 w 17"/>
              <a:gd name="T1" fmla="*/ 2121 h 2136"/>
              <a:gd name="T2" fmla="*/ 17 w 17"/>
              <a:gd name="T3" fmla="*/ 2128 h 2136"/>
              <a:gd name="T4" fmla="*/ 17 w 17"/>
              <a:gd name="T5" fmla="*/ 0 h 2136"/>
              <a:gd name="T6" fmla="*/ 0 w 17"/>
              <a:gd name="T7" fmla="*/ 0 h 2136"/>
              <a:gd name="T8" fmla="*/ 0 w 17"/>
              <a:gd name="T9" fmla="*/ 2128 h 2136"/>
              <a:gd name="T10" fmla="*/ 8 w 17"/>
              <a:gd name="T11" fmla="*/ 2136 h 2136"/>
              <a:gd name="T12" fmla="*/ 0 w 17"/>
              <a:gd name="T13" fmla="*/ 2128 h 2136"/>
              <a:gd name="T14" fmla="*/ 0 w 17"/>
              <a:gd name="T15" fmla="*/ 2136 h 2136"/>
              <a:gd name="T16" fmla="*/ 8 w 17"/>
              <a:gd name="T17" fmla="*/ 2136 h 2136"/>
              <a:gd name="T18" fmla="*/ 8 w 17"/>
              <a:gd name="T19" fmla="*/ 2121 h 213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7"/>
              <a:gd name="T31" fmla="*/ 0 h 2136"/>
              <a:gd name="T32" fmla="*/ 17 w 17"/>
              <a:gd name="T33" fmla="*/ 2136 h 21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7" h="2136">
                <a:moveTo>
                  <a:pt x="8" y="2121"/>
                </a:moveTo>
                <a:lnTo>
                  <a:pt x="17" y="2128"/>
                </a:lnTo>
                <a:lnTo>
                  <a:pt x="17" y="0"/>
                </a:lnTo>
                <a:lnTo>
                  <a:pt x="0" y="0"/>
                </a:lnTo>
                <a:lnTo>
                  <a:pt x="0" y="2128"/>
                </a:lnTo>
                <a:lnTo>
                  <a:pt x="8" y="2136"/>
                </a:lnTo>
                <a:lnTo>
                  <a:pt x="0" y="2128"/>
                </a:lnTo>
                <a:lnTo>
                  <a:pt x="0" y="2136"/>
                </a:lnTo>
                <a:lnTo>
                  <a:pt x="8" y="2136"/>
                </a:lnTo>
                <a:lnTo>
                  <a:pt x="8" y="2121"/>
                </a:lnTo>
                <a:close/>
              </a:path>
            </a:pathLst>
          </a:custGeom>
          <a:solidFill>
            <a:srgbClr val="FFFFFF"/>
          </a:solidFill>
          <a:ln w="9525">
            <a:round/>
            <a:headEnd/>
            <a:tailEnd/>
          </a:ln>
          <a:scene3d>
            <a:camera prst="legacyObliqueTopRight"/>
            <a:lightRig rig="legacyFlat3" dir="b"/>
          </a:scene3d>
          <a:sp3d extrusionH="430200" prstMaterial="legacyMatte">
            <a:bevelT w="13500" h="13500" prst="angle"/>
            <a:bevelB w="13500" h="13500" prst="angle"/>
            <a:extrusionClr>
              <a:srgbClr val="CC0066"/>
            </a:extrusionClr>
          </a:sp3d>
        </p:spPr>
        <p:txBody>
          <a:bodyPr>
            <a:flatTx/>
          </a:bodyPr>
          <a:lstStyle/>
          <a:p>
            <a:endParaRPr lang="en-ZA"/>
          </a:p>
        </p:txBody>
      </p:sp>
      <p:grpSp>
        <p:nvGrpSpPr>
          <p:cNvPr id="33" name="Group 97"/>
          <p:cNvGrpSpPr>
            <a:grpSpLocks/>
          </p:cNvGrpSpPr>
          <p:nvPr/>
        </p:nvGrpSpPr>
        <p:grpSpPr bwMode="auto">
          <a:xfrm>
            <a:off x="5303385" y="3492500"/>
            <a:ext cx="2317750" cy="944563"/>
            <a:chOff x="3739" y="2136"/>
            <a:chExt cx="1460" cy="595"/>
          </a:xfrm>
        </p:grpSpPr>
        <p:sp>
          <p:nvSpPr>
            <p:cNvPr id="34" name="Freeform 98"/>
            <p:cNvSpPr>
              <a:spLocks/>
            </p:cNvSpPr>
            <p:nvPr/>
          </p:nvSpPr>
          <p:spPr bwMode="invGray">
            <a:xfrm>
              <a:off x="3747" y="2166"/>
              <a:ext cx="73" cy="73"/>
            </a:xfrm>
            <a:custGeom>
              <a:avLst/>
              <a:gdLst>
                <a:gd name="T0" fmla="*/ 36 w 73"/>
                <a:gd name="T1" fmla="*/ 0 h 73"/>
                <a:gd name="T2" fmla="*/ 44 w 73"/>
                <a:gd name="T3" fmla="*/ 0 h 73"/>
                <a:gd name="T4" fmla="*/ 50 w 73"/>
                <a:gd name="T5" fmla="*/ 2 h 73"/>
                <a:gd name="T6" fmla="*/ 55 w 73"/>
                <a:gd name="T7" fmla="*/ 6 h 73"/>
                <a:gd name="T8" fmla="*/ 61 w 73"/>
                <a:gd name="T9" fmla="*/ 10 h 73"/>
                <a:gd name="T10" fmla="*/ 67 w 73"/>
                <a:gd name="T11" fmla="*/ 16 h 73"/>
                <a:gd name="T12" fmla="*/ 69 w 73"/>
                <a:gd name="T13" fmla="*/ 21 h 73"/>
                <a:gd name="T14" fmla="*/ 71 w 73"/>
                <a:gd name="T15" fmla="*/ 29 h 73"/>
                <a:gd name="T16" fmla="*/ 73 w 73"/>
                <a:gd name="T17" fmla="*/ 37 h 73"/>
                <a:gd name="T18" fmla="*/ 71 w 73"/>
                <a:gd name="T19" fmla="*/ 42 h 73"/>
                <a:gd name="T20" fmla="*/ 69 w 73"/>
                <a:gd name="T21" fmla="*/ 50 h 73"/>
                <a:gd name="T22" fmla="*/ 67 w 73"/>
                <a:gd name="T23" fmla="*/ 56 h 73"/>
                <a:gd name="T24" fmla="*/ 61 w 73"/>
                <a:gd name="T25" fmla="*/ 62 h 73"/>
                <a:gd name="T26" fmla="*/ 55 w 73"/>
                <a:gd name="T27" fmla="*/ 65 h 73"/>
                <a:gd name="T28" fmla="*/ 50 w 73"/>
                <a:gd name="T29" fmla="*/ 69 h 73"/>
                <a:gd name="T30" fmla="*/ 44 w 73"/>
                <a:gd name="T31" fmla="*/ 71 h 73"/>
                <a:gd name="T32" fmla="*/ 36 w 73"/>
                <a:gd name="T33" fmla="*/ 73 h 73"/>
                <a:gd name="T34" fmla="*/ 29 w 73"/>
                <a:gd name="T35" fmla="*/ 71 h 73"/>
                <a:gd name="T36" fmla="*/ 21 w 73"/>
                <a:gd name="T37" fmla="*/ 69 h 73"/>
                <a:gd name="T38" fmla="*/ 15 w 73"/>
                <a:gd name="T39" fmla="*/ 65 h 73"/>
                <a:gd name="T40" fmla="*/ 9 w 73"/>
                <a:gd name="T41" fmla="*/ 62 h 73"/>
                <a:gd name="T42" fmla="*/ 6 w 73"/>
                <a:gd name="T43" fmla="*/ 56 h 73"/>
                <a:gd name="T44" fmla="*/ 2 w 73"/>
                <a:gd name="T45" fmla="*/ 50 h 73"/>
                <a:gd name="T46" fmla="*/ 0 w 73"/>
                <a:gd name="T47" fmla="*/ 42 h 73"/>
                <a:gd name="T48" fmla="*/ 0 w 73"/>
                <a:gd name="T49" fmla="*/ 37 h 73"/>
                <a:gd name="T50" fmla="*/ 0 w 73"/>
                <a:gd name="T51" fmla="*/ 29 h 73"/>
                <a:gd name="T52" fmla="*/ 2 w 73"/>
                <a:gd name="T53" fmla="*/ 21 h 73"/>
                <a:gd name="T54" fmla="*/ 6 w 73"/>
                <a:gd name="T55" fmla="*/ 16 h 73"/>
                <a:gd name="T56" fmla="*/ 9 w 73"/>
                <a:gd name="T57" fmla="*/ 10 h 73"/>
                <a:gd name="T58" fmla="*/ 15 w 73"/>
                <a:gd name="T59" fmla="*/ 6 h 73"/>
                <a:gd name="T60" fmla="*/ 21 w 73"/>
                <a:gd name="T61" fmla="*/ 2 h 73"/>
                <a:gd name="T62" fmla="*/ 29 w 73"/>
                <a:gd name="T63" fmla="*/ 0 h 73"/>
                <a:gd name="T64" fmla="*/ 36 w 73"/>
                <a:gd name="T65" fmla="*/ 0 h 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
                <a:gd name="T100" fmla="*/ 0 h 73"/>
                <a:gd name="T101" fmla="*/ 73 w 73"/>
                <a:gd name="T102" fmla="*/ 73 h 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 h="73">
                  <a:moveTo>
                    <a:pt x="36" y="0"/>
                  </a:moveTo>
                  <a:lnTo>
                    <a:pt x="44" y="0"/>
                  </a:lnTo>
                  <a:lnTo>
                    <a:pt x="50" y="2"/>
                  </a:lnTo>
                  <a:lnTo>
                    <a:pt x="55" y="6"/>
                  </a:lnTo>
                  <a:lnTo>
                    <a:pt x="61" y="10"/>
                  </a:lnTo>
                  <a:lnTo>
                    <a:pt x="67" y="16"/>
                  </a:lnTo>
                  <a:lnTo>
                    <a:pt x="69" y="21"/>
                  </a:lnTo>
                  <a:lnTo>
                    <a:pt x="71" y="29"/>
                  </a:lnTo>
                  <a:lnTo>
                    <a:pt x="73" y="37"/>
                  </a:lnTo>
                  <a:lnTo>
                    <a:pt x="71" y="42"/>
                  </a:lnTo>
                  <a:lnTo>
                    <a:pt x="69" y="50"/>
                  </a:lnTo>
                  <a:lnTo>
                    <a:pt x="67" y="56"/>
                  </a:lnTo>
                  <a:lnTo>
                    <a:pt x="61" y="62"/>
                  </a:lnTo>
                  <a:lnTo>
                    <a:pt x="55" y="65"/>
                  </a:lnTo>
                  <a:lnTo>
                    <a:pt x="50" y="69"/>
                  </a:lnTo>
                  <a:lnTo>
                    <a:pt x="44" y="71"/>
                  </a:lnTo>
                  <a:lnTo>
                    <a:pt x="36" y="73"/>
                  </a:lnTo>
                  <a:lnTo>
                    <a:pt x="29" y="71"/>
                  </a:lnTo>
                  <a:lnTo>
                    <a:pt x="21" y="69"/>
                  </a:lnTo>
                  <a:lnTo>
                    <a:pt x="15" y="65"/>
                  </a:lnTo>
                  <a:lnTo>
                    <a:pt x="9" y="62"/>
                  </a:lnTo>
                  <a:lnTo>
                    <a:pt x="6" y="56"/>
                  </a:lnTo>
                  <a:lnTo>
                    <a:pt x="2" y="50"/>
                  </a:lnTo>
                  <a:lnTo>
                    <a:pt x="0" y="42"/>
                  </a:lnTo>
                  <a:lnTo>
                    <a:pt x="0" y="37"/>
                  </a:lnTo>
                  <a:lnTo>
                    <a:pt x="0" y="29"/>
                  </a:lnTo>
                  <a:lnTo>
                    <a:pt x="2" y="21"/>
                  </a:lnTo>
                  <a:lnTo>
                    <a:pt x="6" y="16"/>
                  </a:lnTo>
                  <a:lnTo>
                    <a:pt x="9" y="10"/>
                  </a:lnTo>
                  <a:lnTo>
                    <a:pt x="15" y="6"/>
                  </a:lnTo>
                  <a:lnTo>
                    <a:pt x="21" y="2"/>
                  </a:lnTo>
                  <a:lnTo>
                    <a:pt x="29" y="0"/>
                  </a:lnTo>
                  <a:lnTo>
                    <a:pt x="36" y="0"/>
                  </a:lnTo>
                  <a:close/>
                </a:path>
              </a:pathLst>
            </a:custGeom>
            <a:solidFill>
              <a:srgbClr val="FFFF00"/>
            </a:solidFill>
            <a:ln w="9525">
              <a:solidFill>
                <a:srgbClr val="FF3300"/>
              </a:solidFill>
              <a:round/>
              <a:headEnd/>
              <a:tailEnd/>
            </a:ln>
          </p:spPr>
          <p:txBody>
            <a:bodyPr/>
            <a:lstStyle/>
            <a:p>
              <a:endParaRPr lang="en-ZA"/>
            </a:p>
          </p:txBody>
        </p:sp>
        <p:sp>
          <p:nvSpPr>
            <p:cNvPr id="35" name="Freeform 99"/>
            <p:cNvSpPr>
              <a:spLocks/>
            </p:cNvSpPr>
            <p:nvPr/>
          </p:nvSpPr>
          <p:spPr bwMode="invGray">
            <a:xfrm>
              <a:off x="3783" y="2157"/>
              <a:ext cx="44" cy="46"/>
            </a:xfrm>
            <a:custGeom>
              <a:avLst/>
              <a:gdLst>
                <a:gd name="T0" fmla="*/ 44 w 44"/>
                <a:gd name="T1" fmla="*/ 46 h 46"/>
                <a:gd name="T2" fmla="*/ 44 w 44"/>
                <a:gd name="T3" fmla="*/ 36 h 46"/>
                <a:gd name="T4" fmla="*/ 40 w 44"/>
                <a:gd name="T5" fmla="*/ 29 h 46"/>
                <a:gd name="T6" fmla="*/ 37 w 44"/>
                <a:gd name="T7" fmla="*/ 21 h 46"/>
                <a:gd name="T8" fmla="*/ 31 w 44"/>
                <a:gd name="T9" fmla="*/ 13 h 46"/>
                <a:gd name="T10" fmla="*/ 25 w 44"/>
                <a:gd name="T11" fmla="*/ 7 h 46"/>
                <a:gd name="T12" fmla="*/ 17 w 44"/>
                <a:gd name="T13" fmla="*/ 4 h 46"/>
                <a:gd name="T14" fmla="*/ 8 w 44"/>
                <a:gd name="T15" fmla="*/ 2 h 46"/>
                <a:gd name="T16" fmla="*/ 0 w 44"/>
                <a:gd name="T17" fmla="*/ 0 h 46"/>
                <a:gd name="T18" fmla="*/ 0 w 44"/>
                <a:gd name="T19" fmla="*/ 17 h 46"/>
                <a:gd name="T20" fmla="*/ 6 w 44"/>
                <a:gd name="T21" fmla="*/ 17 h 46"/>
                <a:gd name="T22" fmla="*/ 12 w 44"/>
                <a:gd name="T23" fmla="*/ 19 h 46"/>
                <a:gd name="T24" fmla="*/ 16 w 44"/>
                <a:gd name="T25" fmla="*/ 21 h 46"/>
                <a:gd name="T26" fmla="*/ 19 w 44"/>
                <a:gd name="T27" fmla="*/ 25 h 46"/>
                <a:gd name="T28" fmla="*/ 23 w 44"/>
                <a:gd name="T29" fmla="*/ 29 h 46"/>
                <a:gd name="T30" fmla="*/ 27 w 44"/>
                <a:gd name="T31" fmla="*/ 34 h 46"/>
                <a:gd name="T32" fmla="*/ 27 w 44"/>
                <a:gd name="T33" fmla="*/ 40 h 46"/>
                <a:gd name="T34" fmla="*/ 29 w 44"/>
                <a:gd name="T35" fmla="*/ 46 h 46"/>
                <a:gd name="T36" fmla="*/ 44 w 44"/>
                <a:gd name="T37" fmla="*/ 46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6"/>
                <a:gd name="T59" fmla="*/ 44 w 44"/>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6">
                  <a:moveTo>
                    <a:pt x="44" y="46"/>
                  </a:moveTo>
                  <a:lnTo>
                    <a:pt x="44" y="36"/>
                  </a:lnTo>
                  <a:lnTo>
                    <a:pt x="40" y="29"/>
                  </a:lnTo>
                  <a:lnTo>
                    <a:pt x="37" y="21"/>
                  </a:lnTo>
                  <a:lnTo>
                    <a:pt x="31" y="13"/>
                  </a:lnTo>
                  <a:lnTo>
                    <a:pt x="25" y="7"/>
                  </a:lnTo>
                  <a:lnTo>
                    <a:pt x="17" y="4"/>
                  </a:lnTo>
                  <a:lnTo>
                    <a:pt x="8" y="2"/>
                  </a:lnTo>
                  <a:lnTo>
                    <a:pt x="0" y="0"/>
                  </a:lnTo>
                  <a:lnTo>
                    <a:pt x="0" y="17"/>
                  </a:lnTo>
                  <a:lnTo>
                    <a:pt x="6" y="17"/>
                  </a:lnTo>
                  <a:lnTo>
                    <a:pt x="12" y="19"/>
                  </a:lnTo>
                  <a:lnTo>
                    <a:pt x="16" y="21"/>
                  </a:lnTo>
                  <a:lnTo>
                    <a:pt x="19" y="25"/>
                  </a:lnTo>
                  <a:lnTo>
                    <a:pt x="23" y="29"/>
                  </a:lnTo>
                  <a:lnTo>
                    <a:pt x="27" y="34"/>
                  </a:lnTo>
                  <a:lnTo>
                    <a:pt x="27" y="40"/>
                  </a:lnTo>
                  <a:lnTo>
                    <a:pt x="29" y="46"/>
                  </a:lnTo>
                  <a:lnTo>
                    <a:pt x="44" y="46"/>
                  </a:lnTo>
                  <a:close/>
                </a:path>
              </a:pathLst>
            </a:custGeom>
            <a:solidFill>
              <a:srgbClr val="FFFF00"/>
            </a:solidFill>
            <a:ln w="9525">
              <a:solidFill>
                <a:srgbClr val="FF3300"/>
              </a:solidFill>
              <a:round/>
              <a:headEnd/>
              <a:tailEnd/>
            </a:ln>
          </p:spPr>
          <p:txBody>
            <a:bodyPr/>
            <a:lstStyle/>
            <a:p>
              <a:endParaRPr lang="en-ZA"/>
            </a:p>
          </p:txBody>
        </p:sp>
        <p:sp>
          <p:nvSpPr>
            <p:cNvPr id="36" name="Freeform 100"/>
            <p:cNvSpPr>
              <a:spLocks/>
            </p:cNvSpPr>
            <p:nvPr/>
          </p:nvSpPr>
          <p:spPr bwMode="invGray">
            <a:xfrm>
              <a:off x="3783" y="2203"/>
              <a:ext cx="44" cy="44"/>
            </a:xfrm>
            <a:custGeom>
              <a:avLst/>
              <a:gdLst>
                <a:gd name="T0" fmla="*/ 0 w 44"/>
                <a:gd name="T1" fmla="*/ 44 h 44"/>
                <a:gd name="T2" fmla="*/ 8 w 44"/>
                <a:gd name="T3" fmla="*/ 42 h 44"/>
                <a:gd name="T4" fmla="*/ 17 w 44"/>
                <a:gd name="T5" fmla="*/ 40 h 44"/>
                <a:gd name="T6" fmla="*/ 25 w 44"/>
                <a:gd name="T7" fmla="*/ 36 h 44"/>
                <a:gd name="T8" fmla="*/ 31 w 44"/>
                <a:gd name="T9" fmla="*/ 30 h 44"/>
                <a:gd name="T10" fmla="*/ 37 w 44"/>
                <a:gd name="T11" fmla="*/ 23 h 44"/>
                <a:gd name="T12" fmla="*/ 40 w 44"/>
                <a:gd name="T13" fmla="*/ 17 h 44"/>
                <a:gd name="T14" fmla="*/ 44 w 44"/>
                <a:gd name="T15" fmla="*/ 7 h 44"/>
                <a:gd name="T16" fmla="*/ 44 w 44"/>
                <a:gd name="T17" fmla="*/ 0 h 44"/>
                <a:gd name="T18" fmla="*/ 29 w 44"/>
                <a:gd name="T19" fmla="*/ 0 h 44"/>
                <a:gd name="T20" fmla="*/ 27 w 44"/>
                <a:gd name="T21" fmla="*/ 5 h 44"/>
                <a:gd name="T22" fmla="*/ 27 w 44"/>
                <a:gd name="T23" fmla="*/ 9 h 44"/>
                <a:gd name="T24" fmla="*/ 23 w 44"/>
                <a:gd name="T25" fmla="*/ 15 h 44"/>
                <a:gd name="T26" fmla="*/ 19 w 44"/>
                <a:gd name="T27" fmla="*/ 19 h 44"/>
                <a:gd name="T28" fmla="*/ 16 w 44"/>
                <a:gd name="T29" fmla="*/ 23 h 44"/>
                <a:gd name="T30" fmla="*/ 12 w 44"/>
                <a:gd name="T31" fmla="*/ 25 h 44"/>
                <a:gd name="T32" fmla="*/ 6 w 44"/>
                <a:gd name="T33" fmla="*/ 27 h 44"/>
                <a:gd name="T34" fmla="*/ 0 w 44"/>
                <a:gd name="T35" fmla="*/ 27 h 44"/>
                <a:gd name="T36" fmla="*/ 0 w 44"/>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44"/>
                  </a:moveTo>
                  <a:lnTo>
                    <a:pt x="8" y="42"/>
                  </a:lnTo>
                  <a:lnTo>
                    <a:pt x="17" y="40"/>
                  </a:lnTo>
                  <a:lnTo>
                    <a:pt x="25" y="36"/>
                  </a:lnTo>
                  <a:lnTo>
                    <a:pt x="31" y="30"/>
                  </a:lnTo>
                  <a:lnTo>
                    <a:pt x="37" y="23"/>
                  </a:lnTo>
                  <a:lnTo>
                    <a:pt x="40" y="17"/>
                  </a:lnTo>
                  <a:lnTo>
                    <a:pt x="44" y="7"/>
                  </a:lnTo>
                  <a:lnTo>
                    <a:pt x="44" y="0"/>
                  </a:lnTo>
                  <a:lnTo>
                    <a:pt x="29" y="0"/>
                  </a:lnTo>
                  <a:lnTo>
                    <a:pt x="27" y="5"/>
                  </a:lnTo>
                  <a:lnTo>
                    <a:pt x="27" y="9"/>
                  </a:lnTo>
                  <a:lnTo>
                    <a:pt x="23" y="15"/>
                  </a:lnTo>
                  <a:lnTo>
                    <a:pt x="19" y="19"/>
                  </a:lnTo>
                  <a:lnTo>
                    <a:pt x="16" y="23"/>
                  </a:lnTo>
                  <a:lnTo>
                    <a:pt x="12" y="25"/>
                  </a:lnTo>
                  <a:lnTo>
                    <a:pt x="6" y="27"/>
                  </a:lnTo>
                  <a:lnTo>
                    <a:pt x="0" y="27"/>
                  </a:lnTo>
                  <a:lnTo>
                    <a:pt x="0" y="44"/>
                  </a:lnTo>
                  <a:close/>
                </a:path>
              </a:pathLst>
            </a:custGeom>
            <a:solidFill>
              <a:srgbClr val="FFFF00"/>
            </a:solidFill>
            <a:ln w="9525">
              <a:solidFill>
                <a:srgbClr val="FF3300"/>
              </a:solidFill>
              <a:round/>
              <a:headEnd/>
              <a:tailEnd/>
            </a:ln>
          </p:spPr>
          <p:txBody>
            <a:bodyPr/>
            <a:lstStyle/>
            <a:p>
              <a:endParaRPr lang="en-ZA"/>
            </a:p>
          </p:txBody>
        </p:sp>
        <p:sp>
          <p:nvSpPr>
            <p:cNvPr id="37" name="Freeform 101"/>
            <p:cNvSpPr>
              <a:spLocks/>
            </p:cNvSpPr>
            <p:nvPr/>
          </p:nvSpPr>
          <p:spPr bwMode="invGray">
            <a:xfrm>
              <a:off x="3739" y="2203"/>
              <a:ext cx="44" cy="44"/>
            </a:xfrm>
            <a:custGeom>
              <a:avLst/>
              <a:gdLst>
                <a:gd name="T0" fmla="*/ 0 w 44"/>
                <a:gd name="T1" fmla="*/ 0 h 44"/>
                <a:gd name="T2" fmla="*/ 0 w 44"/>
                <a:gd name="T3" fmla="*/ 7 h 44"/>
                <a:gd name="T4" fmla="*/ 2 w 44"/>
                <a:gd name="T5" fmla="*/ 17 h 44"/>
                <a:gd name="T6" fmla="*/ 8 w 44"/>
                <a:gd name="T7" fmla="*/ 23 h 44"/>
                <a:gd name="T8" fmla="*/ 12 w 44"/>
                <a:gd name="T9" fmla="*/ 30 h 44"/>
                <a:gd name="T10" fmla="*/ 19 w 44"/>
                <a:gd name="T11" fmla="*/ 36 h 44"/>
                <a:gd name="T12" fmla="*/ 27 w 44"/>
                <a:gd name="T13" fmla="*/ 40 h 44"/>
                <a:gd name="T14" fmla="*/ 35 w 44"/>
                <a:gd name="T15" fmla="*/ 42 h 44"/>
                <a:gd name="T16" fmla="*/ 44 w 44"/>
                <a:gd name="T17" fmla="*/ 44 h 44"/>
                <a:gd name="T18" fmla="*/ 44 w 44"/>
                <a:gd name="T19" fmla="*/ 27 h 44"/>
                <a:gd name="T20" fmla="*/ 38 w 44"/>
                <a:gd name="T21" fmla="*/ 27 h 44"/>
                <a:gd name="T22" fmla="*/ 33 w 44"/>
                <a:gd name="T23" fmla="*/ 25 h 44"/>
                <a:gd name="T24" fmla="*/ 29 w 44"/>
                <a:gd name="T25" fmla="*/ 23 h 44"/>
                <a:gd name="T26" fmla="*/ 23 w 44"/>
                <a:gd name="T27" fmla="*/ 19 h 44"/>
                <a:gd name="T28" fmla="*/ 19 w 44"/>
                <a:gd name="T29" fmla="*/ 15 h 44"/>
                <a:gd name="T30" fmla="*/ 17 w 44"/>
                <a:gd name="T31" fmla="*/ 9 h 44"/>
                <a:gd name="T32" fmla="*/ 15 w 44"/>
                <a:gd name="T33" fmla="*/ 5 h 44"/>
                <a:gd name="T34" fmla="*/ 15 w 44"/>
                <a:gd name="T35" fmla="*/ 0 h 44"/>
                <a:gd name="T36" fmla="*/ 0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0"/>
                  </a:moveTo>
                  <a:lnTo>
                    <a:pt x="0" y="7"/>
                  </a:lnTo>
                  <a:lnTo>
                    <a:pt x="2" y="17"/>
                  </a:lnTo>
                  <a:lnTo>
                    <a:pt x="8" y="23"/>
                  </a:lnTo>
                  <a:lnTo>
                    <a:pt x="12" y="30"/>
                  </a:lnTo>
                  <a:lnTo>
                    <a:pt x="19" y="36"/>
                  </a:lnTo>
                  <a:lnTo>
                    <a:pt x="27" y="40"/>
                  </a:lnTo>
                  <a:lnTo>
                    <a:pt x="35" y="42"/>
                  </a:lnTo>
                  <a:lnTo>
                    <a:pt x="44" y="44"/>
                  </a:lnTo>
                  <a:lnTo>
                    <a:pt x="44" y="27"/>
                  </a:lnTo>
                  <a:lnTo>
                    <a:pt x="38" y="27"/>
                  </a:lnTo>
                  <a:lnTo>
                    <a:pt x="33" y="25"/>
                  </a:lnTo>
                  <a:lnTo>
                    <a:pt x="29" y="23"/>
                  </a:lnTo>
                  <a:lnTo>
                    <a:pt x="23" y="19"/>
                  </a:lnTo>
                  <a:lnTo>
                    <a:pt x="19" y="15"/>
                  </a:lnTo>
                  <a:lnTo>
                    <a:pt x="17" y="9"/>
                  </a:lnTo>
                  <a:lnTo>
                    <a:pt x="15" y="5"/>
                  </a:lnTo>
                  <a:lnTo>
                    <a:pt x="15" y="0"/>
                  </a:lnTo>
                  <a:lnTo>
                    <a:pt x="0" y="0"/>
                  </a:lnTo>
                  <a:close/>
                </a:path>
              </a:pathLst>
            </a:custGeom>
            <a:solidFill>
              <a:srgbClr val="FFFF00"/>
            </a:solidFill>
            <a:ln w="9525">
              <a:solidFill>
                <a:srgbClr val="FF3300"/>
              </a:solidFill>
              <a:round/>
              <a:headEnd/>
              <a:tailEnd/>
            </a:ln>
          </p:spPr>
          <p:txBody>
            <a:bodyPr/>
            <a:lstStyle/>
            <a:p>
              <a:endParaRPr lang="en-ZA"/>
            </a:p>
          </p:txBody>
        </p:sp>
        <p:sp>
          <p:nvSpPr>
            <p:cNvPr id="38" name="Freeform 102"/>
            <p:cNvSpPr>
              <a:spLocks/>
            </p:cNvSpPr>
            <p:nvPr/>
          </p:nvSpPr>
          <p:spPr bwMode="invGray">
            <a:xfrm>
              <a:off x="3739" y="2157"/>
              <a:ext cx="44" cy="46"/>
            </a:xfrm>
            <a:custGeom>
              <a:avLst/>
              <a:gdLst>
                <a:gd name="T0" fmla="*/ 44 w 44"/>
                <a:gd name="T1" fmla="*/ 0 h 46"/>
                <a:gd name="T2" fmla="*/ 35 w 44"/>
                <a:gd name="T3" fmla="*/ 2 h 46"/>
                <a:gd name="T4" fmla="*/ 27 w 44"/>
                <a:gd name="T5" fmla="*/ 4 h 46"/>
                <a:gd name="T6" fmla="*/ 19 w 44"/>
                <a:gd name="T7" fmla="*/ 7 h 46"/>
                <a:gd name="T8" fmla="*/ 12 w 44"/>
                <a:gd name="T9" fmla="*/ 13 h 46"/>
                <a:gd name="T10" fmla="*/ 8 w 44"/>
                <a:gd name="T11" fmla="*/ 21 h 46"/>
                <a:gd name="T12" fmla="*/ 2 w 44"/>
                <a:gd name="T13" fmla="*/ 29 h 46"/>
                <a:gd name="T14" fmla="*/ 0 w 44"/>
                <a:gd name="T15" fmla="*/ 36 h 46"/>
                <a:gd name="T16" fmla="*/ 0 w 44"/>
                <a:gd name="T17" fmla="*/ 46 h 46"/>
                <a:gd name="T18" fmla="*/ 15 w 44"/>
                <a:gd name="T19" fmla="*/ 46 h 46"/>
                <a:gd name="T20" fmla="*/ 15 w 44"/>
                <a:gd name="T21" fmla="*/ 40 h 46"/>
                <a:gd name="T22" fmla="*/ 17 w 44"/>
                <a:gd name="T23" fmla="*/ 34 h 46"/>
                <a:gd name="T24" fmla="*/ 19 w 44"/>
                <a:gd name="T25" fmla="*/ 29 h 46"/>
                <a:gd name="T26" fmla="*/ 23 w 44"/>
                <a:gd name="T27" fmla="*/ 25 h 46"/>
                <a:gd name="T28" fmla="*/ 29 w 44"/>
                <a:gd name="T29" fmla="*/ 21 h 46"/>
                <a:gd name="T30" fmla="*/ 33 w 44"/>
                <a:gd name="T31" fmla="*/ 19 h 46"/>
                <a:gd name="T32" fmla="*/ 38 w 44"/>
                <a:gd name="T33" fmla="*/ 17 h 46"/>
                <a:gd name="T34" fmla="*/ 44 w 44"/>
                <a:gd name="T35" fmla="*/ 17 h 46"/>
                <a:gd name="T36" fmla="*/ 44 w 44"/>
                <a:gd name="T37" fmla="*/ 0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6"/>
                <a:gd name="T59" fmla="*/ 44 w 44"/>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6">
                  <a:moveTo>
                    <a:pt x="44" y="0"/>
                  </a:moveTo>
                  <a:lnTo>
                    <a:pt x="35" y="2"/>
                  </a:lnTo>
                  <a:lnTo>
                    <a:pt x="27" y="4"/>
                  </a:lnTo>
                  <a:lnTo>
                    <a:pt x="19" y="7"/>
                  </a:lnTo>
                  <a:lnTo>
                    <a:pt x="12" y="13"/>
                  </a:lnTo>
                  <a:lnTo>
                    <a:pt x="8" y="21"/>
                  </a:lnTo>
                  <a:lnTo>
                    <a:pt x="2" y="29"/>
                  </a:lnTo>
                  <a:lnTo>
                    <a:pt x="0" y="36"/>
                  </a:lnTo>
                  <a:lnTo>
                    <a:pt x="0" y="46"/>
                  </a:lnTo>
                  <a:lnTo>
                    <a:pt x="15" y="46"/>
                  </a:lnTo>
                  <a:lnTo>
                    <a:pt x="15" y="40"/>
                  </a:lnTo>
                  <a:lnTo>
                    <a:pt x="17" y="34"/>
                  </a:lnTo>
                  <a:lnTo>
                    <a:pt x="19" y="29"/>
                  </a:lnTo>
                  <a:lnTo>
                    <a:pt x="23" y="25"/>
                  </a:lnTo>
                  <a:lnTo>
                    <a:pt x="29" y="21"/>
                  </a:lnTo>
                  <a:lnTo>
                    <a:pt x="33" y="19"/>
                  </a:lnTo>
                  <a:lnTo>
                    <a:pt x="38" y="17"/>
                  </a:lnTo>
                  <a:lnTo>
                    <a:pt x="44" y="17"/>
                  </a:lnTo>
                  <a:lnTo>
                    <a:pt x="44" y="0"/>
                  </a:lnTo>
                  <a:close/>
                </a:path>
              </a:pathLst>
            </a:custGeom>
            <a:solidFill>
              <a:srgbClr val="FFFF00"/>
            </a:solidFill>
            <a:ln w="9525">
              <a:solidFill>
                <a:srgbClr val="FF3300"/>
              </a:solidFill>
              <a:round/>
              <a:headEnd/>
              <a:tailEnd/>
            </a:ln>
          </p:spPr>
          <p:txBody>
            <a:bodyPr/>
            <a:lstStyle/>
            <a:p>
              <a:endParaRPr lang="en-ZA"/>
            </a:p>
          </p:txBody>
        </p:sp>
        <p:sp>
          <p:nvSpPr>
            <p:cNvPr id="39" name="Freeform 103"/>
            <p:cNvSpPr>
              <a:spLocks/>
            </p:cNvSpPr>
            <p:nvPr/>
          </p:nvSpPr>
          <p:spPr bwMode="invGray">
            <a:xfrm>
              <a:off x="3975" y="2145"/>
              <a:ext cx="73" cy="73"/>
            </a:xfrm>
            <a:custGeom>
              <a:avLst/>
              <a:gdLst>
                <a:gd name="T0" fmla="*/ 36 w 73"/>
                <a:gd name="T1" fmla="*/ 0 h 73"/>
                <a:gd name="T2" fmla="*/ 44 w 73"/>
                <a:gd name="T3" fmla="*/ 0 h 73"/>
                <a:gd name="T4" fmla="*/ 52 w 73"/>
                <a:gd name="T5" fmla="*/ 2 h 73"/>
                <a:gd name="T6" fmla="*/ 57 w 73"/>
                <a:gd name="T7" fmla="*/ 6 h 73"/>
                <a:gd name="T8" fmla="*/ 63 w 73"/>
                <a:gd name="T9" fmla="*/ 10 h 73"/>
                <a:gd name="T10" fmla="*/ 67 w 73"/>
                <a:gd name="T11" fmla="*/ 16 h 73"/>
                <a:gd name="T12" fmla="*/ 71 w 73"/>
                <a:gd name="T13" fmla="*/ 21 h 73"/>
                <a:gd name="T14" fmla="*/ 73 w 73"/>
                <a:gd name="T15" fmla="*/ 29 h 73"/>
                <a:gd name="T16" fmla="*/ 73 w 73"/>
                <a:gd name="T17" fmla="*/ 37 h 73"/>
                <a:gd name="T18" fmla="*/ 73 w 73"/>
                <a:gd name="T19" fmla="*/ 42 h 73"/>
                <a:gd name="T20" fmla="*/ 71 w 73"/>
                <a:gd name="T21" fmla="*/ 50 h 73"/>
                <a:gd name="T22" fmla="*/ 67 w 73"/>
                <a:gd name="T23" fmla="*/ 56 h 73"/>
                <a:gd name="T24" fmla="*/ 63 w 73"/>
                <a:gd name="T25" fmla="*/ 62 h 73"/>
                <a:gd name="T26" fmla="*/ 57 w 73"/>
                <a:gd name="T27" fmla="*/ 65 h 73"/>
                <a:gd name="T28" fmla="*/ 52 w 73"/>
                <a:gd name="T29" fmla="*/ 69 h 73"/>
                <a:gd name="T30" fmla="*/ 44 w 73"/>
                <a:gd name="T31" fmla="*/ 71 h 73"/>
                <a:gd name="T32" fmla="*/ 36 w 73"/>
                <a:gd name="T33" fmla="*/ 73 h 73"/>
                <a:gd name="T34" fmla="*/ 30 w 73"/>
                <a:gd name="T35" fmla="*/ 71 h 73"/>
                <a:gd name="T36" fmla="*/ 23 w 73"/>
                <a:gd name="T37" fmla="*/ 69 h 73"/>
                <a:gd name="T38" fmla="*/ 17 w 73"/>
                <a:gd name="T39" fmla="*/ 65 h 73"/>
                <a:gd name="T40" fmla="*/ 11 w 73"/>
                <a:gd name="T41" fmla="*/ 62 h 73"/>
                <a:gd name="T42" fmla="*/ 7 w 73"/>
                <a:gd name="T43" fmla="*/ 56 h 73"/>
                <a:gd name="T44" fmla="*/ 4 w 73"/>
                <a:gd name="T45" fmla="*/ 50 h 73"/>
                <a:gd name="T46" fmla="*/ 2 w 73"/>
                <a:gd name="T47" fmla="*/ 42 h 73"/>
                <a:gd name="T48" fmla="*/ 0 w 73"/>
                <a:gd name="T49" fmla="*/ 37 h 73"/>
                <a:gd name="T50" fmla="*/ 2 w 73"/>
                <a:gd name="T51" fmla="*/ 29 h 73"/>
                <a:gd name="T52" fmla="*/ 4 w 73"/>
                <a:gd name="T53" fmla="*/ 21 h 73"/>
                <a:gd name="T54" fmla="*/ 7 w 73"/>
                <a:gd name="T55" fmla="*/ 16 h 73"/>
                <a:gd name="T56" fmla="*/ 11 w 73"/>
                <a:gd name="T57" fmla="*/ 10 h 73"/>
                <a:gd name="T58" fmla="*/ 17 w 73"/>
                <a:gd name="T59" fmla="*/ 6 h 73"/>
                <a:gd name="T60" fmla="*/ 23 w 73"/>
                <a:gd name="T61" fmla="*/ 2 h 73"/>
                <a:gd name="T62" fmla="*/ 30 w 73"/>
                <a:gd name="T63" fmla="*/ 0 h 73"/>
                <a:gd name="T64" fmla="*/ 36 w 73"/>
                <a:gd name="T65" fmla="*/ 0 h 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
                <a:gd name="T100" fmla="*/ 0 h 73"/>
                <a:gd name="T101" fmla="*/ 73 w 73"/>
                <a:gd name="T102" fmla="*/ 73 h 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 h="73">
                  <a:moveTo>
                    <a:pt x="36" y="0"/>
                  </a:moveTo>
                  <a:lnTo>
                    <a:pt x="44" y="0"/>
                  </a:lnTo>
                  <a:lnTo>
                    <a:pt x="52" y="2"/>
                  </a:lnTo>
                  <a:lnTo>
                    <a:pt x="57" y="6"/>
                  </a:lnTo>
                  <a:lnTo>
                    <a:pt x="63" y="10"/>
                  </a:lnTo>
                  <a:lnTo>
                    <a:pt x="67" y="16"/>
                  </a:lnTo>
                  <a:lnTo>
                    <a:pt x="71" y="21"/>
                  </a:lnTo>
                  <a:lnTo>
                    <a:pt x="73" y="29"/>
                  </a:lnTo>
                  <a:lnTo>
                    <a:pt x="73" y="37"/>
                  </a:lnTo>
                  <a:lnTo>
                    <a:pt x="73" y="42"/>
                  </a:lnTo>
                  <a:lnTo>
                    <a:pt x="71" y="50"/>
                  </a:lnTo>
                  <a:lnTo>
                    <a:pt x="67" y="56"/>
                  </a:lnTo>
                  <a:lnTo>
                    <a:pt x="63" y="62"/>
                  </a:lnTo>
                  <a:lnTo>
                    <a:pt x="57" y="65"/>
                  </a:lnTo>
                  <a:lnTo>
                    <a:pt x="52" y="69"/>
                  </a:lnTo>
                  <a:lnTo>
                    <a:pt x="44" y="71"/>
                  </a:lnTo>
                  <a:lnTo>
                    <a:pt x="36" y="73"/>
                  </a:lnTo>
                  <a:lnTo>
                    <a:pt x="30" y="71"/>
                  </a:lnTo>
                  <a:lnTo>
                    <a:pt x="23" y="69"/>
                  </a:lnTo>
                  <a:lnTo>
                    <a:pt x="17" y="65"/>
                  </a:lnTo>
                  <a:lnTo>
                    <a:pt x="11" y="62"/>
                  </a:lnTo>
                  <a:lnTo>
                    <a:pt x="7" y="56"/>
                  </a:lnTo>
                  <a:lnTo>
                    <a:pt x="4" y="50"/>
                  </a:lnTo>
                  <a:lnTo>
                    <a:pt x="2" y="42"/>
                  </a:lnTo>
                  <a:lnTo>
                    <a:pt x="0" y="37"/>
                  </a:lnTo>
                  <a:lnTo>
                    <a:pt x="2" y="29"/>
                  </a:lnTo>
                  <a:lnTo>
                    <a:pt x="4" y="21"/>
                  </a:lnTo>
                  <a:lnTo>
                    <a:pt x="7" y="16"/>
                  </a:lnTo>
                  <a:lnTo>
                    <a:pt x="11" y="10"/>
                  </a:lnTo>
                  <a:lnTo>
                    <a:pt x="17" y="6"/>
                  </a:lnTo>
                  <a:lnTo>
                    <a:pt x="23" y="2"/>
                  </a:lnTo>
                  <a:lnTo>
                    <a:pt x="30" y="0"/>
                  </a:lnTo>
                  <a:lnTo>
                    <a:pt x="36" y="0"/>
                  </a:lnTo>
                  <a:close/>
                </a:path>
              </a:pathLst>
            </a:custGeom>
            <a:solidFill>
              <a:srgbClr val="FFFF00"/>
            </a:solidFill>
            <a:ln w="9525">
              <a:solidFill>
                <a:srgbClr val="FF3300"/>
              </a:solidFill>
              <a:round/>
              <a:headEnd/>
              <a:tailEnd/>
            </a:ln>
          </p:spPr>
          <p:txBody>
            <a:bodyPr/>
            <a:lstStyle/>
            <a:p>
              <a:endParaRPr lang="en-ZA"/>
            </a:p>
          </p:txBody>
        </p:sp>
        <p:sp>
          <p:nvSpPr>
            <p:cNvPr id="40" name="Freeform 104"/>
            <p:cNvSpPr>
              <a:spLocks/>
            </p:cNvSpPr>
            <p:nvPr/>
          </p:nvSpPr>
          <p:spPr bwMode="invGray">
            <a:xfrm>
              <a:off x="4011" y="2136"/>
              <a:ext cx="46" cy="46"/>
            </a:xfrm>
            <a:custGeom>
              <a:avLst/>
              <a:gdLst>
                <a:gd name="T0" fmla="*/ 46 w 46"/>
                <a:gd name="T1" fmla="*/ 46 h 46"/>
                <a:gd name="T2" fmla="*/ 44 w 46"/>
                <a:gd name="T3" fmla="*/ 36 h 46"/>
                <a:gd name="T4" fmla="*/ 42 w 46"/>
                <a:gd name="T5" fmla="*/ 28 h 46"/>
                <a:gd name="T6" fmla="*/ 39 w 46"/>
                <a:gd name="T7" fmla="*/ 21 h 46"/>
                <a:gd name="T8" fmla="*/ 33 w 46"/>
                <a:gd name="T9" fmla="*/ 13 h 46"/>
                <a:gd name="T10" fmla="*/ 25 w 46"/>
                <a:gd name="T11" fmla="*/ 7 h 46"/>
                <a:gd name="T12" fmla="*/ 17 w 46"/>
                <a:gd name="T13" fmla="*/ 4 h 46"/>
                <a:gd name="T14" fmla="*/ 10 w 46"/>
                <a:gd name="T15" fmla="*/ 2 h 46"/>
                <a:gd name="T16" fmla="*/ 0 w 46"/>
                <a:gd name="T17" fmla="*/ 0 h 46"/>
                <a:gd name="T18" fmla="*/ 0 w 46"/>
                <a:gd name="T19" fmla="*/ 17 h 46"/>
                <a:gd name="T20" fmla="*/ 6 w 46"/>
                <a:gd name="T21" fmla="*/ 17 h 46"/>
                <a:gd name="T22" fmla="*/ 12 w 46"/>
                <a:gd name="T23" fmla="*/ 19 h 46"/>
                <a:gd name="T24" fmla="*/ 17 w 46"/>
                <a:gd name="T25" fmla="*/ 21 h 46"/>
                <a:gd name="T26" fmla="*/ 21 w 46"/>
                <a:gd name="T27" fmla="*/ 25 h 46"/>
                <a:gd name="T28" fmla="*/ 25 w 46"/>
                <a:gd name="T29" fmla="*/ 28 h 46"/>
                <a:gd name="T30" fmla="*/ 27 w 46"/>
                <a:gd name="T31" fmla="*/ 34 h 46"/>
                <a:gd name="T32" fmla="*/ 29 w 46"/>
                <a:gd name="T33" fmla="*/ 40 h 46"/>
                <a:gd name="T34" fmla="*/ 29 w 46"/>
                <a:gd name="T35" fmla="*/ 46 h 46"/>
                <a:gd name="T36" fmla="*/ 46 w 46"/>
                <a:gd name="T37" fmla="*/ 46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46"/>
                <a:gd name="T59" fmla="*/ 46 w 46"/>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46">
                  <a:moveTo>
                    <a:pt x="46" y="46"/>
                  </a:moveTo>
                  <a:lnTo>
                    <a:pt x="44" y="36"/>
                  </a:lnTo>
                  <a:lnTo>
                    <a:pt x="42" y="28"/>
                  </a:lnTo>
                  <a:lnTo>
                    <a:pt x="39" y="21"/>
                  </a:lnTo>
                  <a:lnTo>
                    <a:pt x="33" y="13"/>
                  </a:lnTo>
                  <a:lnTo>
                    <a:pt x="25" y="7"/>
                  </a:lnTo>
                  <a:lnTo>
                    <a:pt x="17" y="4"/>
                  </a:lnTo>
                  <a:lnTo>
                    <a:pt x="10" y="2"/>
                  </a:lnTo>
                  <a:lnTo>
                    <a:pt x="0" y="0"/>
                  </a:lnTo>
                  <a:lnTo>
                    <a:pt x="0" y="17"/>
                  </a:lnTo>
                  <a:lnTo>
                    <a:pt x="6" y="17"/>
                  </a:lnTo>
                  <a:lnTo>
                    <a:pt x="12" y="19"/>
                  </a:lnTo>
                  <a:lnTo>
                    <a:pt x="17" y="21"/>
                  </a:lnTo>
                  <a:lnTo>
                    <a:pt x="21" y="25"/>
                  </a:lnTo>
                  <a:lnTo>
                    <a:pt x="25" y="28"/>
                  </a:lnTo>
                  <a:lnTo>
                    <a:pt x="27" y="34"/>
                  </a:lnTo>
                  <a:lnTo>
                    <a:pt x="29" y="40"/>
                  </a:lnTo>
                  <a:lnTo>
                    <a:pt x="29" y="46"/>
                  </a:lnTo>
                  <a:lnTo>
                    <a:pt x="46" y="46"/>
                  </a:lnTo>
                  <a:close/>
                </a:path>
              </a:pathLst>
            </a:custGeom>
            <a:solidFill>
              <a:srgbClr val="FFFF00"/>
            </a:solidFill>
            <a:ln w="9525">
              <a:solidFill>
                <a:srgbClr val="FF3300"/>
              </a:solidFill>
              <a:round/>
              <a:headEnd/>
              <a:tailEnd/>
            </a:ln>
          </p:spPr>
          <p:txBody>
            <a:bodyPr/>
            <a:lstStyle/>
            <a:p>
              <a:endParaRPr lang="en-ZA"/>
            </a:p>
          </p:txBody>
        </p:sp>
        <p:sp>
          <p:nvSpPr>
            <p:cNvPr id="41" name="Freeform 105"/>
            <p:cNvSpPr>
              <a:spLocks/>
            </p:cNvSpPr>
            <p:nvPr/>
          </p:nvSpPr>
          <p:spPr bwMode="invGray">
            <a:xfrm>
              <a:off x="4011" y="2182"/>
              <a:ext cx="46" cy="44"/>
            </a:xfrm>
            <a:custGeom>
              <a:avLst/>
              <a:gdLst>
                <a:gd name="T0" fmla="*/ 0 w 46"/>
                <a:gd name="T1" fmla="*/ 44 h 44"/>
                <a:gd name="T2" fmla="*/ 10 w 46"/>
                <a:gd name="T3" fmla="*/ 42 h 44"/>
                <a:gd name="T4" fmla="*/ 17 w 46"/>
                <a:gd name="T5" fmla="*/ 40 h 44"/>
                <a:gd name="T6" fmla="*/ 25 w 46"/>
                <a:gd name="T7" fmla="*/ 36 h 44"/>
                <a:gd name="T8" fmla="*/ 33 w 46"/>
                <a:gd name="T9" fmla="*/ 30 h 44"/>
                <a:gd name="T10" fmla="*/ 39 w 46"/>
                <a:gd name="T11" fmla="*/ 25 h 44"/>
                <a:gd name="T12" fmla="*/ 42 w 46"/>
                <a:gd name="T13" fmla="*/ 17 h 44"/>
                <a:gd name="T14" fmla="*/ 44 w 46"/>
                <a:gd name="T15" fmla="*/ 7 h 44"/>
                <a:gd name="T16" fmla="*/ 46 w 46"/>
                <a:gd name="T17" fmla="*/ 0 h 44"/>
                <a:gd name="T18" fmla="*/ 29 w 46"/>
                <a:gd name="T19" fmla="*/ 0 h 44"/>
                <a:gd name="T20" fmla="*/ 29 w 46"/>
                <a:gd name="T21" fmla="*/ 5 h 44"/>
                <a:gd name="T22" fmla="*/ 27 w 46"/>
                <a:gd name="T23" fmla="*/ 9 h 44"/>
                <a:gd name="T24" fmla="*/ 25 w 46"/>
                <a:gd name="T25" fmla="*/ 15 h 44"/>
                <a:gd name="T26" fmla="*/ 21 w 46"/>
                <a:gd name="T27" fmla="*/ 19 h 44"/>
                <a:gd name="T28" fmla="*/ 17 w 46"/>
                <a:gd name="T29" fmla="*/ 23 h 44"/>
                <a:gd name="T30" fmla="*/ 12 w 46"/>
                <a:gd name="T31" fmla="*/ 25 h 44"/>
                <a:gd name="T32" fmla="*/ 6 w 46"/>
                <a:gd name="T33" fmla="*/ 26 h 44"/>
                <a:gd name="T34" fmla="*/ 0 w 46"/>
                <a:gd name="T35" fmla="*/ 28 h 44"/>
                <a:gd name="T36" fmla="*/ 0 w 46"/>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44"/>
                <a:gd name="T59" fmla="*/ 46 w 46"/>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44">
                  <a:moveTo>
                    <a:pt x="0" y="44"/>
                  </a:moveTo>
                  <a:lnTo>
                    <a:pt x="10" y="42"/>
                  </a:lnTo>
                  <a:lnTo>
                    <a:pt x="17" y="40"/>
                  </a:lnTo>
                  <a:lnTo>
                    <a:pt x="25" y="36"/>
                  </a:lnTo>
                  <a:lnTo>
                    <a:pt x="33" y="30"/>
                  </a:lnTo>
                  <a:lnTo>
                    <a:pt x="39" y="25"/>
                  </a:lnTo>
                  <a:lnTo>
                    <a:pt x="42" y="17"/>
                  </a:lnTo>
                  <a:lnTo>
                    <a:pt x="44" y="7"/>
                  </a:lnTo>
                  <a:lnTo>
                    <a:pt x="46" y="0"/>
                  </a:lnTo>
                  <a:lnTo>
                    <a:pt x="29" y="0"/>
                  </a:lnTo>
                  <a:lnTo>
                    <a:pt x="29" y="5"/>
                  </a:lnTo>
                  <a:lnTo>
                    <a:pt x="27" y="9"/>
                  </a:lnTo>
                  <a:lnTo>
                    <a:pt x="25" y="15"/>
                  </a:lnTo>
                  <a:lnTo>
                    <a:pt x="21" y="19"/>
                  </a:lnTo>
                  <a:lnTo>
                    <a:pt x="17" y="23"/>
                  </a:lnTo>
                  <a:lnTo>
                    <a:pt x="12" y="25"/>
                  </a:lnTo>
                  <a:lnTo>
                    <a:pt x="6" y="26"/>
                  </a:lnTo>
                  <a:lnTo>
                    <a:pt x="0" y="28"/>
                  </a:lnTo>
                  <a:lnTo>
                    <a:pt x="0" y="44"/>
                  </a:lnTo>
                  <a:close/>
                </a:path>
              </a:pathLst>
            </a:custGeom>
            <a:solidFill>
              <a:srgbClr val="FFFF00"/>
            </a:solidFill>
            <a:ln w="9525">
              <a:solidFill>
                <a:srgbClr val="FF3300"/>
              </a:solidFill>
              <a:round/>
              <a:headEnd/>
              <a:tailEnd/>
            </a:ln>
          </p:spPr>
          <p:txBody>
            <a:bodyPr/>
            <a:lstStyle/>
            <a:p>
              <a:endParaRPr lang="en-ZA"/>
            </a:p>
          </p:txBody>
        </p:sp>
        <p:sp>
          <p:nvSpPr>
            <p:cNvPr id="42" name="Freeform 106"/>
            <p:cNvSpPr>
              <a:spLocks/>
            </p:cNvSpPr>
            <p:nvPr/>
          </p:nvSpPr>
          <p:spPr bwMode="invGray">
            <a:xfrm>
              <a:off x="3967" y="2182"/>
              <a:ext cx="44" cy="44"/>
            </a:xfrm>
            <a:custGeom>
              <a:avLst/>
              <a:gdLst>
                <a:gd name="T0" fmla="*/ 0 w 44"/>
                <a:gd name="T1" fmla="*/ 0 h 44"/>
                <a:gd name="T2" fmla="*/ 2 w 44"/>
                <a:gd name="T3" fmla="*/ 7 h 44"/>
                <a:gd name="T4" fmla="*/ 4 w 44"/>
                <a:gd name="T5" fmla="*/ 17 h 44"/>
                <a:gd name="T6" fmla="*/ 8 w 44"/>
                <a:gd name="T7" fmla="*/ 25 h 44"/>
                <a:gd name="T8" fmla="*/ 14 w 44"/>
                <a:gd name="T9" fmla="*/ 30 h 44"/>
                <a:gd name="T10" fmla="*/ 21 w 44"/>
                <a:gd name="T11" fmla="*/ 36 h 44"/>
                <a:gd name="T12" fmla="*/ 27 w 44"/>
                <a:gd name="T13" fmla="*/ 40 h 44"/>
                <a:gd name="T14" fmla="*/ 37 w 44"/>
                <a:gd name="T15" fmla="*/ 42 h 44"/>
                <a:gd name="T16" fmla="*/ 44 w 44"/>
                <a:gd name="T17" fmla="*/ 44 h 44"/>
                <a:gd name="T18" fmla="*/ 44 w 44"/>
                <a:gd name="T19" fmla="*/ 28 h 44"/>
                <a:gd name="T20" fmla="*/ 38 w 44"/>
                <a:gd name="T21" fmla="*/ 26 h 44"/>
                <a:gd name="T22" fmla="*/ 35 w 44"/>
                <a:gd name="T23" fmla="*/ 25 h 44"/>
                <a:gd name="T24" fmla="*/ 29 w 44"/>
                <a:gd name="T25" fmla="*/ 23 h 44"/>
                <a:gd name="T26" fmla="*/ 25 w 44"/>
                <a:gd name="T27" fmla="*/ 19 h 44"/>
                <a:gd name="T28" fmla="*/ 21 w 44"/>
                <a:gd name="T29" fmla="*/ 15 h 44"/>
                <a:gd name="T30" fmla="*/ 19 w 44"/>
                <a:gd name="T31" fmla="*/ 9 h 44"/>
                <a:gd name="T32" fmla="*/ 17 w 44"/>
                <a:gd name="T33" fmla="*/ 5 h 44"/>
                <a:gd name="T34" fmla="*/ 17 w 44"/>
                <a:gd name="T35" fmla="*/ 0 h 44"/>
                <a:gd name="T36" fmla="*/ 0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0"/>
                  </a:moveTo>
                  <a:lnTo>
                    <a:pt x="2" y="7"/>
                  </a:lnTo>
                  <a:lnTo>
                    <a:pt x="4" y="17"/>
                  </a:lnTo>
                  <a:lnTo>
                    <a:pt x="8" y="25"/>
                  </a:lnTo>
                  <a:lnTo>
                    <a:pt x="14" y="30"/>
                  </a:lnTo>
                  <a:lnTo>
                    <a:pt x="21" y="36"/>
                  </a:lnTo>
                  <a:lnTo>
                    <a:pt x="27" y="40"/>
                  </a:lnTo>
                  <a:lnTo>
                    <a:pt x="37" y="42"/>
                  </a:lnTo>
                  <a:lnTo>
                    <a:pt x="44" y="44"/>
                  </a:lnTo>
                  <a:lnTo>
                    <a:pt x="44" y="28"/>
                  </a:lnTo>
                  <a:lnTo>
                    <a:pt x="38" y="26"/>
                  </a:lnTo>
                  <a:lnTo>
                    <a:pt x="35" y="25"/>
                  </a:lnTo>
                  <a:lnTo>
                    <a:pt x="29" y="23"/>
                  </a:lnTo>
                  <a:lnTo>
                    <a:pt x="25" y="19"/>
                  </a:lnTo>
                  <a:lnTo>
                    <a:pt x="21" y="15"/>
                  </a:lnTo>
                  <a:lnTo>
                    <a:pt x="19" y="9"/>
                  </a:lnTo>
                  <a:lnTo>
                    <a:pt x="17" y="5"/>
                  </a:lnTo>
                  <a:lnTo>
                    <a:pt x="17" y="0"/>
                  </a:lnTo>
                  <a:lnTo>
                    <a:pt x="0" y="0"/>
                  </a:lnTo>
                  <a:close/>
                </a:path>
              </a:pathLst>
            </a:custGeom>
            <a:solidFill>
              <a:srgbClr val="FFFF00"/>
            </a:solidFill>
            <a:ln w="9525">
              <a:solidFill>
                <a:srgbClr val="FF3300"/>
              </a:solidFill>
              <a:round/>
              <a:headEnd/>
              <a:tailEnd/>
            </a:ln>
          </p:spPr>
          <p:txBody>
            <a:bodyPr/>
            <a:lstStyle/>
            <a:p>
              <a:endParaRPr lang="en-ZA"/>
            </a:p>
          </p:txBody>
        </p:sp>
        <p:sp>
          <p:nvSpPr>
            <p:cNvPr id="43" name="Freeform 107"/>
            <p:cNvSpPr>
              <a:spLocks/>
            </p:cNvSpPr>
            <p:nvPr/>
          </p:nvSpPr>
          <p:spPr bwMode="invGray">
            <a:xfrm>
              <a:off x="3967" y="2136"/>
              <a:ext cx="44" cy="46"/>
            </a:xfrm>
            <a:custGeom>
              <a:avLst/>
              <a:gdLst>
                <a:gd name="T0" fmla="*/ 44 w 44"/>
                <a:gd name="T1" fmla="*/ 0 h 46"/>
                <a:gd name="T2" fmla="*/ 37 w 44"/>
                <a:gd name="T3" fmla="*/ 2 h 46"/>
                <a:gd name="T4" fmla="*/ 27 w 44"/>
                <a:gd name="T5" fmla="*/ 4 h 46"/>
                <a:gd name="T6" fmla="*/ 21 w 44"/>
                <a:gd name="T7" fmla="*/ 7 h 46"/>
                <a:gd name="T8" fmla="*/ 14 w 44"/>
                <a:gd name="T9" fmla="*/ 13 h 46"/>
                <a:gd name="T10" fmla="*/ 8 w 44"/>
                <a:gd name="T11" fmla="*/ 21 h 46"/>
                <a:gd name="T12" fmla="*/ 4 w 44"/>
                <a:gd name="T13" fmla="*/ 28 h 46"/>
                <a:gd name="T14" fmla="*/ 2 w 44"/>
                <a:gd name="T15" fmla="*/ 36 h 46"/>
                <a:gd name="T16" fmla="*/ 0 w 44"/>
                <a:gd name="T17" fmla="*/ 46 h 46"/>
                <a:gd name="T18" fmla="*/ 17 w 44"/>
                <a:gd name="T19" fmla="*/ 46 h 46"/>
                <a:gd name="T20" fmla="*/ 17 w 44"/>
                <a:gd name="T21" fmla="*/ 40 h 46"/>
                <a:gd name="T22" fmla="*/ 19 w 44"/>
                <a:gd name="T23" fmla="*/ 34 h 46"/>
                <a:gd name="T24" fmla="*/ 21 w 44"/>
                <a:gd name="T25" fmla="*/ 28 h 46"/>
                <a:gd name="T26" fmla="*/ 25 w 44"/>
                <a:gd name="T27" fmla="*/ 25 h 46"/>
                <a:gd name="T28" fmla="*/ 29 w 44"/>
                <a:gd name="T29" fmla="*/ 21 h 46"/>
                <a:gd name="T30" fmla="*/ 35 w 44"/>
                <a:gd name="T31" fmla="*/ 19 h 46"/>
                <a:gd name="T32" fmla="*/ 38 w 44"/>
                <a:gd name="T33" fmla="*/ 17 h 46"/>
                <a:gd name="T34" fmla="*/ 44 w 44"/>
                <a:gd name="T35" fmla="*/ 17 h 46"/>
                <a:gd name="T36" fmla="*/ 44 w 44"/>
                <a:gd name="T37" fmla="*/ 0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6"/>
                <a:gd name="T59" fmla="*/ 44 w 44"/>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6">
                  <a:moveTo>
                    <a:pt x="44" y="0"/>
                  </a:moveTo>
                  <a:lnTo>
                    <a:pt x="37" y="2"/>
                  </a:lnTo>
                  <a:lnTo>
                    <a:pt x="27" y="4"/>
                  </a:lnTo>
                  <a:lnTo>
                    <a:pt x="21" y="7"/>
                  </a:lnTo>
                  <a:lnTo>
                    <a:pt x="14" y="13"/>
                  </a:lnTo>
                  <a:lnTo>
                    <a:pt x="8" y="21"/>
                  </a:lnTo>
                  <a:lnTo>
                    <a:pt x="4" y="28"/>
                  </a:lnTo>
                  <a:lnTo>
                    <a:pt x="2" y="36"/>
                  </a:lnTo>
                  <a:lnTo>
                    <a:pt x="0" y="46"/>
                  </a:lnTo>
                  <a:lnTo>
                    <a:pt x="17" y="46"/>
                  </a:lnTo>
                  <a:lnTo>
                    <a:pt x="17" y="40"/>
                  </a:lnTo>
                  <a:lnTo>
                    <a:pt x="19" y="34"/>
                  </a:lnTo>
                  <a:lnTo>
                    <a:pt x="21" y="28"/>
                  </a:lnTo>
                  <a:lnTo>
                    <a:pt x="25" y="25"/>
                  </a:lnTo>
                  <a:lnTo>
                    <a:pt x="29" y="21"/>
                  </a:lnTo>
                  <a:lnTo>
                    <a:pt x="35" y="19"/>
                  </a:lnTo>
                  <a:lnTo>
                    <a:pt x="38" y="17"/>
                  </a:lnTo>
                  <a:lnTo>
                    <a:pt x="44" y="17"/>
                  </a:lnTo>
                  <a:lnTo>
                    <a:pt x="44" y="0"/>
                  </a:lnTo>
                  <a:close/>
                </a:path>
              </a:pathLst>
            </a:custGeom>
            <a:solidFill>
              <a:srgbClr val="FFFF00"/>
            </a:solidFill>
            <a:ln w="9525">
              <a:solidFill>
                <a:srgbClr val="FF3300"/>
              </a:solidFill>
              <a:round/>
              <a:headEnd/>
              <a:tailEnd/>
            </a:ln>
          </p:spPr>
          <p:txBody>
            <a:bodyPr/>
            <a:lstStyle/>
            <a:p>
              <a:endParaRPr lang="en-ZA"/>
            </a:p>
          </p:txBody>
        </p:sp>
        <p:sp>
          <p:nvSpPr>
            <p:cNvPr id="44" name="Freeform 108"/>
            <p:cNvSpPr>
              <a:spLocks/>
            </p:cNvSpPr>
            <p:nvPr/>
          </p:nvSpPr>
          <p:spPr bwMode="invGray">
            <a:xfrm>
              <a:off x="4203" y="2295"/>
              <a:ext cx="73" cy="72"/>
            </a:xfrm>
            <a:custGeom>
              <a:avLst/>
              <a:gdLst>
                <a:gd name="T0" fmla="*/ 36 w 73"/>
                <a:gd name="T1" fmla="*/ 0 h 72"/>
                <a:gd name="T2" fmla="*/ 44 w 73"/>
                <a:gd name="T3" fmla="*/ 0 h 72"/>
                <a:gd name="T4" fmla="*/ 52 w 73"/>
                <a:gd name="T5" fmla="*/ 2 h 72"/>
                <a:gd name="T6" fmla="*/ 57 w 73"/>
                <a:gd name="T7" fmla="*/ 5 h 72"/>
                <a:gd name="T8" fmla="*/ 63 w 73"/>
                <a:gd name="T9" fmla="*/ 9 h 72"/>
                <a:gd name="T10" fmla="*/ 67 w 73"/>
                <a:gd name="T11" fmla="*/ 15 h 72"/>
                <a:gd name="T12" fmla="*/ 71 w 73"/>
                <a:gd name="T13" fmla="*/ 21 h 72"/>
                <a:gd name="T14" fmla="*/ 73 w 73"/>
                <a:gd name="T15" fmla="*/ 28 h 72"/>
                <a:gd name="T16" fmla="*/ 73 w 73"/>
                <a:gd name="T17" fmla="*/ 36 h 72"/>
                <a:gd name="T18" fmla="*/ 73 w 73"/>
                <a:gd name="T19" fmla="*/ 42 h 72"/>
                <a:gd name="T20" fmla="*/ 71 w 73"/>
                <a:gd name="T21" fmla="*/ 49 h 72"/>
                <a:gd name="T22" fmla="*/ 67 w 73"/>
                <a:gd name="T23" fmla="*/ 55 h 72"/>
                <a:gd name="T24" fmla="*/ 63 w 73"/>
                <a:gd name="T25" fmla="*/ 61 h 72"/>
                <a:gd name="T26" fmla="*/ 57 w 73"/>
                <a:gd name="T27" fmla="*/ 65 h 72"/>
                <a:gd name="T28" fmla="*/ 52 w 73"/>
                <a:gd name="T29" fmla="*/ 69 h 72"/>
                <a:gd name="T30" fmla="*/ 44 w 73"/>
                <a:gd name="T31" fmla="*/ 70 h 72"/>
                <a:gd name="T32" fmla="*/ 36 w 73"/>
                <a:gd name="T33" fmla="*/ 72 h 72"/>
                <a:gd name="T34" fmla="*/ 29 w 73"/>
                <a:gd name="T35" fmla="*/ 70 h 72"/>
                <a:gd name="T36" fmla="*/ 23 w 73"/>
                <a:gd name="T37" fmla="*/ 69 h 72"/>
                <a:gd name="T38" fmla="*/ 17 w 73"/>
                <a:gd name="T39" fmla="*/ 65 h 72"/>
                <a:gd name="T40" fmla="*/ 11 w 73"/>
                <a:gd name="T41" fmla="*/ 61 h 72"/>
                <a:gd name="T42" fmla="*/ 6 w 73"/>
                <a:gd name="T43" fmla="*/ 55 h 72"/>
                <a:gd name="T44" fmla="*/ 4 w 73"/>
                <a:gd name="T45" fmla="*/ 49 h 72"/>
                <a:gd name="T46" fmla="*/ 2 w 73"/>
                <a:gd name="T47" fmla="*/ 42 h 72"/>
                <a:gd name="T48" fmla="*/ 0 w 73"/>
                <a:gd name="T49" fmla="*/ 36 h 72"/>
                <a:gd name="T50" fmla="*/ 2 w 73"/>
                <a:gd name="T51" fmla="*/ 28 h 72"/>
                <a:gd name="T52" fmla="*/ 4 w 73"/>
                <a:gd name="T53" fmla="*/ 21 h 72"/>
                <a:gd name="T54" fmla="*/ 6 w 73"/>
                <a:gd name="T55" fmla="*/ 15 h 72"/>
                <a:gd name="T56" fmla="*/ 11 w 73"/>
                <a:gd name="T57" fmla="*/ 9 h 72"/>
                <a:gd name="T58" fmla="*/ 17 w 73"/>
                <a:gd name="T59" fmla="*/ 5 h 72"/>
                <a:gd name="T60" fmla="*/ 23 w 73"/>
                <a:gd name="T61" fmla="*/ 2 h 72"/>
                <a:gd name="T62" fmla="*/ 29 w 73"/>
                <a:gd name="T63" fmla="*/ 0 h 72"/>
                <a:gd name="T64" fmla="*/ 36 w 73"/>
                <a:gd name="T65" fmla="*/ 0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
                <a:gd name="T100" fmla="*/ 0 h 72"/>
                <a:gd name="T101" fmla="*/ 73 w 73"/>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 h="72">
                  <a:moveTo>
                    <a:pt x="36" y="0"/>
                  </a:moveTo>
                  <a:lnTo>
                    <a:pt x="44" y="0"/>
                  </a:lnTo>
                  <a:lnTo>
                    <a:pt x="52" y="2"/>
                  </a:lnTo>
                  <a:lnTo>
                    <a:pt x="57" y="5"/>
                  </a:lnTo>
                  <a:lnTo>
                    <a:pt x="63" y="9"/>
                  </a:lnTo>
                  <a:lnTo>
                    <a:pt x="67" y="15"/>
                  </a:lnTo>
                  <a:lnTo>
                    <a:pt x="71" y="21"/>
                  </a:lnTo>
                  <a:lnTo>
                    <a:pt x="73" y="28"/>
                  </a:lnTo>
                  <a:lnTo>
                    <a:pt x="73" y="36"/>
                  </a:lnTo>
                  <a:lnTo>
                    <a:pt x="73" y="42"/>
                  </a:lnTo>
                  <a:lnTo>
                    <a:pt x="71" y="49"/>
                  </a:lnTo>
                  <a:lnTo>
                    <a:pt x="67" y="55"/>
                  </a:lnTo>
                  <a:lnTo>
                    <a:pt x="63" y="61"/>
                  </a:lnTo>
                  <a:lnTo>
                    <a:pt x="57" y="65"/>
                  </a:lnTo>
                  <a:lnTo>
                    <a:pt x="52" y="69"/>
                  </a:lnTo>
                  <a:lnTo>
                    <a:pt x="44" y="70"/>
                  </a:lnTo>
                  <a:lnTo>
                    <a:pt x="36" y="72"/>
                  </a:lnTo>
                  <a:lnTo>
                    <a:pt x="29" y="70"/>
                  </a:lnTo>
                  <a:lnTo>
                    <a:pt x="23" y="69"/>
                  </a:lnTo>
                  <a:lnTo>
                    <a:pt x="17" y="65"/>
                  </a:lnTo>
                  <a:lnTo>
                    <a:pt x="11" y="61"/>
                  </a:lnTo>
                  <a:lnTo>
                    <a:pt x="6" y="55"/>
                  </a:lnTo>
                  <a:lnTo>
                    <a:pt x="4" y="49"/>
                  </a:lnTo>
                  <a:lnTo>
                    <a:pt x="2" y="42"/>
                  </a:lnTo>
                  <a:lnTo>
                    <a:pt x="0" y="36"/>
                  </a:lnTo>
                  <a:lnTo>
                    <a:pt x="2" y="28"/>
                  </a:lnTo>
                  <a:lnTo>
                    <a:pt x="4" y="21"/>
                  </a:lnTo>
                  <a:lnTo>
                    <a:pt x="6" y="15"/>
                  </a:lnTo>
                  <a:lnTo>
                    <a:pt x="11" y="9"/>
                  </a:lnTo>
                  <a:lnTo>
                    <a:pt x="17" y="5"/>
                  </a:lnTo>
                  <a:lnTo>
                    <a:pt x="23" y="2"/>
                  </a:lnTo>
                  <a:lnTo>
                    <a:pt x="29" y="0"/>
                  </a:lnTo>
                  <a:lnTo>
                    <a:pt x="36" y="0"/>
                  </a:lnTo>
                  <a:close/>
                </a:path>
              </a:pathLst>
            </a:custGeom>
            <a:solidFill>
              <a:srgbClr val="FFFF00"/>
            </a:solidFill>
            <a:ln w="9525">
              <a:solidFill>
                <a:srgbClr val="FF3300"/>
              </a:solidFill>
              <a:round/>
              <a:headEnd/>
              <a:tailEnd/>
            </a:ln>
          </p:spPr>
          <p:txBody>
            <a:bodyPr/>
            <a:lstStyle/>
            <a:p>
              <a:endParaRPr lang="en-ZA"/>
            </a:p>
          </p:txBody>
        </p:sp>
        <p:sp>
          <p:nvSpPr>
            <p:cNvPr id="45" name="Freeform 109"/>
            <p:cNvSpPr>
              <a:spLocks/>
            </p:cNvSpPr>
            <p:nvPr/>
          </p:nvSpPr>
          <p:spPr bwMode="invGray">
            <a:xfrm>
              <a:off x="4239" y="2285"/>
              <a:ext cx="44" cy="46"/>
            </a:xfrm>
            <a:custGeom>
              <a:avLst/>
              <a:gdLst>
                <a:gd name="T0" fmla="*/ 44 w 44"/>
                <a:gd name="T1" fmla="*/ 46 h 46"/>
                <a:gd name="T2" fmla="*/ 44 w 44"/>
                <a:gd name="T3" fmla="*/ 36 h 46"/>
                <a:gd name="T4" fmla="*/ 42 w 44"/>
                <a:gd name="T5" fmla="*/ 29 h 46"/>
                <a:gd name="T6" fmla="*/ 37 w 44"/>
                <a:gd name="T7" fmla="*/ 21 h 46"/>
                <a:gd name="T8" fmla="*/ 33 w 44"/>
                <a:gd name="T9" fmla="*/ 13 h 46"/>
                <a:gd name="T10" fmla="*/ 25 w 44"/>
                <a:gd name="T11" fmla="*/ 8 h 46"/>
                <a:gd name="T12" fmla="*/ 18 w 44"/>
                <a:gd name="T13" fmla="*/ 4 h 46"/>
                <a:gd name="T14" fmla="*/ 10 w 44"/>
                <a:gd name="T15" fmla="*/ 2 h 46"/>
                <a:gd name="T16" fmla="*/ 0 w 44"/>
                <a:gd name="T17" fmla="*/ 0 h 46"/>
                <a:gd name="T18" fmla="*/ 0 w 44"/>
                <a:gd name="T19" fmla="*/ 17 h 46"/>
                <a:gd name="T20" fmla="*/ 6 w 44"/>
                <a:gd name="T21" fmla="*/ 17 h 46"/>
                <a:gd name="T22" fmla="*/ 12 w 44"/>
                <a:gd name="T23" fmla="*/ 19 h 46"/>
                <a:gd name="T24" fmla="*/ 18 w 44"/>
                <a:gd name="T25" fmla="*/ 21 h 46"/>
                <a:gd name="T26" fmla="*/ 21 w 44"/>
                <a:gd name="T27" fmla="*/ 25 h 46"/>
                <a:gd name="T28" fmla="*/ 25 w 44"/>
                <a:gd name="T29" fmla="*/ 29 h 46"/>
                <a:gd name="T30" fmla="*/ 27 w 44"/>
                <a:gd name="T31" fmla="*/ 34 h 46"/>
                <a:gd name="T32" fmla="*/ 29 w 44"/>
                <a:gd name="T33" fmla="*/ 40 h 46"/>
                <a:gd name="T34" fmla="*/ 29 w 44"/>
                <a:gd name="T35" fmla="*/ 46 h 46"/>
                <a:gd name="T36" fmla="*/ 44 w 44"/>
                <a:gd name="T37" fmla="*/ 46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6"/>
                <a:gd name="T59" fmla="*/ 44 w 44"/>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6">
                  <a:moveTo>
                    <a:pt x="44" y="46"/>
                  </a:moveTo>
                  <a:lnTo>
                    <a:pt x="44" y="36"/>
                  </a:lnTo>
                  <a:lnTo>
                    <a:pt x="42" y="29"/>
                  </a:lnTo>
                  <a:lnTo>
                    <a:pt x="37" y="21"/>
                  </a:lnTo>
                  <a:lnTo>
                    <a:pt x="33" y="13"/>
                  </a:lnTo>
                  <a:lnTo>
                    <a:pt x="25" y="8"/>
                  </a:lnTo>
                  <a:lnTo>
                    <a:pt x="18" y="4"/>
                  </a:lnTo>
                  <a:lnTo>
                    <a:pt x="10" y="2"/>
                  </a:lnTo>
                  <a:lnTo>
                    <a:pt x="0" y="0"/>
                  </a:lnTo>
                  <a:lnTo>
                    <a:pt x="0" y="17"/>
                  </a:lnTo>
                  <a:lnTo>
                    <a:pt x="6" y="17"/>
                  </a:lnTo>
                  <a:lnTo>
                    <a:pt x="12" y="19"/>
                  </a:lnTo>
                  <a:lnTo>
                    <a:pt x="18" y="21"/>
                  </a:lnTo>
                  <a:lnTo>
                    <a:pt x="21" y="25"/>
                  </a:lnTo>
                  <a:lnTo>
                    <a:pt x="25" y="29"/>
                  </a:lnTo>
                  <a:lnTo>
                    <a:pt x="27" y="34"/>
                  </a:lnTo>
                  <a:lnTo>
                    <a:pt x="29" y="40"/>
                  </a:lnTo>
                  <a:lnTo>
                    <a:pt x="29" y="46"/>
                  </a:lnTo>
                  <a:lnTo>
                    <a:pt x="44" y="46"/>
                  </a:lnTo>
                  <a:close/>
                </a:path>
              </a:pathLst>
            </a:custGeom>
            <a:solidFill>
              <a:srgbClr val="FFFF00"/>
            </a:solidFill>
            <a:ln w="9525">
              <a:solidFill>
                <a:srgbClr val="FF3300"/>
              </a:solidFill>
              <a:round/>
              <a:headEnd/>
              <a:tailEnd/>
            </a:ln>
          </p:spPr>
          <p:txBody>
            <a:bodyPr/>
            <a:lstStyle/>
            <a:p>
              <a:endParaRPr lang="en-ZA"/>
            </a:p>
          </p:txBody>
        </p:sp>
        <p:sp>
          <p:nvSpPr>
            <p:cNvPr id="46" name="Freeform 110"/>
            <p:cNvSpPr>
              <a:spLocks/>
            </p:cNvSpPr>
            <p:nvPr/>
          </p:nvSpPr>
          <p:spPr bwMode="invGray">
            <a:xfrm>
              <a:off x="4239" y="2331"/>
              <a:ext cx="44" cy="44"/>
            </a:xfrm>
            <a:custGeom>
              <a:avLst/>
              <a:gdLst>
                <a:gd name="T0" fmla="*/ 0 w 44"/>
                <a:gd name="T1" fmla="*/ 44 h 44"/>
                <a:gd name="T2" fmla="*/ 10 w 44"/>
                <a:gd name="T3" fmla="*/ 42 h 44"/>
                <a:gd name="T4" fmla="*/ 18 w 44"/>
                <a:gd name="T5" fmla="*/ 40 h 44"/>
                <a:gd name="T6" fmla="*/ 25 w 44"/>
                <a:gd name="T7" fmla="*/ 36 h 44"/>
                <a:gd name="T8" fmla="*/ 33 w 44"/>
                <a:gd name="T9" fmla="*/ 31 h 44"/>
                <a:gd name="T10" fmla="*/ 37 w 44"/>
                <a:gd name="T11" fmla="*/ 25 h 44"/>
                <a:gd name="T12" fmla="*/ 42 w 44"/>
                <a:gd name="T13" fmla="*/ 17 h 44"/>
                <a:gd name="T14" fmla="*/ 44 w 44"/>
                <a:gd name="T15" fmla="*/ 8 h 44"/>
                <a:gd name="T16" fmla="*/ 44 w 44"/>
                <a:gd name="T17" fmla="*/ 0 h 44"/>
                <a:gd name="T18" fmla="*/ 29 w 44"/>
                <a:gd name="T19" fmla="*/ 0 h 44"/>
                <a:gd name="T20" fmla="*/ 29 w 44"/>
                <a:gd name="T21" fmla="*/ 6 h 44"/>
                <a:gd name="T22" fmla="*/ 27 w 44"/>
                <a:gd name="T23" fmla="*/ 10 h 44"/>
                <a:gd name="T24" fmla="*/ 25 w 44"/>
                <a:gd name="T25" fmla="*/ 15 h 44"/>
                <a:gd name="T26" fmla="*/ 21 w 44"/>
                <a:gd name="T27" fmla="*/ 19 h 44"/>
                <a:gd name="T28" fmla="*/ 18 w 44"/>
                <a:gd name="T29" fmla="*/ 23 h 44"/>
                <a:gd name="T30" fmla="*/ 12 w 44"/>
                <a:gd name="T31" fmla="*/ 25 h 44"/>
                <a:gd name="T32" fmla="*/ 6 w 44"/>
                <a:gd name="T33" fmla="*/ 27 h 44"/>
                <a:gd name="T34" fmla="*/ 0 w 44"/>
                <a:gd name="T35" fmla="*/ 27 h 44"/>
                <a:gd name="T36" fmla="*/ 0 w 44"/>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44"/>
                  </a:moveTo>
                  <a:lnTo>
                    <a:pt x="10" y="42"/>
                  </a:lnTo>
                  <a:lnTo>
                    <a:pt x="18" y="40"/>
                  </a:lnTo>
                  <a:lnTo>
                    <a:pt x="25" y="36"/>
                  </a:lnTo>
                  <a:lnTo>
                    <a:pt x="33" y="31"/>
                  </a:lnTo>
                  <a:lnTo>
                    <a:pt x="37" y="25"/>
                  </a:lnTo>
                  <a:lnTo>
                    <a:pt x="42" y="17"/>
                  </a:lnTo>
                  <a:lnTo>
                    <a:pt x="44" y="8"/>
                  </a:lnTo>
                  <a:lnTo>
                    <a:pt x="44" y="0"/>
                  </a:lnTo>
                  <a:lnTo>
                    <a:pt x="29" y="0"/>
                  </a:lnTo>
                  <a:lnTo>
                    <a:pt x="29" y="6"/>
                  </a:lnTo>
                  <a:lnTo>
                    <a:pt x="27" y="10"/>
                  </a:lnTo>
                  <a:lnTo>
                    <a:pt x="25" y="15"/>
                  </a:lnTo>
                  <a:lnTo>
                    <a:pt x="21" y="19"/>
                  </a:lnTo>
                  <a:lnTo>
                    <a:pt x="18" y="23"/>
                  </a:lnTo>
                  <a:lnTo>
                    <a:pt x="12" y="25"/>
                  </a:lnTo>
                  <a:lnTo>
                    <a:pt x="6" y="27"/>
                  </a:lnTo>
                  <a:lnTo>
                    <a:pt x="0" y="27"/>
                  </a:lnTo>
                  <a:lnTo>
                    <a:pt x="0" y="44"/>
                  </a:lnTo>
                  <a:close/>
                </a:path>
              </a:pathLst>
            </a:custGeom>
            <a:solidFill>
              <a:srgbClr val="FFFF00"/>
            </a:solidFill>
            <a:ln w="9525">
              <a:solidFill>
                <a:srgbClr val="FF3300"/>
              </a:solidFill>
              <a:round/>
              <a:headEnd/>
              <a:tailEnd/>
            </a:ln>
          </p:spPr>
          <p:txBody>
            <a:bodyPr/>
            <a:lstStyle/>
            <a:p>
              <a:endParaRPr lang="en-ZA"/>
            </a:p>
          </p:txBody>
        </p:sp>
        <p:sp>
          <p:nvSpPr>
            <p:cNvPr id="47" name="Freeform 111"/>
            <p:cNvSpPr>
              <a:spLocks/>
            </p:cNvSpPr>
            <p:nvPr/>
          </p:nvSpPr>
          <p:spPr bwMode="invGray">
            <a:xfrm>
              <a:off x="4195" y="2331"/>
              <a:ext cx="44" cy="44"/>
            </a:xfrm>
            <a:custGeom>
              <a:avLst/>
              <a:gdLst>
                <a:gd name="T0" fmla="*/ 0 w 44"/>
                <a:gd name="T1" fmla="*/ 0 h 44"/>
                <a:gd name="T2" fmla="*/ 0 w 44"/>
                <a:gd name="T3" fmla="*/ 8 h 44"/>
                <a:gd name="T4" fmla="*/ 4 w 44"/>
                <a:gd name="T5" fmla="*/ 17 h 44"/>
                <a:gd name="T6" fmla="*/ 8 w 44"/>
                <a:gd name="T7" fmla="*/ 25 h 44"/>
                <a:gd name="T8" fmla="*/ 14 w 44"/>
                <a:gd name="T9" fmla="*/ 31 h 44"/>
                <a:gd name="T10" fmla="*/ 19 w 44"/>
                <a:gd name="T11" fmla="*/ 36 h 44"/>
                <a:gd name="T12" fmla="*/ 27 w 44"/>
                <a:gd name="T13" fmla="*/ 40 h 44"/>
                <a:gd name="T14" fmla="*/ 37 w 44"/>
                <a:gd name="T15" fmla="*/ 42 h 44"/>
                <a:gd name="T16" fmla="*/ 44 w 44"/>
                <a:gd name="T17" fmla="*/ 44 h 44"/>
                <a:gd name="T18" fmla="*/ 44 w 44"/>
                <a:gd name="T19" fmla="*/ 27 h 44"/>
                <a:gd name="T20" fmla="*/ 39 w 44"/>
                <a:gd name="T21" fmla="*/ 27 h 44"/>
                <a:gd name="T22" fmla="*/ 33 w 44"/>
                <a:gd name="T23" fmla="*/ 25 h 44"/>
                <a:gd name="T24" fmla="*/ 29 w 44"/>
                <a:gd name="T25" fmla="*/ 23 h 44"/>
                <a:gd name="T26" fmla="*/ 25 w 44"/>
                <a:gd name="T27" fmla="*/ 19 h 44"/>
                <a:gd name="T28" fmla="*/ 21 w 44"/>
                <a:gd name="T29" fmla="*/ 15 h 44"/>
                <a:gd name="T30" fmla="*/ 17 w 44"/>
                <a:gd name="T31" fmla="*/ 10 h 44"/>
                <a:gd name="T32" fmla="*/ 17 w 44"/>
                <a:gd name="T33" fmla="*/ 6 h 44"/>
                <a:gd name="T34" fmla="*/ 16 w 44"/>
                <a:gd name="T35" fmla="*/ 0 h 44"/>
                <a:gd name="T36" fmla="*/ 0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0"/>
                  </a:moveTo>
                  <a:lnTo>
                    <a:pt x="0" y="8"/>
                  </a:lnTo>
                  <a:lnTo>
                    <a:pt x="4" y="17"/>
                  </a:lnTo>
                  <a:lnTo>
                    <a:pt x="8" y="25"/>
                  </a:lnTo>
                  <a:lnTo>
                    <a:pt x="14" y="31"/>
                  </a:lnTo>
                  <a:lnTo>
                    <a:pt x="19" y="36"/>
                  </a:lnTo>
                  <a:lnTo>
                    <a:pt x="27" y="40"/>
                  </a:lnTo>
                  <a:lnTo>
                    <a:pt x="37" y="42"/>
                  </a:lnTo>
                  <a:lnTo>
                    <a:pt x="44" y="44"/>
                  </a:lnTo>
                  <a:lnTo>
                    <a:pt x="44" y="27"/>
                  </a:lnTo>
                  <a:lnTo>
                    <a:pt x="39" y="27"/>
                  </a:lnTo>
                  <a:lnTo>
                    <a:pt x="33" y="25"/>
                  </a:lnTo>
                  <a:lnTo>
                    <a:pt x="29" y="23"/>
                  </a:lnTo>
                  <a:lnTo>
                    <a:pt x="25" y="19"/>
                  </a:lnTo>
                  <a:lnTo>
                    <a:pt x="21" y="15"/>
                  </a:lnTo>
                  <a:lnTo>
                    <a:pt x="17" y="10"/>
                  </a:lnTo>
                  <a:lnTo>
                    <a:pt x="17" y="6"/>
                  </a:lnTo>
                  <a:lnTo>
                    <a:pt x="16" y="0"/>
                  </a:lnTo>
                  <a:lnTo>
                    <a:pt x="0" y="0"/>
                  </a:lnTo>
                  <a:close/>
                </a:path>
              </a:pathLst>
            </a:custGeom>
            <a:solidFill>
              <a:srgbClr val="FFFF00"/>
            </a:solidFill>
            <a:ln w="9525">
              <a:solidFill>
                <a:srgbClr val="FF3300"/>
              </a:solidFill>
              <a:round/>
              <a:headEnd/>
              <a:tailEnd/>
            </a:ln>
          </p:spPr>
          <p:txBody>
            <a:bodyPr/>
            <a:lstStyle/>
            <a:p>
              <a:endParaRPr lang="en-ZA"/>
            </a:p>
          </p:txBody>
        </p:sp>
        <p:sp>
          <p:nvSpPr>
            <p:cNvPr id="48" name="Freeform 112"/>
            <p:cNvSpPr>
              <a:spLocks/>
            </p:cNvSpPr>
            <p:nvPr/>
          </p:nvSpPr>
          <p:spPr bwMode="invGray">
            <a:xfrm>
              <a:off x="4195" y="2285"/>
              <a:ext cx="44" cy="46"/>
            </a:xfrm>
            <a:custGeom>
              <a:avLst/>
              <a:gdLst>
                <a:gd name="T0" fmla="*/ 44 w 44"/>
                <a:gd name="T1" fmla="*/ 0 h 46"/>
                <a:gd name="T2" fmla="*/ 37 w 44"/>
                <a:gd name="T3" fmla="*/ 2 h 46"/>
                <a:gd name="T4" fmla="*/ 27 w 44"/>
                <a:gd name="T5" fmla="*/ 4 h 46"/>
                <a:gd name="T6" fmla="*/ 19 w 44"/>
                <a:gd name="T7" fmla="*/ 8 h 46"/>
                <a:gd name="T8" fmla="*/ 14 w 44"/>
                <a:gd name="T9" fmla="*/ 13 h 46"/>
                <a:gd name="T10" fmla="*/ 8 w 44"/>
                <a:gd name="T11" fmla="*/ 21 h 46"/>
                <a:gd name="T12" fmla="*/ 4 w 44"/>
                <a:gd name="T13" fmla="*/ 29 h 46"/>
                <a:gd name="T14" fmla="*/ 0 w 44"/>
                <a:gd name="T15" fmla="*/ 36 h 46"/>
                <a:gd name="T16" fmla="*/ 0 w 44"/>
                <a:gd name="T17" fmla="*/ 46 h 46"/>
                <a:gd name="T18" fmla="*/ 16 w 44"/>
                <a:gd name="T19" fmla="*/ 46 h 46"/>
                <a:gd name="T20" fmla="*/ 17 w 44"/>
                <a:gd name="T21" fmla="*/ 40 h 46"/>
                <a:gd name="T22" fmla="*/ 17 w 44"/>
                <a:gd name="T23" fmla="*/ 34 h 46"/>
                <a:gd name="T24" fmla="*/ 21 w 44"/>
                <a:gd name="T25" fmla="*/ 29 h 46"/>
                <a:gd name="T26" fmla="*/ 25 w 44"/>
                <a:gd name="T27" fmla="*/ 25 h 46"/>
                <a:gd name="T28" fmla="*/ 29 w 44"/>
                <a:gd name="T29" fmla="*/ 21 h 46"/>
                <a:gd name="T30" fmla="*/ 33 w 44"/>
                <a:gd name="T31" fmla="*/ 19 h 46"/>
                <a:gd name="T32" fmla="*/ 39 w 44"/>
                <a:gd name="T33" fmla="*/ 17 h 46"/>
                <a:gd name="T34" fmla="*/ 44 w 44"/>
                <a:gd name="T35" fmla="*/ 17 h 46"/>
                <a:gd name="T36" fmla="*/ 44 w 44"/>
                <a:gd name="T37" fmla="*/ 0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6"/>
                <a:gd name="T59" fmla="*/ 44 w 44"/>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6">
                  <a:moveTo>
                    <a:pt x="44" y="0"/>
                  </a:moveTo>
                  <a:lnTo>
                    <a:pt x="37" y="2"/>
                  </a:lnTo>
                  <a:lnTo>
                    <a:pt x="27" y="4"/>
                  </a:lnTo>
                  <a:lnTo>
                    <a:pt x="19" y="8"/>
                  </a:lnTo>
                  <a:lnTo>
                    <a:pt x="14" y="13"/>
                  </a:lnTo>
                  <a:lnTo>
                    <a:pt x="8" y="21"/>
                  </a:lnTo>
                  <a:lnTo>
                    <a:pt x="4" y="29"/>
                  </a:lnTo>
                  <a:lnTo>
                    <a:pt x="0" y="36"/>
                  </a:lnTo>
                  <a:lnTo>
                    <a:pt x="0" y="46"/>
                  </a:lnTo>
                  <a:lnTo>
                    <a:pt x="16" y="46"/>
                  </a:lnTo>
                  <a:lnTo>
                    <a:pt x="17" y="40"/>
                  </a:lnTo>
                  <a:lnTo>
                    <a:pt x="17" y="34"/>
                  </a:lnTo>
                  <a:lnTo>
                    <a:pt x="21" y="29"/>
                  </a:lnTo>
                  <a:lnTo>
                    <a:pt x="25" y="25"/>
                  </a:lnTo>
                  <a:lnTo>
                    <a:pt x="29" y="21"/>
                  </a:lnTo>
                  <a:lnTo>
                    <a:pt x="33" y="19"/>
                  </a:lnTo>
                  <a:lnTo>
                    <a:pt x="39" y="17"/>
                  </a:lnTo>
                  <a:lnTo>
                    <a:pt x="44" y="17"/>
                  </a:lnTo>
                  <a:lnTo>
                    <a:pt x="44" y="0"/>
                  </a:lnTo>
                  <a:close/>
                </a:path>
              </a:pathLst>
            </a:custGeom>
            <a:solidFill>
              <a:srgbClr val="FFFF00"/>
            </a:solidFill>
            <a:ln w="9525">
              <a:solidFill>
                <a:srgbClr val="FF3300"/>
              </a:solidFill>
              <a:round/>
              <a:headEnd/>
              <a:tailEnd/>
            </a:ln>
          </p:spPr>
          <p:txBody>
            <a:bodyPr/>
            <a:lstStyle/>
            <a:p>
              <a:endParaRPr lang="en-ZA"/>
            </a:p>
          </p:txBody>
        </p:sp>
        <p:sp>
          <p:nvSpPr>
            <p:cNvPr id="49" name="Freeform 113"/>
            <p:cNvSpPr>
              <a:spLocks/>
            </p:cNvSpPr>
            <p:nvPr/>
          </p:nvSpPr>
          <p:spPr bwMode="invGray">
            <a:xfrm>
              <a:off x="4431" y="2354"/>
              <a:ext cx="73" cy="73"/>
            </a:xfrm>
            <a:custGeom>
              <a:avLst/>
              <a:gdLst>
                <a:gd name="T0" fmla="*/ 36 w 73"/>
                <a:gd name="T1" fmla="*/ 0 h 73"/>
                <a:gd name="T2" fmla="*/ 44 w 73"/>
                <a:gd name="T3" fmla="*/ 2 h 73"/>
                <a:gd name="T4" fmla="*/ 50 w 73"/>
                <a:gd name="T5" fmla="*/ 4 h 73"/>
                <a:gd name="T6" fmla="*/ 57 w 73"/>
                <a:gd name="T7" fmla="*/ 8 h 73"/>
                <a:gd name="T8" fmla="*/ 61 w 73"/>
                <a:gd name="T9" fmla="*/ 11 h 73"/>
                <a:gd name="T10" fmla="*/ 67 w 73"/>
                <a:gd name="T11" fmla="*/ 17 h 73"/>
                <a:gd name="T12" fmla="*/ 69 w 73"/>
                <a:gd name="T13" fmla="*/ 23 h 73"/>
                <a:gd name="T14" fmla="*/ 73 w 73"/>
                <a:gd name="T15" fmla="*/ 29 h 73"/>
                <a:gd name="T16" fmla="*/ 73 w 73"/>
                <a:gd name="T17" fmla="*/ 36 h 73"/>
                <a:gd name="T18" fmla="*/ 73 w 73"/>
                <a:gd name="T19" fmla="*/ 44 h 73"/>
                <a:gd name="T20" fmla="*/ 69 w 73"/>
                <a:gd name="T21" fmla="*/ 52 h 73"/>
                <a:gd name="T22" fmla="*/ 67 w 73"/>
                <a:gd name="T23" fmla="*/ 57 h 73"/>
                <a:gd name="T24" fmla="*/ 61 w 73"/>
                <a:gd name="T25" fmla="*/ 63 h 73"/>
                <a:gd name="T26" fmla="*/ 57 w 73"/>
                <a:gd name="T27" fmla="*/ 67 h 73"/>
                <a:gd name="T28" fmla="*/ 50 w 73"/>
                <a:gd name="T29" fmla="*/ 71 h 73"/>
                <a:gd name="T30" fmla="*/ 44 w 73"/>
                <a:gd name="T31" fmla="*/ 73 h 73"/>
                <a:gd name="T32" fmla="*/ 36 w 73"/>
                <a:gd name="T33" fmla="*/ 73 h 73"/>
                <a:gd name="T34" fmla="*/ 29 w 73"/>
                <a:gd name="T35" fmla="*/ 73 h 73"/>
                <a:gd name="T36" fmla="*/ 23 w 73"/>
                <a:gd name="T37" fmla="*/ 71 h 73"/>
                <a:gd name="T38" fmla="*/ 15 w 73"/>
                <a:gd name="T39" fmla="*/ 67 h 73"/>
                <a:gd name="T40" fmla="*/ 9 w 73"/>
                <a:gd name="T41" fmla="*/ 63 h 73"/>
                <a:gd name="T42" fmla="*/ 6 w 73"/>
                <a:gd name="T43" fmla="*/ 57 h 73"/>
                <a:gd name="T44" fmla="*/ 2 w 73"/>
                <a:gd name="T45" fmla="*/ 52 h 73"/>
                <a:gd name="T46" fmla="*/ 0 w 73"/>
                <a:gd name="T47" fmla="*/ 44 h 73"/>
                <a:gd name="T48" fmla="*/ 0 w 73"/>
                <a:gd name="T49" fmla="*/ 36 h 73"/>
                <a:gd name="T50" fmla="*/ 0 w 73"/>
                <a:gd name="T51" fmla="*/ 29 h 73"/>
                <a:gd name="T52" fmla="*/ 2 w 73"/>
                <a:gd name="T53" fmla="*/ 23 h 73"/>
                <a:gd name="T54" fmla="*/ 6 w 73"/>
                <a:gd name="T55" fmla="*/ 17 h 73"/>
                <a:gd name="T56" fmla="*/ 9 w 73"/>
                <a:gd name="T57" fmla="*/ 11 h 73"/>
                <a:gd name="T58" fmla="*/ 15 w 73"/>
                <a:gd name="T59" fmla="*/ 8 h 73"/>
                <a:gd name="T60" fmla="*/ 23 w 73"/>
                <a:gd name="T61" fmla="*/ 4 h 73"/>
                <a:gd name="T62" fmla="*/ 29 w 73"/>
                <a:gd name="T63" fmla="*/ 2 h 73"/>
                <a:gd name="T64" fmla="*/ 36 w 73"/>
                <a:gd name="T65" fmla="*/ 0 h 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
                <a:gd name="T100" fmla="*/ 0 h 73"/>
                <a:gd name="T101" fmla="*/ 73 w 73"/>
                <a:gd name="T102" fmla="*/ 73 h 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 h="73">
                  <a:moveTo>
                    <a:pt x="36" y="0"/>
                  </a:moveTo>
                  <a:lnTo>
                    <a:pt x="44" y="2"/>
                  </a:lnTo>
                  <a:lnTo>
                    <a:pt x="50" y="4"/>
                  </a:lnTo>
                  <a:lnTo>
                    <a:pt x="57" y="8"/>
                  </a:lnTo>
                  <a:lnTo>
                    <a:pt x="61" y="11"/>
                  </a:lnTo>
                  <a:lnTo>
                    <a:pt x="67" y="17"/>
                  </a:lnTo>
                  <a:lnTo>
                    <a:pt x="69" y="23"/>
                  </a:lnTo>
                  <a:lnTo>
                    <a:pt x="73" y="29"/>
                  </a:lnTo>
                  <a:lnTo>
                    <a:pt x="73" y="36"/>
                  </a:lnTo>
                  <a:lnTo>
                    <a:pt x="73" y="44"/>
                  </a:lnTo>
                  <a:lnTo>
                    <a:pt x="69" y="52"/>
                  </a:lnTo>
                  <a:lnTo>
                    <a:pt x="67" y="57"/>
                  </a:lnTo>
                  <a:lnTo>
                    <a:pt x="61" y="63"/>
                  </a:lnTo>
                  <a:lnTo>
                    <a:pt x="57" y="67"/>
                  </a:lnTo>
                  <a:lnTo>
                    <a:pt x="50" y="71"/>
                  </a:lnTo>
                  <a:lnTo>
                    <a:pt x="44" y="73"/>
                  </a:lnTo>
                  <a:lnTo>
                    <a:pt x="36" y="73"/>
                  </a:lnTo>
                  <a:lnTo>
                    <a:pt x="29" y="73"/>
                  </a:lnTo>
                  <a:lnTo>
                    <a:pt x="23" y="71"/>
                  </a:lnTo>
                  <a:lnTo>
                    <a:pt x="15" y="67"/>
                  </a:lnTo>
                  <a:lnTo>
                    <a:pt x="9" y="63"/>
                  </a:lnTo>
                  <a:lnTo>
                    <a:pt x="6" y="57"/>
                  </a:lnTo>
                  <a:lnTo>
                    <a:pt x="2" y="52"/>
                  </a:lnTo>
                  <a:lnTo>
                    <a:pt x="0" y="44"/>
                  </a:lnTo>
                  <a:lnTo>
                    <a:pt x="0" y="36"/>
                  </a:lnTo>
                  <a:lnTo>
                    <a:pt x="0" y="29"/>
                  </a:lnTo>
                  <a:lnTo>
                    <a:pt x="2" y="23"/>
                  </a:lnTo>
                  <a:lnTo>
                    <a:pt x="6" y="17"/>
                  </a:lnTo>
                  <a:lnTo>
                    <a:pt x="9" y="11"/>
                  </a:lnTo>
                  <a:lnTo>
                    <a:pt x="15" y="8"/>
                  </a:lnTo>
                  <a:lnTo>
                    <a:pt x="23" y="4"/>
                  </a:lnTo>
                  <a:lnTo>
                    <a:pt x="29" y="2"/>
                  </a:lnTo>
                  <a:lnTo>
                    <a:pt x="36" y="0"/>
                  </a:lnTo>
                  <a:close/>
                </a:path>
              </a:pathLst>
            </a:custGeom>
            <a:solidFill>
              <a:srgbClr val="FFFF00"/>
            </a:solidFill>
            <a:ln w="9525">
              <a:solidFill>
                <a:srgbClr val="FF3300"/>
              </a:solidFill>
              <a:round/>
              <a:headEnd/>
              <a:tailEnd/>
            </a:ln>
          </p:spPr>
          <p:txBody>
            <a:bodyPr/>
            <a:lstStyle/>
            <a:p>
              <a:endParaRPr lang="en-ZA"/>
            </a:p>
          </p:txBody>
        </p:sp>
        <p:sp>
          <p:nvSpPr>
            <p:cNvPr id="50" name="Freeform 114"/>
            <p:cNvSpPr>
              <a:spLocks/>
            </p:cNvSpPr>
            <p:nvPr/>
          </p:nvSpPr>
          <p:spPr bwMode="invGray">
            <a:xfrm>
              <a:off x="4467" y="2346"/>
              <a:ext cx="44" cy="44"/>
            </a:xfrm>
            <a:custGeom>
              <a:avLst/>
              <a:gdLst>
                <a:gd name="T0" fmla="*/ 44 w 44"/>
                <a:gd name="T1" fmla="*/ 44 h 44"/>
                <a:gd name="T2" fmla="*/ 44 w 44"/>
                <a:gd name="T3" fmla="*/ 37 h 44"/>
                <a:gd name="T4" fmla="*/ 41 w 44"/>
                <a:gd name="T5" fmla="*/ 27 h 44"/>
                <a:gd name="T6" fmla="*/ 37 w 44"/>
                <a:gd name="T7" fmla="*/ 19 h 44"/>
                <a:gd name="T8" fmla="*/ 31 w 44"/>
                <a:gd name="T9" fmla="*/ 14 h 44"/>
                <a:gd name="T10" fmla="*/ 25 w 44"/>
                <a:gd name="T11" fmla="*/ 8 h 44"/>
                <a:gd name="T12" fmla="*/ 18 w 44"/>
                <a:gd name="T13" fmla="*/ 4 h 44"/>
                <a:gd name="T14" fmla="*/ 10 w 44"/>
                <a:gd name="T15" fmla="*/ 2 h 44"/>
                <a:gd name="T16" fmla="*/ 0 w 44"/>
                <a:gd name="T17" fmla="*/ 0 h 44"/>
                <a:gd name="T18" fmla="*/ 0 w 44"/>
                <a:gd name="T19" fmla="*/ 16 h 44"/>
                <a:gd name="T20" fmla="*/ 6 w 44"/>
                <a:gd name="T21" fmla="*/ 18 h 44"/>
                <a:gd name="T22" fmla="*/ 12 w 44"/>
                <a:gd name="T23" fmla="*/ 19 h 44"/>
                <a:gd name="T24" fmla="*/ 16 w 44"/>
                <a:gd name="T25" fmla="*/ 21 h 44"/>
                <a:gd name="T26" fmla="*/ 19 w 44"/>
                <a:gd name="T27" fmla="*/ 25 h 44"/>
                <a:gd name="T28" fmla="*/ 23 w 44"/>
                <a:gd name="T29" fmla="*/ 29 h 44"/>
                <a:gd name="T30" fmla="*/ 27 w 44"/>
                <a:gd name="T31" fmla="*/ 35 h 44"/>
                <a:gd name="T32" fmla="*/ 29 w 44"/>
                <a:gd name="T33" fmla="*/ 39 h 44"/>
                <a:gd name="T34" fmla="*/ 29 w 44"/>
                <a:gd name="T35" fmla="*/ 44 h 44"/>
                <a:gd name="T36" fmla="*/ 44 w 44"/>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44" y="44"/>
                  </a:moveTo>
                  <a:lnTo>
                    <a:pt x="44" y="37"/>
                  </a:lnTo>
                  <a:lnTo>
                    <a:pt x="41" y="27"/>
                  </a:lnTo>
                  <a:lnTo>
                    <a:pt x="37" y="19"/>
                  </a:lnTo>
                  <a:lnTo>
                    <a:pt x="31" y="14"/>
                  </a:lnTo>
                  <a:lnTo>
                    <a:pt x="25" y="8"/>
                  </a:lnTo>
                  <a:lnTo>
                    <a:pt x="18" y="4"/>
                  </a:lnTo>
                  <a:lnTo>
                    <a:pt x="10" y="2"/>
                  </a:lnTo>
                  <a:lnTo>
                    <a:pt x="0" y="0"/>
                  </a:lnTo>
                  <a:lnTo>
                    <a:pt x="0" y="16"/>
                  </a:lnTo>
                  <a:lnTo>
                    <a:pt x="6" y="18"/>
                  </a:lnTo>
                  <a:lnTo>
                    <a:pt x="12" y="19"/>
                  </a:lnTo>
                  <a:lnTo>
                    <a:pt x="16" y="21"/>
                  </a:lnTo>
                  <a:lnTo>
                    <a:pt x="19" y="25"/>
                  </a:lnTo>
                  <a:lnTo>
                    <a:pt x="23" y="29"/>
                  </a:lnTo>
                  <a:lnTo>
                    <a:pt x="27" y="35"/>
                  </a:lnTo>
                  <a:lnTo>
                    <a:pt x="29" y="39"/>
                  </a:lnTo>
                  <a:lnTo>
                    <a:pt x="29" y="44"/>
                  </a:lnTo>
                  <a:lnTo>
                    <a:pt x="44" y="44"/>
                  </a:lnTo>
                  <a:close/>
                </a:path>
              </a:pathLst>
            </a:custGeom>
            <a:solidFill>
              <a:srgbClr val="FFFF00"/>
            </a:solidFill>
            <a:ln w="9525">
              <a:solidFill>
                <a:srgbClr val="FF3300"/>
              </a:solidFill>
              <a:round/>
              <a:headEnd/>
              <a:tailEnd/>
            </a:ln>
          </p:spPr>
          <p:txBody>
            <a:bodyPr/>
            <a:lstStyle/>
            <a:p>
              <a:endParaRPr lang="en-ZA"/>
            </a:p>
          </p:txBody>
        </p:sp>
        <p:sp>
          <p:nvSpPr>
            <p:cNvPr id="51" name="Freeform 115"/>
            <p:cNvSpPr>
              <a:spLocks/>
            </p:cNvSpPr>
            <p:nvPr/>
          </p:nvSpPr>
          <p:spPr bwMode="invGray">
            <a:xfrm>
              <a:off x="4467" y="2390"/>
              <a:ext cx="44" cy="44"/>
            </a:xfrm>
            <a:custGeom>
              <a:avLst/>
              <a:gdLst>
                <a:gd name="T0" fmla="*/ 0 w 44"/>
                <a:gd name="T1" fmla="*/ 44 h 44"/>
                <a:gd name="T2" fmla="*/ 10 w 44"/>
                <a:gd name="T3" fmla="*/ 44 h 44"/>
                <a:gd name="T4" fmla="*/ 18 w 44"/>
                <a:gd name="T5" fmla="*/ 42 h 44"/>
                <a:gd name="T6" fmla="*/ 25 w 44"/>
                <a:gd name="T7" fmla="*/ 39 h 44"/>
                <a:gd name="T8" fmla="*/ 31 w 44"/>
                <a:gd name="T9" fmla="*/ 33 h 44"/>
                <a:gd name="T10" fmla="*/ 37 w 44"/>
                <a:gd name="T11" fmla="*/ 25 h 44"/>
                <a:gd name="T12" fmla="*/ 41 w 44"/>
                <a:gd name="T13" fmla="*/ 18 h 44"/>
                <a:gd name="T14" fmla="*/ 44 w 44"/>
                <a:gd name="T15" fmla="*/ 10 h 44"/>
                <a:gd name="T16" fmla="*/ 44 w 44"/>
                <a:gd name="T17" fmla="*/ 0 h 44"/>
                <a:gd name="T18" fmla="*/ 29 w 44"/>
                <a:gd name="T19" fmla="*/ 0 h 44"/>
                <a:gd name="T20" fmla="*/ 29 w 44"/>
                <a:gd name="T21" fmla="*/ 6 h 44"/>
                <a:gd name="T22" fmla="*/ 27 w 44"/>
                <a:gd name="T23" fmla="*/ 12 h 44"/>
                <a:gd name="T24" fmla="*/ 23 w 44"/>
                <a:gd name="T25" fmla="*/ 18 h 44"/>
                <a:gd name="T26" fmla="*/ 19 w 44"/>
                <a:gd name="T27" fmla="*/ 21 h 44"/>
                <a:gd name="T28" fmla="*/ 16 w 44"/>
                <a:gd name="T29" fmla="*/ 25 h 44"/>
                <a:gd name="T30" fmla="*/ 12 w 44"/>
                <a:gd name="T31" fmla="*/ 27 h 44"/>
                <a:gd name="T32" fmla="*/ 6 w 44"/>
                <a:gd name="T33" fmla="*/ 29 h 44"/>
                <a:gd name="T34" fmla="*/ 0 w 44"/>
                <a:gd name="T35" fmla="*/ 29 h 44"/>
                <a:gd name="T36" fmla="*/ 0 w 44"/>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44"/>
                  </a:moveTo>
                  <a:lnTo>
                    <a:pt x="10" y="44"/>
                  </a:lnTo>
                  <a:lnTo>
                    <a:pt x="18" y="42"/>
                  </a:lnTo>
                  <a:lnTo>
                    <a:pt x="25" y="39"/>
                  </a:lnTo>
                  <a:lnTo>
                    <a:pt x="31" y="33"/>
                  </a:lnTo>
                  <a:lnTo>
                    <a:pt x="37" y="25"/>
                  </a:lnTo>
                  <a:lnTo>
                    <a:pt x="41" y="18"/>
                  </a:lnTo>
                  <a:lnTo>
                    <a:pt x="44" y="10"/>
                  </a:lnTo>
                  <a:lnTo>
                    <a:pt x="44" y="0"/>
                  </a:lnTo>
                  <a:lnTo>
                    <a:pt x="29" y="0"/>
                  </a:lnTo>
                  <a:lnTo>
                    <a:pt x="29" y="6"/>
                  </a:lnTo>
                  <a:lnTo>
                    <a:pt x="27" y="12"/>
                  </a:lnTo>
                  <a:lnTo>
                    <a:pt x="23" y="18"/>
                  </a:lnTo>
                  <a:lnTo>
                    <a:pt x="19" y="21"/>
                  </a:lnTo>
                  <a:lnTo>
                    <a:pt x="16" y="25"/>
                  </a:lnTo>
                  <a:lnTo>
                    <a:pt x="12" y="27"/>
                  </a:lnTo>
                  <a:lnTo>
                    <a:pt x="6" y="29"/>
                  </a:lnTo>
                  <a:lnTo>
                    <a:pt x="0" y="29"/>
                  </a:lnTo>
                  <a:lnTo>
                    <a:pt x="0" y="44"/>
                  </a:lnTo>
                  <a:close/>
                </a:path>
              </a:pathLst>
            </a:custGeom>
            <a:solidFill>
              <a:srgbClr val="FFFF00"/>
            </a:solidFill>
            <a:ln w="9525">
              <a:solidFill>
                <a:srgbClr val="FF3300"/>
              </a:solidFill>
              <a:round/>
              <a:headEnd/>
              <a:tailEnd/>
            </a:ln>
          </p:spPr>
          <p:txBody>
            <a:bodyPr/>
            <a:lstStyle/>
            <a:p>
              <a:endParaRPr lang="en-ZA"/>
            </a:p>
          </p:txBody>
        </p:sp>
        <p:sp>
          <p:nvSpPr>
            <p:cNvPr id="52" name="Freeform 116"/>
            <p:cNvSpPr>
              <a:spLocks/>
            </p:cNvSpPr>
            <p:nvPr/>
          </p:nvSpPr>
          <p:spPr bwMode="invGray">
            <a:xfrm>
              <a:off x="4423" y="2390"/>
              <a:ext cx="44" cy="44"/>
            </a:xfrm>
            <a:custGeom>
              <a:avLst/>
              <a:gdLst>
                <a:gd name="T0" fmla="*/ 0 w 44"/>
                <a:gd name="T1" fmla="*/ 0 h 44"/>
                <a:gd name="T2" fmla="*/ 0 w 44"/>
                <a:gd name="T3" fmla="*/ 10 h 44"/>
                <a:gd name="T4" fmla="*/ 4 w 44"/>
                <a:gd name="T5" fmla="*/ 18 h 44"/>
                <a:gd name="T6" fmla="*/ 8 w 44"/>
                <a:gd name="T7" fmla="*/ 25 h 44"/>
                <a:gd name="T8" fmla="*/ 14 w 44"/>
                <a:gd name="T9" fmla="*/ 33 h 44"/>
                <a:gd name="T10" fmla="*/ 19 w 44"/>
                <a:gd name="T11" fmla="*/ 39 h 44"/>
                <a:gd name="T12" fmla="*/ 27 w 44"/>
                <a:gd name="T13" fmla="*/ 42 h 44"/>
                <a:gd name="T14" fmla="*/ 35 w 44"/>
                <a:gd name="T15" fmla="*/ 44 h 44"/>
                <a:gd name="T16" fmla="*/ 44 w 44"/>
                <a:gd name="T17" fmla="*/ 44 h 44"/>
                <a:gd name="T18" fmla="*/ 44 w 44"/>
                <a:gd name="T19" fmla="*/ 29 h 44"/>
                <a:gd name="T20" fmla="*/ 39 w 44"/>
                <a:gd name="T21" fmla="*/ 29 h 44"/>
                <a:gd name="T22" fmla="*/ 33 w 44"/>
                <a:gd name="T23" fmla="*/ 27 h 44"/>
                <a:gd name="T24" fmla="*/ 29 w 44"/>
                <a:gd name="T25" fmla="*/ 25 h 44"/>
                <a:gd name="T26" fmla="*/ 23 w 44"/>
                <a:gd name="T27" fmla="*/ 21 h 44"/>
                <a:gd name="T28" fmla="*/ 21 w 44"/>
                <a:gd name="T29" fmla="*/ 18 h 44"/>
                <a:gd name="T30" fmla="*/ 17 w 44"/>
                <a:gd name="T31" fmla="*/ 12 h 44"/>
                <a:gd name="T32" fmla="*/ 16 w 44"/>
                <a:gd name="T33" fmla="*/ 6 h 44"/>
                <a:gd name="T34" fmla="*/ 16 w 44"/>
                <a:gd name="T35" fmla="*/ 0 h 44"/>
                <a:gd name="T36" fmla="*/ 0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0"/>
                  </a:moveTo>
                  <a:lnTo>
                    <a:pt x="0" y="10"/>
                  </a:lnTo>
                  <a:lnTo>
                    <a:pt x="4" y="18"/>
                  </a:lnTo>
                  <a:lnTo>
                    <a:pt x="8" y="25"/>
                  </a:lnTo>
                  <a:lnTo>
                    <a:pt x="14" y="33"/>
                  </a:lnTo>
                  <a:lnTo>
                    <a:pt x="19" y="39"/>
                  </a:lnTo>
                  <a:lnTo>
                    <a:pt x="27" y="42"/>
                  </a:lnTo>
                  <a:lnTo>
                    <a:pt x="35" y="44"/>
                  </a:lnTo>
                  <a:lnTo>
                    <a:pt x="44" y="44"/>
                  </a:lnTo>
                  <a:lnTo>
                    <a:pt x="44" y="29"/>
                  </a:lnTo>
                  <a:lnTo>
                    <a:pt x="39" y="29"/>
                  </a:lnTo>
                  <a:lnTo>
                    <a:pt x="33" y="27"/>
                  </a:lnTo>
                  <a:lnTo>
                    <a:pt x="29" y="25"/>
                  </a:lnTo>
                  <a:lnTo>
                    <a:pt x="23" y="21"/>
                  </a:lnTo>
                  <a:lnTo>
                    <a:pt x="21" y="18"/>
                  </a:lnTo>
                  <a:lnTo>
                    <a:pt x="17" y="12"/>
                  </a:lnTo>
                  <a:lnTo>
                    <a:pt x="16" y="6"/>
                  </a:lnTo>
                  <a:lnTo>
                    <a:pt x="16" y="0"/>
                  </a:lnTo>
                  <a:lnTo>
                    <a:pt x="0" y="0"/>
                  </a:lnTo>
                  <a:close/>
                </a:path>
              </a:pathLst>
            </a:custGeom>
            <a:solidFill>
              <a:srgbClr val="FFFF00"/>
            </a:solidFill>
            <a:ln w="9525">
              <a:solidFill>
                <a:srgbClr val="FF3300"/>
              </a:solidFill>
              <a:round/>
              <a:headEnd/>
              <a:tailEnd/>
            </a:ln>
          </p:spPr>
          <p:txBody>
            <a:bodyPr/>
            <a:lstStyle/>
            <a:p>
              <a:endParaRPr lang="en-ZA"/>
            </a:p>
          </p:txBody>
        </p:sp>
        <p:sp>
          <p:nvSpPr>
            <p:cNvPr id="53" name="Freeform 117"/>
            <p:cNvSpPr>
              <a:spLocks/>
            </p:cNvSpPr>
            <p:nvPr/>
          </p:nvSpPr>
          <p:spPr bwMode="invGray">
            <a:xfrm>
              <a:off x="4423" y="2346"/>
              <a:ext cx="44" cy="44"/>
            </a:xfrm>
            <a:custGeom>
              <a:avLst/>
              <a:gdLst>
                <a:gd name="T0" fmla="*/ 44 w 44"/>
                <a:gd name="T1" fmla="*/ 0 h 44"/>
                <a:gd name="T2" fmla="*/ 35 w 44"/>
                <a:gd name="T3" fmla="*/ 2 h 44"/>
                <a:gd name="T4" fmla="*/ 27 w 44"/>
                <a:gd name="T5" fmla="*/ 4 h 44"/>
                <a:gd name="T6" fmla="*/ 19 w 44"/>
                <a:gd name="T7" fmla="*/ 8 h 44"/>
                <a:gd name="T8" fmla="*/ 14 w 44"/>
                <a:gd name="T9" fmla="*/ 14 h 44"/>
                <a:gd name="T10" fmla="*/ 8 w 44"/>
                <a:gd name="T11" fmla="*/ 19 h 44"/>
                <a:gd name="T12" fmla="*/ 4 w 44"/>
                <a:gd name="T13" fmla="*/ 27 h 44"/>
                <a:gd name="T14" fmla="*/ 0 w 44"/>
                <a:gd name="T15" fmla="*/ 37 h 44"/>
                <a:gd name="T16" fmla="*/ 0 w 44"/>
                <a:gd name="T17" fmla="*/ 44 h 44"/>
                <a:gd name="T18" fmla="*/ 16 w 44"/>
                <a:gd name="T19" fmla="*/ 44 h 44"/>
                <a:gd name="T20" fmla="*/ 16 w 44"/>
                <a:gd name="T21" fmla="*/ 39 h 44"/>
                <a:gd name="T22" fmla="*/ 17 w 44"/>
                <a:gd name="T23" fmla="*/ 35 h 44"/>
                <a:gd name="T24" fmla="*/ 21 w 44"/>
                <a:gd name="T25" fmla="*/ 29 h 44"/>
                <a:gd name="T26" fmla="*/ 23 w 44"/>
                <a:gd name="T27" fmla="*/ 25 h 44"/>
                <a:gd name="T28" fmla="*/ 29 w 44"/>
                <a:gd name="T29" fmla="*/ 21 h 44"/>
                <a:gd name="T30" fmla="*/ 33 w 44"/>
                <a:gd name="T31" fmla="*/ 19 h 44"/>
                <a:gd name="T32" fmla="*/ 39 w 44"/>
                <a:gd name="T33" fmla="*/ 18 h 44"/>
                <a:gd name="T34" fmla="*/ 44 w 44"/>
                <a:gd name="T35" fmla="*/ 16 h 44"/>
                <a:gd name="T36" fmla="*/ 44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44" y="0"/>
                  </a:moveTo>
                  <a:lnTo>
                    <a:pt x="35" y="2"/>
                  </a:lnTo>
                  <a:lnTo>
                    <a:pt x="27" y="4"/>
                  </a:lnTo>
                  <a:lnTo>
                    <a:pt x="19" y="8"/>
                  </a:lnTo>
                  <a:lnTo>
                    <a:pt x="14" y="14"/>
                  </a:lnTo>
                  <a:lnTo>
                    <a:pt x="8" y="19"/>
                  </a:lnTo>
                  <a:lnTo>
                    <a:pt x="4" y="27"/>
                  </a:lnTo>
                  <a:lnTo>
                    <a:pt x="0" y="37"/>
                  </a:lnTo>
                  <a:lnTo>
                    <a:pt x="0" y="44"/>
                  </a:lnTo>
                  <a:lnTo>
                    <a:pt x="16" y="44"/>
                  </a:lnTo>
                  <a:lnTo>
                    <a:pt x="16" y="39"/>
                  </a:lnTo>
                  <a:lnTo>
                    <a:pt x="17" y="35"/>
                  </a:lnTo>
                  <a:lnTo>
                    <a:pt x="21" y="29"/>
                  </a:lnTo>
                  <a:lnTo>
                    <a:pt x="23" y="25"/>
                  </a:lnTo>
                  <a:lnTo>
                    <a:pt x="29" y="21"/>
                  </a:lnTo>
                  <a:lnTo>
                    <a:pt x="33" y="19"/>
                  </a:lnTo>
                  <a:lnTo>
                    <a:pt x="39" y="18"/>
                  </a:lnTo>
                  <a:lnTo>
                    <a:pt x="44" y="16"/>
                  </a:lnTo>
                  <a:lnTo>
                    <a:pt x="44" y="0"/>
                  </a:lnTo>
                  <a:close/>
                </a:path>
              </a:pathLst>
            </a:custGeom>
            <a:solidFill>
              <a:srgbClr val="FFFF00"/>
            </a:solidFill>
            <a:ln w="9525">
              <a:solidFill>
                <a:srgbClr val="FF3300"/>
              </a:solidFill>
              <a:round/>
              <a:headEnd/>
              <a:tailEnd/>
            </a:ln>
          </p:spPr>
          <p:txBody>
            <a:bodyPr/>
            <a:lstStyle/>
            <a:p>
              <a:endParaRPr lang="en-ZA"/>
            </a:p>
          </p:txBody>
        </p:sp>
        <p:sp>
          <p:nvSpPr>
            <p:cNvPr id="54" name="Freeform 118"/>
            <p:cNvSpPr>
              <a:spLocks/>
            </p:cNvSpPr>
            <p:nvPr/>
          </p:nvSpPr>
          <p:spPr bwMode="invGray">
            <a:xfrm>
              <a:off x="4663" y="2421"/>
              <a:ext cx="73" cy="73"/>
            </a:xfrm>
            <a:custGeom>
              <a:avLst/>
              <a:gdLst>
                <a:gd name="T0" fmla="*/ 36 w 73"/>
                <a:gd name="T1" fmla="*/ 0 h 73"/>
                <a:gd name="T2" fmla="*/ 44 w 73"/>
                <a:gd name="T3" fmla="*/ 0 h 73"/>
                <a:gd name="T4" fmla="*/ 51 w 73"/>
                <a:gd name="T5" fmla="*/ 2 h 73"/>
                <a:gd name="T6" fmla="*/ 57 w 73"/>
                <a:gd name="T7" fmla="*/ 6 h 73"/>
                <a:gd name="T8" fmla="*/ 63 w 73"/>
                <a:gd name="T9" fmla="*/ 10 h 73"/>
                <a:gd name="T10" fmla="*/ 67 w 73"/>
                <a:gd name="T11" fmla="*/ 15 h 73"/>
                <a:gd name="T12" fmla="*/ 71 w 73"/>
                <a:gd name="T13" fmla="*/ 21 h 73"/>
                <a:gd name="T14" fmla="*/ 73 w 73"/>
                <a:gd name="T15" fmla="*/ 29 h 73"/>
                <a:gd name="T16" fmla="*/ 73 w 73"/>
                <a:gd name="T17" fmla="*/ 36 h 73"/>
                <a:gd name="T18" fmla="*/ 73 w 73"/>
                <a:gd name="T19" fmla="*/ 44 h 73"/>
                <a:gd name="T20" fmla="*/ 71 w 73"/>
                <a:gd name="T21" fmla="*/ 50 h 73"/>
                <a:gd name="T22" fmla="*/ 67 w 73"/>
                <a:gd name="T23" fmla="*/ 55 h 73"/>
                <a:gd name="T24" fmla="*/ 63 w 73"/>
                <a:gd name="T25" fmla="*/ 61 h 73"/>
                <a:gd name="T26" fmla="*/ 57 w 73"/>
                <a:gd name="T27" fmla="*/ 65 h 73"/>
                <a:gd name="T28" fmla="*/ 51 w 73"/>
                <a:gd name="T29" fmla="*/ 69 h 73"/>
                <a:gd name="T30" fmla="*/ 44 w 73"/>
                <a:gd name="T31" fmla="*/ 71 h 73"/>
                <a:gd name="T32" fmla="*/ 36 w 73"/>
                <a:gd name="T33" fmla="*/ 73 h 73"/>
                <a:gd name="T34" fmla="*/ 30 w 73"/>
                <a:gd name="T35" fmla="*/ 71 h 73"/>
                <a:gd name="T36" fmla="*/ 23 w 73"/>
                <a:gd name="T37" fmla="*/ 69 h 73"/>
                <a:gd name="T38" fmla="*/ 17 w 73"/>
                <a:gd name="T39" fmla="*/ 65 h 73"/>
                <a:gd name="T40" fmla="*/ 11 w 73"/>
                <a:gd name="T41" fmla="*/ 61 h 73"/>
                <a:gd name="T42" fmla="*/ 7 w 73"/>
                <a:gd name="T43" fmla="*/ 55 h 73"/>
                <a:gd name="T44" fmla="*/ 4 w 73"/>
                <a:gd name="T45" fmla="*/ 50 h 73"/>
                <a:gd name="T46" fmla="*/ 2 w 73"/>
                <a:gd name="T47" fmla="*/ 44 h 73"/>
                <a:gd name="T48" fmla="*/ 0 w 73"/>
                <a:gd name="T49" fmla="*/ 36 h 73"/>
                <a:gd name="T50" fmla="*/ 2 w 73"/>
                <a:gd name="T51" fmla="*/ 29 h 73"/>
                <a:gd name="T52" fmla="*/ 4 w 73"/>
                <a:gd name="T53" fmla="*/ 21 h 73"/>
                <a:gd name="T54" fmla="*/ 7 w 73"/>
                <a:gd name="T55" fmla="*/ 15 h 73"/>
                <a:gd name="T56" fmla="*/ 11 w 73"/>
                <a:gd name="T57" fmla="*/ 10 h 73"/>
                <a:gd name="T58" fmla="*/ 17 w 73"/>
                <a:gd name="T59" fmla="*/ 6 h 73"/>
                <a:gd name="T60" fmla="*/ 23 w 73"/>
                <a:gd name="T61" fmla="*/ 2 h 73"/>
                <a:gd name="T62" fmla="*/ 30 w 73"/>
                <a:gd name="T63" fmla="*/ 0 h 73"/>
                <a:gd name="T64" fmla="*/ 36 w 73"/>
                <a:gd name="T65" fmla="*/ 0 h 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
                <a:gd name="T100" fmla="*/ 0 h 73"/>
                <a:gd name="T101" fmla="*/ 73 w 73"/>
                <a:gd name="T102" fmla="*/ 73 h 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 h="73">
                  <a:moveTo>
                    <a:pt x="36" y="0"/>
                  </a:moveTo>
                  <a:lnTo>
                    <a:pt x="44" y="0"/>
                  </a:lnTo>
                  <a:lnTo>
                    <a:pt x="51" y="2"/>
                  </a:lnTo>
                  <a:lnTo>
                    <a:pt x="57" y="6"/>
                  </a:lnTo>
                  <a:lnTo>
                    <a:pt x="63" y="10"/>
                  </a:lnTo>
                  <a:lnTo>
                    <a:pt x="67" y="15"/>
                  </a:lnTo>
                  <a:lnTo>
                    <a:pt x="71" y="21"/>
                  </a:lnTo>
                  <a:lnTo>
                    <a:pt x="73" y="29"/>
                  </a:lnTo>
                  <a:lnTo>
                    <a:pt x="73" y="36"/>
                  </a:lnTo>
                  <a:lnTo>
                    <a:pt x="73" y="44"/>
                  </a:lnTo>
                  <a:lnTo>
                    <a:pt x="71" y="50"/>
                  </a:lnTo>
                  <a:lnTo>
                    <a:pt x="67" y="55"/>
                  </a:lnTo>
                  <a:lnTo>
                    <a:pt x="63" y="61"/>
                  </a:lnTo>
                  <a:lnTo>
                    <a:pt x="57" y="65"/>
                  </a:lnTo>
                  <a:lnTo>
                    <a:pt x="51" y="69"/>
                  </a:lnTo>
                  <a:lnTo>
                    <a:pt x="44" y="71"/>
                  </a:lnTo>
                  <a:lnTo>
                    <a:pt x="36" y="73"/>
                  </a:lnTo>
                  <a:lnTo>
                    <a:pt x="30" y="71"/>
                  </a:lnTo>
                  <a:lnTo>
                    <a:pt x="23" y="69"/>
                  </a:lnTo>
                  <a:lnTo>
                    <a:pt x="17" y="65"/>
                  </a:lnTo>
                  <a:lnTo>
                    <a:pt x="11" y="61"/>
                  </a:lnTo>
                  <a:lnTo>
                    <a:pt x="7" y="55"/>
                  </a:lnTo>
                  <a:lnTo>
                    <a:pt x="4" y="50"/>
                  </a:lnTo>
                  <a:lnTo>
                    <a:pt x="2" y="44"/>
                  </a:lnTo>
                  <a:lnTo>
                    <a:pt x="0" y="36"/>
                  </a:lnTo>
                  <a:lnTo>
                    <a:pt x="2" y="29"/>
                  </a:lnTo>
                  <a:lnTo>
                    <a:pt x="4" y="21"/>
                  </a:lnTo>
                  <a:lnTo>
                    <a:pt x="7" y="15"/>
                  </a:lnTo>
                  <a:lnTo>
                    <a:pt x="11" y="10"/>
                  </a:lnTo>
                  <a:lnTo>
                    <a:pt x="17" y="6"/>
                  </a:lnTo>
                  <a:lnTo>
                    <a:pt x="23" y="2"/>
                  </a:lnTo>
                  <a:lnTo>
                    <a:pt x="30" y="0"/>
                  </a:lnTo>
                  <a:lnTo>
                    <a:pt x="36" y="0"/>
                  </a:lnTo>
                  <a:close/>
                </a:path>
              </a:pathLst>
            </a:custGeom>
            <a:solidFill>
              <a:srgbClr val="FFFF00"/>
            </a:solidFill>
            <a:ln w="9525">
              <a:solidFill>
                <a:srgbClr val="FF3300"/>
              </a:solidFill>
              <a:round/>
              <a:headEnd/>
              <a:tailEnd/>
            </a:ln>
          </p:spPr>
          <p:txBody>
            <a:bodyPr/>
            <a:lstStyle/>
            <a:p>
              <a:endParaRPr lang="en-ZA"/>
            </a:p>
          </p:txBody>
        </p:sp>
        <p:sp>
          <p:nvSpPr>
            <p:cNvPr id="55" name="Freeform 119"/>
            <p:cNvSpPr>
              <a:spLocks/>
            </p:cNvSpPr>
            <p:nvPr/>
          </p:nvSpPr>
          <p:spPr bwMode="invGray">
            <a:xfrm>
              <a:off x="4699" y="2413"/>
              <a:ext cx="46" cy="44"/>
            </a:xfrm>
            <a:custGeom>
              <a:avLst/>
              <a:gdLst>
                <a:gd name="T0" fmla="*/ 46 w 46"/>
                <a:gd name="T1" fmla="*/ 44 h 44"/>
                <a:gd name="T2" fmla="*/ 44 w 46"/>
                <a:gd name="T3" fmla="*/ 35 h 44"/>
                <a:gd name="T4" fmla="*/ 42 w 46"/>
                <a:gd name="T5" fmla="*/ 27 h 44"/>
                <a:gd name="T6" fmla="*/ 38 w 46"/>
                <a:gd name="T7" fmla="*/ 19 h 44"/>
                <a:gd name="T8" fmla="*/ 33 w 46"/>
                <a:gd name="T9" fmla="*/ 12 h 44"/>
                <a:gd name="T10" fmla="*/ 25 w 46"/>
                <a:gd name="T11" fmla="*/ 8 h 44"/>
                <a:gd name="T12" fmla="*/ 17 w 46"/>
                <a:gd name="T13" fmla="*/ 2 h 44"/>
                <a:gd name="T14" fmla="*/ 10 w 46"/>
                <a:gd name="T15" fmla="*/ 0 h 44"/>
                <a:gd name="T16" fmla="*/ 0 w 46"/>
                <a:gd name="T17" fmla="*/ 0 h 44"/>
                <a:gd name="T18" fmla="*/ 0 w 46"/>
                <a:gd name="T19" fmla="*/ 16 h 44"/>
                <a:gd name="T20" fmla="*/ 6 w 46"/>
                <a:gd name="T21" fmla="*/ 16 h 44"/>
                <a:gd name="T22" fmla="*/ 12 w 46"/>
                <a:gd name="T23" fmla="*/ 18 h 44"/>
                <a:gd name="T24" fmla="*/ 17 w 46"/>
                <a:gd name="T25" fmla="*/ 19 h 44"/>
                <a:gd name="T26" fmla="*/ 21 w 46"/>
                <a:gd name="T27" fmla="*/ 23 h 44"/>
                <a:gd name="T28" fmla="*/ 25 w 46"/>
                <a:gd name="T29" fmla="*/ 27 h 44"/>
                <a:gd name="T30" fmla="*/ 27 w 46"/>
                <a:gd name="T31" fmla="*/ 33 h 44"/>
                <a:gd name="T32" fmla="*/ 29 w 46"/>
                <a:gd name="T33" fmla="*/ 39 h 44"/>
                <a:gd name="T34" fmla="*/ 29 w 46"/>
                <a:gd name="T35" fmla="*/ 44 h 44"/>
                <a:gd name="T36" fmla="*/ 46 w 46"/>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44"/>
                <a:gd name="T59" fmla="*/ 46 w 46"/>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44">
                  <a:moveTo>
                    <a:pt x="46" y="44"/>
                  </a:moveTo>
                  <a:lnTo>
                    <a:pt x="44" y="35"/>
                  </a:lnTo>
                  <a:lnTo>
                    <a:pt x="42" y="27"/>
                  </a:lnTo>
                  <a:lnTo>
                    <a:pt x="38" y="19"/>
                  </a:lnTo>
                  <a:lnTo>
                    <a:pt x="33" y="12"/>
                  </a:lnTo>
                  <a:lnTo>
                    <a:pt x="25" y="8"/>
                  </a:lnTo>
                  <a:lnTo>
                    <a:pt x="17" y="2"/>
                  </a:lnTo>
                  <a:lnTo>
                    <a:pt x="10" y="0"/>
                  </a:lnTo>
                  <a:lnTo>
                    <a:pt x="0" y="0"/>
                  </a:lnTo>
                  <a:lnTo>
                    <a:pt x="0" y="16"/>
                  </a:lnTo>
                  <a:lnTo>
                    <a:pt x="6" y="16"/>
                  </a:lnTo>
                  <a:lnTo>
                    <a:pt x="12" y="18"/>
                  </a:lnTo>
                  <a:lnTo>
                    <a:pt x="17" y="19"/>
                  </a:lnTo>
                  <a:lnTo>
                    <a:pt x="21" y="23"/>
                  </a:lnTo>
                  <a:lnTo>
                    <a:pt x="25" y="27"/>
                  </a:lnTo>
                  <a:lnTo>
                    <a:pt x="27" y="33"/>
                  </a:lnTo>
                  <a:lnTo>
                    <a:pt x="29" y="39"/>
                  </a:lnTo>
                  <a:lnTo>
                    <a:pt x="29" y="44"/>
                  </a:lnTo>
                  <a:lnTo>
                    <a:pt x="46" y="44"/>
                  </a:lnTo>
                  <a:close/>
                </a:path>
              </a:pathLst>
            </a:custGeom>
            <a:solidFill>
              <a:srgbClr val="FFFF00"/>
            </a:solidFill>
            <a:ln w="9525">
              <a:solidFill>
                <a:srgbClr val="FF3300"/>
              </a:solidFill>
              <a:round/>
              <a:headEnd/>
              <a:tailEnd/>
            </a:ln>
          </p:spPr>
          <p:txBody>
            <a:bodyPr/>
            <a:lstStyle/>
            <a:p>
              <a:endParaRPr lang="en-ZA"/>
            </a:p>
          </p:txBody>
        </p:sp>
        <p:sp>
          <p:nvSpPr>
            <p:cNvPr id="56" name="Freeform 120"/>
            <p:cNvSpPr>
              <a:spLocks/>
            </p:cNvSpPr>
            <p:nvPr/>
          </p:nvSpPr>
          <p:spPr bwMode="invGray">
            <a:xfrm>
              <a:off x="4699" y="2457"/>
              <a:ext cx="46" cy="44"/>
            </a:xfrm>
            <a:custGeom>
              <a:avLst/>
              <a:gdLst>
                <a:gd name="T0" fmla="*/ 0 w 46"/>
                <a:gd name="T1" fmla="*/ 44 h 44"/>
                <a:gd name="T2" fmla="*/ 10 w 46"/>
                <a:gd name="T3" fmla="*/ 42 h 44"/>
                <a:gd name="T4" fmla="*/ 17 w 46"/>
                <a:gd name="T5" fmla="*/ 41 h 44"/>
                <a:gd name="T6" fmla="*/ 25 w 46"/>
                <a:gd name="T7" fmla="*/ 37 h 44"/>
                <a:gd name="T8" fmla="*/ 33 w 46"/>
                <a:gd name="T9" fmla="*/ 31 h 44"/>
                <a:gd name="T10" fmla="*/ 38 w 46"/>
                <a:gd name="T11" fmla="*/ 25 h 44"/>
                <a:gd name="T12" fmla="*/ 42 w 46"/>
                <a:gd name="T13" fmla="*/ 18 h 44"/>
                <a:gd name="T14" fmla="*/ 44 w 46"/>
                <a:gd name="T15" fmla="*/ 8 h 44"/>
                <a:gd name="T16" fmla="*/ 46 w 46"/>
                <a:gd name="T17" fmla="*/ 0 h 44"/>
                <a:gd name="T18" fmla="*/ 29 w 46"/>
                <a:gd name="T19" fmla="*/ 0 h 44"/>
                <a:gd name="T20" fmla="*/ 29 w 46"/>
                <a:gd name="T21" fmla="*/ 6 h 44"/>
                <a:gd name="T22" fmla="*/ 27 w 46"/>
                <a:gd name="T23" fmla="*/ 12 h 44"/>
                <a:gd name="T24" fmla="*/ 25 w 46"/>
                <a:gd name="T25" fmla="*/ 16 h 44"/>
                <a:gd name="T26" fmla="*/ 21 w 46"/>
                <a:gd name="T27" fmla="*/ 19 h 44"/>
                <a:gd name="T28" fmla="*/ 17 w 46"/>
                <a:gd name="T29" fmla="*/ 23 h 44"/>
                <a:gd name="T30" fmla="*/ 12 w 46"/>
                <a:gd name="T31" fmla="*/ 25 h 44"/>
                <a:gd name="T32" fmla="*/ 6 w 46"/>
                <a:gd name="T33" fmla="*/ 27 h 44"/>
                <a:gd name="T34" fmla="*/ 0 w 46"/>
                <a:gd name="T35" fmla="*/ 29 h 44"/>
                <a:gd name="T36" fmla="*/ 0 w 46"/>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6"/>
                <a:gd name="T58" fmla="*/ 0 h 44"/>
                <a:gd name="T59" fmla="*/ 46 w 46"/>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6" h="44">
                  <a:moveTo>
                    <a:pt x="0" y="44"/>
                  </a:moveTo>
                  <a:lnTo>
                    <a:pt x="10" y="42"/>
                  </a:lnTo>
                  <a:lnTo>
                    <a:pt x="17" y="41"/>
                  </a:lnTo>
                  <a:lnTo>
                    <a:pt x="25" y="37"/>
                  </a:lnTo>
                  <a:lnTo>
                    <a:pt x="33" y="31"/>
                  </a:lnTo>
                  <a:lnTo>
                    <a:pt x="38" y="25"/>
                  </a:lnTo>
                  <a:lnTo>
                    <a:pt x="42" y="18"/>
                  </a:lnTo>
                  <a:lnTo>
                    <a:pt x="44" y="8"/>
                  </a:lnTo>
                  <a:lnTo>
                    <a:pt x="46" y="0"/>
                  </a:lnTo>
                  <a:lnTo>
                    <a:pt x="29" y="0"/>
                  </a:lnTo>
                  <a:lnTo>
                    <a:pt x="29" y="6"/>
                  </a:lnTo>
                  <a:lnTo>
                    <a:pt x="27" y="12"/>
                  </a:lnTo>
                  <a:lnTo>
                    <a:pt x="25" y="16"/>
                  </a:lnTo>
                  <a:lnTo>
                    <a:pt x="21" y="19"/>
                  </a:lnTo>
                  <a:lnTo>
                    <a:pt x="17" y="23"/>
                  </a:lnTo>
                  <a:lnTo>
                    <a:pt x="12" y="25"/>
                  </a:lnTo>
                  <a:lnTo>
                    <a:pt x="6" y="27"/>
                  </a:lnTo>
                  <a:lnTo>
                    <a:pt x="0" y="29"/>
                  </a:lnTo>
                  <a:lnTo>
                    <a:pt x="0" y="44"/>
                  </a:lnTo>
                  <a:close/>
                </a:path>
              </a:pathLst>
            </a:custGeom>
            <a:solidFill>
              <a:srgbClr val="FFFF00"/>
            </a:solidFill>
            <a:ln w="9525">
              <a:solidFill>
                <a:srgbClr val="FF3300"/>
              </a:solidFill>
              <a:round/>
              <a:headEnd/>
              <a:tailEnd/>
            </a:ln>
          </p:spPr>
          <p:txBody>
            <a:bodyPr/>
            <a:lstStyle/>
            <a:p>
              <a:endParaRPr lang="en-ZA"/>
            </a:p>
          </p:txBody>
        </p:sp>
        <p:sp>
          <p:nvSpPr>
            <p:cNvPr id="57" name="Freeform 121"/>
            <p:cNvSpPr>
              <a:spLocks/>
            </p:cNvSpPr>
            <p:nvPr/>
          </p:nvSpPr>
          <p:spPr bwMode="invGray">
            <a:xfrm>
              <a:off x="4655" y="2457"/>
              <a:ext cx="44" cy="44"/>
            </a:xfrm>
            <a:custGeom>
              <a:avLst/>
              <a:gdLst>
                <a:gd name="T0" fmla="*/ 0 w 44"/>
                <a:gd name="T1" fmla="*/ 0 h 44"/>
                <a:gd name="T2" fmla="*/ 2 w 44"/>
                <a:gd name="T3" fmla="*/ 8 h 44"/>
                <a:gd name="T4" fmla="*/ 4 w 44"/>
                <a:gd name="T5" fmla="*/ 18 h 44"/>
                <a:gd name="T6" fmla="*/ 8 w 44"/>
                <a:gd name="T7" fmla="*/ 25 h 44"/>
                <a:gd name="T8" fmla="*/ 13 w 44"/>
                <a:gd name="T9" fmla="*/ 31 h 44"/>
                <a:gd name="T10" fmla="*/ 19 w 44"/>
                <a:gd name="T11" fmla="*/ 37 h 44"/>
                <a:gd name="T12" fmla="*/ 27 w 44"/>
                <a:gd name="T13" fmla="*/ 41 h 44"/>
                <a:gd name="T14" fmla="*/ 36 w 44"/>
                <a:gd name="T15" fmla="*/ 42 h 44"/>
                <a:gd name="T16" fmla="*/ 44 w 44"/>
                <a:gd name="T17" fmla="*/ 44 h 44"/>
                <a:gd name="T18" fmla="*/ 44 w 44"/>
                <a:gd name="T19" fmla="*/ 29 h 44"/>
                <a:gd name="T20" fmla="*/ 38 w 44"/>
                <a:gd name="T21" fmla="*/ 27 h 44"/>
                <a:gd name="T22" fmla="*/ 35 w 44"/>
                <a:gd name="T23" fmla="*/ 25 h 44"/>
                <a:gd name="T24" fmla="*/ 29 w 44"/>
                <a:gd name="T25" fmla="*/ 23 h 44"/>
                <a:gd name="T26" fmla="*/ 25 w 44"/>
                <a:gd name="T27" fmla="*/ 19 h 44"/>
                <a:gd name="T28" fmla="*/ 21 w 44"/>
                <a:gd name="T29" fmla="*/ 16 h 44"/>
                <a:gd name="T30" fmla="*/ 19 w 44"/>
                <a:gd name="T31" fmla="*/ 12 h 44"/>
                <a:gd name="T32" fmla="*/ 17 w 44"/>
                <a:gd name="T33" fmla="*/ 6 h 44"/>
                <a:gd name="T34" fmla="*/ 17 w 44"/>
                <a:gd name="T35" fmla="*/ 0 h 44"/>
                <a:gd name="T36" fmla="*/ 0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0"/>
                  </a:moveTo>
                  <a:lnTo>
                    <a:pt x="2" y="8"/>
                  </a:lnTo>
                  <a:lnTo>
                    <a:pt x="4" y="18"/>
                  </a:lnTo>
                  <a:lnTo>
                    <a:pt x="8" y="25"/>
                  </a:lnTo>
                  <a:lnTo>
                    <a:pt x="13" y="31"/>
                  </a:lnTo>
                  <a:lnTo>
                    <a:pt x="19" y="37"/>
                  </a:lnTo>
                  <a:lnTo>
                    <a:pt x="27" y="41"/>
                  </a:lnTo>
                  <a:lnTo>
                    <a:pt x="36" y="42"/>
                  </a:lnTo>
                  <a:lnTo>
                    <a:pt x="44" y="44"/>
                  </a:lnTo>
                  <a:lnTo>
                    <a:pt x="44" y="29"/>
                  </a:lnTo>
                  <a:lnTo>
                    <a:pt x="38" y="27"/>
                  </a:lnTo>
                  <a:lnTo>
                    <a:pt x="35" y="25"/>
                  </a:lnTo>
                  <a:lnTo>
                    <a:pt x="29" y="23"/>
                  </a:lnTo>
                  <a:lnTo>
                    <a:pt x="25" y="19"/>
                  </a:lnTo>
                  <a:lnTo>
                    <a:pt x="21" y="16"/>
                  </a:lnTo>
                  <a:lnTo>
                    <a:pt x="19" y="12"/>
                  </a:lnTo>
                  <a:lnTo>
                    <a:pt x="17" y="6"/>
                  </a:lnTo>
                  <a:lnTo>
                    <a:pt x="17" y="0"/>
                  </a:lnTo>
                  <a:lnTo>
                    <a:pt x="0" y="0"/>
                  </a:lnTo>
                  <a:close/>
                </a:path>
              </a:pathLst>
            </a:custGeom>
            <a:solidFill>
              <a:srgbClr val="FFFF00"/>
            </a:solidFill>
            <a:ln w="9525">
              <a:solidFill>
                <a:srgbClr val="FF3300"/>
              </a:solidFill>
              <a:round/>
              <a:headEnd/>
              <a:tailEnd/>
            </a:ln>
          </p:spPr>
          <p:txBody>
            <a:bodyPr/>
            <a:lstStyle/>
            <a:p>
              <a:endParaRPr lang="en-ZA"/>
            </a:p>
          </p:txBody>
        </p:sp>
        <p:sp>
          <p:nvSpPr>
            <p:cNvPr id="58" name="Freeform 122"/>
            <p:cNvSpPr>
              <a:spLocks/>
            </p:cNvSpPr>
            <p:nvPr/>
          </p:nvSpPr>
          <p:spPr bwMode="invGray">
            <a:xfrm>
              <a:off x="4655" y="2413"/>
              <a:ext cx="44" cy="44"/>
            </a:xfrm>
            <a:custGeom>
              <a:avLst/>
              <a:gdLst>
                <a:gd name="T0" fmla="*/ 44 w 44"/>
                <a:gd name="T1" fmla="*/ 0 h 44"/>
                <a:gd name="T2" fmla="*/ 36 w 44"/>
                <a:gd name="T3" fmla="*/ 0 h 44"/>
                <a:gd name="T4" fmla="*/ 27 w 44"/>
                <a:gd name="T5" fmla="*/ 2 h 44"/>
                <a:gd name="T6" fmla="*/ 19 w 44"/>
                <a:gd name="T7" fmla="*/ 8 h 44"/>
                <a:gd name="T8" fmla="*/ 13 w 44"/>
                <a:gd name="T9" fmla="*/ 12 h 44"/>
                <a:gd name="T10" fmla="*/ 8 w 44"/>
                <a:gd name="T11" fmla="*/ 19 h 44"/>
                <a:gd name="T12" fmla="*/ 4 w 44"/>
                <a:gd name="T13" fmla="*/ 27 h 44"/>
                <a:gd name="T14" fmla="*/ 2 w 44"/>
                <a:gd name="T15" fmla="*/ 35 h 44"/>
                <a:gd name="T16" fmla="*/ 0 w 44"/>
                <a:gd name="T17" fmla="*/ 44 h 44"/>
                <a:gd name="T18" fmla="*/ 17 w 44"/>
                <a:gd name="T19" fmla="*/ 44 h 44"/>
                <a:gd name="T20" fmla="*/ 17 w 44"/>
                <a:gd name="T21" fmla="*/ 39 h 44"/>
                <a:gd name="T22" fmla="*/ 19 w 44"/>
                <a:gd name="T23" fmla="*/ 33 h 44"/>
                <a:gd name="T24" fmla="*/ 21 w 44"/>
                <a:gd name="T25" fmla="*/ 27 h 44"/>
                <a:gd name="T26" fmla="*/ 25 w 44"/>
                <a:gd name="T27" fmla="*/ 23 h 44"/>
                <a:gd name="T28" fmla="*/ 29 w 44"/>
                <a:gd name="T29" fmla="*/ 19 h 44"/>
                <a:gd name="T30" fmla="*/ 35 w 44"/>
                <a:gd name="T31" fmla="*/ 18 h 44"/>
                <a:gd name="T32" fmla="*/ 38 w 44"/>
                <a:gd name="T33" fmla="*/ 16 h 44"/>
                <a:gd name="T34" fmla="*/ 44 w 44"/>
                <a:gd name="T35" fmla="*/ 16 h 44"/>
                <a:gd name="T36" fmla="*/ 44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44" y="0"/>
                  </a:moveTo>
                  <a:lnTo>
                    <a:pt x="36" y="0"/>
                  </a:lnTo>
                  <a:lnTo>
                    <a:pt x="27" y="2"/>
                  </a:lnTo>
                  <a:lnTo>
                    <a:pt x="19" y="8"/>
                  </a:lnTo>
                  <a:lnTo>
                    <a:pt x="13" y="12"/>
                  </a:lnTo>
                  <a:lnTo>
                    <a:pt x="8" y="19"/>
                  </a:lnTo>
                  <a:lnTo>
                    <a:pt x="4" y="27"/>
                  </a:lnTo>
                  <a:lnTo>
                    <a:pt x="2" y="35"/>
                  </a:lnTo>
                  <a:lnTo>
                    <a:pt x="0" y="44"/>
                  </a:lnTo>
                  <a:lnTo>
                    <a:pt x="17" y="44"/>
                  </a:lnTo>
                  <a:lnTo>
                    <a:pt x="17" y="39"/>
                  </a:lnTo>
                  <a:lnTo>
                    <a:pt x="19" y="33"/>
                  </a:lnTo>
                  <a:lnTo>
                    <a:pt x="21" y="27"/>
                  </a:lnTo>
                  <a:lnTo>
                    <a:pt x="25" y="23"/>
                  </a:lnTo>
                  <a:lnTo>
                    <a:pt x="29" y="19"/>
                  </a:lnTo>
                  <a:lnTo>
                    <a:pt x="35" y="18"/>
                  </a:lnTo>
                  <a:lnTo>
                    <a:pt x="38" y="16"/>
                  </a:lnTo>
                  <a:lnTo>
                    <a:pt x="44" y="16"/>
                  </a:lnTo>
                  <a:lnTo>
                    <a:pt x="44" y="0"/>
                  </a:lnTo>
                  <a:close/>
                </a:path>
              </a:pathLst>
            </a:custGeom>
            <a:solidFill>
              <a:srgbClr val="FFFF00"/>
            </a:solidFill>
            <a:ln w="9525">
              <a:solidFill>
                <a:srgbClr val="FF3300"/>
              </a:solidFill>
              <a:round/>
              <a:headEnd/>
              <a:tailEnd/>
            </a:ln>
          </p:spPr>
          <p:txBody>
            <a:bodyPr/>
            <a:lstStyle/>
            <a:p>
              <a:endParaRPr lang="en-ZA"/>
            </a:p>
          </p:txBody>
        </p:sp>
        <p:sp>
          <p:nvSpPr>
            <p:cNvPr id="59" name="Freeform 123"/>
            <p:cNvSpPr>
              <a:spLocks/>
            </p:cNvSpPr>
            <p:nvPr/>
          </p:nvSpPr>
          <p:spPr bwMode="invGray">
            <a:xfrm>
              <a:off x="4891" y="2566"/>
              <a:ext cx="73" cy="73"/>
            </a:xfrm>
            <a:custGeom>
              <a:avLst/>
              <a:gdLst>
                <a:gd name="T0" fmla="*/ 36 w 73"/>
                <a:gd name="T1" fmla="*/ 0 h 73"/>
                <a:gd name="T2" fmla="*/ 44 w 73"/>
                <a:gd name="T3" fmla="*/ 0 h 73"/>
                <a:gd name="T4" fmla="*/ 52 w 73"/>
                <a:gd name="T5" fmla="*/ 2 h 73"/>
                <a:gd name="T6" fmla="*/ 57 w 73"/>
                <a:gd name="T7" fmla="*/ 6 h 73"/>
                <a:gd name="T8" fmla="*/ 63 w 73"/>
                <a:gd name="T9" fmla="*/ 10 h 73"/>
                <a:gd name="T10" fmla="*/ 67 w 73"/>
                <a:gd name="T11" fmla="*/ 16 h 73"/>
                <a:gd name="T12" fmla="*/ 71 w 73"/>
                <a:gd name="T13" fmla="*/ 21 h 73"/>
                <a:gd name="T14" fmla="*/ 73 w 73"/>
                <a:gd name="T15" fmla="*/ 29 h 73"/>
                <a:gd name="T16" fmla="*/ 73 w 73"/>
                <a:gd name="T17" fmla="*/ 37 h 73"/>
                <a:gd name="T18" fmla="*/ 73 w 73"/>
                <a:gd name="T19" fmla="*/ 44 h 73"/>
                <a:gd name="T20" fmla="*/ 71 w 73"/>
                <a:gd name="T21" fmla="*/ 50 h 73"/>
                <a:gd name="T22" fmla="*/ 67 w 73"/>
                <a:gd name="T23" fmla="*/ 56 h 73"/>
                <a:gd name="T24" fmla="*/ 63 w 73"/>
                <a:gd name="T25" fmla="*/ 62 h 73"/>
                <a:gd name="T26" fmla="*/ 57 w 73"/>
                <a:gd name="T27" fmla="*/ 67 h 73"/>
                <a:gd name="T28" fmla="*/ 52 w 73"/>
                <a:gd name="T29" fmla="*/ 69 h 73"/>
                <a:gd name="T30" fmla="*/ 44 w 73"/>
                <a:gd name="T31" fmla="*/ 71 h 73"/>
                <a:gd name="T32" fmla="*/ 36 w 73"/>
                <a:gd name="T33" fmla="*/ 73 h 73"/>
                <a:gd name="T34" fmla="*/ 29 w 73"/>
                <a:gd name="T35" fmla="*/ 71 h 73"/>
                <a:gd name="T36" fmla="*/ 23 w 73"/>
                <a:gd name="T37" fmla="*/ 69 h 73"/>
                <a:gd name="T38" fmla="*/ 17 w 73"/>
                <a:gd name="T39" fmla="*/ 67 h 73"/>
                <a:gd name="T40" fmla="*/ 11 w 73"/>
                <a:gd name="T41" fmla="*/ 62 h 73"/>
                <a:gd name="T42" fmla="*/ 6 w 73"/>
                <a:gd name="T43" fmla="*/ 56 h 73"/>
                <a:gd name="T44" fmla="*/ 4 w 73"/>
                <a:gd name="T45" fmla="*/ 50 h 73"/>
                <a:gd name="T46" fmla="*/ 2 w 73"/>
                <a:gd name="T47" fmla="*/ 44 h 73"/>
                <a:gd name="T48" fmla="*/ 0 w 73"/>
                <a:gd name="T49" fmla="*/ 37 h 73"/>
                <a:gd name="T50" fmla="*/ 2 w 73"/>
                <a:gd name="T51" fmla="*/ 29 h 73"/>
                <a:gd name="T52" fmla="*/ 4 w 73"/>
                <a:gd name="T53" fmla="*/ 21 h 73"/>
                <a:gd name="T54" fmla="*/ 6 w 73"/>
                <a:gd name="T55" fmla="*/ 16 h 73"/>
                <a:gd name="T56" fmla="*/ 11 w 73"/>
                <a:gd name="T57" fmla="*/ 10 h 73"/>
                <a:gd name="T58" fmla="*/ 17 w 73"/>
                <a:gd name="T59" fmla="*/ 6 h 73"/>
                <a:gd name="T60" fmla="*/ 23 w 73"/>
                <a:gd name="T61" fmla="*/ 2 h 73"/>
                <a:gd name="T62" fmla="*/ 29 w 73"/>
                <a:gd name="T63" fmla="*/ 0 h 73"/>
                <a:gd name="T64" fmla="*/ 36 w 73"/>
                <a:gd name="T65" fmla="*/ 0 h 73"/>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
                <a:gd name="T100" fmla="*/ 0 h 73"/>
                <a:gd name="T101" fmla="*/ 73 w 73"/>
                <a:gd name="T102" fmla="*/ 73 h 73"/>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 h="73">
                  <a:moveTo>
                    <a:pt x="36" y="0"/>
                  </a:moveTo>
                  <a:lnTo>
                    <a:pt x="44" y="0"/>
                  </a:lnTo>
                  <a:lnTo>
                    <a:pt x="52" y="2"/>
                  </a:lnTo>
                  <a:lnTo>
                    <a:pt x="57" y="6"/>
                  </a:lnTo>
                  <a:lnTo>
                    <a:pt x="63" y="10"/>
                  </a:lnTo>
                  <a:lnTo>
                    <a:pt x="67" y="16"/>
                  </a:lnTo>
                  <a:lnTo>
                    <a:pt x="71" y="21"/>
                  </a:lnTo>
                  <a:lnTo>
                    <a:pt x="73" y="29"/>
                  </a:lnTo>
                  <a:lnTo>
                    <a:pt x="73" y="37"/>
                  </a:lnTo>
                  <a:lnTo>
                    <a:pt x="73" y="44"/>
                  </a:lnTo>
                  <a:lnTo>
                    <a:pt x="71" y="50"/>
                  </a:lnTo>
                  <a:lnTo>
                    <a:pt x="67" y="56"/>
                  </a:lnTo>
                  <a:lnTo>
                    <a:pt x="63" y="62"/>
                  </a:lnTo>
                  <a:lnTo>
                    <a:pt x="57" y="67"/>
                  </a:lnTo>
                  <a:lnTo>
                    <a:pt x="52" y="69"/>
                  </a:lnTo>
                  <a:lnTo>
                    <a:pt x="44" y="71"/>
                  </a:lnTo>
                  <a:lnTo>
                    <a:pt x="36" y="73"/>
                  </a:lnTo>
                  <a:lnTo>
                    <a:pt x="29" y="71"/>
                  </a:lnTo>
                  <a:lnTo>
                    <a:pt x="23" y="69"/>
                  </a:lnTo>
                  <a:lnTo>
                    <a:pt x="17" y="67"/>
                  </a:lnTo>
                  <a:lnTo>
                    <a:pt x="11" y="62"/>
                  </a:lnTo>
                  <a:lnTo>
                    <a:pt x="6" y="56"/>
                  </a:lnTo>
                  <a:lnTo>
                    <a:pt x="4" y="50"/>
                  </a:lnTo>
                  <a:lnTo>
                    <a:pt x="2" y="44"/>
                  </a:lnTo>
                  <a:lnTo>
                    <a:pt x="0" y="37"/>
                  </a:lnTo>
                  <a:lnTo>
                    <a:pt x="2" y="29"/>
                  </a:lnTo>
                  <a:lnTo>
                    <a:pt x="4" y="21"/>
                  </a:lnTo>
                  <a:lnTo>
                    <a:pt x="6" y="16"/>
                  </a:lnTo>
                  <a:lnTo>
                    <a:pt x="11" y="10"/>
                  </a:lnTo>
                  <a:lnTo>
                    <a:pt x="17" y="6"/>
                  </a:lnTo>
                  <a:lnTo>
                    <a:pt x="23" y="2"/>
                  </a:lnTo>
                  <a:lnTo>
                    <a:pt x="29" y="0"/>
                  </a:lnTo>
                  <a:lnTo>
                    <a:pt x="36" y="0"/>
                  </a:lnTo>
                  <a:close/>
                </a:path>
              </a:pathLst>
            </a:custGeom>
            <a:solidFill>
              <a:srgbClr val="FFFF00"/>
            </a:solidFill>
            <a:ln w="9525">
              <a:solidFill>
                <a:srgbClr val="FF3300"/>
              </a:solidFill>
              <a:round/>
              <a:headEnd/>
              <a:tailEnd/>
            </a:ln>
          </p:spPr>
          <p:txBody>
            <a:bodyPr/>
            <a:lstStyle/>
            <a:p>
              <a:endParaRPr lang="en-ZA"/>
            </a:p>
          </p:txBody>
        </p:sp>
        <p:sp>
          <p:nvSpPr>
            <p:cNvPr id="60" name="Freeform 124"/>
            <p:cNvSpPr>
              <a:spLocks/>
            </p:cNvSpPr>
            <p:nvPr/>
          </p:nvSpPr>
          <p:spPr bwMode="invGray">
            <a:xfrm>
              <a:off x="4927" y="2559"/>
              <a:ext cx="44" cy="44"/>
            </a:xfrm>
            <a:custGeom>
              <a:avLst/>
              <a:gdLst>
                <a:gd name="T0" fmla="*/ 44 w 44"/>
                <a:gd name="T1" fmla="*/ 44 h 44"/>
                <a:gd name="T2" fmla="*/ 44 w 44"/>
                <a:gd name="T3" fmla="*/ 34 h 44"/>
                <a:gd name="T4" fmla="*/ 42 w 44"/>
                <a:gd name="T5" fmla="*/ 27 h 44"/>
                <a:gd name="T6" fmla="*/ 37 w 44"/>
                <a:gd name="T7" fmla="*/ 19 h 44"/>
                <a:gd name="T8" fmla="*/ 33 w 44"/>
                <a:gd name="T9" fmla="*/ 11 h 44"/>
                <a:gd name="T10" fmla="*/ 25 w 44"/>
                <a:gd name="T11" fmla="*/ 7 h 44"/>
                <a:gd name="T12" fmla="*/ 17 w 44"/>
                <a:gd name="T13" fmla="*/ 2 h 44"/>
                <a:gd name="T14" fmla="*/ 10 w 44"/>
                <a:gd name="T15" fmla="*/ 0 h 44"/>
                <a:gd name="T16" fmla="*/ 0 w 44"/>
                <a:gd name="T17" fmla="*/ 0 h 44"/>
                <a:gd name="T18" fmla="*/ 0 w 44"/>
                <a:gd name="T19" fmla="*/ 15 h 44"/>
                <a:gd name="T20" fmla="*/ 6 w 44"/>
                <a:gd name="T21" fmla="*/ 15 h 44"/>
                <a:gd name="T22" fmla="*/ 12 w 44"/>
                <a:gd name="T23" fmla="*/ 17 h 44"/>
                <a:gd name="T24" fmla="*/ 16 w 44"/>
                <a:gd name="T25" fmla="*/ 21 h 44"/>
                <a:gd name="T26" fmla="*/ 21 w 44"/>
                <a:gd name="T27" fmla="*/ 23 h 44"/>
                <a:gd name="T28" fmla="*/ 23 w 44"/>
                <a:gd name="T29" fmla="*/ 28 h 44"/>
                <a:gd name="T30" fmla="*/ 27 w 44"/>
                <a:gd name="T31" fmla="*/ 32 h 44"/>
                <a:gd name="T32" fmla="*/ 29 w 44"/>
                <a:gd name="T33" fmla="*/ 38 h 44"/>
                <a:gd name="T34" fmla="*/ 29 w 44"/>
                <a:gd name="T35" fmla="*/ 44 h 44"/>
                <a:gd name="T36" fmla="*/ 44 w 44"/>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44" y="44"/>
                  </a:moveTo>
                  <a:lnTo>
                    <a:pt x="44" y="34"/>
                  </a:lnTo>
                  <a:lnTo>
                    <a:pt x="42" y="27"/>
                  </a:lnTo>
                  <a:lnTo>
                    <a:pt x="37" y="19"/>
                  </a:lnTo>
                  <a:lnTo>
                    <a:pt x="33" y="11"/>
                  </a:lnTo>
                  <a:lnTo>
                    <a:pt x="25" y="7"/>
                  </a:lnTo>
                  <a:lnTo>
                    <a:pt x="17" y="2"/>
                  </a:lnTo>
                  <a:lnTo>
                    <a:pt x="10" y="0"/>
                  </a:lnTo>
                  <a:lnTo>
                    <a:pt x="0" y="0"/>
                  </a:lnTo>
                  <a:lnTo>
                    <a:pt x="0" y="15"/>
                  </a:lnTo>
                  <a:lnTo>
                    <a:pt x="6" y="15"/>
                  </a:lnTo>
                  <a:lnTo>
                    <a:pt x="12" y="17"/>
                  </a:lnTo>
                  <a:lnTo>
                    <a:pt x="16" y="21"/>
                  </a:lnTo>
                  <a:lnTo>
                    <a:pt x="21" y="23"/>
                  </a:lnTo>
                  <a:lnTo>
                    <a:pt x="23" y="28"/>
                  </a:lnTo>
                  <a:lnTo>
                    <a:pt x="27" y="32"/>
                  </a:lnTo>
                  <a:lnTo>
                    <a:pt x="29" y="38"/>
                  </a:lnTo>
                  <a:lnTo>
                    <a:pt x="29" y="44"/>
                  </a:lnTo>
                  <a:lnTo>
                    <a:pt x="44" y="44"/>
                  </a:lnTo>
                  <a:close/>
                </a:path>
              </a:pathLst>
            </a:custGeom>
            <a:solidFill>
              <a:srgbClr val="FFFF00"/>
            </a:solidFill>
            <a:ln w="9525">
              <a:solidFill>
                <a:srgbClr val="FF3300"/>
              </a:solidFill>
              <a:round/>
              <a:headEnd/>
              <a:tailEnd/>
            </a:ln>
          </p:spPr>
          <p:txBody>
            <a:bodyPr/>
            <a:lstStyle/>
            <a:p>
              <a:endParaRPr lang="en-ZA"/>
            </a:p>
          </p:txBody>
        </p:sp>
        <p:sp>
          <p:nvSpPr>
            <p:cNvPr id="61" name="Freeform 125"/>
            <p:cNvSpPr>
              <a:spLocks/>
            </p:cNvSpPr>
            <p:nvPr/>
          </p:nvSpPr>
          <p:spPr bwMode="invGray">
            <a:xfrm>
              <a:off x="4927" y="2603"/>
              <a:ext cx="44" cy="44"/>
            </a:xfrm>
            <a:custGeom>
              <a:avLst/>
              <a:gdLst>
                <a:gd name="T0" fmla="*/ 0 w 44"/>
                <a:gd name="T1" fmla="*/ 44 h 44"/>
                <a:gd name="T2" fmla="*/ 10 w 44"/>
                <a:gd name="T3" fmla="*/ 44 h 44"/>
                <a:gd name="T4" fmla="*/ 17 w 44"/>
                <a:gd name="T5" fmla="*/ 40 h 44"/>
                <a:gd name="T6" fmla="*/ 25 w 44"/>
                <a:gd name="T7" fmla="*/ 36 h 44"/>
                <a:gd name="T8" fmla="*/ 33 w 44"/>
                <a:gd name="T9" fmla="*/ 30 h 44"/>
                <a:gd name="T10" fmla="*/ 37 w 44"/>
                <a:gd name="T11" fmla="*/ 25 h 44"/>
                <a:gd name="T12" fmla="*/ 42 w 44"/>
                <a:gd name="T13" fmla="*/ 17 h 44"/>
                <a:gd name="T14" fmla="*/ 44 w 44"/>
                <a:gd name="T15" fmla="*/ 7 h 44"/>
                <a:gd name="T16" fmla="*/ 44 w 44"/>
                <a:gd name="T17" fmla="*/ 0 h 44"/>
                <a:gd name="T18" fmla="*/ 29 w 44"/>
                <a:gd name="T19" fmla="*/ 0 h 44"/>
                <a:gd name="T20" fmla="*/ 29 w 44"/>
                <a:gd name="T21" fmla="*/ 6 h 44"/>
                <a:gd name="T22" fmla="*/ 27 w 44"/>
                <a:gd name="T23" fmla="*/ 11 h 44"/>
                <a:gd name="T24" fmla="*/ 23 w 44"/>
                <a:gd name="T25" fmla="*/ 15 h 44"/>
                <a:gd name="T26" fmla="*/ 21 w 44"/>
                <a:gd name="T27" fmla="*/ 19 h 44"/>
                <a:gd name="T28" fmla="*/ 16 w 44"/>
                <a:gd name="T29" fmla="*/ 23 h 44"/>
                <a:gd name="T30" fmla="*/ 12 w 44"/>
                <a:gd name="T31" fmla="*/ 27 h 44"/>
                <a:gd name="T32" fmla="*/ 6 w 44"/>
                <a:gd name="T33" fmla="*/ 27 h 44"/>
                <a:gd name="T34" fmla="*/ 0 w 44"/>
                <a:gd name="T35" fmla="*/ 29 h 44"/>
                <a:gd name="T36" fmla="*/ 0 w 44"/>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44"/>
                  </a:moveTo>
                  <a:lnTo>
                    <a:pt x="10" y="44"/>
                  </a:lnTo>
                  <a:lnTo>
                    <a:pt x="17" y="40"/>
                  </a:lnTo>
                  <a:lnTo>
                    <a:pt x="25" y="36"/>
                  </a:lnTo>
                  <a:lnTo>
                    <a:pt x="33" y="30"/>
                  </a:lnTo>
                  <a:lnTo>
                    <a:pt x="37" y="25"/>
                  </a:lnTo>
                  <a:lnTo>
                    <a:pt x="42" y="17"/>
                  </a:lnTo>
                  <a:lnTo>
                    <a:pt x="44" y="7"/>
                  </a:lnTo>
                  <a:lnTo>
                    <a:pt x="44" y="0"/>
                  </a:lnTo>
                  <a:lnTo>
                    <a:pt x="29" y="0"/>
                  </a:lnTo>
                  <a:lnTo>
                    <a:pt x="29" y="6"/>
                  </a:lnTo>
                  <a:lnTo>
                    <a:pt x="27" y="11"/>
                  </a:lnTo>
                  <a:lnTo>
                    <a:pt x="23" y="15"/>
                  </a:lnTo>
                  <a:lnTo>
                    <a:pt x="21" y="19"/>
                  </a:lnTo>
                  <a:lnTo>
                    <a:pt x="16" y="23"/>
                  </a:lnTo>
                  <a:lnTo>
                    <a:pt x="12" y="27"/>
                  </a:lnTo>
                  <a:lnTo>
                    <a:pt x="6" y="27"/>
                  </a:lnTo>
                  <a:lnTo>
                    <a:pt x="0" y="29"/>
                  </a:lnTo>
                  <a:lnTo>
                    <a:pt x="0" y="44"/>
                  </a:lnTo>
                  <a:close/>
                </a:path>
              </a:pathLst>
            </a:custGeom>
            <a:solidFill>
              <a:srgbClr val="FFFF00"/>
            </a:solidFill>
            <a:ln w="9525">
              <a:solidFill>
                <a:srgbClr val="FF3300"/>
              </a:solidFill>
              <a:round/>
              <a:headEnd/>
              <a:tailEnd/>
            </a:ln>
          </p:spPr>
          <p:txBody>
            <a:bodyPr/>
            <a:lstStyle/>
            <a:p>
              <a:endParaRPr lang="en-ZA"/>
            </a:p>
          </p:txBody>
        </p:sp>
        <p:sp>
          <p:nvSpPr>
            <p:cNvPr id="62" name="Freeform 126"/>
            <p:cNvSpPr>
              <a:spLocks/>
            </p:cNvSpPr>
            <p:nvPr/>
          </p:nvSpPr>
          <p:spPr bwMode="invGray">
            <a:xfrm>
              <a:off x="4883" y="2603"/>
              <a:ext cx="44" cy="44"/>
            </a:xfrm>
            <a:custGeom>
              <a:avLst/>
              <a:gdLst>
                <a:gd name="T0" fmla="*/ 0 w 44"/>
                <a:gd name="T1" fmla="*/ 0 h 44"/>
                <a:gd name="T2" fmla="*/ 0 w 44"/>
                <a:gd name="T3" fmla="*/ 7 h 44"/>
                <a:gd name="T4" fmla="*/ 4 w 44"/>
                <a:gd name="T5" fmla="*/ 17 h 44"/>
                <a:gd name="T6" fmla="*/ 8 w 44"/>
                <a:gd name="T7" fmla="*/ 25 h 44"/>
                <a:gd name="T8" fmla="*/ 14 w 44"/>
                <a:gd name="T9" fmla="*/ 30 h 44"/>
                <a:gd name="T10" fmla="*/ 19 w 44"/>
                <a:gd name="T11" fmla="*/ 36 h 44"/>
                <a:gd name="T12" fmla="*/ 27 w 44"/>
                <a:gd name="T13" fmla="*/ 40 h 44"/>
                <a:gd name="T14" fmla="*/ 37 w 44"/>
                <a:gd name="T15" fmla="*/ 44 h 44"/>
                <a:gd name="T16" fmla="*/ 44 w 44"/>
                <a:gd name="T17" fmla="*/ 44 h 44"/>
                <a:gd name="T18" fmla="*/ 44 w 44"/>
                <a:gd name="T19" fmla="*/ 29 h 44"/>
                <a:gd name="T20" fmla="*/ 38 w 44"/>
                <a:gd name="T21" fmla="*/ 27 h 44"/>
                <a:gd name="T22" fmla="*/ 33 w 44"/>
                <a:gd name="T23" fmla="*/ 27 h 44"/>
                <a:gd name="T24" fmla="*/ 29 w 44"/>
                <a:gd name="T25" fmla="*/ 23 h 44"/>
                <a:gd name="T26" fmla="*/ 25 w 44"/>
                <a:gd name="T27" fmla="*/ 19 h 44"/>
                <a:gd name="T28" fmla="*/ 21 w 44"/>
                <a:gd name="T29" fmla="*/ 15 h 44"/>
                <a:gd name="T30" fmla="*/ 17 w 44"/>
                <a:gd name="T31" fmla="*/ 11 h 44"/>
                <a:gd name="T32" fmla="*/ 17 w 44"/>
                <a:gd name="T33" fmla="*/ 6 h 44"/>
                <a:gd name="T34" fmla="*/ 15 w 44"/>
                <a:gd name="T35" fmla="*/ 0 h 44"/>
                <a:gd name="T36" fmla="*/ 0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0" y="0"/>
                  </a:moveTo>
                  <a:lnTo>
                    <a:pt x="0" y="7"/>
                  </a:lnTo>
                  <a:lnTo>
                    <a:pt x="4" y="17"/>
                  </a:lnTo>
                  <a:lnTo>
                    <a:pt x="8" y="25"/>
                  </a:lnTo>
                  <a:lnTo>
                    <a:pt x="14" y="30"/>
                  </a:lnTo>
                  <a:lnTo>
                    <a:pt x="19" y="36"/>
                  </a:lnTo>
                  <a:lnTo>
                    <a:pt x="27" y="40"/>
                  </a:lnTo>
                  <a:lnTo>
                    <a:pt x="37" y="44"/>
                  </a:lnTo>
                  <a:lnTo>
                    <a:pt x="44" y="44"/>
                  </a:lnTo>
                  <a:lnTo>
                    <a:pt x="44" y="29"/>
                  </a:lnTo>
                  <a:lnTo>
                    <a:pt x="38" y="27"/>
                  </a:lnTo>
                  <a:lnTo>
                    <a:pt x="33" y="27"/>
                  </a:lnTo>
                  <a:lnTo>
                    <a:pt x="29" y="23"/>
                  </a:lnTo>
                  <a:lnTo>
                    <a:pt x="25" y="19"/>
                  </a:lnTo>
                  <a:lnTo>
                    <a:pt x="21" y="15"/>
                  </a:lnTo>
                  <a:lnTo>
                    <a:pt x="17" y="11"/>
                  </a:lnTo>
                  <a:lnTo>
                    <a:pt x="17" y="6"/>
                  </a:lnTo>
                  <a:lnTo>
                    <a:pt x="15" y="0"/>
                  </a:lnTo>
                  <a:lnTo>
                    <a:pt x="0" y="0"/>
                  </a:lnTo>
                  <a:close/>
                </a:path>
              </a:pathLst>
            </a:custGeom>
            <a:solidFill>
              <a:srgbClr val="FFFF00"/>
            </a:solidFill>
            <a:ln w="9525">
              <a:solidFill>
                <a:srgbClr val="FF3300"/>
              </a:solidFill>
              <a:round/>
              <a:headEnd/>
              <a:tailEnd/>
            </a:ln>
          </p:spPr>
          <p:txBody>
            <a:bodyPr/>
            <a:lstStyle/>
            <a:p>
              <a:endParaRPr lang="en-ZA"/>
            </a:p>
          </p:txBody>
        </p:sp>
        <p:sp>
          <p:nvSpPr>
            <p:cNvPr id="63" name="Freeform 127"/>
            <p:cNvSpPr>
              <a:spLocks/>
            </p:cNvSpPr>
            <p:nvPr/>
          </p:nvSpPr>
          <p:spPr bwMode="invGray">
            <a:xfrm>
              <a:off x="4883" y="2559"/>
              <a:ext cx="44" cy="44"/>
            </a:xfrm>
            <a:custGeom>
              <a:avLst/>
              <a:gdLst>
                <a:gd name="T0" fmla="*/ 44 w 44"/>
                <a:gd name="T1" fmla="*/ 0 h 44"/>
                <a:gd name="T2" fmla="*/ 37 w 44"/>
                <a:gd name="T3" fmla="*/ 0 h 44"/>
                <a:gd name="T4" fmla="*/ 27 w 44"/>
                <a:gd name="T5" fmla="*/ 2 h 44"/>
                <a:gd name="T6" fmla="*/ 19 w 44"/>
                <a:gd name="T7" fmla="*/ 7 h 44"/>
                <a:gd name="T8" fmla="*/ 14 w 44"/>
                <a:gd name="T9" fmla="*/ 11 h 44"/>
                <a:gd name="T10" fmla="*/ 8 w 44"/>
                <a:gd name="T11" fmla="*/ 19 h 44"/>
                <a:gd name="T12" fmla="*/ 4 w 44"/>
                <a:gd name="T13" fmla="*/ 27 h 44"/>
                <a:gd name="T14" fmla="*/ 0 w 44"/>
                <a:gd name="T15" fmla="*/ 34 h 44"/>
                <a:gd name="T16" fmla="*/ 0 w 44"/>
                <a:gd name="T17" fmla="*/ 44 h 44"/>
                <a:gd name="T18" fmla="*/ 15 w 44"/>
                <a:gd name="T19" fmla="*/ 44 h 44"/>
                <a:gd name="T20" fmla="*/ 17 w 44"/>
                <a:gd name="T21" fmla="*/ 38 h 44"/>
                <a:gd name="T22" fmla="*/ 17 w 44"/>
                <a:gd name="T23" fmla="*/ 32 h 44"/>
                <a:gd name="T24" fmla="*/ 21 w 44"/>
                <a:gd name="T25" fmla="*/ 28 h 44"/>
                <a:gd name="T26" fmla="*/ 25 w 44"/>
                <a:gd name="T27" fmla="*/ 23 h 44"/>
                <a:gd name="T28" fmla="*/ 29 w 44"/>
                <a:gd name="T29" fmla="*/ 21 h 44"/>
                <a:gd name="T30" fmla="*/ 33 w 44"/>
                <a:gd name="T31" fmla="*/ 17 h 44"/>
                <a:gd name="T32" fmla="*/ 38 w 44"/>
                <a:gd name="T33" fmla="*/ 15 h 44"/>
                <a:gd name="T34" fmla="*/ 44 w 44"/>
                <a:gd name="T35" fmla="*/ 15 h 44"/>
                <a:gd name="T36" fmla="*/ 44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44" y="0"/>
                  </a:moveTo>
                  <a:lnTo>
                    <a:pt x="37" y="0"/>
                  </a:lnTo>
                  <a:lnTo>
                    <a:pt x="27" y="2"/>
                  </a:lnTo>
                  <a:lnTo>
                    <a:pt x="19" y="7"/>
                  </a:lnTo>
                  <a:lnTo>
                    <a:pt x="14" y="11"/>
                  </a:lnTo>
                  <a:lnTo>
                    <a:pt x="8" y="19"/>
                  </a:lnTo>
                  <a:lnTo>
                    <a:pt x="4" y="27"/>
                  </a:lnTo>
                  <a:lnTo>
                    <a:pt x="0" y="34"/>
                  </a:lnTo>
                  <a:lnTo>
                    <a:pt x="0" y="44"/>
                  </a:lnTo>
                  <a:lnTo>
                    <a:pt x="15" y="44"/>
                  </a:lnTo>
                  <a:lnTo>
                    <a:pt x="17" y="38"/>
                  </a:lnTo>
                  <a:lnTo>
                    <a:pt x="17" y="32"/>
                  </a:lnTo>
                  <a:lnTo>
                    <a:pt x="21" y="28"/>
                  </a:lnTo>
                  <a:lnTo>
                    <a:pt x="25" y="23"/>
                  </a:lnTo>
                  <a:lnTo>
                    <a:pt x="29" y="21"/>
                  </a:lnTo>
                  <a:lnTo>
                    <a:pt x="33" y="17"/>
                  </a:lnTo>
                  <a:lnTo>
                    <a:pt x="38" y="15"/>
                  </a:lnTo>
                  <a:lnTo>
                    <a:pt x="44" y="15"/>
                  </a:lnTo>
                  <a:lnTo>
                    <a:pt x="44" y="0"/>
                  </a:lnTo>
                  <a:close/>
                </a:path>
              </a:pathLst>
            </a:custGeom>
            <a:solidFill>
              <a:srgbClr val="FFFF00"/>
            </a:solidFill>
            <a:ln w="9525">
              <a:solidFill>
                <a:srgbClr val="FF3300"/>
              </a:solidFill>
              <a:round/>
              <a:headEnd/>
              <a:tailEnd/>
            </a:ln>
          </p:spPr>
          <p:txBody>
            <a:bodyPr/>
            <a:lstStyle/>
            <a:p>
              <a:endParaRPr lang="en-ZA"/>
            </a:p>
          </p:txBody>
        </p:sp>
        <p:sp>
          <p:nvSpPr>
            <p:cNvPr id="64" name="Freeform 128"/>
            <p:cNvSpPr>
              <a:spLocks/>
            </p:cNvSpPr>
            <p:nvPr/>
          </p:nvSpPr>
          <p:spPr bwMode="invGray">
            <a:xfrm>
              <a:off x="5119" y="2649"/>
              <a:ext cx="73" cy="72"/>
            </a:xfrm>
            <a:custGeom>
              <a:avLst/>
              <a:gdLst>
                <a:gd name="T0" fmla="*/ 36 w 73"/>
                <a:gd name="T1" fmla="*/ 0 h 72"/>
                <a:gd name="T2" fmla="*/ 44 w 73"/>
                <a:gd name="T3" fmla="*/ 2 h 72"/>
                <a:gd name="T4" fmla="*/ 50 w 73"/>
                <a:gd name="T5" fmla="*/ 4 h 72"/>
                <a:gd name="T6" fmla="*/ 57 w 73"/>
                <a:gd name="T7" fmla="*/ 7 h 72"/>
                <a:gd name="T8" fmla="*/ 61 w 73"/>
                <a:gd name="T9" fmla="*/ 11 h 72"/>
                <a:gd name="T10" fmla="*/ 67 w 73"/>
                <a:gd name="T11" fmla="*/ 17 h 72"/>
                <a:gd name="T12" fmla="*/ 69 w 73"/>
                <a:gd name="T13" fmla="*/ 23 h 72"/>
                <a:gd name="T14" fmla="*/ 73 w 73"/>
                <a:gd name="T15" fmla="*/ 28 h 72"/>
                <a:gd name="T16" fmla="*/ 73 w 73"/>
                <a:gd name="T17" fmla="*/ 36 h 72"/>
                <a:gd name="T18" fmla="*/ 73 w 73"/>
                <a:gd name="T19" fmla="*/ 44 h 72"/>
                <a:gd name="T20" fmla="*/ 69 w 73"/>
                <a:gd name="T21" fmla="*/ 51 h 72"/>
                <a:gd name="T22" fmla="*/ 67 w 73"/>
                <a:gd name="T23" fmla="*/ 57 h 72"/>
                <a:gd name="T24" fmla="*/ 61 w 73"/>
                <a:gd name="T25" fmla="*/ 63 h 72"/>
                <a:gd name="T26" fmla="*/ 57 w 73"/>
                <a:gd name="T27" fmla="*/ 67 h 72"/>
                <a:gd name="T28" fmla="*/ 50 w 73"/>
                <a:gd name="T29" fmla="*/ 71 h 72"/>
                <a:gd name="T30" fmla="*/ 44 w 73"/>
                <a:gd name="T31" fmla="*/ 72 h 72"/>
                <a:gd name="T32" fmla="*/ 36 w 73"/>
                <a:gd name="T33" fmla="*/ 72 h 72"/>
                <a:gd name="T34" fmla="*/ 29 w 73"/>
                <a:gd name="T35" fmla="*/ 72 h 72"/>
                <a:gd name="T36" fmla="*/ 21 w 73"/>
                <a:gd name="T37" fmla="*/ 71 h 72"/>
                <a:gd name="T38" fmla="*/ 15 w 73"/>
                <a:gd name="T39" fmla="*/ 67 h 72"/>
                <a:gd name="T40" fmla="*/ 9 w 73"/>
                <a:gd name="T41" fmla="*/ 63 h 72"/>
                <a:gd name="T42" fmla="*/ 6 w 73"/>
                <a:gd name="T43" fmla="*/ 57 h 72"/>
                <a:gd name="T44" fmla="*/ 2 w 73"/>
                <a:gd name="T45" fmla="*/ 51 h 72"/>
                <a:gd name="T46" fmla="*/ 0 w 73"/>
                <a:gd name="T47" fmla="*/ 44 h 72"/>
                <a:gd name="T48" fmla="*/ 0 w 73"/>
                <a:gd name="T49" fmla="*/ 36 h 72"/>
                <a:gd name="T50" fmla="*/ 0 w 73"/>
                <a:gd name="T51" fmla="*/ 28 h 72"/>
                <a:gd name="T52" fmla="*/ 2 w 73"/>
                <a:gd name="T53" fmla="*/ 23 h 72"/>
                <a:gd name="T54" fmla="*/ 6 w 73"/>
                <a:gd name="T55" fmla="*/ 17 h 72"/>
                <a:gd name="T56" fmla="*/ 9 w 73"/>
                <a:gd name="T57" fmla="*/ 11 h 72"/>
                <a:gd name="T58" fmla="*/ 15 w 73"/>
                <a:gd name="T59" fmla="*/ 7 h 72"/>
                <a:gd name="T60" fmla="*/ 21 w 73"/>
                <a:gd name="T61" fmla="*/ 4 h 72"/>
                <a:gd name="T62" fmla="*/ 29 w 73"/>
                <a:gd name="T63" fmla="*/ 2 h 72"/>
                <a:gd name="T64" fmla="*/ 36 w 73"/>
                <a:gd name="T65" fmla="*/ 0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3"/>
                <a:gd name="T100" fmla="*/ 0 h 72"/>
                <a:gd name="T101" fmla="*/ 73 w 73"/>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3" h="72">
                  <a:moveTo>
                    <a:pt x="36" y="0"/>
                  </a:moveTo>
                  <a:lnTo>
                    <a:pt x="44" y="2"/>
                  </a:lnTo>
                  <a:lnTo>
                    <a:pt x="50" y="4"/>
                  </a:lnTo>
                  <a:lnTo>
                    <a:pt x="57" y="7"/>
                  </a:lnTo>
                  <a:lnTo>
                    <a:pt x="61" y="11"/>
                  </a:lnTo>
                  <a:lnTo>
                    <a:pt x="67" y="17"/>
                  </a:lnTo>
                  <a:lnTo>
                    <a:pt x="69" y="23"/>
                  </a:lnTo>
                  <a:lnTo>
                    <a:pt x="73" y="28"/>
                  </a:lnTo>
                  <a:lnTo>
                    <a:pt x="73" y="36"/>
                  </a:lnTo>
                  <a:lnTo>
                    <a:pt x="73" y="44"/>
                  </a:lnTo>
                  <a:lnTo>
                    <a:pt x="69" y="51"/>
                  </a:lnTo>
                  <a:lnTo>
                    <a:pt x="67" y="57"/>
                  </a:lnTo>
                  <a:lnTo>
                    <a:pt x="61" y="63"/>
                  </a:lnTo>
                  <a:lnTo>
                    <a:pt x="57" y="67"/>
                  </a:lnTo>
                  <a:lnTo>
                    <a:pt x="50" y="71"/>
                  </a:lnTo>
                  <a:lnTo>
                    <a:pt x="44" y="72"/>
                  </a:lnTo>
                  <a:lnTo>
                    <a:pt x="36" y="72"/>
                  </a:lnTo>
                  <a:lnTo>
                    <a:pt x="29" y="72"/>
                  </a:lnTo>
                  <a:lnTo>
                    <a:pt x="21" y="71"/>
                  </a:lnTo>
                  <a:lnTo>
                    <a:pt x="15" y="67"/>
                  </a:lnTo>
                  <a:lnTo>
                    <a:pt x="9" y="63"/>
                  </a:lnTo>
                  <a:lnTo>
                    <a:pt x="6" y="57"/>
                  </a:lnTo>
                  <a:lnTo>
                    <a:pt x="2" y="51"/>
                  </a:lnTo>
                  <a:lnTo>
                    <a:pt x="0" y="44"/>
                  </a:lnTo>
                  <a:lnTo>
                    <a:pt x="0" y="36"/>
                  </a:lnTo>
                  <a:lnTo>
                    <a:pt x="0" y="28"/>
                  </a:lnTo>
                  <a:lnTo>
                    <a:pt x="2" y="23"/>
                  </a:lnTo>
                  <a:lnTo>
                    <a:pt x="6" y="17"/>
                  </a:lnTo>
                  <a:lnTo>
                    <a:pt x="9" y="11"/>
                  </a:lnTo>
                  <a:lnTo>
                    <a:pt x="15" y="7"/>
                  </a:lnTo>
                  <a:lnTo>
                    <a:pt x="21" y="4"/>
                  </a:lnTo>
                  <a:lnTo>
                    <a:pt x="29" y="2"/>
                  </a:lnTo>
                  <a:lnTo>
                    <a:pt x="36" y="0"/>
                  </a:lnTo>
                  <a:close/>
                </a:path>
              </a:pathLst>
            </a:custGeom>
            <a:solidFill>
              <a:srgbClr val="FFFF00"/>
            </a:solidFill>
            <a:ln w="9525">
              <a:solidFill>
                <a:srgbClr val="FF3300"/>
              </a:solidFill>
              <a:round/>
              <a:headEnd/>
              <a:tailEnd/>
            </a:ln>
          </p:spPr>
          <p:txBody>
            <a:bodyPr/>
            <a:lstStyle/>
            <a:p>
              <a:endParaRPr lang="en-ZA"/>
            </a:p>
          </p:txBody>
        </p:sp>
        <p:sp>
          <p:nvSpPr>
            <p:cNvPr id="65" name="Freeform 129"/>
            <p:cNvSpPr>
              <a:spLocks/>
            </p:cNvSpPr>
            <p:nvPr/>
          </p:nvSpPr>
          <p:spPr bwMode="invGray">
            <a:xfrm>
              <a:off x="5155" y="2641"/>
              <a:ext cx="44" cy="44"/>
            </a:xfrm>
            <a:custGeom>
              <a:avLst/>
              <a:gdLst>
                <a:gd name="T0" fmla="*/ 44 w 44"/>
                <a:gd name="T1" fmla="*/ 44 h 44"/>
                <a:gd name="T2" fmla="*/ 44 w 44"/>
                <a:gd name="T3" fmla="*/ 36 h 44"/>
                <a:gd name="T4" fmla="*/ 40 w 44"/>
                <a:gd name="T5" fmla="*/ 27 h 44"/>
                <a:gd name="T6" fmla="*/ 37 w 44"/>
                <a:gd name="T7" fmla="*/ 19 h 44"/>
                <a:gd name="T8" fmla="*/ 31 w 44"/>
                <a:gd name="T9" fmla="*/ 13 h 44"/>
                <a:gd name="T10" fmla="*/ 25 w 44"/>
                <a:gd name="T11" fmla="*/ 8 h 44"/>
                <a:gd name="T12" fmla="*/ 17 w 44"/>
                <a:gd name="T13" fmla="*/ 4 h 44"/>
                <a:gd name="T14" fmla="*/ 10 w 44"/>
                <a:gd name="T15" fmla="*/ 2 h 44"/>
                <a:gd name="T16" fmla="*/ 0 w 44"/>
                <a:gd name="T17" fmla="*/ 0 h 44"/>
                <a:gd name="T18" fmla="*/ 0 w 44"/>
                <a:gd name="T19" fmla="*/ 15 h 44"/>
                <a:gd name="T20" fmla="*/ 6 w 44"/>
                <a:gd name="T21" fmla="*/ 17 h 44"/>
                <a:gd name="T22" fmla="*/ 12 w 44"/>
                <a:gd name="T23" fmla="*/ 19 h 44"/>
                <a:gd name="T24" fmla="*/ 16 w 44"/>
                <a:gd name="T25" fmla="*/ 21 h 44"/>
                <a:gd name="T26" fmla="*/ 19 w 44"/>
                <a:gd name="T27" fmla="*/ 25 h 44"/>
                <a:gd name="T28" fmla="*/ 23 w 44"/>
                <a:gd name="T29" fmla="*/ 29 h 44"/>
                <a:gd name="T30" fmla="*/ 27 w 44"/>
                <a:gd name="T31" fmla="*/ 35 h 44"/>
                <a:gd name="T32" fmla="*/ 27 w 44"/>
                <a:gd name="T33" fmla="*/ 38 h 44"/>
                <a:gd name="T34" fmla="*/ 29 w 44"/>
                <a:gd name="T35" fmla="*/ 44 h 44"/>
                <a:gd name="T36" fmla="*/ 44 w 44"/>
                <a:gd name="T37" fmla="*/ 44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44" y="44"/>
                  </a:moveTo>
                  <a:lnTo>
                    <a:pt x="44" y="36"/>
                  </a:lnTo>
                  <a:lnTo>
                    <a:pt x="40" y="27"/>
                  </a:lnTo>
                  <a:lnTo>
                    <a:pt x="37" y="19"/>
                  </a:lnTo>
                  <a:lnTo>
                    <a:pt x="31" y="13"/>
                  </a:lnTo>
                  <a:lnTo>
                    <a:pt x="25" y="8"/>
                  </a:lnTo>
                  <a:lnTo>
                    <a:pt x="17" y="4"/>
                  </a:lnTo>
                  <a:lnTo>
                    <a:pt x="10" y="2"/>
                  </a:lnTo>
                  <a:lnTo>
                    <a:pt x="0" y="0"/>
                  </a:lnTo>
                  <a:lnTo>
                    <a:pt x="0" y="15"/>
                  </a:lnTo>
                  <a:lnTo>
                    <a:pt x="6" y="17"/>
                  </a:lnTo>
                  <a:lnTo>
                    <a:pt x="12" y="19"/>
                  </a:lnTo>
                  <a:lnTo>
                    <a:pt x="16" y="21"/>
                  </a:lnTo>
                  <a:lnTo>
                    <a:pt x="19" y="25"/>
                  </a:lnTo>
                  <a:lnTo>
                    <a:pt x="23" y="29"/>
                  </a:lnTo>
                  <a:lnTo>
                    <a:pt x="27" y="35"/>
                  </a:lnTo>
                  <a:lnTo>
                    <a:pt x="27" y="38"/>
                  </a:lnTo>
                  <a:lnTo>
                    <a:pt x="29" y="44"/>
                  </a:lnTo>
                  <a:lnTo>
                    <a:pt x="44" y="44"/>
                  </a:lnTo>
                  <a:close/>
                </a:path>
              </a:pathLst>
            </a:custGeom>
            <a:solidFill>
              <a:srgbClr val="FFFF00"/>
            </a:solidFill>
            <a:ln w="9525">
              <a:solidFill>
                <a:srgbClr val="FF3300"/>
              </a:solidFill>
              <a:round/>
              <a:headEnd/>
              <a:tailEnd/>
            </a:ln>
          </p:spPr>
          <p:txBody>
            <a:bodyPr/>
            <a:lstStyle/>
            <a:p>
              <a:endParaRPr lang="en-ZA"/>
            </a:p>
          </p:txBody>
        </p:sp>
        <p:sp>
          <p:nvSpPr>
            <p:cNvPr id="66" name="Freeform 130"/>
            <p:cNvSpPr>
              <a:spLocks/>
            </p:cNvSpPr>
            <p:nvPr/>
          </p:nvSpPr>
          <p:spPr bwMode="invGray">
            <a:xfrm>
              <a:off x="5155" y="2685"/>
              <a:ext cx="44" cy="46"/>
            </a:xfrm>
            <a:custGeom>
              <a:avLst/>
              <a:gdLst>
                <a:gd name="T0" fmla="*/ 0 w 44"/>
                <a:gd name="T1" fmla="*/ 46 h 46"/>
                <a:gd name="T2" fmla="*/ 10 w 44"/>
                <a:gd name="T3" fmla="*/ 44 h 46"/>
                <a:gd name="T4" fmla="*/ 17 w 44"/>
                <a:gd name="T5" fmla="*/ 42 h 46"/>
                <a:gd name="T6" fmla="*/ 25 w 44"/>
                <a:gd name="T7" fmla="*/ 38 h 46"/>
                <a:gd name="T8" fmla="*/ 31 w 44"/>
                <a:gd name="T9" fmla="*/ 33 h 46"/>
                <a:gd name="T10" fmla="*/ 37 w 44"/>
                <a:gd name="T11" fmla="*/ 25 h 46"/>
                <a:gd name="T12" fmla="*/ 40 w 44"/>
                <a:gd name="T13" fmla="*/ 17 h 46"/>
                <a:gd name="T14" fmla="*/ 44 w 44"/>
                <a:gd name="T15" fmla="*/ 10 h 46"/>
                <a:gd name="T16" fmla="*/ 44 w 44"/>
                <a:gd name="T17" fmla="*/ 0 h 46"/>
                <a:gd name="T18" fmla="*/ 29 w 44"/>
                <a:gd name="T19" fmla="*/ 0 h 46"/>
                <a:gd name="T20" fmla="*/ 27 w 44"/>
                <a:gd name="T21" fmla="*/ 6 h 46"/>
                <a:gd name="T22" fmla="*/ 27 w 44"/>
                <a:gd name="T23" fmla="*/ 12 h 46"/>
                <a:gd name="T24" fmla="*/ 23 w 44"/>
                <a:gd name="T25" fmla="*/ 17 h 46"/>
                <a:gd name="T26" fmla="*/ 19 w 44"/>
                <a:gd name="T27" fmla="*/ 21 h 46"/>
                <a:gd name="T28" fmla="*/ 16 w 44"/>
                <a:gd name="T29" fmla="*/ 25 h 46"/>
                <a:gd name="T30" fmla="*/ 12 w 44"/>
                <a:gd name="T31" fmla="*/ 27 h 46"/>
                <a:gd name="T32" fmla="*/ 6 w 44"/>
                <a:gd name="T33" fmla="*/ 29 h 46"/>
                <a:gd name="T34" fmla="*/ 0 w 44"/>
                <a:gd name="T35" fmla="*/ 29 h 46"/>
                <a:gd name="T36" fmla="*/ 0 w 44"/>
                <a:gd name="T37" fmla="*/ 46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6"/>
                <a:gd name="T59" fmla="*/ 44 w 44"/>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6">
                  <a:moveTo>
                    <a:pt x="0" y="46"/>
                  </a:moveTo>
                  <a:lnTo>
                    <a:pt x="10" y="44"/>
                  </a:lnTo>
                  <a:lnTo>
                    <a:pt x="17" y="42"/>
                  </a:lnTo>
                  <a:lnTo>
                    <a:pt x="25" y="38"/>
                  </a:lnTo>
                  <a:lnTo>
                    <a:pt x="31" y="33"/>
                  </a:lnTo>
                  <a:lnTo>
                    <a:pt x="37" y="25"/>
                  </a:lnTo>
                  <a:lnTo>
                    <a:pt x="40" y="17"/>
                  </a:lnTo>
                  <a:lnTo>
                    <a:pt x="44" y="10"/>
                  </a:lnTo>
                  <a:lnTo>
                    <a:pt x="44" y="0"/>
                  </a:lnTo>
                  <a:lnTo>
                    <a:pt x="29" y="0"/>
                  </a:lnTo>
                  <a:lnTo>
                    <a:pt x="27" y="6"/>
                  </a:lnTo>
                  <a:lnTo>
                    <a:pt x="27" y="12"/>
                  </a:lnTo>
                  <a:lnTo>
                    <a:pt x="23" y="17"/>
                  </a:lnTo>
                  <a:lnTo>
                    <a:pt x="19" y="21"/>
                  </a:lnTo>
                  <a:lnTo>
                    <a:pt x="16" y="25"/>
                  </a:lnTo>
                  <a:lnTo>
                    <a:pt x="12" y="27"/>
                  </a:lnTo>
                  <a:lnTo>
                    <a:pt x="6" y="29"/>
                  </a:lnTo>
                  <a:lnTo>
                    <a:pt x="0" y="29"/>
                  </a:lnTo>
                  <a:lnTo>
                    <a:pt x="0" y="46"/>
                  </a:lnTo>
                  <a:close/>
                </a:path>
              </a:pathLst>
            </a:custGeom>
            <a:solidFill>
              <a:srgbClr val="FFFF00"/>
            </a:solidFill>
            <a:ln w="9525">
              <a:solidFill>
                <a:srgbClr val="FF3300"/>
              </a:solidFill>
              <a:round/>
              <a:headEnd/>
              <a:tailEnd/>
            </a:ln>
          </p:spPr>
          <p:txBody>
            <a:bodyPr/>
            <a:lstStyle/>
            <a:p>
              <a:endParaRPr lang="en-ZA"/>
            </a:p>
          </p:txBody>
        </p:sp>
        <p:sp>
          <p:nvSpPr>
            <p:cNvPr id="67" name="Freeform 131"/>
            <p:cNvSpPr>
              <a:spLocks/>
            </p:cNvSpPr>
            <p:nvPr/>
          </p:nvSpPr>
          <p:spPr bwMode="invGray">
            <a:xfrm>
              <a:off x="5111" y="2685"/>
              <a:ext cx="44" cy="46"/>
            </a:xfrm>
            <a:custGeom>
              <a:avLst/>
              <a:gdLst>
                <a:gd name="T0" fmla="*/ 0 w 44"/>
                <a:gd name="T1" fmla="*/ 0 h 46"/>
                <a:gd name="T2" fmla="*/ 0 w 44"/>
                <a:gd name="T3" fmla="*/ 10 h 46"/>
                <a:gd name="T4" fmla="*/ 4 w 44"/>
                <a:gd name="T5" fmla="*/ 17 h 46"/>
                <a:gd name="T6" fmla="*/ 8 w 44"/>
                <a:gd name="T7" fmla="*/ 25 h 46"/>
                <a:gd name="T8" fmla="*/ 12 w 44"/>
                <a:gd name="T9" fmla="*/ 33 h 46"/>
                <a:gd name="T10" fmla="*/ 19 w 44"/>
                <a:gd name="T11" fmla="*/ 38 h 46"/>
                <a:gd name="T12" fmla="*/ 27 w 44"/>
                <a:gd name="T13" fmla="*/ 42 h 46"/>
                <a:gd name="T14" fmla="*/ 35 w 44"/>
                <a:gd name="T15" fmla="*/ 44 h 46"/>
                <a:gd name="T16" fmla="*/ 44 w 44"/>
                <a:gd name="T17" fmla="*/ 46 h 46"/>
                <a:gd name="T18" fmla="*/ 44 w 44"/>
                <a:gd name="T19" fmla="*/ 29 h 46"/>
                <a:gd name="T20" fmla="*/ 38 w 44"/>
                <a:gd name="T21" fmla="*/ 29 h 46"/>
                <a:gd name="T22" fmla="*/ 33 w 44"/>
                <a:gd name="T23" fmla="*/ 27 h 46"/>
                <a:gd name="T24" fmla="*/ 29 w 44"/>
                <a:gd name="T25" fmla="*/ 25 h 46"/>
                <a:gd name="T26" fmla="*/ 23 w 44"/>
                <a:gd name="T27" fmla="*/ 21 h 46"/>
                <a:gd name="T28" fmla="*/ 21 w 44"/>
                <a:gd name="T29" fmla="*/ 17 h 46"/>
                <a:gd name="T30" fmla="*/ 17 w 44"/>
                <a:gd name="T31" fmla="*/ 12 h 46"/>
                <a:gd name="T32" fmla="*/ 15 w 44"/>
                <a:gd name="T33" fmla="*/ 6 h 46"/>
                <a:gd name="T34" fmla="*/ 15 w 44"/>
                <a:gd name="T35" fmla="*/ 0 h 46"/>
                <a:gd name="T36" fmla="*/ 0 w 44"/>
                <a:gd name="T37" fmla="*/ 0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6"/>
                <a:gd name="T59" fmla="*/ 44 w 44"/>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6">
                  <a:moveTo>
                    <a:pt x="0" y="0"/>
                  </a:moveTo>
                  <a:lnTo>
                    <a:pt x="0" y="10"/>
                  </a:lnTo>
                  <a:lnTo>
                    <a:pt x="4" y="17"/>
                  </a:lnTo>
                  <a:lnTo>
                    <a:pt x="8" y="25"/>
                  </a:lnTo>
                  <a:lnTo>
                    <a:pt x="12" y="33"/>
                  </a:lnTo>
                  <a:lnTo>
                    <a:pt x="19" y="38"/>
                  </a:lnTo>
                  <a:lnTo>
                    <a:pt x="27" y="42"/>
                  </a:lnTo>
                  <a:lnTo>
                    <a:pt x="35" y="44"/>
                  </a:lnTo>
                  <a:lnTo>
                    <a:pt x="44" y="46"/>
                  </a:lnTo>
                  <a:lnTo>
                    <a:pt x="44" y="29"/>
                  </a:lnTo>
                  <a:lnTo>
                    <a:pt x="38" y="29"/>
                  </a:lnTo>
                  <a:lnTo>
                    <a:pt x="33" y="27"/>
                  </a:lnTo>
                  <a:lnTo>
                    <a:pt x="29" y="25"/>
                  </a:lnTo>
                  <a:lnTo>
                    <a:pt x="23" y="21"/>
                  </a:lnTo>
                  <a:lnTo>
                    <a:pt x="21" y="17"/>
                  </a:lnTo>
                  <a:lnTo>
                    <a:pt x="17" y="12"/>
                  </a:lnTo>
                  <a:lnTo>
                    <a:pt x="15" y="6"/>
                  </a:lnTo>
                  <a:lnTo>
                    <a:pt x="15" y="0"/>
                  </a:lnTo>
                  <a:lnTo>
                    <a:pt x="0" y="0"/>
                  </a:lnTo>
                  <a:close/>
                </a:path>
              </a:pathLst>
            </a:custGeom>
            <a:solidFill>
              <a:srgbClr val="FFFF00"/>
            </a:solidFill>
            <a:ln w="9525">
              <a:solidFill>
                <a:srgbClr val="FF3300"/>
              </a:solidFill>
              <a:round/>
              <a:headEnd/>
              <a:tailEnd/>
            </a:ln>
          </p:spPr>
          <p:txBody>
            <a:bodyPr/>
            <a:lstStyle/>
            <a:p>
              <a:endParaRPr lang="en-ZA"/>
            </a:p>
          </p:txBody>
        </p:sp>
        <p:sp>
          <p:nvSpPr>
            <p:cNvPr id="68" name="Freeform 132"/>
            <p:cNvSpPr>
              <a:spLocks/>
            </p:cNvSpPr>
            <p:nvPr/>
          </p:nvSpPr>
          <p:spPr bwMode="invGray">
            <a:xfrm>
              <a:off x="5111" y="2641"/>
              <a:ext cx="44" cy="44"/>
            </a:xfrm>
            <a:custGeom>
              <a:avLst/>
              <a:gdLst>
                <a:gd name="T0" fmla="*/ 44 w 44"/>
                <a:gd name="T1" fmla="*/ 0 h 44"/>
                <a:gd name="T2" fmla="*/ 35 w 44"/>
                <a:gd name="T3" fmla="*/ 2 h 44"/>
                <a:gd name="T4" fmla="*/ 27 w 44"/>
                <a:gd name="T5" fmla="*/ 4 h 44"/>
                <a:gd name="T6" fmla="*/ 19 w 44"/>
                <a:gd name="T7" fmla="*/ 8 h 44"/>
                <a:gd name="T8" fmla="*/ 12 w 44"/>
                <a:gd name="T9" fmla="*/ 13 h 44"/>
                <a:gd name="T10" fmla="*/ 8 w 44"/>
                <a:gd name="T11" fmla="*/ 19 h 44"/>
                <a:gd name="T12" fmla="*/ 4 w 44"/>
                <a:gd name="T13" fmla="*/ 27 h 44"/>
                <a:gd name="T14" fmla="*/ 0 w 44"/>
                <a:gd name="T15" fmla="*/ 36 h 44"/>
                <a:gd name="T16" fmla="*/ 0 w 44"/>
                <a:gd name="T17" fmla="*/ 44 h 44"/>
                <a:gd name="T18" fmla="*/ 15 w 44"/>
                <a:gd name="T19" fmla="*/ 44 h 44"/>
                <a:gd name="T20" fmla="*/ 15 w 44"/>
                <a:gd name="T21" fmla="*/ 38 h 44"/>
                <a:gd name="T22" fmla="*/ 17 w 44"/>
                <a:gd name="T23" fmla="*/ 35 h 44"/>
                <a:gd name="T24" fmla="*/ 21 w 44"/>
                <a:gd name="T25" fmla="*/ 29 h 44"/>
                <a:gd name="T26" fmla="*/ 23 w 44"/>
                <a:gd name="T27" fmla="*/ 25 h 44"/>
                <a:gd name="T28" fmla="*/ 29 w 44"/>
                <a:gd name="T29" fmla="*/ 21 h 44"/>
                <a:gd name="T30" fmla="*/ 33 w 44"/>
                <a:gd name="T31" fmla="*/ 19 h 44"/>
                <a:gd name="T32" fmla="*/ 38 w 44"/>
                <a:gd name="T33" fmla="*/ 17 h 44"/>
                <a:gd name="T34" fmla="*/ 44 w 44"/>
                <a:gd name="T35" fmla="*/ 15 h 44"/>
                <a:gd name="T36" fmla="*/ 44 w 44"/>
                <a:gd name="T37" fmla="*/ 0 h 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4"/>
                <a:gd name="T58" fmla="*/ 0 h 44"/>
                <a:gd name="T59" fmla="*/ 44 w 44"/>
                <a:gd name="T60" fmla="*/ 44 h 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4" h="44">
                  <a:moveTo>
                    <a:pt x="44" y="0"/>
                  </a:moveTo>
                  <a:lnTo>
                    <a:pt x="35" y="2"/>
                  </a:lnTo>
                  <a:lnTo>
                    <a:pt x="27" y="4"/>
                  </a:lnTo>
                  <a:lnTo>
                    <a:pt x="19" y="8"/>
                  </a:lnTo>
                  <a:lnTo>
                    <a:pt x="12" y="13"/>
                  </a:lnTo>
                  <a:lnTo>
                    <a:pt x="8" y="19"/>
                  </a:lnTo>
                  <a:lnTo>
                    <a:pt x="4" y="27"/>
                  </a:lnTo>
                  <a:lnTo>
                    <a:pt x="0" y="36"/>
                  </a:lnTo>
                  <a:lnTo>
                    <a:pt x="0" y="44"/>
                  </a:lnTo>
                  <a:lnTo>
                    <a:pt x="15" y="44"/>
                  </a:lnTo>
                  <a:lnTo>
                    <a:pt x="15" y="38"/>
                  </a:lnTo>
                  <a:lnTo>
                    <a:pt x="17" y="35"/>
                  </a:lnTo>
                  <a:lnTo>
                    <a:pt x="21" y="29"/>
                  </a:lnTo>
                  <a:lnTo>
                    <a:pt x="23" y="25"/>
                  </a:lnTo>
                  <a:lnTo>
                    <a:pt x="29" y="21"/>
                  </a:lnTo>
                  <a:lnTo>
                    <a:pt x="33" y="19"/>
                  </a:lnTo>
                  <a:lnTo>
                    <a:pt x="38" y="17"/>
                  </a:lnTo>
                  <a:lnTo>
                    <a:pt x="44" y="15"/>
                  </a:lnTo>
                  <a:lnTo>
                    <a:pt x="44" y="0"/>
                  </a:lnTo>
                  <a:close/>
                </a:path>
              </a:pathLst>
            </a:custGeom>
            <a:solidFill>
              <a:srgbClr val="FFFF00"/>
            </a:solidFill>
            <a:ln w="9525">
              <a:solidFill>
                <a:srgbClr val="FF3300"/>
              </a:solidFill>
              <a:round/>
              <a:headEnd/>
              <a:tailEnd/>
            </a:ln>
          </p:spPr>
          <p:txBody>
            <a:bodyPr/>
            <a:lstStyle/>
            <a:p>
              <a:endParaRPr lang="en-ZA"/>
            </a:p>
          </p:txBody>
        </p:sp>
        <p:sp>
          <p:nvSpPr>
            <p:cNvPr id="69" name="Freeform 133"/>
            <p:cNvSpPr>
              <a:spLocks/>
            </p:cNvSpPr>
            <p:nvPr/>
          </p:nvSpPr>
          <p:spPr bwMode="invGray">
            <a:xfrm>
              <a:off x="3781" y="2170"/>
              <a:ext cx="236" cy="37"/>
            </a:xfrm>
            <a:custGeom>
              <a:avLst/>
              <a:gdLst>
                <a:gd name="T0" fmla="*/ 236 w 236"/>
                <a:gd name="T1" fmla="*/ 0 h 37"/>
                <a:gd name="T2" fmla="*/ 230 w 236"/>
                <a:gd name="T3" fmla="*/ 0 h 37"/>
                <a:gd name="T4" fmla="*/ 0 w 236"/>
                <a:gd name="T5" fmla="*/ 21 h 37"/>
                <a:gd name="T6" fmla="*/ 2 w 236"/>
                <a:gd name="T7" fmla="*/ 37 h 37"/>
                <a:gd name="T8" fmla="*/ 232 w 236"/>
                <a:gd name="T9" fmla="*/ 16 h 37"/>
                <a:gd name="T10" fmla="*/ 226 w 236"/>
                <a:gd name="T11" fmla="*/ 14 h 37"/>
                <a:gd name="T12" fmla="*/ 236 w 236"/>
                <a:gd name="T13" fmla="*/ 0 h 37"/>
                <a:gd name="T14" fmla="*/ 0 60000 65536"/>
                <a:gd name="T15" fmla="*/ 0 60000 65536"/>
                <a:gd name="T16" fmla="*/ 0 60000 65536"/>
                <a:gd name="T17" fmla="*/ 0 60000 65536"/>
                <a:gd name="T18" fmla="*/ 0 60000 65536"/>
                <a:gd name="T19" fmla="*/ 0 60000 65536"/>
                <a:gd name="T20" fmla="*/ 0 60000 65536"/>
                <a:gd name="T21" fmla="*/ 0 w 236"/>
                <a:gd name="T22" fmla="*/ 0 h 37"/>
                <a:gd name="T23" fmla="*/ 236 w 236"/>
                <a:gd name="T24" fmla="*/ 37 h 3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6" h="37">
                  <a:moveTo>
                    <a:pt x="236" y="0"/>
                  </a:moveTo>
                  <a:lnTo>
                    <a:pt x="230" y="0"/>
                  </a:lnTo>
                  <a:lnTo>
                    <a:pt x="0" y="21"/>
                  </a:lnTo>
                  <a:lnTo>
                    <a:pt x="2" y="37"/>
                  </a:lnTo>
                  <a:lnTo>
                    <a:pt x="232" y="16"/>
                  </a:lnTo>
                  <a:lnTo>
                    <a:pt x="226" y="14"/>
                  </a:lnTo>
                  <a:lnTo>
                    <a:pt x="236" y="0"/>
                  </a:lnTo>
                  <a:close/>
                </a:path>
              </a:pathLst>
            </a:custGeom>
            <a:solidFill>
              <a:srgbClr val="FFFF00"/>
            </a:solidFill>
            <a:ln w="9525">
              <a:solidFill>
                <a:srgbClr val="FF3300"/>
              </a:solidFill>
              <a:round/>
              <a:headEnd/>
              <a:tailEnd/>
            </a:ln>
          </p:spPr>
          <p:txBody>
            <a:bodyPr/>
            <a:lstStyle/>
            <a:p>
              <a:endParaRPr lang="en-ZA"/>
            </a:p>
          </p:txBody>
        </p:sp>
        <p:sp>
          <p:nvSpPr>
            <p:cNvPr id="70" name="Freeform 134"/>
            <p:cNvSpPr>
              <a:spLocks/>
            </p:cNvSpPr>
            <p:nvPr/>
          </p:nvSpPr>
          <p:spPr bwMode="invGray">
            <a:xfrm>
              <a:off x="4007" y="2170"/>
              <a:ext cx="238" cy="169"/>
            </a:xfrm>
            <a:custGeom>
              <a:avLst/>
              <a:gdLst>
                <a:gd name="T0" fmla="*/ 236 w 238"/>
                <a:gd name="T1" fmla="*/ 153 h 169"/>
                <a:gd name="T2" fmla="*/ 238 w 238"/>
                <a:gd name="T3" fmla="*/ 153 h 169"/>
                <a:gd name="T4" fmla="*/ 10 w 238"/>
                <a:gd name="T5" fmla="*/ 0 h 169"/>
                <a:gd name="T6" fmla="*/ 0 w 238"/>
                <a:gd name="T7" fmla="*/ 14 h 169"/>
                <a:gd name="T8" fmla="*/ 230 w 238"/>
                <a:gd name="T9" fmla="*/ 167 h 169"/>
                <a:gd name="T10" fmla="*/ 232 w 238"/>
                <a:gd name="T11" fmla="*/ 169 h 169"/>
                <a:gd name="T12" fmla="*/ 236 w 238"/>
                <a:gd name="T13" fmla="*/ 153 h 169"/>
                <a:gd name="T14" fmla="*/ 0 60000 65536"/>
                <a:gd name="T15" fmla="*/ 0 60000 65536"/>
                <a:gd name="T16" fmla="*/ 0 60000 65536"/>
                <a:gd name="T17" fmla="*/ 0 60000 65536"/>
                <a:gd name="T18" fmla="*/ 0 60000 65536"/>
                <a:gd name="T19" fmla="*/ 0 60000 65536"/>
                <a:gd name="T20" fmla="*/ 0 60000 65536"/>
                <a:gd name="T21" fmla="*/ 0 w 238"/>
                <a:gd name="T22" fmla="*/ 0 h 169"/>
                <a:gd name="T23" fmla="*/ 238 w 238"/>
                <a:gd name="T24" fmla="*/ 169 h 16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8" h="169">
                  <a:moveTo>
                    <a:pt x="236" y="153"/>
                  </a:moveTo>
                  <a:lnTo>
                    <a:pt x="238" y="153"/>
                  </a:lnTo>
                  <a:lnTo>
                    <a:pt x="10" y="0"/>
                  </a:lnTo>
                  <a:lnTo>
                    <a:pt x="0" y="14"/>
                  </a:lnTo>
                  <a:lnTo>
                    <a:pt x="230" y="167"/>
                  </a:lnTo>
                  <a:lnTo>
                    <a:pt x="232" y="169"/>
                  </a:lnTo>
                  <a:lnTo>
                    <a:pt x="236" y="153"/>
                  </a:lnTo>
                  <a:close/>
                </a:path>
              </a:pathLst>
            </a:custGeom>
            <a:solidFill>
              <a:srgbClr val="FFFF00"/>
            </a:solidFill>
            <a:ln w="9525">
              <a:solidFill>
                <a:srgbClr val="FF3300"/>
              </a:solidFill>
              <a:round/>
              <a:headEnd/>
              <a:tailEnd/>
            </a:ln>
          </p:spPr>
          <p:txBody>
            <a:bodyPr/>
            <a:lstStyle/>
            <a:p>
              <a:endParaRPr lang="en-ZA"/>
            </a:p>
          </p:txBody>
        </p:sp>
        <p:sp>
          <p:nvSpPr>
            <p:cNvPr id="71" name="Freeform 135"/>
            <p:cNvSpPr>
              <a:spLocks/>
            </p:cNvSpPr>
            <p:nvPr/>
          </p:nvSpPr>
          <p:spPr bwMode="invGray">
            <a:xfrm>
              <a:off x="4239" y="2323"/>
              <a:ext cx="230" cy="75"/>
            </a:xfrm>
            <a:custGeom>
              <a:avLst/>
              <a:gdLst>
                <a:gd name="T0" fmla="*/ 230 w 230"/>
                <a:gd name="T1" fmla="*/ 60 h 75"/>
                <a:gd name="T2" fmla="*/ 4 w 230"/>
                <a:gd name="T3" fmla="*/ 0 h 75"/>
                <a:gd name="T4" fmla="*/ 0 w 230"/>
                <a:gd name="T5" fmla="*/ 16 h 75"/>
                <a:gd name="T6" fmla="*/ 226 w 230"/>
                <a:gd name="T7" fmla="*/ 75 h 75"/>
                <a:gd name="T8" fmla="*/ 230 w 230"/>
                <a:gd name="T9" fmla="*/ 60 h 75"/>
                <a:gd name="T10" fmla="*/ 0 60000 65536"/>
                <a:gd name="T11" fmla="*/ 0 60000 65536"/>
                <a:gd name="T12" fmla="*/ 0 60000 65536"/>
                <a:gd name="T13" fmla="*/ 0 60000 65536"/>
                <a:gd name="T14" fmla="*/ 0 60000 65536"/>
                <a:gd name="T15" fmla="*/ 0 w 230"/>
                <a:gd name="T16" fmla="*/ 0 h 75"/>
                <a:gd name="T17" fmla="*/ 230 w 230"/>
                <a:gd name="T18" fmla="*/ 75 h 75"/>
              </a:gdLst>
              <a:ahLst/>
              <a:cxnLst>
                <a:cxn ang="T10">
                  <a:pos x="T0" y="T1"/>
                </a:cxn>
                <a:cxn ang="T11">
                  <a:pos x="T2" y="T3"/>
                </a:cxn>
                <a:cxn ang="T12">
                  <a:pos x="T4" y="T5"/>
                </a:cxn>
                <a:cxn ang="T13">
                  <a:pos x="T6" y="T7"/>
                </a:cxn>
                <a:cxn ang="T14">
                  <a:pos x="T8" y="T9"/>
                </a:cxn>
              </a:cxnLst>
              <a:rect l="T15" t="T16" r="T17" b="T18"/>
              <a:pathLst>
                <a:path w="230" h="75">
                  <a:moveTo>
                    <a:pt x="230" y="60"/>
                  </a:moveTo>
                  <a:lnTo>
                    <a:pt x="4" y="0"/>
                  </a:lnTo>
                  <a:lnTo>
                    <a:pt x="0" y="16"/>
                  </a:lnTo>
                  <a:lnTo>
                    <a:pt x="226" y="75"/>
                  </a:lnTo>
                  <a:lnTo>
                    <a:pt x="230" y="60"/>
                  </a:lnTo>
                  <a:close/>
                </a:path>
              </a:pathLst>
            </a:custGeom>
            <a:solidFill>
              <a:srgbClr val="FFFF00"/>
            </a:solidFill>
            <a:ln w="9525">
              <a:solidFill>
                <a:srgbClr val="FF3300"/>
              </a:solidFill>
              <a:round/>
              <a:headEnd/>
              <a:tailEnd/>
            </a:ln>
          </p:spPr>
          <p:txBody>
            <a:bodyPr/>
            <a:lstStyle/>
            <a:p>
              <a:endParaRPr lang="en-ZA"/>
            </a:p>
          </p:txBody>
        </p:sp>
        <p:sp>
          <p:nvSpPr>
            <p:cNvPr id="72" name="Freeform 136"/>
            <p:cNvSpPr>
              <a:spLocks/>
            </p:cNvSpPr>
            <p:nvPr/>
          </p:nvSpPr>
          <p:spPr bwMode="invGray">
            <a:xfrm>
              <a:off x="4465" y="2383"/>
              <a:ext cx="242" cy="80"/>
            </a:xfrm>
            <a:custGeom>
              <a:avLst/>
              <a:gdLst>
                <a:gd name="T0" fmla="*/ 242 w 242"/>
                <a:gd name="T1" fmla="*/ 65 h 80"/>
                <a:gd name="T2" fmla="*/ 238 w 242"/>
                <a:gd name="T3" fmla="*/ 65 h 80"/>
                <a:gd name="T4" fmla="*/ 4 w 242"/>
                <a:gd name="T5" fmla="*/ 0 h 80"/>
                <a:gd name="T6" fmla="*/ 0 w 242"/>
                <a:gd name="T7" fmla="*/ 15 h 80"/>
                <a:gd name="T8" fmla="*/ 234 w 242"/>
                <a:gd name="T9" fmla="*/ 80 h 80"/>
                <a:gd name="T10" fmla="*/ 232 w 242"/>
                <a:gd name="T11" fmla="*/ 78 h 80"/>
                <a:gd name="T12" fmla="*/ 242 w 242"/>
                <a:gd name="T13" fmla="*/ 65 h 80"/>
                <a:gd name="T14" fmla="*/ 0 60000 65536"/>
                <a:gd name="T15" fmla="*/ 0 60000 65536"/>
                <a:gd name="T16" fmla="*/ 0 60000 65536"/>
                <a:gd name="T17" fmla="*/ 0 60000 65536"/>
                <a:gd name="T18" fmla="*/ 0 60000 65536"/>
                <a:gd name="T19" fmla="*/ 0 60000 65536"/>
                <a:gd name="T20" fmla="*/ 0 60000 65536"/>
                <a:gd name="T21" fmla="*/ 0 w 242"/>
                <a:gd name="T22" fmla="*/ 0 h 80"/>
                <a:gd name="T23" fmla="*/ 242 w 242"/>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42" h="80">
                  <a:moveTo>
                    <a:pt x="242" y="65"/>
                  </a:moveTo>
                  <a:lnTo>
                    <a:pt x="238" y="65"/>
                  </a:lnTo>
                  <a:lnTo>
                    <a:pt x="4" y="0"/>
                  </a:lnTo>
                  <a:lnTo>
                    <a:pt x="0" y="15"/>
                  </a:lnTo>
                  <a:lnTo>
                    <a:pt x="234" y="80"/>
                  </a:lnTo>
                  <a:lnTo>
                    <a:pt x="232" y="78"/>
                  </a:lnTo>
                  <a:lnTo>
                    <a:pt x="242" y="65"/>
                  </a:lnTo>
                  <a:close/>
                </a:path>
              </a:pathLst>
            </a:custGeom>
            <a:solidFill>
              <a:srgbClr val="FFFF00"/>
            </a:solidFill>
            <a:ln w="9525">
              <a:solidFill>
                <a:srgbClr val="FF3300"/>
              </a:solidFill>
              <a:round/>
              <a:headEnd/>
              <a:tailEnd/>
            </a:ln>
          </p:spPr>
          <p:txBody>
            <a:bodyPr/>
            <a:lstStyle/>
            <a:p>
              <a:endParaRPr lang="en-ZA"/>
            </a:p>
          </p:txBody>
        </p:sp>
        <p:sp>
          <p:nvSpPr>
            <p:cNvPr id="73" name="Freeform 137"/>
            <p:cNvSpPr>
              <a:spLocks/>
            </p:cNvSpPr>
            <p:nvPr/>
          </p:nvSpPr>
          <p:spPr bwMode="invGray">
            <a:xfrm>
              <a:off x="4697" y="2448"/>
              <a:ext cx="234" cy="166"/>
            </a:xfrm>
            <a:custGeom>
              <a:avLst/>
              <a:gdLst>
                <a:gd name="T0" fmla="*/ 234 w 234"/>
                <a:gd name="T1" fmla="*/ 151 h 166"/>
                <a:gd name="T2" fmla="*/ 10 w 234"/>
                <a:gd name="T3" fmla="*/ 0 h 166"/>
                <a:gd name="T4" fmla="*/ 0 w 234"/>
                <a:gd name="T5" fmla="*/ 13 h 166"/>
                <a:gd name="T6" fmla="*/ 226 w 234"/>
                <a:gd name="T7" fmla="*/ 164 h 166"/>
                <a:gd name="T8" fmla="*/ 228 w 234"/>
                <a:gd name="T9" fmla="*/ 166 h 166"/>
                <a:gd name="T10" fmla="*/ 234 w 234"/>
                <a:gd name="T11" fmla="*/ 151 h 166"/>
                <a:gd name="T12" fmla="*/ 0 60000 65536"/>
                <a:gd name="T13" fmla="*/ 0 60000 65536"/>
                <a:gd name="T14" fmla="*/ 0 60000 65536"/>
                <a:gd name="T15" fmla="*/ 0 60000 65536"/>
                <a:gd name="T16" fmla="*/ 0 60000 65536"/>
                <a:gd name="T17" fmla="*/ 0 60000 65536"/>
                <a:gd name="T18" fmla="*/ 0 w 234"/>
                <a:gd name="T19" fmla="*/ 0 h 166"/>
                <a:gd name="T20" fmla="*/ 234 w 234"/>
                <a:gd name="T21" fmla="*/ 166 h 166"/>
              </a:gdLst>
              <a:ahLst/>
              <a:cxnLst>
                <a:cxn ang="T12">
                  <a:pos x="T0" y="T1"/>
                </a:cxn>
                <a:cxn ang="T13">
                  <a:pos x="T2" y="T3"/>
                </a:cxn>
                <a:cxn ang="T14">
                  <a:pos x="T4" y="T5"/>
                </a:cxn>
                <a:cxn ang="T15">
                  <a:pos x="T6" y="T7"/>
                </a:cxn>
                <a:cxn ang="T16">
                  <a:pos x="T8" y="T9"/>
                </a:cxn>
                <a:cxn ang="T17">
                  <a:pos x="T10" y="T11"/>
                </a:cxn>
              </a:cxnLst>
              <a:rect l="T18" t="T19" r="T20" b="T21"/>
              <a:pathLst>
                <a:path w="234" h="166">
                  <a:moveTo>
                    <a:pt x="234" y="151"/>
                  </a:moveTo>
                  <a:lnTo>
                    <a:pt x="10" y="0"/>
                  </a:lnTo>
                  <a:lnTo>
                    <a:pt x="0" y="13"/>
                  </a:lnTo>
                  <a:lnTo>
                    <a:pt x="226" y="164"/>
                  </a:lnTo>
                  <a:lnTo>
                    <a:pt x="228" y="166"/>
                  </a:lnTo>
                  <a:lnTo>
                    <a:pt x="234" y="151"/>
                  </a:lnTo>
                  <a:close/>
                </a:path>
              </a:pathLst>
            </a:custGeom>
            <a:solidFill>
              <a:srgbClr val="FFFF00"/>
            </a:solidFill>
            <a:ln w="9525">
              <a:solidFill>
                <a:srgbClr val="FF3300"/>
              </a:solidFill>
              <a:round/>
              <a:headEnd/>
              <a:tailEnd/>
            </a:ln>
          </p:spPr>
          <p:txBody>
            <a:bodyPr/>
            <a:lstStyle/>
            <a:p>
              <a:endParaRPr lang="en-ZA"/>
            </a:p>
          </p:txBody>
        </p:sp>
        <p:sp>
          <p:nvSpPr>
            <p:cNvPr id="74" name="Freeform 138"/>
            <p:cNvSpPr>
              <a:spLocks/>
            </p:cNvSpPr>
            <p:nvPr/>
          </p:nvSpPr>
          <p:spPr bwMode="invGray">
            <a:xfrm>
              <a:off x="4925" y="2599"/>
              <a:ext cx="238" cy="100"/>
            </a:xfrm>
            <a:custGeom>
              <a:avLst/>
              <a:gdLst>
                <a:gd name="T0" fmla="*/ 236 w 238"/>
                <a:gd name="T1" fmla="*/ 92 h 100"/>
                <a:gd name="T2" fmla="*/ 238 w 238"/>
                <a:gd name="T3" fmla="*/ 84 h 100"/>
                <a:gd name="T4" fmla="*/ 6 w 238"/>
                <a:gd name="T5" fmla="*/ 0 h 100"/>
                <a:gd name="T6" fmla="*/ 0 w 238"/>
                <a:gd name="T7" fmla="*/ 15 h 100"/>
                <a:gd name="T8" fmla="*/ 232 w 238"/>
                <a:gd name="T9" fmla="*/ 100 h 100"/>
                <a:gd name="T10" fmla="*/ 236 w 238"/>
                <a:gd name="T11" fmla="*/ 92 h 100"/>
                <a:gd name="T12" fmla="*/ 0 60000 65536"/>
                <a:gd name="T13" fmla="*/ 0 60000 65536"/>
                <a:gd name="T14" fmla="*/ 0 60000 65536"/>
                <a:gd name="T15" fmla="*/ 0 60000 65536"/>
                <a:gd name="T16" fmla="*/ 0 60000 65536"/>
                <a:gd name="T17" fmla="*/ 0 60000 65536"/>
                <a:gd name="T18" fmla="*/ 0 w 238"/>
                <a:gd name="T19" fmla="*/ 0 h 100"/>
                <a:gd name="T20" fmla="*/ 238 w 238"/>
                <a:gd name="T21" fmla="*/ 100 h 100"/>
              </a:gdLst>
              <a:ahLst/>
              <a:cxnLst>
                <a:cxn ang="T12">
                  <a:pos x="T0" y="T1"/>
                </a:cxn>
                <a:cxn ang="T13">
                  <a:pos x="T2" y="T3"/>
                </a:cxn>
                <a:cxn ang="T14">
                  <a:pos x="T4" y="T5"/>
                </a:cxn>
                <a:cxn ang="T15">
                  <a:pos x="T6" y="T7"/>
                </a:cxn>
                <a:cxn ang="T16">
                  <a:pos x="T8" y="T9"/>
                </a:cxn>
                <a:cxn ang="T17">
                  <a:pos x="T10" y="T11"/>
                </a:cxn>
              </a:cxnLst>
              <a:rect l="T18" t="T19" r="T20" b="T21"/>
              <a:pathLst>
                <a:path w="238" h="100">
                  <a:moveTo>
                    <a:pt x="236" y="92"/>
                  </a:moveTo>
                  <a:lnTo>
                    <a:pt x="238" y="84"/>
                  </a:lnTo>
                  <a:lnTo>
                    <a:pt x="6" y="0"/>
                  </a:lnTo>
                  <a:lnTo>
                    <a:pt x="0" y="15"/>
                  </a:lnTo>
                  <a:lnTo>
                    <a:pt x="232" y="100"/>
                  </a:lnTo>
                  <a:lnTo>
                    <a:pt x="236" y="92"/>
                  </a:lnTo>
                  <a:close/>
                </a:path>
              </a:pathLst>
            </a:custGeom>
            <a:solidFill>
              <a:srgbClr val="FFFF00"/>
            </a:solidFill>
            <a:ln w="9525">
              <a:solidFill>
                <a:srgbClr val="FF3300"/>
              </a:solidFill>
              <a:round/>
              <a:headEnd/>
              <a:tailEnd/>
            </a:ln>
          </p:spPr>
          <p:txBody>
            <a:bodyPr/>
            <a:lstStyle/>
            <a:p>
              <a:endParaRPr lang="en-ZA"/>
            </a:p>
          </p:txBody>
        </p:sp>
      </p:grpSp>
      <p:sp>
        <p:nvSpPr>
          <p:cNvPr id="75" name="Text Box 139"/>
          <p:cNvSpPr txBox="1">
            <a:spLocks noChangeArrowheads="1"/>
          </p:cNvSpPr>
          <p:nvPr/>
        </p:nvSpPr>
        <p:spPr bwMode="auto">
          <a:xfrm>
            <a:off x="5990772" y="4283075"/>
            <a:ext cx="1341438" cy="519113"/>
          </a:xfrm>
          <a:prstGeom prst="rect">
            <a:avLst/>
          </a:prstGeom>
          <a:noFill/>
          <a:ln w="9525">
            <a:noFill/>
            <a:miter lim="800000"/>
            <a:headEnd/>
            <a:tailEnd/>
          </a:ln>
        </p:spPr>
        <p:txBody>
          <a:bodyPr>
            <a:spAutoFit/>
          </a:bodyPr>
          <a:lstStyle/>
          <a:p>
            <a:pPr algn="ctr">
              <a:spcBef>
                <a:spcPct val="50000"/>
              </a:spcBef>
            </a:pPr>
            <a:r>
              <a:rPr lang="en-ZA" sz="2800">
                <a:latin typeface="Arial" charset="0"/>
              </a:rPr>
              <a:t>4% pa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1+#ppt_w/2"/>
                                          </p:val>
                                        </p:tav>
                                        <p:tav tm="100000">
                                          <p:val>
                                            <p:strVal val="#ppt_x"/>
                                          </p:val>
                                        </p:tav>
                                      </p:tavLst>
                                    </p:anim>
                                    <p:anim calcmode="lin" valueType="num">
                                      <p:cBhvr additive="base">
                                        <p:cTn id="8" dur="5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wipe(left)">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17" presetClass="entr" presetSubtype="2"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p:cTn id="18" dur="500" fill="hold"/>
                                        <p:tgtEl>
                                          <p:spTgt spid="25"/>
                                        </p:tgtEl>
                                        <p:attrNameLst>
                                          <p:attrName>ppt_x</p:attrName>
                                        </p:attrNameLst>
                                      </p:cBhvr>
                                      <p:tavLst>
                                        <p:tav tm="0">
                                          <p:val>
                                            <p:strVal val="#ppt_x+#ppt_w/2"/>
                                          </p:val>
                                        </p:tav>
                                        <p:tav tm="100000">
                                          <p:val>
                                            <p:strVal val="#ppt_x"/>
                                          </p:val>
                                        </p:tav>
                                      </p:tavLst>
                                    </p:anim>
                                    <p:anim calcmode="lin" valueType="num">
                                      <p:cBhvr>
                                        <p:cTn id="19" dur="500" fill="hold"/>
                                        <p:tgtEl>
                                          <p:spTgt spid="25"/>
                                        </p:tgtEl>
                                        <p:attrNameLst>
                                          <p:attrName>ppt_y</p:attrName>
                                        </p:attrNameLst>
                                      </p:cBhvr>
                                      <p:tavLst>
                                        <p:tav tm="0">
                                          <p:val>
                                            <p:strVal val="#ppt_y"/>
                                          </p:val>
                                        </p:tav>
                                        <p:tav tm="100000">
                                          <p:val>
                                            <p:strVal val="#ppt_y"/>
                                          </p:val>
                                        </p:tav>
                                      </p:tavLst>
                                    </p:anim>
                                    <p:anim calcmode="lin" valueType="num">
                                      <p:cBhvr>
                                        <p:cTn id="20" dur="500" fill="hold"/>
                                        <p:tgtEl>
                                          <p:spTgt spid="25"/>
                                        </p:tgtEl>
                                        <p:attrNameLst>
                                          <p:attrName>ppt_w</p:attrName>
                                        </p:attrNameLst>
                                      </p:cBhvr>
                                      <p:tavLst>
                                        <p:tav tm="0">
                                          <p:val>
                                            <p:fltVal val="0"/>
                                          </p:val>
                                        </p:tav>
                                        <p:tav tm="100000">
                                          <p:val>
                                            <p:strVal val="#ppt_w"/>
                                          </p:val>
                                        </p:tav>
                                      </p:tavLst>
                                    </p:anim>
                                    <p:anim calcmode="lin" valueType="num">
                                      <p:cBhvr>
                                        <p:cTn id="21" dur="5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12"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 calcmode="lin" valueType="num">
                                      <p:cBhvr additive="base">
                                        <p:cTn id="26" dur="500" fill="hold"/>
                                        <p:tgtEl>
                                          <p:spTgt spid="30"/>
                                        </p:tgtEl>
                                        <p:attrNameLst>
                                          <p:attrName>ppt_x</p:attrName>
                                        </p:attrNameLst>
                                      </p:cBhvr>
                                      <p:tavLst>
                                        <p:tav tm="0">
                                          <p:val>
                                            <p:strVal val="0-#ppt_w/2"/>
                                          </p:val>
                                        </p:tav>
                                        <p:tav tm="100000">
                                          <p:val>
                                            <p:strVal val="#ppt_x"/>
                                          </p:val>
                                        </p:tav>
                                      </p:tavLst>
                                    </p:anim>
                                    <p:anim calcmode="lin" valueType="num">
                                      <p:cBhvr additive="base">
                                        <p:cTn id="27" dur="500" fill="hold"/>
                                        <p:tgtEl>
                                          <p:spTgt spid="30"/>
                                        </p:tgtEl>
                                        <p:attrNameLst>
                                          <p:attrName>ppt_y</p:attrName>
                                        </p:attrNameLst>
                                      </p:cBhvr>
                                      <p:tavLst>
                                        <p:tav tm="0">
                                          <p:val>
                                            <p:strVal val="1+#ppt_h/2"/>
                                          </p:val>
                                        </p:tav>
                                        <p:tav tm="100000">
                                          <p:val>
                                            <p:strVal val="#ppt_y"/>
                                          </p:val>
                                        </p:tav>
                                      </p:tavLst>
                                    </p:anim>
                                  </p:childTnLst>
                                </p:cTn>
                              </p:par>
                              <p:par>
                                <p:cTn id="28" presetID="2" presetClass="entr" presetSubtype="12" fill="hold" grpId="0" nodeType="with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additive="base">
                                        <p:cTn id="30" dur="500" fill="hold"/>
                                        <p:tgtEl>
                                          <p:spTgt spid="31"/>
                                        </p:tgtEl>
                                        <p:attrNameLst>
                                          <p:attrName>ppt_x</p:attrName>
                                        </p:attrNameLst>
                                      </p:cBhvr>
                                      <p:tavLst>
                                        <p:tav tm="0">
                                          <p:val>
                                            <p:strVal val="0-#ppt_w/2"/>
                                          </p:val>
                                        </p:tav>
                                        <p:tav tm="100000">
                                          <p:val>
                                            <p:strVal val="#ppt_x"/>
                                          </p:val>
                                        </p:tav>
                                      </p:tavLst>
                                    </p:anim>
                                    <p:anim calcmode="lin" valueType="num">
                                      <p:cBhvr additive="base">
                                        <p:cTn id="31"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9" presetClass="entr" presetSubtype="0" fill="hold" grpId="0" nodeType="clickEffect">
                                  <p:stCondLst>
                                    <p:cond delay="0"/>
                                  </p:stCondLst>
                                  <p:childTnLst>
                                    <p:set>
                                      <p:cBhvr>
                                        <p:cTn id="35" dur="1" fill="hold">
                                          <p:stCondLst>
                                            <p:cond delay="0"/>
                                          </p:stCondLst>
                                        </p:cTn>
                                        <p:tgtEl>
                                          <p:spTgt spid="75"/>
                                        </p:tgtEl>
                                        <p:attrNameLst>
                                          <p:attrName>style.visibility</p:attrName>
                                        </p:attrNameLst>
                                      </p:cBhvr>
                                      <p:to>
                                        <p:strVal val="visible"/>
                                      </p:to>
                                    </p:set>
                                    <p:animEffect transition="in" filter="dissolve">
                                      <p:cBhvr>
                                        <p:cTn id="36"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animBg="1"/>
      <p:bldP spid="30" grpId="0" animBg="1" autoUpdateAnimBg="0"/>
      <p:bldP spid="31" grpId="0" animBg="1"/>
      <p:bldP spid="75" grpId="0"/>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27106" name="Rectangle 2"/>
          <p:cNvSpPr>
            <a:spLocks noChangeArrowheads="1"/>
          </p:cNvSpPr>
          <p:nvPr/>
        </p:nvSpPr>
        <p:spPr bwMode="auto">
          <a:xfrm>
            <a:off x="857250" y="2538413"/>
            <a:ext cx="8001000" cy="2620962"/>
          </a:xfrm>
          <a:prstGeom prst="rect">
            <a:avLst/>
          </a:prstGeom>
          <a:solidFill>
            <a:schemeClr val="tx1"/>
          </a:solidFill>
          <a:ln w="9525">
            <a:noFill/>
            <a:miter lim="800000"/>
            <a:headEnd/>
            <a:tailEnd/>
          </a:ln>
          <a:effectLst/>
        </p:spPr>
        <p:txBody>
          <a:bodyPr/>
          <a:lstStyle/>
          <a:p>
            <a:pPr marL="342900" indent="-342900">
              <a:spcBef>
                <a:spcPct val="30000"/>
              </a:spcBef>
              <a:buFontTx/>
              <a:buChar char="•"/>
            </a:pPr>
            <a:r>
              <a:rPr lang="en-US" sz="2800" b="1" dirty="0">
                <a:solidFill>
                  <a:schemeClr val="accent2">
                    <a:lumMod val="20000"/>
                    <a:lumOff val="80000"/>
                  </a:schemeClr>
                </a:solidFill>
                <a:effectLst>
                  <a:outerShdw blurRad="38100" dist="38100" dir="2700000" algn="tl">
                    <a:srgbClr val="000000">
                      <a:alpha val="43137"/>
                    </a:srgbClr>
                  </a:outerShdw>
                </a:effectLst>
                <a:latin typeface="Arial" charset="0"/>
              </a:rPr>
              <a:t>Maintain near-normal glycaemia</a:t>
            </a:r>
          </a:p>
          <a:p>
            <a:pPr marL="342900" indent="-342900">
              <a:spcBef>
                <a:spcPct val="30000"/>
              </a:spcBef>
              <a:buFontTx/>
              <a:buChar char="•"/>
            </a:pPr>
            <a:r>
              <a:rPr lang="en-US" sz="2800" b="1" dirty="0">
                <a:solidFill>
                  <a:schemeClr val="accent2">
                    <a:lumMod val="20000"/>
                    <a:lumOff val="80000"/>
                  </a:schemeClr>
                </a:solidFill>
                <a:effectLst>
                  <a:outerShdw blurRad="38100" dist="38100" dir="2700000" algn="tl">
                    <a:srgbClr val="000000">
                      <a:alpha val="43137"/>
                    </a:srgbClr>
                  </a:outerShdw>
                </a:effectLst>
                <a:latin typeface="Arial" charset="0"/>
              </a:rPr>
              <a:t>Avoid short-term crises</a:t>
            </a:r>
          </a:p>
          <a:p>
            <a:pPr marL="342900" indent="-342900">
              <a:spcBef>
                <a:spcPct val="30000"/>
              </a:spcBef>
              <a:buFontTx/>
              <a:buChar char="•"/>
            </a:pPr>
            <a:r>
              <a:rPr lang="en-US" sz="2800" b="1" dirty="0" err="1">
                <a:solidFill>
                  <a:schemeClr val="accent2">
                    <a:lumMod val="20000"/>
                    <a:lumOff val="80000"/>
                  </a:schemeClr>
                </a:solidFill>
                <a:effectLst>
                  <a:outerShdw blurRad="38100" dist="38100" dir="2700000" algn="tl">
                    <a:srgbClr val="000000">
                      <a:alpha val="43137"/>
                    </a:srgbClr>
                  </a:outerShdw>
                </a:effectLst>
                <a:latin typeface="Arial" charset="0"/>
              </a:rPr>
              <a:t>Minimise</a:t>
            </a:r>
            <a:r>
              <a:rPr lang="en-US" sz="2800" b="1" dirty="0">
                <a:solidFill>
                  <a:schemeClr val="accent2">
                    <a:lumMod val="20000"/>
                    <a:lumOff val="80000"/>
                  </a:schemeClr>
                </a:solidFill>
                <a:effectLst>
                  <a:outerShdw blurRad="38100" dist="38100" dir="2700000" algn="tl">
                    <a:srgbClr val="000000">
                      <a:alpha val="43137"/>
                    </a:srgbClr>
                  </a:outerShdw>
                </a:effectLst>
                <a:latin typeface="Arial" charset="0"/>
              </a:rPr>
              <a:t> long-term complications</a:t>
            </a:r>
          </a:p>
          <a:p>
            <a:pPr marL="342900" indent="-342900">
              <a:spcBef>
                <a:spcPct val="30000"/>
              </a:spcBef>
              <a:buFontTx/>
              <a:buChar char="•"/>
            </a:pPr>
            <a:r>
              <a:rPr lang="en-US" sz="2800" b="1" dirty="0">
                <a:solidFill>
                  <a:schemeClr val="accent2">
                    <a:lumMod val="20000"/>
                    <a:lumOff val="80000"/>
                  </a:schemeClr>
                </a:solidFill>
                <a:effectLst>
                  <a:outerShdw blurRad="38100" dist="38100" dir="2700000" algn="tl">
                    <a:srgbClr val="000000">
                      <a:alpha val="43137"/>
                    </a:srgbClr>
                  </a:outerShdw>
                </a:effectLst>
                <a:latin typeface="Arial" charset="0"/>
              </a:rPr>
              <a:t>Improve quality of life</a:t>
            </a:r>
          </a:p>
          <a:p>
            <a:pPr marL="342900" indent="-342900">
              <a:spcBef>
                <a:spcPct val="30000"/>
              </a:spcBef>
              <a:buFontTx/>
              <a:buChar char="•"/>
            </a:pPr>
            <a:endParaRPr lang="en-US" sz="2800" b="1" dirty="0">
              <a:solidFill>
                <a:schemeClr val="accent2">
                  <a:lumMod val="20000"/>
                  <a:lumOff val="80000"/>
                </a:schemeClr>
              </a:solidFill>
              <a:effectLst>
                <a:outerShdw blurRad="38100" dist="38100" dir="2700000" algn="tl">
                  <a:srgbClr val="000000">
                    <a:alpha val="43137"/>
                  </a:srgbClr>
                </a:outerShdw>
              </a:effectLst>
              <a:latin typeface="Arial" charset="0"/>
            </a:endParaRPr>
          </a:p>
        </p:txBody>
      </p:sp>
      <p:sp>
        <p:nvSpPr>
          <p:cNvPr id="1327107" name="Rectangle 3"/>
          <p:cNvSpPr>
            <a:spLocks noChangeArrowheads="1"/>
          </p:cNvSpPr>
          <p:nvPr/>
        </p:nvSpPr>
        <p:spPr bwMode="auto">
          <a:xfrm>
            <a:off x="944563" y="400050"/>
            <a:ext cx="7467600" cy="990600"/>
          </a:xfrm>
          <a:prstGeom prst="rect">
            <a:avLst/>
          </a:prstGeom>
          <a:solidFill>
            <a:schemeClr val="tx1"/>
          </a:solidFill>
          <a:ln w="9525">
            <a:noFill/>
            <a:miter lim="800000"/>
            <a:headEnd/>
            <a:tailEnd/>
          </a:ln>
          <a:effectLst/>
        </p:spPr>
        <p:txBody>
          <a:bodyPr anchor="ctr"/>
          <a:lstStyle/>
          <a:p>
            <a:r>
              <a:rPr lang="en-US" sz="3400" b="1" dirty="0">
                <a:solidFill>
                  <a:schemeClr val="bg2">
                    <a:lumMod val="20000"/>
                    <a:lumOff val="80000"/>
                  </a:schemeClr>
                </a:solidFill>
                <a:effectLst>
                  <a:outerShdw blurRad="38100" dist="38100" dir="2700000" algn="tl">
                    <a:srgbClr val="C0C0C0"/>
                  </a:outerShdw>
                </a:effectLst>
                <a:latin typeface="FormalScrp421 BT" pitchFamily="66" charset="0"/>
              </a:rPr>
              <a:t>Goals of Intensive Insulin Therapy</a:t>
            </a:r>
            <a:endParaRPr lang="en-GB" sz="3400" b="1" dirty="0">
              <a:solidFill>
                <a:schemeClr val="bg2">
                  <a:lumMod val="20000"/>
                  <a:lumOff val="80000"/>
                </a:schemeClr>
              </a:solidFill>
              <a:effectLst>
                <a:outerShdw blurRad="38100" dist="38100" dir="2700000" algn="tl">
                  <a:srgbClr val="C0C0C0"/>
                </a:outerShdw>
              </a:effectLst>
              <a:latin typeface="FormalScrp421 BT" pitchFamily="66" charset="0"/>
            </a:endParaRPr>
          </a:p>
        </p:txBody>
      </p:sp>
    </p:spTree>
  </p:cSld>
  <p:clrMapOvr>
    <a:masterClrMapping/>
  </p:clrMapOvr>
  <p:transition>
    <p:split orient="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6738" name="Rectangle 2"/>
          <p:cNvSpPr>
            <a:spLocks noChangeArrowheads="1"/>
          </p:cNvSpPr>
          <p:nvPr/>
        </p:nvSpPr>
        <p:spPr bwMode="auto">
          <a:xfrm>
            <a:off x="852488" y="1828800"/>
            <a:ext cx="7720012" cy="2743200"/>
          </a:xfrm>
          <a:prstGeom prst="rect">
            <a:avLst/>
          </a:prstGeom>
          <a:noFill/>
          <a:ln w="9525">
            <a:solidFill>
              <a:schemeClr val="bg2">
                <a:lumMod val="40000"/>
                <a:lumOff val="60000"/>
              </a:schemeClr>
            </a:solidFill>
            <a:miter lim="800000"/>
            <a:headEnd/>
            <a:tailEnd/>
          </a:ln>
          <a:effectLst>
            <a:reflection blurRad="6350" stA="50000" endA="300" endPos="38500" dist="50800" dir="5400000" sy="-100000" algn="bl" rotWithShape="0"/>
          </a:effectLst>
        </p:spPr>
        <p:txBody>
          <a:bodyPr anchor="ctr"/>
          <a:lstStyle/>
          <a:p>
            <a:pPr algn="ctr"/>
            <a:r>
              <a:rPr lang="en-ZA" sz="5400" b="1" dirty="0">
                <a:solidFill>
                  <a:srgbClr val="FFC000"/>
                </a:solidFill>
                <a:effectLst>
                  <a:outerShdw blurRad="38100" dist="38100" dir="2700000" algn="tl">
                    <a:srgbClr val="C0C0C0"/>
                  </a:outerShdw>
                </a:effectLst>
                <a:latin typeface="FormalScrp421 BT" pitchFamily="66" charset="0"/>
              </a:rPr>
              <a:t>Adding Basal Insulin</a:t>
            </a:r>
            <a:r>
              <a:rPr lang="en-GB" sz="5400" b="1" dirty="0">
                <a:solidFill>
                  <a:srgbClr val="FFC000"/>
                </a:solidFill>
                <a:effectLst>
                  <a:outerShdw blurRad="38100" dist="38100" dir="2700000" algn="tl">
                    <a:srgbClr val="C0C0C0"/>
                  </a:outerShdw>
                </a:effectLst>
                <a:latin typeface="FormalScrp421 BT" pitchFamily="66" charset="0"/>
              </a:rPr>
              <a:t> Therapy to Existing OHA Regime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210911" y="250150"/>
            <a:ext cx="8670925" cy="1077218"/>
          </a:xfrm>
          <a:prstGeom prst="rect">
            <a:avLst/>
          </a:prstGeom>
          <a:solidFill>
            <a:schemeClr val="tx1"/>
          </a:solidFill>
          <a:ln w="9525">
            <a:noFill/>
            <a:miter lim="800000"/>
            <a:headEnd/>
            <a:tailEnd/>
          </a:ln>
          <a:effectLst>
            <a:outerShdw dist="35921" dir="2700000" algn="ctr" rotWithShape="0">
              <a:srgbClr val="808080"/>
            </a:outerShdw>
          </a:effectLst>
        </p:spPr>
        <p:txBody>
          <a:bodyPr>
            <a:spAutoFit/>
          </a:bodyPr>
          <a:lstStyle/>
          <a:p>
            <a:pPr algn="ctr">
              <a:defRPr/>
            </a:pPr>
            <a:r>
              <a:rPr lang="en-US" sz="3200" i="0" dirty="0">
                <a:solidFill>
                  <a:schemeClr val="bg2">
                    <a:lumMod val="20000"/>
                    <a:lumOff val="80000"/>
                  </a:schemeClr>
                </a:solidFill>
                <a:effectLst>
                  <a:outerShdw blurRad="38100" dist="38100" dir="2700000" algn="tl">
                    <a:srgbClr val="C0C0C0"/>
                  </a:outerShdw>
                </a:effectLst>
                <a:latin typeface="Americana XBd BT" pitchFamily="18" charset="0"/>
              </a:rPr>
              <a:t>Basal Insulin Can Reduce </a:t>
            </a:r>
          </a:p>
          <a:p>
            <a:pPr algn="ctr">
              <a:defRPr/>
            </a:pPr>
            <a:r>
              <a:rPr lang="en-US" sz="3200" i="0" dirty="0">
                <a:solidFill>
                  <a:schemeClr val="bg2">
                    <a:lumMod val="20000"/>
                    <a:lumOff val="80000"/>
                  </a:schemeClr>
                </a:solidFill>
                <a:effectLst>
                  <a:outerShdw blurRad="38100" dist="38100" dir="2700000" algn="tl">
                    <a:srgbClr val="C0C0C0"/>
                  </a:outerShdw>
                </a:effectLst>
                <a:latin typeface="Americana XBd BT" pitchFamily="18" charset="0"/>
              </a:rPr>
              <a:t>Glucose Toxicity in T2DM</a:t>
            </a:r>
          </a:p>
        </p:txBody>
      </p:sp>
      <p:sp>
        <p:nvSpPr>
          <p:cNvPr id="3" name="Text Box 3"/>
          <p:cNvSpPr txBox="1">
            <a:spLocks noChangeArrowheads="1"/>
          </p:cNvSpPr>
          <p:nvPr/>
        </p:nvSpPr>
        <p:spPr bwMode="auto">
          <a:xfrm>
            <a:off x="2057400" y="6462713"/>
            <a:ext cx="5051425" cy="304800"/>
          </a:xfrm>
          <a:prstGeom prst="rect">
            <a:avLst/>
          </a:prstGeom>
          <a:noFill/>
          <a:ln w="9525">
            <a:noFill/>
            <a:miter lim="800000"/>
            <a:headEnd/>
            <a:tailEnd/>
          </a:ln>
        </p:spPr>
        <p:txBody>
          <a:bodyPr>
            <a:spAutoFit/>
          </a:bodyPr>
          <a:lstStyle/>
          <a:p>
            <a:pPr algn="r">
              <a:spcBef>
                <a:spcPct val="50000"/>
              </a:spcBef>
            </a:pPr>
            <a:r>
              <a:rPr lang="en-US" sz="1400" dirty="0">
                <a:solidFill>
                  <a:schemeClr val="accent3"/>
                </a:solidFill>
                <a:effectLst>
                  <a:outerShdw blurRad="38100" dist="38100" dir="2700000" algn="tl">
                    <a:srgbClr val="000000">
                      <a:alpha val="43137"/>
                    </a:srgbClr>
                  </a:outerShdw>
                </a:effectLst>
                <a:latin typeface="Arial" charset="0"/>
              </a:rPr>
              <a:t>Derived from Hirsch IB Clinical Diabetes 2005; 23:78-86</a:t>
            </a:r>
          </a:p>
        </p:txBody>
      </p:sp>
      <p:sp>
        <p:nvSpPr>
          <p:cNvPr id="4" name="Line 4"/>
          <p:cNvSpPr>
            <a:spLocks noChangeShapeType="1"/>
          </p:cNvSpPr>
          <p:nvPr/>
        </p:nvSpPr>
        <p:spPr bwMode="auto">
          <a:xfrm>
            <a:off x="6562725" y="5859463"/>
            <a:ext cx="0" cy="84137"/>
          </a:xfrm>
          <a:prstGeom prst="line">
            <a:avLst/>
          </a:prstGeom>
          <a:noFill/>
          <a:ln w="25400">
            <a:solidFill>
              <a:schemeClr val="tx1"/>
            </a:solidFill>
            <a:round/>
            <a:headEnd/>
            <a:tailEnd/>
          </a:ln>
        </p:spPr>
        <p:txBody>
          <a:bodyPr/>
          <a:lstStyle/>
          <a:p>
            <a:endParaRPr lang="en-ZA"/>
          </a:p>
        </p:txBody>
      </p:sp>
      <p:sp>
        <p:nvSpPr>
          <p:cNvPr id="5" name="Text Box 5"/>
          <p:cNvSpPr txBox="1">
            <a:spLocks noChangeArrowheads="1"/>
          </p:cNvSpPr>
          <p:nvPr/>
        </p:nvSpPr>
        <p:spPr bwMode="auto">
          <a:xfrm>
            <a:off x="5335588" y="5943600"/>
            <a:ext cx="860425" cy="336550"/>
          </a:xfrm>
          <a:prstGeom prst="rect">
            <a:avLst/>
          </a:prstGeom>
          <a:noFill/>
          <a:ln w="9525">
            <a:noFill/>
            <a:miter lim="800000"/>
            <a:headEnd/>
            <a:tailEnd/>
          </a:ln>
        </p:spPr>
        <p:txBody>
          <a:bodyPr>
            <a:spAutoFit/>
          </a:bodyPr>
          <a:lstStyle/>
          <a:p>
            <a:pPr algn="ctr">
              <a:spcBef>
                <a:spcPct val="50000"/>
              </a:spcBef>
            </a:pPr>
            <a:r>
              <a:rPr lang="en-US" sz="1600" b="0" i="0">
                <a:latin typeface="Arial" charset="0"/>
              </a:rPr>
              <a:t>2AM</a:t>
            </a:r>
          </a:p>
        </p:txBody>
      </p:sp>
      <p:sp>
        <p:nvSpPr>
          <p:cNvPr id="6" name="Text Box 6"/>
          <p:cNvSpPr txBox="1">
            <a:spLocks noChangeArrowheads="1"/>
          </p:cNvSpPr>
          <p:nvPr/>
        </p:nvSpPr>
        <p:spPr bwMode="auto">
          <a:xfrm>
            <a:off x="6146800" y="5954713"/>
            <a:ext cx="862013" cy="336550"/>
          </a:xfrm>
          <a:prstGeom prst="rect">
            <a:avLst/>
          </a:prstGeom>
          <a:noFill/>
          <a:ln w="9525">
            <a:noFill/>
            <a:miter lim="800000"/>
            <a:headEnd/>
            <a:tailEnd/>
          </a:ln>
        </p:spPr>
        <p:txBody>
          <a:bodyPr>
            <a:spAutoFit/>
          </a:bodyPr>
          <a:lstStyle/>
          <a:p>
            <a:pPr algn="ctr">
              <a:spcBef>
                <a:spcPct val="50000"/>
              </a:spcBef>
            </a:pPr>
            <a:r>
              <a:rPr lang="en-US" sz="1600" b="0" i="0">
                <a:latin typeface="Arial" charset="0"/>
              </a:rPr>
              <a:t>6AM</a:t>
            </a:r>
          </a:p>
        </p:txBody>
      </p:sp>
      <p:sp>
        <p:nvSpPr>
          <p:cNvPr id="7" name="Line 7"/>
          <p:cNvSpPr>
            <a:spLocks noChangeShapeType="1"/>
          </p:cNvSpPr>
          <p:nvPr/>
        </p:nvSpPr>
        <p:spPr bwMode="auto">
          <a:xfrm>
            <a:off x="1754188" y="5856288"/>
            <a:ext cx="5257800" cy="0"/>
          </a:xfrm>
          <a:prstGeom prst="line">
            <a:avLst/>
          </a:prstGeom>
          <a:noFill/>
          <a:ln w="25400">
            <a:solidFill>
              <a:schemeClr val="accent1"/>
            </a:solidFill>
            <a:round/>
            <a:headEnd/>
            <a:tailEnd/>
          </a:ln>
          <a:scene3d>
            <a:camera prst="legacyObliqueTopRight"/>
            <a:lightRig rig="legacyFlat3" dir="b"/>
          </a:scene3d>
          <a:sp3d extrusionH="887400" prstMaterial="legacyMatte">
            <a:bevelT w="13500" h="13500" prst="angle"/>
            <a:bevelB w="13500" h="13500" prst="angle"/>
            <a:extrusionClr>
              <a:schemeClr val="accent1"/>
            </a:extrusionClr>
          </a:sp3d>
        </p:spPr>
        <p:txBody>
          <a:bodyPr>
            <a:flatTx/>
          </a:bodyPr>
          <a:lstStyle/>
          <a:p>
            <a:endParaRPr lang="en-ZA"/>
          </a:p>
        </p:txBody>
      </p:sp>
      <p:sp>
        <p:nvSpPr>
          <p:cNvPr id="8" name="Line 10"/>
          <p:cNvSpPr>
            <a:spLocks noChangeShapeType="1"/>
          </p:cNvSpPr>
          <p:nvPr/>
        </p:nvSpPr>
        <p:spPr bwMode="auto">
          <a:xfrm>
            <a:off x="1660525" y="2695575"/>
            <a:ext cx="80963" cy="0"/>
          </a:xfrm>
          <a:prstGeom prst="line">
            <a:avLst/>
          </a:prstGeom>
          <a:noFill/>
          <a:ln w="25400">
            <a:solidFill>
              <a:schemeClr val="tx1"/>
            </a:solidFill>
            <a:round/>
            <a:headEnd/>
            <a:tailEnd/>
          </a:ln>
        </p:spPr>
        <p:txBody>
          <a:bodyPr/>
          <a:lstStyle/>
          <a:p>
            <a:endParaRPr lang="en-ZA"/>
          </a:p>
        </p:txBody>
      </p:sp>
      <p:sp>
        <p:nvSpPr>
          <p:cNvPr id="9" name="Line 11"/>
          <p:cNvSpPr>
            <a:spLocks noChangeShapeType="1"/>
          </p:cNvSpPr>
          <p:nvPr/>
        </p:nvSpPr>
        <p:spPr bwMode="auto">
          <a:xfrm>
            <a:off x="1668463" y="3502025"/>
            <a:ext cx="80962" cy="0"/>
          </a:xfrm>
          <a:prstGeom prst="line">
            <a:avLst/>
          </a:prstGeom>
          <a:noFill/>
          <a:ln w="25400">
            <a:solidFill>
              <a:schemeClr val="tx1"/>
            </a:solidFill>
            <a:round/>
            <a:headEnd/>
            <a:tailEnd/>
          </a:ln>
        </p:spPr>
        <p:txBody>
          <a:bodyPr/>
          <a:lstStyle/>
          <a:p>
            <a:endParaRPr lang="en-ZA"/>
          </a:p>
        </p:txBody>
      </p:sp>
      <p:sp>
        <p:nvSpPr>
          <p:cNvPr id="10" name="Line 12"/>
          <p:cNvSpPr>
            <a:spLocks noChangeShapeType="1"/>
          </p:cNvSpPr>
          <p:nvPr/>
        </p:nvSpPr>
        <p:spPr bwMode="auto">
          <a:xfrm>
            <a:off x="1660525" y="4284663"/>
            <a:ext cx="80963" cy="0"/>
          </a:xfrm>
          <a:prstGeom prst="line">
            <a:avLst/>
          </a:prstGeom>
          <a:noFill/>
          <a:ln w="25400">
            <a:solidFill>
              <a:schemeClr val="tx1"/>
            </a:solidFill>
            <a:round/>
            <a:headEnd/>
            <a:tailEnd/>
          </a:ln>
        </p:spPr>
        <p:txBody>
          <a:bodyPr/>
          <a:lstStyle/>
          <a:p>
            <a:endParaRPr lang="en-ZA"/>
          </a:p>
        </p:txBody>
      </p:sp>
      <p:sp>
        <p:nvSpPr>
          <p:cNvPr id="11" name="Line 13"/>
          <p:cNvSpPr>
            <a:spLocks noChangeShapeType="1"/>
          </p:cNvSpPr>
          <p:nvPr/>
        </p:nvSpPr>
        <p:spPr bwMode="auto">
          <a:xfrm>
            <a:off x="1660525" y="5068888"/>
            <a:ext cx="80963" cy="0"/>
          </a:xfrm>
          <a:prstGeom prst="line">
            <a:avLst/>
          </a:prstGeom>
          <a:noFill/>
          <a:ln w="25400">
            <a:solidFill>
              <a:schemeClr val="tx1"/>
            </a:solidFill>
            <a:round/>
            <a:headEnd/>
            <a:tailEnd/>
          </a:ln>
        </p:spPr>
        <p:txBody>
          <a:bodyPr/>
          <a:lstStyle/>
          <a:p>
            <a:endParaRPr lang="en-ZA"/>
          </a:p>
        </p:txBody>
      </p:sp>
      <p:sp>
        <p:nvSpPr>
          <p:cNvPr id="12" name="Line 14"/>
          <p:cNvSpPr>
            <a:spLocks noChangeShapeType="1"/>
          </p:cNvSpPr>
          <p:nvPr/>
        </p:nvSpPr>
        <p:spPr bwMode="auto">
          <a:xfrm>
            <a:off x="1668463" y="5859463"/>
            <a:ext cx="80962" cy="0"/>
          </a:xfrm>
          <a:prstGeom prst="line">
            <a:avLst/>
          </a:prstGeom>
          <a:noFill/>
          <a:ln w="25400">
            <a:solidFill>
              <a:schemeClr val="tx1"/>
            </a:solidFill>
            <a:round/>
            <a:headEnd/>
            <a:tailEnd/>
          </a:ln>
        </p:spPr>
        <p:txBody>
          <a:bodyPr/>
          <a:lstStyle/>
          <a:p>
            <a:endParaRPr lang="en-ZA"/>
          </a:p>
        </p:txBody>
      </p:sp>
      <p:sp>
        <p:nvSpPr>
          <p:cNvPr id="13" name="Line 15"/>
          <p:cNvSpPr>
            <a:spLocks noChangeShapeType="1"/>
          </p:cNvSpPr>
          <p:nvPr/>
        </p:nvSpPr>
        <p:spPr bwMode="auto">
          <a:xfrm>
            <a:off x="2549525" y="5851525"/>
            <a:ext cx="0" cy="84138"/>
          </a:xfrm>
          <a:prstGeom prst="line">
            <a:avLst/>
          </a:prstGeom>
          <a:noFill/>
          <a:ln w="25400">
            <a:solidFill>
              <a:schemeClr val="tx1"/>
            </a:solidFill>
            <a:round/>
            <a:headEnd/>
            <a:tailEnd/>
          </a:ln>
        </p:spPr>
        <p:txBody>
          <a:bodyPr/>
          <a:lstStyle/>
          <a:p>
            <a:endParaRPr lang="en-ZA"/>
          </a:p>
        </p:txBody>
      </p:sp>
      <p:sp>
        <p:nvSpPr>
          <p:cNvPr id="14" name="Line 16"/>
          <p:cNvSpPr>
            <a:spLocks noChangeShapeType="1"/>
          </p:cNvSpPr>
          <p:nvPr/>
        </p:nvSpPr>
        <p:spPr bwMode="auto">
          <a:xfrm>
            <a:off x="3351213" y="5859463"/>
            <a:ext cx="0" cy="84137"/>
          </a:xfrm>
          <a:prstGeom prst="line">
            <a:avLst/>
          </a:prstGeom>
          <a:noFill/>
          <a:ln w="25400">
            <a:solidFill>
              <a:schemeClr val="tx1"/>
            </a:solidFill>
            <a:round/>
            <a:headEnd/>
            <a:tailEnd/>
          </a:ln>
        </p:spPr>
        <p:txBody>
          <a:bodyPr/>
          <a:lstStyle/>
          <a:p>
            <a:endParaRPr lang="en-ZA"/>
          </a:p>
        </p:txBody>
      </p:sp>
      <p:sp>
        <p:nvSpPr>
          <p:cNvPr id="15" name="Line 17"/>
          <p:cNvSpPr>
            <a:spLocks noChangeShapeType="1"/>
          </p:cNvSpPr>
          <p:nvPr/>
        </p:nvSpPr>
        <p:spPr bwMode="auto">
          <a:xfrm>
            <a:off x="4135438" y="5859463"/>
            <a:ext cx="0" cy="84137"/>
          </a:xfrm>
          <a:prstGeom prst="line">
            <a:avLst/>
          </a:prstGeom>
          <a:noFill/>
          <a:ln w="25400">
            <a:solidFill>
              <a:schemeClr val="tx1"/>
            </a:solidFill>
            <a:round/>
            <a:headEnd/>
            <a:tailEnd/>
          </a:ln>
        </p:spPr>
        <p:txBody>
          <a:bodyPr/>
          <a:lstStyle/>
          <a:p>
            <a:endParaRPr lang="en-ZA"/>
          </a:p>
        </p:txBody>
      </p:sp>
      <p:sp>
        <p:nvSpPr>
          <p:cNvPr id="16" name="Line 18"/>
          <p:cNvSpPr>
            <a:spLocks noChangeShapeType="1"/>
          </p:cNvSpPr>
          <p:nvPr/>
        </p:nvSpPr>
        <p:spPr bwMode="auto">
          <a:xfrm>
            <a:off x="4945063" y="5859463"/>
            <a:ext cx="0" cy="84137"/>
          </a:xfrm>
          <a:prstGeom prst="line">
            <a:avLst/>
          </a:prstGeom>
          <a:noFill/>
          <a:ln w="25400">
            <a:solidFill>
              <a:schemeClr val="tx1"/>
            </a:solidFill>
            <a:round/>
            <a:headEnd/>
            <a:tailEnd/>
          </a:ln>
        </p:spPr>
        <p:txBody>
          <a:bodyPr/>
          <a:lstStyle/>
          <a:p>
            <a:endParaRPr lang="en-ZA"/>
          </a:p>
        </p:txBody>
      </p:sp>
      <p:sp>
        <p:nvSpPr>
          <p:cNvPr id="17" name="Line 19"/>
          <p:cNvSpPr>
            <a:spLocks noChangeShapeType="1"/>
          </p:cNvSpPr>
          <p:nvPr/>
        </p:nvSpPr>
        <p:spPr bwMode="auto">
          <a:xfrm>
            <a:off x="5737225" y="5859463"/>
            <a:ext cx="0" cy="84137"/>
          </a:xfrm>
          <a:prstGeom prst="line">
            <a:avLst/>
          </a:prstGeom>
          <a:noFill/>
          <a:ln w="25400">
            <a:solidFill>
              <a:schemeClr val="tx1"/>
            </a:solidFill>
            <a:round/>
            <a:headEnd/>
            <a:tailEnd/>
          </a:ln>
        </p:spPr>
        <p:txBody>
          <a:bodyPr/>
          <a:lstStyle/>
          <a:p>
            <a:endParaRPr lang="en-ZA"/>
          </a:p>
        </p:txBody>
      </p:sp>
      <p:sp>
        <p:nvSpPr>
          <p:cNvPr id="18" name="Line 20"/>
          <p:cNvSpPr>
            <a:spLocks noChangeShapeType="1"/>
          </p:cNvSpPr>
          <p:nvPr/>
        </p:nvSpPr>
        <p:spPr bwMode="auto">
          <a:xfrm>
            <a:off x="1755775" y="5861050"/>
            <a:ext cx="0" cy="84138"/>
          </a:xfrm>
          <a:prstGeom prst="line">
            <a:avLst/>
          </a:prstGeom>
          <a:noFill/>
          <a:ln w="25400">
            <a:solidFill>
              <a:schemeClr val="tx1"/>
            </a:solidFill>
            <a:round/>
            <a:headEnd/>
            <a:tailEnd/>
          </a:ln>
        </p:spPr>
        <p:txBody>
          <a:bodyPr/>
          <a:lstStyle/>
          <a:p>
            <a:endParaRPr lang="en-ZA"/>
          </a:p>
        </p:txBody>
      </p:sp>
      <p:sp>
        <p:nvSpPr>
          <p:cNvPr id="19" name="Text Box 21"/>
          <p:cNvSpPr txBox="1">
            <a:spLocks noChangeArrowheads="1"/>
          </p:cNvSpPr>
          <p:nvPr/>
        </p:nvSpPr>
        <p:spPr bwMode="auto">
          <a:xfrm>
            <a:off x="1352550" y="5959475"/>
            <a:ext cx="862013" cy="336550"/>
          </a:xfrm>
          <a:prstGeom prst="rect">
            <a:avLst/>
          </a:prstGeom>
          <a:noFill/>
          <a:ln w="9525">
            <a:noFill/>
            <a:miter lim="800000"/>
            <a:headEnd/>
            <a:tailEnd/>
          </a:ln>
        </p:spPr>
        <p:txBody>
          <a:bodyPr>
            <a:spAutoFit/>
          </a:bodyPr>
          <a:lstStyle/>
          <a:p>
            <a:pPr algn="ctr">
              <a:spcBef>
                <a:spcPct val="50000"/>
              </a:spcBef>
            </a:pPr>
            <a:r>
              <a:rPr lang="en-US" sz="1600" b="0" i="0">
                <a:latin typeface="Arial" charset="0"/>
              </a:rPr>
              <a:t>6AM</a:t>
            </a:r>
          </a:p>
        </p:txBody>
      </p:sp>
      <p:sp>
        <p:nvSpPr>
          <p:cNvPr id="20" name="Text Box 22"/>
          <p:cNvSpPr txBox="1">
            <a:spLocks noChangeArrowheads="1"/>
          </p:cNvSpPr>
          <p:nvPr/>
        </p:nvSpPr>
        <p:spPr bwMode="auto">
          <a:xfrm>
            <a:off x="2117725" y="5959475"/>
            <a:ext cx="862013" cy="336550"/>
          </a:xfrm>
          <a:prstGeom prst="rect">
            <a:avLst/>
          </a:prstGeom>
          <a:noFill/>
          <a:ln w="9525">
            <a:noFill/>
            <a:miter lim="800000"/>
            <a:headEnd/>
            <a:tailEnd/>
          </a:ln>
        </p:spPr>
        <p:txBody>
          <a:bodyPr>
            <a:spAutoFit/>
          </a:bodyPr>
          <a:lstStyle/>
          <a:p>
            <a:pPr algn="ctr">
              <a:spcBef>
                <a:spcPct val="50000"/>
              </a:spcBef>
            </a:pPr>
            <a:r>
              <a:rPr lang="en-US" sz="1600" b="0" i="0">
                <a:latin typeface="Arial" charset="0"/>
              </a:rPr>
              <a:t>10AM</a:t>
            </a:r>
          </a:p>
        </p:txBody>
      </p:sp>
      <p:sp>
        <p:nvSpPr>
          <p:cNvPr id="21" name="Text Box 23"/>
          <p:cNvSpPr txBox="1">
            <a:spLocks noChangeArrowheads="1"/>
          </p:cNvSpPr>
          <p:nvPr/>
        </p:nvSpPr>
        <p:spPr bwMode="auto">
          <a:xfrm>
            <a:off x="2894013" y="5946775"/>
            <a:ext cx="862012" cy="336550"/>
          </a:xfrm>
          <a:prstGeom prst="rect">
            <a:avLst/>
          </a:prstGeom>
          <a:noFill/>
          <a:ln w="9525">
            <a:noFill/>
            <a:miter lim="800000"/>
            <a:headEnd/>
            <a:tailEnd/>
          </a:ln>
        </p:spPr>
        <p:txBody>
          <a:bodyPr>
            <a:spAutoFit/>
          </a:bodyPr>
          <a:lstStyle/>
          <a:p>
            <a:pPr algn="ctr">
              <a:spcBef>
                <a:spcPct val="50000"/>
              </a:spcBef>
            </a:pPr>
            <a:r>
              <a:rPr lang="en-US" sz="1600" b="0" i="0">
                <a:latin typeface="Arial" charset="0"/>
              </a:rPr>
              <a:t>2PM</a:t>
            </a:r>
          </a:p>
        </p:txBody>
      </p:sp>
      <p:sp>
        <p:nvSpPr>
          <p:cNvPr id="22" name="Text Box 24"/>
          <p:cNvSpPr txBox="1">
            <a:spLocks noChangeArrowheads="1"/>
          </p:cNvSpPr>
          <p:nvPr/>
        </p:nvSpPr>
        <p:spPr bwMode="auto">
          <a:xfrm>
            <a:off x="3695700" y="5954713"/>
            <a:ext cx="860425" cy="336550"/>
          </a:xfrm>
          <a:prstGeom prst="rect">
            <a:avLst/>
          </a:prstGeom>
          <a:noFill/>
          <a:ln w="9525">
            <a:noFill/>
            <a:miter lim="800000"/>
            <a:headEnd/>
            <a:tailEnd/>
          </a:ln>
        </p:spPr>
        <p:txBody>
          <a:bodyPr>
            <a:spAutoFit/>
          </a:bodyPr>
          <a:lstStyle/>
          <a:p>
            <a:pPr algn="ctr">
              <a:spcBef>
                <a:spcPct val="50000"/>
              </a:spcBef>
            </a:pPr>
            <a:r>
              <a:rPr lang="en-US" sz="1600" b="0" i="0">
                <a:latin typeface="Arial" charset="0"/>
              </a:rPr>
              <a:t>6PM</a:t>
            </a:r>
          </a:p>
        </p:txBody>
      </p:sp>
      <p:sp>
        <p:nvSpPr>
          <p:cNvPr id="23" name="Text Box 25"/>
          <p:cNvSpPr txBox="1">
            <a:spLocks noChangeArrowheads="1"/>
          </p:cNvSpPr>
          <p:nvPr/>
        </p:nvSpPr>
        <p:spPr bwMode="auto">
          <a:xfrm>
            <a:off x="4508500" y="5943600"/>
            <a:ext cx="862013" cy="336550"/>
          </a:xfrm>
          <a:prstGeom prst="rect">
            <a:avLst/>
          </a:prstGeom>
          <a:noFill/>
          <a:ln w="9525">
            <a:noFill/>
            <a:miter lim="800000"/>
            <a:headEnd/>
            <a:tailEnd/>
          </a:ln>
        </p:spPr>
        <p:txBody>
          <a:bodyPr>
            <a:spAutoFit/>
          </a:bodyPr>
          <a:lstStyle/>
          <a:p>
            <a:pPr algn="ctr">
              <a:spcBef>
                <a:spcPct val="50000"/>
              </a:spcBef>
            </a:pPr>
            <a:r>
              <a:rPr lang="en-US" sz="1600" b="0" i="0">
                <a:latin typeface="Arial" charset="0"/>
              </a:rPr>
              <a:t>10PM</a:t>
            </a:r>
          </a:p>
        </p:txBody>
      </p:sp>
      <p:sp>
        <p:nvSpPr>
          <p:cNvPr id="24" name="Text Box 26"/>
          <p:cNvSpPr txBox="1">
            <a:spLocks noChangeArrowheads="1"/>
          </p:cNvSpPr>
          <p:nvPr/>
        </p:nvSpPr>
        <p:spPr bwMode="auto">
          <a:xfrm rot="-5400000">
            <a:off x="-881062" y="4025900"/>
            <a:ext cx="3486150" cy="396875"/>
          </a:xfrm>
          <a:prstGeom prst="rect">
            <a:avLst/>
          </a:prstGeom>
          <a:noFill/>
          <a:ln w="9525">
            <a:noFill/>
            <a:miter lim="800000"/>
            <a:headEnd/>
            <a:tailEnd/>
          </a:ln>
        </p:spPr>
        <p:txBody>
          <a:bodyPr>
            <a:spAutoFit/>
          </a:bodyPr>
          <a:lstStyle/>
          <a:p>
            <a:pPr algn="ctr">
              <a:spcBef>
                <a:spcPct val="50000"/>
              </a:spcBef>
              <a:defRPr/>
            </a:pPr>
            <a:r>
              <a:rPr lang="en-US" sz="2000" i="0" dirty="0">
                <a:solidFill>
                  <a:schemeClr val="tx2">
                    <a:lumMod val="90000"/>
                  </a:schemeClr>
                </a:solidFill>
                <a:effectLst>
                  <a:outerShdw blurRad="38100" dist="38100" dir="2700000" algn="tl">
                    <a:srgbClr val="C0C0C0"/>
                  </a:outerShdw>
                </a:effectLst>
                <a:latin typeface="Arial" charset="0"/>
              </a:rPr>
              <a:t>Plasma Glucose (mg/dL)</a:t>
            </a:r>
          </a:p>
        </p:txBody>
      </p:sp>
      <p:sp>
        <p:nvSpPr>
          <p:cNvPr id="25" name="Text Box 27"/>
          <p:cNvSpPr txBox="1">
            <a:spLocks noChangeArrowheads="1"/>
          </p:cNvSpPr>
          <p:nvPr/>
        </p:nvSpPr>
        <p:spPr bwMode="auto">
          <a:xfrm>
            <a:off x="1373188" y="5691188"/>
            <a:ext cx="29210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0</a:t>
            </a:r>
          </a:p>
        </p:txBody>
      </p:sp>
      <p:sp>
        <p:nvSpPr>
          <p:cNvPr id="26" name="Text Box 28"/>
          <p:cNvSpPr txBox="1">
            <a:spLocks noChangeArrowheads="1"/>
          </p:cNvSpPr>
          <p:nvPr/>
        </p:nvSpPr>
        <p:spPr bwMode="auto">
          <a:xfrm>
            <a:off x="1144588" y="4903788"/>
            <a:ext cx="71120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100</a:t>
            </a:r>
          </a:p>
        </p:txBody>
      </p:sp>
      <p:sp>
        <p:nvSpPr>
          <p:cNvPr id="27" name="Text Box 29"/>
          <p:cNvSpPr txBox="1">
            <a:spLocks noChangeArrowheads="1"/>
          </p:cNvSpPr>
          <p:nvPr/>
        </p:nvSpPr>
        <p:spPr bwMode="auto">
          <a:xfrm>
            <a:off x="1147763" y="4154488"/>
            <a:ext cx="71120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200</a:t>
            </a:r>
          </a:p>
        </p:txBody>
      </p:sp>
      <p:sp>
        <p:nvSpPr>
          <p:cNvPr id="28" name="Text Box 30"/>
          <p:cNvSpPr txBox="1">
            <a:spLocks noChangeArrowheads="1"/>
          </p:cNvSpPr>
          <p:nvPr/>
        </p:nvSpPr>
        <p:spPr bwMode="auto">
          <a:xfrm>
            <a:off x="1146175" y="3354388"/>
            <a:ext cx="71120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300</a:t>
            </a:r>
          </a:p>
        </p:txBody>
      </p:sp>
      <p:sp>
        <p:nvSpPr>
          <p:cNvPr id="29" name="Text Box 31"/>
          <p:cNvSpPr txBox="1">
            <a:spLocks noChangeArrowheads="1"/>
          </p:cNvSpPr>
          <p:nvPr/>
        </p:nvSpPr>
        <p:spPr bwMode="auto">
          <a:xfrm>
            <a:off x="1147763" y="2516188"/>
            <a:ext cx="71120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400</a:t>
            </a:r>
          </a:p>
        </p:txBody>
      </p:sp>
      <p:sp>
        <p:nvSpPr>
          <p:cNvPr id="30" name="Line 32"/>
          <p:cNvSpPr>
            <a:spLocks noChangeShapeType="1"/>
          </p:cNvSpPr>
          <p:nvPr/>
        </p:nvSpPr>
        <p:spPr bwMode="auto">
          <a:xfrm>
            <a:off x="1754188" y="2566988"/>
            <a:ext cx="0" cy="3289300"/>
          </a:xfrm>
          <a:prstGeom prst="line">
            <a:avLst/>
          </a:prstGeom>
          <a:noFill/>
          <a:ln w="25400">
            <a:solidFill>
              <a:schemeClr val="accent1"/>
            </a:solidFill>
            <a:round/>
            <a:headEnd/>
            <a:tailEnd/>
          </a:ln>
          <a:scene3d>
            <a:camera prst="legacyObliqueTopRight"/>
            <a:lightRig rig="legacyFlat3" dir="b"/>
          </a:scene3d>
          <a:sp3d extrusionH="887400" prstMaterial="legacyMatte">
            <a:bevelT w="13500" h="13500" prst="angle"/>
            <a:bevelB w="13500" h="13500" prst="angle"/>
            <a:extrusionClr>
              <a:schemeClr val="accent1"/>
            </a:extrusionClr>
          </a:sp3d>
        </p:spPr>
        <p:txBody>
          <a:bodyPr>
            <a:flatTx/>
          </a:bodyPr>
          <a:lstStyle/>
          <a:p>
            <a:endParaRPr lang="en-ZA"/>
          </a:p>
        </p:txBody>
      </p:sp>
      <p:sp>
        <p:nvSpPr>
          <p:cNvPr id="31" name="Line 33"/>
          <p:cNvSpPr>
            <a:spLocks noChangeShapeType="1"/>
          </p:cNvSpPr>
          <p:nvPr/>
        </p:nvSpPr>
        <p:spPr bwMode="auto">
          <a:xfrm>
            <a:off x="2287588" y="3163888"/>
            <a:ext cx="0" cy="914400"/>
          </a:xfrm>
          <a:prstGeom prst="line">
            <a:avLst/>
          </a:prstGeom>
          <a:noFill/>
          <a:ln w="25400">
            <a:solidFill>
              <a:schemeClr val="tx1"/>
            </a:solidFill>
            <a:round/>
            <a:headEnd/>
            <a:tailEnd/>
          </a:ln>
        </p:spPr>
        <p:txBody>
          <a:bodyPr/>
          <a:lstStyle/>
          <a:p>
            <a:endParaRPr lang="en-ZA"/>
          </a:p>
        </p:txBody>
      </p:sp>
      <p:sp>
        <p:nvSpPr>
          <p:cNvPr id="32" name="Line 34"/>
          <p:cNvSpPr>
            <a:spLocks noChangeShapeType="1"/>
          </p:cNvSpPr>
          <p:nvPr/>
        </p:nvSpPr>
        <p:spPr bwMode="auto">
          <a:xfrm>
            <a:off x="2287588" y="3163888"/>
            <a:ext cx="381000" cy="0"/>
          </a:xfrm>
          <a:prstGeom prst="line">
            <a:avLst/>
          </a:prstGeom>
          <a:noFill/>
          <a:ln w="25400">
            <a:solidFill>
              <a:schemeClr val="tx1"/>
            </a:solidFill>
            <a:round/>
            <a:headEnd/>
            <a:tailEnd/>
          </a:ln>
        </p:spPr>
        <p:txBody>
          <a:bodyPr/>
          <a:lstStyle/>
          <a:p>
            <a:endParaRPr lang="en-ZA"/>
          </a:p>
        </p:txBody>
      </p:sp>
      <p:sp>
        <p:nvSpPr>
          <p:cNvPr id="33" name="Line 35"/>
          <p:cNvSpPr>
            <a:spLocks noChangeShapeType="1"/>
          </p:cNvSpPr>
          <p:nvPr/>
        </p:nvSpPr>
        <p:spPr bwMode="auto">
          <a:xfrm>
            <a:off x="2287588" y="4078288"/>
            <a:ext cx="152400" cy="0"/>
          </a:xfrm>
          <a:prstGeom prst="line">
            <a:avLst/>
          </a:prstGeom>
          <a:noFill/>
          <a:ln w="25400">
            <a:solidFill>
              <a:schemeClr val="tx1"/>
            </a:solidFill>
            <a:round/>
            <a:headEnd/>
            <a:tailEnd/>
          </a:ln>
        </p:spPr>
        <p:txBody>
          <a:bodyPr/>
          <a:lstStyle/>
          <a:p>
            <a:endParaRPr lang="en-ZA"/>
          </a:p>
        </p:txBody>
      </p:sp>
      <p:sp>
        <p:nvSpPr>
          <p:cNvPr id="34" name="Line 36"/>
          <p:cNvSpPr>
            <a:spLocks noChangeShapeType="1"/>
          </p:cNvSpPr>
          <p:nvPr/>
        </p:nvSpPr>
        <p:spPr bwMode="auto">
          <a:xfrm>
            <a:off x="2363788" y="4383088"/>
            <a:ext cx="0" cy="762000"/>
          </a:xfrm>
          <a:prstGeom prst="line">
            <a:avLst/>
          </a:prstGeom>
          <a:noFill/>
          <a:ln w="25400">
            <a:solidFill>
              <a:schemeClr val="tx1"/>
            </a:solidFill>
            <a:round/>
            <a:headEnd/>
            <a:tailEnd/>
          </a:ln>
        </p:spPr>
        <p:txBody>
          <a:bodyPr/>
          <a:lstStyle/>
          <a:p>
            <a:endParaRPr lang="en-ZA"/>
          </a:p>
        </p:txBody>
      </p:sp>
      <p:sp>
        <p:nvSpPr>
          <p:cNvPr id="35" name="Line 37"/>
          <p:cNvSpPr>
            <a:spLocks noChangeShapeType="1"/>
          </p:cNvSpPr>
          <p:nvPr/>
        </p:nvSpPr>
        <p:spPr bwMode="auto">
          <a:xfrm>
            <a:off x="2363788" y="4383088"/>
            <a:ext cx="304800" cy="0"/>
          </a:xfrm>
          <a:prstGeom prst="line">
            <a:avLst/>
          </a:prstGeom>
          <a:noFill/>
          <a:ln w="25400">
            <a:solidFill>
              <a:schemeClr val="tx1"/>
            </a:solidFill>
            <a:round/>
            <a:headEnd/>
            <a:tailEnd/>
          </a:ln>
        </p:spPr>
        <p:txBody>
          <a:bodyPr/>
          <a:lstStyle/>
          <a:p>
            <a:endParaRPr lang="en-ZA"/>
          </a:p>
        </p:txBody>
      </p:sp>
      <p:sp>
        <p:nvSpPr>
          <p:cNvPr id="36" name="Line 38"/>
          <p:cNvSpPr>
            <a:spLocks noChangeShapeType="1"/>
          </p:cNvSpPr>
          <p:nvPr/>
        </p:nvSpPr>
        <p:spPr bwMode="auto">
          <a:xfrm>
            <a:off x="2363788" y="5145088"/>
            <a:ext cx="152400" cy="0"/>
          </a:xfrm>
          <a:prstGeom prst="line">
            <a:avLst/>
          </a:prstGeom>
          <a:noFill/>
          <a:ln w="25400">
            <a:solidFill>
              <a:schemeClr val="tx1"/>
            </a:solidFill>
            <a:round/>
            <a:headEnd/>
            <a:tailEnd/>
          </a:ln>
        </p:spPr>
        <p:txBody>
          <a:bodyPr/>
          <a:lstStyle/>
          <a:p>
            <a:endParaRPr lang="en-ZA"/>
          </a:p>
        </p:txBody>
      </p:sp>
      <p:sp>
        <p:nvSpPr>
          <p:cNvPr id="37" name="Line 39"/>
          <p:cNvSpPr>
            <a:spLocks noChangeShapeType="1"/>
          </p:cNvSpPr>
          <p:nvPr/>
        </p:nvSpPr>
        <p:spPr bwMode="auto">
          <a:xfrm flipV="1">
            <a:off x="2516188" y="2693988"/>
            <a:ext cx="1295400" cy="381000"/>
          </a:xfrm>
          <a:prstGeom prst="line">
            <a:avLst/>
          </a:prstGeom>
          <a:noFill/>
          <a:ln w="57150">
            <a:solidFill>
              <a:srgbClr val="66FF33"/>
            </a:solidFill>
            <a:round/>
            <a:headEnd type="triangle" w="med" len="med"/>
            <a:tailEnd/>
          </a:ln>
          <a:effectLst>
            <a:outerShdw dist="35921" dir="2700000" algn="ctr" rotWithShape="0">
              <a:srgbClr val="000000"/>
            </a:outerShdw>
          </a:effectLst>
        </p:spPr>
        <p:txBody>
          <a:bodyPr/>
          <a:lstStyle/>
          <a:p>
            <a:pPr>
              <a:defRPr/>
            </a:pPr>
            <a:endParaRPr lang="en-ZA" sz="1800">
              <a:latin typeface="Arial" charset="0"/>
            </a:endParaRPr>
          </a:p>
        </p:txBody>
      </p:sp>
      <p:sp>
        <p:nvSpPr>
          <p:cNvPr id="38" name="Text Box 40"/>
          <p:cNvSpPr txBox="1">
            <a:spLocks noChangeArrowheads="1"/>
          </p:cNvSpPr>
          <p:nvPr/>
        </p:nvSpPr>
        <p:spPr bwMode="auto">
          <a:xfrm>
            <a:off x="3786188" y="2528888"/>
            <a:ext cx="2209800" cy="336550"/>
          </a:xfrm>
          <a:prstGeom prst="rect">
            <a:avLst/>
          </a:prstGeom>
          <a:noFill/>
          <a:ln w="9525">
            <a:noFill/>
            <a:miter lim="800000"/>
            <a:headEnd/>
            <a:tailEnd/>
          </a:ln>
        </p:spPr>
        <p:txBody>
          <a:bodyPr>
            <a:spAutoFit/>
          </a:bodyPr>
          <a:lstStyle/>
          <a:p>
            <a:pPr>
              <a:spcBef>
                <a:spcPct val="50000"/>
              </a:spcBef>
            </a:pPr>
            <a:r>
              <a:rPr lang="en-US" sz="1600" i="0">
                <a:latin typeface="Arial" charset="0"/>
              </a:rPr>
              <a:t>7.2 mmol/l excursion</a:t>
            </a:r>
          </a:p>
        </p:txBody>
      </p:sp>
      <p:sp>
        <p:nvSpPr>
          <p:cNvPr id="39" name="Line 41"/>
          <p:cNvSpPr>
            <a:spLocks noChangeShapeType="1"/>
          </p:cNvSpPr>
          <p:nvPr/>
        </p:nvSpPr>
        <p:spPr bwMode="auto">
          <a:xfrm flipV="1">
            <a:off x="2516188" y="3902075"/>
            <a:ext cx="1295400" cy="381000"/>
          </a:xfrm>
          <a:prstGeom prst="line">
            <a:avLst/>
          </a:prstGeom>
          <a:noFill/>
          <a:ln w="57150">
            <a:solidFill>
              <a:srgbClr val="66FF33"/>
            </a:solidFill>
            <a:round/>
            <a:headEnd type="triangle" w="med" len="med"/>
            <a:tailEnd/>
          </a:ln>
          <a:effectLst>
            <a:outerShdw dist="35921" dir="2700000" algn="ctr" rotWithShape="0">
              <a:srgbClr val="000000"/>
            </a:outerShdw>
          </a:effectLst>
        </p:spPr>
        <p:txBody>
          <a:bodyPr/>
          <a:lstStyle/>
          <a:p>
            <a:pPr>
              <a:defRPr/>
            </a:pPr>
            <a:endParaRPr lang="en-ZA" sz="1800">
              <a:latin typeface="Arial" charset="0"/>
            </a:endParaRPr>
          </a:p>
        </p:txBody>
      </p:sp>
      <p:sp>
        <p:nvSpPr>
          <p:cNvPr id="40" name="Text Box 42"/>
          <p:cNvSpPr txBox="1">
            <a:spLocks noChangeArrowheads="1"/>
          </p:cNvSpPr>
          <p:nvPr/>
        </p:nvSpPr>
        <p:spPr bwMode="auto">
          <a:xfrm>
            <a:off x="3773488" y="3824288"/>
            <a:ext cx="2209800" cy="336550"/>
          </a:xfrm>
          <a:prstGeom prst="rect">
            <a:avLst/>
          </a:prstGeom>
          <a:noFill/>
          <a:ln w="9525">
            <a:noFill/>
            <a:miter lim="800000"/>
            <a:headEnd/>
            <a:tailEnd/>
          </a:ln>
        </p:spPr>
        <p:txBody>
          <a:bodyPr>
            <a:spAutoFit/>
          </a:bodyPr>
          <a:lstStyle/>
          <a:p>
            <a:pPr>
              <a:spcBef>
                <a:spcPct val="50000"/>
              </a:spcBef>
            </a:pPr>
            <a:r>
              <a:rPr lang="en-US" sz="1600" i="0">
                <a:latin typeface="Arial" charset="0"/>
              </a:rPr>
              <a:t>4.7 mmol/l excursion</a:t>
            </a:r>
          </a:p>
        </p:txBody>
      </p:sp>
      <p:sp>
        <p:nvSpPr>
          <p:cNvPr id="41" name="Text Box 43"/>
          <p:cNvSpPr txBox="1">
            <a:spLocks noChangeArrowheads="1"/>
          </p:cNvSpPr>
          <p:nvPr/>
        </p:nvSpPr>
        <p:spPr bwMode="auto">
          <a:xfrm>
            <a:off x="3832225" y="5581650"/>
            <a:ext cx="754063" cy="304800"/>
          </a:xfrm>
          <a:prstGeom prst="rect">
            <a:avLst/>
          </a:prstGeom>
          <a:noFill/>
          <a:ln w="9525">
            <a:noFill/>
            <a:miter lim="800000"/>
            <a:headEnd/>
            <a:tailEnd/>
          </a:ln>
        </p:spPr>
        <p:txBody>
          <a:bodyPr>
            <a:spAutoFit/>
          </a:bodyPr>
          <a:lstStyle/>
          <a:p>
            <a:pPr>
              <a:spcBef>
                <a:spcPct val="50000"/>
              </a:spcBef>
            </a:pPr>
            <a:r>
              <a:rPr lang="en-US" sz="1400" b="1" i="0" dirty="0">
                <a:solidFill>
                  <a:srgbClr val="FFFF00"/>
                </a:solidFill>
                <a:effectLst>
                  <a:outerShdw blurRad="38100" dist="38100" dir="2700000" algn="tl">
                    <a:srgbClr val="000000">
                      <a:alpha val="43137"/>
                    </a:srgbClr>
                  </a:outerShdw>
                </a:effectLst>
                <a:latin typeface="Arial" charset="0"/>
              </a:rPr>
              <a:t>Dinner</a:t>
            </a:r>
          </a:p>
        </p:txBody>
      </p:sp>
      <p:sp>
        <p:nvSpPr>
          <p:cNvPr id="42" name="Text Box 44"/>
          <p:cNvSpPr txBox="1">
            <a:spLocks noChangeArrowheads="1"/>
          </p:cNvSpPr>
          <p:nvPr/>
        </p:nvSpPr>
        <p:spPr bwMode="auto">
          <a:xfrm>
            <a:off x="1916113" y="5568950"/>
            <a:ext cx="1014412" cy="304800"/>
          </a:xfrm>
          <a:prstGeom prst="rect">
            <a:avLst/>
          </a:prstGeom>
          <a:noFill/>
          <a:ln w="9525">
            <a:noFill/>
            <a:miter lim="800000"/>
            <a:headEnd/>
            <a:tailEnd/>
          </a:ln>
        </p:spPr>
        <p:txBody>
          <a:bodyPr>
            <a:spAutoFit/>
          </a:bodyPr>
          <a:lstStyle/>
          <a:p>
            <a:pPr>
              <a:spcBef>
                <a:spcPct val="50000"/>
              </a:spcBef>
            </a:pPr>
            <a:r>
              <a:rPr lang="en-US" sz="1400" b="1" i="0" dirty="0">
                <a:solidFill>
                  <a:srgbClr val="FFFF00"/>
                </a:solidFill>
                <a:effectLst>
                  <a:outerShdw blurRad="38100" dist="38100" dir="2700000" algn="tl">
                    <a:srgbClr val="000000">
                      <a:alpha val="43137"/>
                    </a:srgbClr>
                  </a:outerShdw>
                </a:effectLst>
                <a:latin typeface="Arial" charset="0"/>
              </a:rPr>
              <a:t>Breakfast</a:t>
            </a:r>
          </a:p>
        </p:txBody>
      </p:sp>
      <p:sp>
        <p:nvSpPr>
          <p:cNvPr id="43" name="Text Box 45"/>
          <p:cNvSpPr txBox="1">
            <a:spLocks noChangeArrowheads="1"/>
          </p:cNvSpPr>
          <p:nvPr/>
        </p:nvSpPr>
        <p:spPr bwMode="auto">
          <a:xfrm>
            <a:off x="2870200" y="5581650"/>
            <a:ext cx="719138" cy="304800"/>
          </a:xfrm>
          <a:prstGeom prst="rect">
            <a:avLst/>
          </a:prstGeom>
          <a:noFill/>
          <a:ln w="9525">
            <a:noFill/>
            <a:miter lim="800000"/>
            <a:headEnd/>
            <a:tailEnd/>
          </a:ln>
        </p:spPr>
        <p:txBody>
          <a:bodyPr>
            <a:spAutoFit/>
          </a:bodyPr>
          <a:lstStyle/>
          <a:p>
            <a:pPr>
              <a:spcBef>
                <a:spcPct val="50000"/>
              </a:spcBef>
            </a:pPr>
            <a:r>
              <a:rPr lang="en-US" sz="1400" b="1" i="0" dirty="0">
                <a:solidFill>
                  <a:srgbClr val="FFFF00"/>
                </a:solidFill>
                <a:effectLst>
                  <a:outerShdw blurRad="38100" dist="38100" dir="2700000" algn="tl">
                    <a:srgbClr val="000000">
                      <a:alpha val="43137"/>
                    </a:srgbClr>
                  </a:outerShdw>
                </a:effectLst>
                <a:latin typeface="Arial" charset="0"/>
              </a:rPr>
              <a:t>Lunch</a:t>
            </a:r>
          </a:p>
        </p:txBody>
      </p:sp>
      <p:sp>
        <p:nvSpPr>
          <p:cNvPr id="44" name="Line 46"/>
          <p:cNvSpPr>
            <a:spLocks noChangeShapeType="1"/>
          </p:cNvSpPr>
          <p:nvPr/>
        </p:nvSpPr>
        <p:spPr bwMode="auto">
          <a:xfrm flipV="1">
            <a:off x="2444750" y="5311775"/>
            <a:ext cx="0" cy="257175"/>
          </a:xfrm>
          <a:prstGeom prst="line">
            <a:avLst/>
          </a:prstGeom>
          <a:noFill/>
          <a:ln w="28575">
            <a:solidFill>
              <a:schemeClr val="tx1"/>
            </a:solidFill>
            <a:round/>
            <a:headEnd/>
            <a:tailEnd type="triangle" w="med" len="med"/>
          </a:ln>
        </p:spPr>
        <p:txBody>
          <a:bodyPr/>
          <a:lstStyle/>
          <a:p>
            <a:endParaRPr lang="en-ZA"/>
          </a:p>
        </p:txBody>
      </p:sp>
      <p:sp>
        <p:nvSpPr>
          <p:cNvPr id="45" name="Line 47"/>
          <p:cNvSpPr>
            <a:spLocks noChangeShapeType="1"/>
          </p:cNvSpPr>
          <p:nvPr/>
        </p:nvSpPr>
        <p:spPr bwMode="auto">
          <a:xfrm flipV="1">
            <a:off x="3201988" y="5311775"/>
            <a:ext cx="0" cy="257175"/>
          </a:xfrm>
          <a:prstGeom prst="line">
            <a:avLst/>
          </a:prstGeom>
          <a:noFill/>
          <a:ln w="28575">
            <a:solidFill>
              <a:schemeClr val="tx1"/>
            </a:solidFill>
            <a:round/>
            <a:headEnd/>
            <a:tailEnd type="triangle" w="med" len="med"/>
          </a:ln>
        </p:spPr>
        <p:txBody>
          <a:bodyPr/>
          <a:lstStyle/>
          <a:p>
            <a:endParaRPr lang="en-ZA"/>
          </a:p>
        </p:txBody>
      </p:sp>
      <p:sp>
        <p:nvSpPr>
          <p:cNvPr id="46" name="Line 48"/>
          <p:cNvSpPr>
            <a:spLocks noChangeShapeType="1"/>
          </p:cNvSpPr>
          <p:nvPr/>
        </p:nvSpPr>
        <p:spPr bwMode="auto">
          <a:xfrm flipV="1">
            <a:off x="4195763" y="5311775"/>
            <a:ext cx="0" cy="257175"/>
          </a:xfrm>
          <a:prstGeom prst="line">
            <a:avLst/>
          </a:prstGeom>
          <a:noFill/>
          <a:ln w="28575">
            <a:solidFill>
              <a:schemeClr val="tx1"/>
            </a:solidFill>
            <a:round/>
            <a:headEnd/>
            <a:tailEnd type="triangle" w="med" len="med"/>
          </a:ln>
        </p:spPr>
        <p:txBody>
          <a:bodyPr/>
          <a:lstStyle/>
          <a:p>
            <a:endParaRPr lang="en-ZA"/>
          </a:p>
        </p:txBody>
      </p:sp>
      <p:sp>
        <p:nvSpPr>
          <p:cNvPr id="47" name="Text Box 49"/>
          <p:cNvSpPr txBox="1">
            <a:spLocks noChangeArrowheads="1"/>
          </p:cNvSpPr>
          <p:nvPr/>
        </p:nvSpPr>
        <p:spPr bwMode="auto">
          <a:xfrm>
            <a:off x="5895975" y="1746250"/>
            <a:ext cx="3019425" cy="366713"/>
          </a:xfrm>
          <a:prstGeom prst="rect">
            <a:avLst/>
          </a:prstGeom>
          <a:solidFill>
            <a:srgbClr val="FF6600"/>
          </a:solidFill>
          <a:ln w="9525">
            <a:noFill/>
            <a:miter lim="800000"/>
            <a:headEnd/>
            <a:tailEnd/>
          </a:ln>
        </p:spPr>
        <p:txBody>
          <a:bodyPr>
            <a:spAutoFit/>
          </a:bodyPr>
          <a:lstStyle/>
          <a:p>
            <a:pPr>
              <a:spcBef>
                <a:spcPct val="50000"/>
              </a:spcBef>
            </a:pPr>
            <a:r>
              <a:rPr lang="en-US" sz="1800" i="0">
                <a:solidFill>
                  <a:srgbClr val="FFFF00"/>
                </a:solidFill>
                <a:effectLst>
                  <a:outerShdw blurRad="38100" dist="38100" dir="2700000" algn="tl">
                    <a:srgbClr val="000000"/>
                  </a:outerShdw>
                </a:effectLst>
                <a:latin typeface="Arial" charset="0"/>
              </a:rPr>
              <a:t>Treated with basal insulin</a:t>
            </a:r>
          </a:p>
        </p:txBody>
      </p:sp>
      <p:sp>
        <p:nvSpPr>
          <p:cNvPr id="48" name="Line 50"/>
          <p:cNvSpPr>
            <a:spLocks noChangeShapeType="1"/>
          </p:cNvSpPr>
          <p:nvPr/>
        </p:nvSpPr>
        <p:spPr bwMode="auto">
          <a:xfrm>
            <a:off x="2006600" y="1933575"/>
            <a:ext cx="542925" cy="0"/>
          </a:xfrm>
          <a:prstGeom prst="line">
            <a:avLst/>
          </a:prstGeom>
          <a:noFill/>
          <a:ln w="76200">
            <a:solidFill>
              <a:srgbClr val="00FFFF"/>
            </a:solidFill>
            <a:round/>
            <a:headEnd/>
            <a:tailEnd/>
          </a:ln>
          <a:effectLst>
            <a:outerShdw dist="35921" dir="2700000" algn="ctr" rotWithShape="0">
              <a:srgbClr val="808080"/>
            </a:outerShdw>
          </a:effectLst>
        </p:spPr>
        <p:txBody>
          <a:bodyPr/>
          <a:lstStyle/>
          <a:p>
            <a:endParaRPr lang="en-ZA"/>
          </a:p>
        </p:txBody>
      </p:sp>
      <p:sp>
        <p:nvSpPr>
          <p:cNvPr id="49" name="Line 51"/>
          <p:cNvSpPr>
            <a:spLocks noChangeShapeType="1"/>
          </p:cNvSpPr>
          <p:nvPr/>
        </p:nvSpPr>
        <p:spPr bwMode="auto">
          <a:xfrm>
            <a:off x="5280025" y="1935163"/>
            <a:ext cx="542925" cy="0"/>
          </a:xfrm>
          <a:prstGeom prst="line">
            <a:avLst/>
          </a:prstGeom>
          <a:noFill/>
          <a:ln w="76200">
            <a:solidFill>
              <a:srgbClr val="FF6600"/>
            </a:solidFill>
            <a:round/>
            <a:headEnd/>
            <a:tailEnd/>
          </a:ln>
          <a:effectLst>
            <a:outerShdw dist="35921" dir="2700000" algn="ctr" rotWithShape="0">
              <a:srgbClr val="808080"/>
            </a:outerShdw>
          </a:effectLst>
        </p:spPr>
        <p:txBody>
          <a:bodyPr/>
          <a:lstStyle/>
          <a:p>
            <a:endParaRPr lang="en-ZA"/>
          </a:p>
        </p:txBody>
      </p:sp>
      <p:sp>
        <p:nvSpPr>
          <p:cNvPr id="50" name="Text Box 52"/>
          <p:cNvSpPr txBox="1">
            <a:spLocks noChangeArrowheads="1"/>
          </p:cNvSpPr>
          <p:nvPr/>
        </p:nvSpPr>
        <p:spPr bwMode="auto">
          <a:xfrm>
            <a:off x="2619375" y="1771650"/>
            <a:ext cx="2566988" cy="366713"/>
          </a:xfrm>
          <a:prstGeom prst="rect">
            <a:avLst/>
          </a:prstGeom>
          <a:solidFill>
            <a:srgbClr val="3399FF"/>
          </a:solidFill>
          <a:ln w="9525">
            <a:noFill/>
            <a:miter lim="800000"/>
            <a:headEnd/>
            <a:tailEnd/>
          </a:ln>
        </p:spPr>
        <p:txBody>
          <a:bodyPr>
            <a:spAutoFit/>
          </a:bodyPr>
          <a:lstStyle/>
          <a:p>
            <a:pPr>
              <a:spcBef>
                <a:spcPct val="50000"/>
              </a:spcBef>
            </a:pPr>
            <a:r>
              <a:rPr lang="en-US" sz="1800" i="0">
                <a:solidFill>
                  <a:srgbClr val="66FFFF"/>
                </a:solidFill>
                <a:effectLst>
                  <a:outerShdw blurRad="38100" dist="38100" dir="2700000" algn="tl">
                    <a:srgbClr val="000000"/>
                  </a:outerShdw>
                </a:effectLst>
                <a:latin typeface="Arial" charset="0"/>
              </a:rPr>
              <a:t>Without basal insulin</a:t>
            </a:r>
          </a:p>
        </p:txBody>
      </p:sp>
      <p:sp>
        <p:nvSpPr>
          <p:cNvPr id="51" name="Line 55"/>
          <p:cNvSpPr>
            <a:spLocks noChangeShapeType="1"/>
          </p:cNvSpPr>
          <p:nvPr/>
        </p:nvSpPr>
        <p:spPr bwMode="auto">
          <a:xfrm>
            <a:off x="7004050" y="2586038"/>
            <a:ext cx="0" cy="3289300"/>
          </a:xfrm>
          <a:prstGeom prst="line">
            <a:avLst/>
          </a:prstGeom>
          <a:noFill/>
          <a:ln w="25400">
            <a:solidFill>
              <a:schemeClr val="accent1"/>
            </a:solidFill>
            <a:round/>
            <a:headEnd/>
            <a:tailEnd/>
          </a:ln>
          <a:scene3d>
            <a:camera prst="legacyObliqueTopRight"/>
            <a:lightRig rig="legacyFlat3" dir="b"/>
          </a:scene3d>
          <a:sp3d extrusionH="887400" prstMaterial="legacyMatte">
            <a:bevelT w="13500" h="13500" prst="angle"/>
            <a:bevelB w="13500" h="13500" prst="angle"/>
            <a:extrusionClr>
              <a:schemeClr val="accent1"/>
            </a:extrusionClr>
          </a:sp3d>
        </p:spPr>
        <p:txBody>
          <a:bodyPr>
            <a:flatTx/>
          </a:bodyPr>
          <a:lstStyle/>
          <a:p>
            <a:endParaRPr lang="en-ZA"/>
          </a:p>
        </p:txBody>
      </p:sp>
      <p:sp>
        <p:nvSpPr>
          <p:cNvPr id="52" name="Line 56"/>
          <p:cNvSpPr>
            <a:spLocks noChangeShapeType="1"/>
          </p:cNvSpPr>
          <p:nvPr/>
        </p:nvSpPr>
        <p:spPr bwMode="auto">
          <a:xfrm>
            <a:off x="7002463" y="2692400"/>
            <a:ext cx="80962" cy="0"/>
          </a:xfrm>
          <a:prstGeom prst="line">
            <a:avLst/>
          </a:prstGeom>
          <a:noFill/>
          <a:ln w="25400">
            <a:solidFill>
              <a:schemeClr val="tx1"/>
            </a:solidFill>
            <a:round/>
            <a:headEnd/>
            <a:tailEnd/>
          </a:ln>
        </p:spPr>
        <p:txBody>
          <a:bodyPr/>
          <a:lstStyle/>
          <a:p>
            <a:endParaRPr lang="en-ZA"/>
          </a:p>
        </p:txBody>
      </p:sp>
      <p:sp>
        <p:nvSpPr>
          <p:cNvPr id="53" name="Line 57"/>
          <p:cNvSpPr>
            <a:spLocks noChangeShapeType="1"/>
          </p:cNvSpPr>
          <p:nvPr/>
        </p:nvSpPr>
        <p:spPr bwMode="auto">
          <a:xfrm>
            <a:off x="7010400" y="3498850"/>
            <a:ext cx="80963" cy="0"/>
          </a:xfrm>
          <a:prstGeom prst="line">
            <a:avLst/>
          </a:prstGeom>
          <a:noFill/>
          <a:ln w="25400">
            <a:solidFill>
              <a:schemeClr val="tx1"/>
            </a:solidFill>
            <a:round/>
            <a:headEnd/>
            <a:tailEnd/>
          </a:ln>
        </p:spPr>
        <p:txBody>
          <a:bodyPr/>
          <a:lstStyle/>
          <a:p>
            <a:endParaRPr lang="en-ZA"/>
          </a:p>
        </p:txBody>
      </p:sp>
      <p:sp>
        <p:nvSpPr>
          <p:cNvPr id="54" name="Line 58"/>
          <p:cNvSpPr>
            <a:spLocks noChangeShapeType="1"/>
          </p:cNvSpPr>
          <p:nvPr/>
        </p:nvSpPr>
        <p:spPr bwMode="auto">
          <a:xfrm>
            <a:off x="7002463" y="4281488"/>
            <a:ext cx="80962" cy="0"/>
          </a:xfrm>
          <a:prstGeom prst="line">
            <a:avLst/>
          </a:prstGeom>
          <a:noFill/>
          <a:ln w="25400">
            <a:solidFill>
              <a:schemeClr val="tx1"/>
            </a:solidFill>
            <a:round/>
            <a:headEnd/>
            <a:tailEnd/>
          </a:ln>
        </p:spPr>
        <p:txBody>
          <a:bodyPr/>
          <a:lstStyle/>
          <a:p>
            <a:endParaRPr lang="en-ZA"/>
          </a:p>
        </p:txBody>
      </p:sp>
      <p:sp>
        <p:nvSpPr>
          <p:cNvPr id="55" name="Line 59"/>
          <p:cNvSpPr>
            <a:spLocks noChangeShapeType="1"/>
          </p:cNvSpPr>
          <p:nvPr/>
        </p:nvSpPr>
        <p:spPr bwMode="auto">
          <a:xfrm>
            <a:off x="7002463" y="5065713"/>
            <a:ext cx="80962" cy="0"/>
          </a:xfrm>
          <a:prstGeom prst="line">
            <a:avLst/>
          </a:prstGeom>
          <a:noFill/>
          <a:ln w="25400">
            <a:solidFill>
              <a:schemeClr val="tx1"/>
            </a:solidFill>
            <a:round/>
            <a:headEnd/>
            <a:tailEnd/>
          </a:ln>
        </p:spPr>
        <p:txBody>
          <a:bodyPr/>
          <a:lstStyle/>
          <a:p>
            <a:endParaRPr lang="en-ZA"/>
          </a:p>
        </p:txBody>
      </p:sp>
      <p:sp>
        <p:nvSpPr>
          <p:cNvPr id="56" name="Line 60"/>
          <p:cNvSpPr>
            <a:spLocks noChangeShapeType="1"/>
          </p:cNvSpPr>
          <p:nvPr/>
        </p:nvSpPr>
        <p:spPr bwMode="auto">
          <a:xfrm>
            <a:off x="7010400" y="5862638"/>
            <a:ext cx="80963" cy="0"/>
          </a:xfrm>
          <a:prstGeom prst="line">
            <a:avLst/>
          </a:prstGeom>
          <a:noFill/>
          <a:ln w="25400">
            <a:solidFill>
              <a:schemeClr val="tx1"/>
            </a:solidFill>
            <a:round/>
            <a:headEnd/>
            <a:tailEnd/>
          </a:ln>
        </p:spPr>
        <p:txBody>
          <a:bodyPr/>
          <a:lstStyle/>
          <a:p>
            <a:endParaRPr lang="en-ZA"/>
          </a:p>
        </p:txBody>
      </p:sp>
      <p:sp>
        <p:nvSpPr>
          <p:cNvPr id="57" name="Text Box 61"/>
          <p:cNvSpPr txBox="1">
            <a:spLocks noChangeArrowheads="1"/>
          </p:cNvSpPr>
          <p:nvPr/>
        </p:nvSpPr>
        <p:spPr bwMode="auto">
          <a:xfrm rot="-5400000">
            <a:off x="6305551" y="3951287"/>
            <a:ext cx="3486150" cy="396875"/>
          </a:xfrm>
          <a:prstGeom prst="rect">
            <a:avLst/>
          </a:prstGeom>
          <a:noFill/>
          <a:ln w="9525">
            <a:noFill/>
            <a:miter lim="800000"/>
            <a:headEnd/>
            <a:tailEnd/>
          </a:ln>
        </p:spPr>
        <p:txBody>
          <a:bodyPr>
            <a:spAutoFit/>
          </a:bodyPr>
          <a:lstStyle/>
          <a:p>
            <a:pPr algn="ctr">
              <a:spcBef>
                <a:spcPct val="50000"/>
              </a:spcBef>
              <a:defRPr/>
            </a:pPr>
            <a:r>
              <a:rPr lang="en-US" sz="2000" i="0" dirty="0">
                <a:solidFill>
                  <a:schemeClr val="tx2">
                    <a:lumMod val="90000"/>
                  </a:schemeClr>
                </a:solidFill>
                <a:effectLst>
                  <a:outerShdw blurRad="38100" dist="38100" dir="2700000" algn="tl">
                    <a:srgbClr val="C0C0C0"/>
                  </a:outerShdw>
                </a:effectLst>
                <a:latin typeface="Arial" charset="0"/>
              </a:rPr>
              <a:t>Plasma Glucose (mmol/L)</a:t>
            </a:r>
          </a:p>
        </p:txBody>
      </p:sp>
      <p:sp>
        <p:nvSpPr>
          <p:cNvPr id="58" name="Text Box 62"/>
          <p:cNvSpPr txBox="1">
            <a:spLocks noChangeArrowheads="1"/>
          </p:cNvSpPr>
          <p:nvPr/>
        </p:nvSpPr>
        <p:spPr bwMode="auto">
          <a:xfrm>
            <a:off x="7346950" y="4875213"/>
            <a:ext cx="55245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5.6</a:t>
            </a:r>
          </a:p>
        </p:txBody>
      </p:sp>
      <p:sp>
        <p:nvSpPr>
          <p:cNvPr id="59" name="Text Box 63"/>
          <p:cNvSpPr txBox="1">
            <a:spLocks noChangeArrowheads="1"/>
          </p:cNvSpPr>
          <p:nvPr/>
        </p:nvSpPr>
        <p:spPr bwMode="auto">
          <a:xfrm>
            <a:off x="7291388" y="4103688"/>
            <a:ext cx="620712"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11.1</a:t>
            </a:r>
          </a:p>
        </p:txBody>
      </p:sp>
      <p:sp>
        <p:nvSpPr>
          <p:cNvPr id="60" name="Text Box 64"/>
          <p:cNvSpPr txBox="1">
            <a:spLocks noChangeArrowheads="1"/>
          </p:cNvSpPr>
          <p:nvPr/>
        </p:nvSpPr>
        <p:spPr bwMode="auto">
          <a:xfrm>
            <a:off x="7285038" y="3308350"/>
            <a:ext cx="66675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16.7</a:t>
            </a:r>
          </a:p>
        </p:txBody>
      </p:sp>
      <p:sp>
        <p:nvSpPr>
          <p:cNvPr id="61" name="Text Box 65"/>
          <p:cNvSpPr txBox="1">
            <a:spLocks noChangeArrowheads="1"/>
          </p:cNvSpPr>
          <p:nvPr/>
        </p:nvSpPr>
        <p:spPr bwMode="auto">
          <a:xfrm>
            <a:off x="7281863" y="2513013"/>
            <a:ext cx="67945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22.2</a:t>
            </a:r>
          </a:p>
        </p:txBody>
      </p:sp>
      <p:sp>
        <p:nvSpPr>
          <p:cNvPr id="62" name="Text Box 66"/>
          <p:cNvSpPr txBox="1">
            <a:spLocks noChangeArrowheads="1"/>
          </p:cNvSpPr>
          <p:nvPr/>
        </p:nvSpPr>
        <p:spPr bwMode="auto">
          <a:xfrm>
            <a:off x="7059613" y="5678488"/>
            <a:ext cx="552450" cy="336550"/>
          </a:xfrm>
          <a:prstGeom prst="rect">
            <a:avLst/>
          </a:prstGeom>
          <a:noFill/>
          <a:ln w="9525">
            <a:noFill/>
            <a:miter lim="800000"/>
            <a:headEnd/>
            <a:tailEnd/>
          </a:ln>
        </p:spPr>
        <p:txBody>
          <a:bodyPr>
            <a:spAutoFit/>
          </a:bodyPr>
          <a:lstStyle/>
          <a:p>
            <a:pPr>
              <a:spcBef>
                <a:spcPct val="50000"/>
              </a:spcBef>
            </a:pPr>
            <a:r>
              <a:rPr lang="en-US" sz="1600" b="0" i="0">
                <a:latin typeface="Arial" charset="0"/>
              </a:rPr>
              <a:t>0</a:t>
            </a:r>
          </a:p>
        </p:txBody>
      </p:sp>
      <p:sp>
        <p:nvSpPr>
          <p:cNvPr id="63" name="Freeform 9"/>
          <p:cNvSpPr>
            <a:spLocks/>
          </p:cNvSpPr>
          <p:nvPr/>
        </p:nvSpPr>
        <p:spPr bwMode="auto">
          <a:xfrm>
            <a:off x="1752600" y="4283075"/>
            <a:ext cx="4921250" cy="869950"/>
          </a:xfrm>
          <a:custGeom>
            <a:avLst/>
            <a:gdLst>
              <a:gd name="T0" fmla="*/ 0 w 2433"/>
              <a:gd name="T1" fmla="*/ 795054 h 453"/>
              <a:gd name="T2" fmla="*/ 97090 w 2433"/>
              <a:gd name="T3" fmla="*/ 829621 h 453"/>
              <a:gd name="T4" fmla="*/ 206316 w 2433"/>
              <a:gd name="T5" fmla="*/ 864189 h 453"/>
              <a:gd name="T6" fmla="*/ 291270 w 2433"/>
              <a:gd name="T7" fmla="*/ 864189 h 453"/>
              <a:gd name="T8" fmla="*/ 418701 w 2433"/>
              <a:gd name="T9" fmla="*/ 858427 h 453"/>
              <a:gd name="T10" fmla="*/ 521859 w 2433"/>
              <a:gd name="T11" fmla="*/ 869950 h 453"/>
              <a:gd name="T12" fmla="*/ 606813 w 2433"/>
              <a:gd name="T13" fmla="*/ 869950 h 453"/>
              <a:gd name="T14" fmla="*/ 691766 w 2433"/>
              <a:gd name="T15" fmla="*/ 835382 h 453"/>
              <a:gd name="T16" fmla="*/ 703903 w 2433"/>
              <a:gd name="T17" fmla="*/ 535797 h 453"/>
              <a:gd name="T18" fmla="*/ 752448 w 2433"/>
              <a:gd name="T19" fmla="*/ 374482 h 453"/>
              <a:gd name="T20" fmla="*/ 819197 w 2433"/>
              <a:gd name="T21" fmla="*/ 201644 h 453"/>
              <a:gd name="T22" fmla="*/ 898083 w 2433"/>
              <a:gd name="T23" fmla="*/ 97941 h 453"/>
              <a:gd name="T24" fmla="*/ 989104 w 2433"/>
              <a:gd name="T25" fmla="*/ 126748 h 453"/>
              <a:gd name="T26" fmla="*/ 1080126 w 2433"/>
              <a:gd name="T27" fmla="*/ 120986 h 453"/>
              <a:gd name="T28" fmla="*/ 1413873 w 2433"/>
              <a:gd name="T29" fmla="*/ 501230 h 453"/>
              <a:gd name="T30" fmla="*/ 1480623 w 2433"/>
              <a:gd name="T31" fmla="*/ 460901 h 453"/>
              <a:gd name="T32" fmla="*/ 1535236 w 2433"/>
              <a:gd name="T33" fmla="*/ 270779 h 453"/>
              <a:gd name="T34" fmla="*/ 1583781 w 2433"/>
              <a:gd name="T35" fmla="*/ 132509 h 453"/>
              <a:gd name="T36" fmla="*/ 1626258 w 2433"/>
              <a:gd name="T37" fmla="*/ 63374 h 453"/>
              <a:gd name="T38" fmla="*/ 1680871 w 2433"/>
              <a:gd name="T39" fmla="*/ 11523 h 453"/>
              <a:gd name="T40" fmla="*/ 1765824 w 2433"/>
              <a:gd name="T41" fmla="*/ 11523 h 453"/>
              <a:gd name="T42" fmla="*/ 1856846 w 2433"/>
              <a:gd name="T43" fmla="*/ 34568 h 453"/>
              <a:gd name="T44" fmla="*/ 1960004 w 2433"/>
              <a:gd name="T45" fmla="*/ 74896 h 453"/>
              <a:gd name="T46" fmla="*/ 2044958 w 2433"/>
              <a:gd name="T47" fmla="*/ 161315 h 453"/>
              <a:gd name="T48" fmla="*/ 2160253 w 2433"/>
              <a:gd name="T49" fmla="*/ 207405 h 453"/>
              <a:gd name="T50" fmla="*/ 2239138 w 2433"/>
              <a:gd name="T51" fmla="*/ 351437 h 453"/>
              <a:gd name="T52" fmla="*/ 2336228 w 2433"/>
              <a:gd name="T53" fmla="*/ 478184 h 453"/>
              <a:gd name="T54" fmla="*/ 2427250 w 2433"/>
              <a:gd name="T55" fmla="*/ 564603 h 453"/>
              <a:gd name="T56" fmla="*/ 2512204 w 2433"/>
              <a:gd name="T57" fmla="*/ 553081 h 453"/>
              <a:gd name="T58" fmla="*/ 2566817 w 2433"/>
              <a:gd name="T59" fmla="*/ 380243 h 453"/>
              <a:gd name="T60" fmla="*/ 2603226 w 2433"/>
              <a:gd name="T61" fmla="*/ 224689 h 453"/>
              <a:gd name="T62" fmla="*/ 2657839 w 2433"/>
              <a:gd name="T63" fmla="*/ 92180 h 453"/>
              <a:gd name="T64" fmla="*/ 2742793 w 2433"/>
              <a:gd name="T65" fmla="*/ 40329 h 453"/>
              <a:gd name="T66" fmla="*/ 2803474 w 2433"/>
              <a:gd name="T67" fmla="*/ 0 h 453"/>
              <a:gd name="T68" fmla="*/ 2870223 w 2433"/>
              <a:gd name="T69" fmla="*/ 74896 h 453"/>
              <a:gd name="T70" fmla="*/ 2955177 w 2433"/>
              <a:gd name="T71" fmla="*/ 144031 h 453"/>
              <a:gd name="T72" fmla="*/ 3058335 w 2433"/>
              <a:gd name="T73" fmla="*/ 241973 h 453"/>
              <a:gd name="T74" fmla="*/ 3185766 w 2433"/>
              <a:gd name="T75" fmla="*/ 265018 h 453"/>
              <a:gd name="T76" fmla="*/ 3264651 w 2433"/>
              <a:gd name="T77" fmla="*/ 339914 h 453"/>
              <a:gd name="T78" fmla="*/ 3379946 w 2433"/>
              <a:gd name="T79" fmla="*/ 351437 h 453"/>
              <a:gd name="T80" fmla="*/ 3477036 w 2433"/>
              <a:gd name="T81" fmla="*/ 443617 h 453"/>
              <a:gd name="T82" fmla="*/ 3568058 w 2433"/>
              <a:gd name="T83" fmla="*/ 558842 h 453"/>
              <a:gd name="T84" fmla="*/ 3665147 w 2433"/>
              <a:gd name="T85" fmla="*/ 530036 h 453"/>
              <a:gd name="T86" fmla="*/ 3798646 w 2433"/>
              <a:gd name="T87" fmla="*/ 622216 h 453"/>
              <a:gd name="T88" fmla="*/ 3889668 w 2433"/>
              <a:gd name="T89" fmla="*/ 587648 h 453"/>
              <a:gd name="T90" fmla="*/ 4011031 w 2433"/>
              <a:gd name="T91" fmla="*/ 679829 h 453"/>
              <a:gd name="T92" fmla="*/ 4083848 w 2433"/>
              <a:gd name="T93" fmla="*/ 645261 h 453"/>
              <a:gd name="T94" fmla="*/ 4199143 w 2433"/>
              <a:gd name="T95" fmla="*/ 697112 h 453"/>
              <a:gd name="T96" fmla="*/ 4308370 w 2433"/>
              <a:gd name="T97" fmla="*/ 714396 h 453"/>
              <a:gd name="T98" fmla="*/ 4387255 w 2433"/>
              <a:gd name="T99" fmla="*/ 760486 h 453"/>
              <a:gd name="T100" fmla="*/ 4496481 w 2433"/>
              <a:gd name="T101" fmla="*/ 760486 h 453"/>
              <a:gd name="T102" fmla="*/ 4587503 w 2433"/>
              <a:gd name="T103" fmla="*/ 748964 h 453"/>
              <a:gd name="T104" fmla="*/ 4684593 w 2433"/>
              <a:gd name="T105" fmla="*/ 743202 h 453"/>
              <a:gd name="T106" fmla="*/ 4793819 w 2433"/>
              <a:gd name="T107" fmla="*/ 748964 h 453"/>
              <a:gd name="T108" fmla="*/ 4921250 w 2433"/>
              <a:gd name="T109" fmla="*/ 806576 h 45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433"/>
              <a:gd name="T166" fmla="*/ 0 h 453"/>
              <a:gd name="T167" fmla="*/ 2433 w 2433"/>
              <a:gd name="T168" fmla="*/ 453 h 45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433" h="453">
                <a:moveTo>
                  <a:pt x="0" y="414"/>
                </a:moveTo>
                <a:lnTo>
                  <a:pt x="48" y="432"/>
                </a:lnTo>
                <a:lnTo>
                  <a:pt x="102" y="450"/>
                </a:lnTo>
                <a:lnTo>
                  <a:pt x="144" y="450"/>
                </a:lnTo>
                <a:lnTo>
                  <a:pt x="207" y="447"/>
                </a:lnTo>
                <a:lnTo>
                  <a:pt x="258" y="453"/>
                </a:lnTo>
                <a:lnTo>
                  <a:pt x="300" y="453"/>
                </a:lnTo>
                <a:lnTo>
                  <a:pt x="342" y="435"/>
                </a:lnTo>
                <a:lnTo>
                  <a:pt x="348" y="279"/>
                </a:lnTo>
                <a:lnTo>
                  <a:pt x="372" y="195"/>
                </a:lnTo>
                <a:lnTo>
                  <a:pt x="405" y="105"/>
                </a:lnTo>
                <a:lnTo>
                  <a:pt x="444" y="51"/>
                </a:lnTo>
                <a:lnTo>
                  <a:pt x="489" y="66"/>
                </a:lnTo>
                <a:lnTo>
                  <a:pt x="534" y="63"/>
                </a:lnTo>
                <a:lnTo>
                  <a:pt x="699" y="261"/>
                </a:lnTo>
                <a:lnTo>
                  <a:pt x="732" y="240"/>
                </a:lnTo>
                <a:lnTo>
                  <a:pt x="759" y="141"/>
                </a:lnTo>
                <a:lnTo>
                  <a:pt x="783" y="69"/>
                </a:lnTo>
                <a:lnTo>
                  <a:pt x="804" y="33"/>
                </a:lnTo>
                <a:lnTo>
                  <a:pt x="831" y="6"/>
                </a:lnTo>
                <a:lnTo>
                  <a:pt x="873" y="6"/>
                </a:lnTo>
                <a:lnTo>
                  <a:pt x="918" y="18"/>
                </a:lnTo>
                <a:lnTo>
                  <a:pt x="969" y="39"/>
                </a:lnTo>
                <a:lnTo>
                  <a:pt x="1011" y="84"/>
                </a:lnTo>
                <a:lnTo>
                  <a:pt x="1068" y="108"/>
                </a:lnTo>
                <a:lnTo>
                  <a:pt x="1107" y="183"/>
                </a:lnTo>
                <a:lnTo>
                  <a:pt x="1155" y="249"/>
                </a:lnTo>
                <a:lnTo>
                  <a:pt x="1200" y="294"/>
                </a:lnTo>
                <a:lnTo>
                  <a:pt x="1242" y="288"/>
                </a:lnTo>
                <a:lnTo>
                  <a:pt x="1269" y="198"/>
                </a:lnTo>
                <a:lnTo>
                  <a:pt x="1287" y="117"/>
                </a:lnTo>
                <a:lnTo>
                  <a:pt x="1314" y="48"/>
                </a:lnTo>
                <a:lnTo>
                  <a:pt x="1356" y="21"/>
                </a:lnTo>
                <a:lnTo>
                  <a:pt x="1386" y="0"/>
                </a:lnTo>
                <a:lnTo>
                  <a:pt x="1419" y="39"/>
                </a:lnTo>
                <a:lnTo>
                  <a:pt x="1461" y="75"/>
                </a:lnTo>
                <a:lnTo>
                  <a:pt x="1512" y="126"/>
                </a:lnTo>
                <a:lnTo>
                  <a:pt x="1575" y="138"/>
                </a:lnTo>
                <a:lnTo>
                  <a:pt x="1614" y="177"/>
                </a:lnTo>
                <a:lnTo>
                  <a:pt x="1671" y="183"/>
                </a:lnTo>
                <a:lnTo>
                  <a:pt x="1719" y="231"/>
                </a:lnTo>
                <a:lnTo>
                  <a:pt x="1764" y="291"/>
                </a:lnTo>
                <a:lnTo>
                  <a:pt x="1812" y="276"/>
                </a:lnTo>
                <a:lnTo>
                  <a:pt x="1878" y="324"/>
                </a:lnTo>
                <a:lnTo>
                  <a:pt x="1923" y="306"/>
                </a:lnTo>
                <a:lnTo>
                  <a:pt x="1983" y="354"/>
                </a:lnTo>
                <a:lnTo>
                  <a:pt x="2019" y="336"/>
                </a:lnTo>
                <a:lnTo>
                  <a:pt x="2076" y="363"/>
                </a:lnTo>
                <a:lnTo>
                  <a:pt x="2130" y="372"/>
                </a:lnTo>
                <a:lnTo>
                  <a:pt x="2169" y="396"/>
                </a:lnTo>
                <a:lnTo>
                  <a:pt x="2223" y="396"/>
                </a:lnTo>
                <a:lnTo>
                  <a:pt x="2268" y="390"/>
                </a:lnTo>
                <a:lnTo>
                  <a:pt x="2316" y="387"/>
                </a:lnTo>
                <a:lnTo>
                  <a:pt x="2370" y="390"/>
                </a:lnTo>
                <a:lnTo>
                  <a:pt x="2433" y="420"/>
                </a:lnTo>
              </a:path>
            </a:pathLst>
          </a:custGeom>
          <a:noFill/>
          <a:ln w="25400" cap="flat" cmpd="sng">
            <a:solidFill>
              <a:srgbClr val="FF6600"/>
            </a:solidFill>
            <a:prstDash val="solid"/>
            <a:round/>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a:flatTx/>
          </a:bodyPr>
          <a:lstStyle/>
          <a:p>
            <a:endParaRPr lang="en-ZA"/>
          </a:p>
        </p:txBody>
      </p:sp>
      <p:sp>
        <p:nvSpPr>
          <p:cNvPr id="64" name="Freeform 8"/>
          <p:cNvSpPr>
            <a:spLocks/>
          </p:cNvSpPr>
          <p:nvPr/>
        </p:nvSpPr>
        <p:spPr bwMode="auto">
          <a:xfrm>
            <a:off x="1747838" y="3070225"/>
            <a:ext cx="4895850" cy="1093788"/>
          </a:xfrm>
          <a:custGeom>
            <a:avLst/>
            <a:gdLst>
              <a:gd name="T0" fmla="*/ 0 w 2421"/>
              <a:gd name="T1" fmla="*/ 995923 h 570"/>
              <a:gd name="T2" fmla="*/ 91001 w 2421"/>
              <a:gd name="T3" fmla="*/ 1036220 h 570"/>
              <a:gd name="T4" fmla="*/ 200202 w 2421"/>
              <a:gd name="T5" fmla="*/ 1070761 h 570"/>
              <a:gd name="T6" fmla="*/ 297270 w 2421"/>
              <a:gd name="T7" fmla="*/ 1076518 h 570"/>
              <a:gd name="T8" fmla="*/ 418604 w 2421"/>
              <a:gd name="T9" fmla="*/ 1082274 h 570"/>
              <a:gd name="T10" fmla="*/ 515672 w 2421"/>
              <a:gd name="T11" fmla="*/ 1093788 h 570"/>
              <a:gd name="T12" fmla="*/ 612740 w 2421"/>
              <a:gd name="T13" fmla="*/ 1082274 h 570"/>
              <a:gd name="T14" fmla="*/ 679474 w 2421"/>
              <a:gd name="T15" fmla="*/ 1047734 h 570"/>
              <a:gd name="T16" fmla="*/ 703740 w 2421"/>
              <a:gd name="T17" fmla="*/ 673543 h 570"/>
              <a:gd name="T18" fmla="*/ 752274 w 2421"/>
              <a:gd name="T19" fmla="*/ 477813 h 570"/>
              <a:gd name="T20" fmla="*/ 825075 w 2421"/>
              <a:gd name="T21" fmla="*/ 253298 h 570"/>
              <a:gd name="T22" fmla="*/ 885742 w 2421"/>
              <a:gd name="T23" fmla="*/ 132406 h 570"/>
              <a:gd name="T24" fmla="*/ 982810 w 2421"/>
              <a:gd name="T25" fmla="*/ 161190 h 570"/>
              <a:gd name="T26" fmla="*/ 1079878 w 2421"/>
              <a:gd name="T27" fmla="*/ 149676 h 570"/>
              <a:gd name="T28" fmla="*/ 1407481 w 2421"/>
              <a:gd name="T29" fmla="*/ 627489 h 570"/>
              <a:gd name="T30" fmla="*/ 1480282 w 2421"/>
              <a:gd name="T31" fmla="*/ 587191 h 570"/>
              <a:gd name="T32" fmla="*/ 1522749 w 2421"/>
              <a:gd name="T33" fmla="*/ 356920 h 570"/>
              <a:gd name="T34" fmla="*/ 1583416 w 2421"/>
              <a:gd name="T35" fmla="*/ 166947 h 570"/>
              <a:gd name="T36" fmla="*/ 1619816 w 2421"/>
              <a:gd name="T37" fmla="*/ 80595 h 570"/>
              <a:gd name="T38" fmla="*/ 1680484 w 2421"/>
              <a:gd name="T39" fmla="*/ 5757 h 570"/>
              <a:gd name="T40" fmla="*/ 1753284 w 2421"/>
              <a:gd name="T41" fmla="*/ 23027 h 570"/>
              <a:gd name="T42" fmla="*/ 1850352 w 2421"/>
              <a:gd name="T43" fmla="*/ 51811 h 570"/>
              <a:gd name="T44" fmla="*/ 1941353 w 2421"/>
              <a:gd name="T45" fmla="*/ 109379 h 570"/>
              <a:gd name="T46" fmla="*/ 2032354 w 2421"/>
              <a:gd name="T47" fmla="*/ 207244 h 570"/>
              <a:gd name="T48" fmla="*/ 2153689 w 2421"/>
              <a:gd name="T49" fmla="*/ 276325 h 570"/>
              <a:gd name="T50" fmla="*/ 2226489 w 2421"/>
              <a:gd name="T51" fmla="*/ 454785 h 570"/>
              <a:gd name="T52" fmla="*/ 2323557 w 2421"/>
              <a:gd name="T53" fmla="*/ 604462 h 570"/>
              <a:gd name="T54" fmla="*/ 2414558 w 2421"/>
              <a:gd name="T55" fmla="*/ 713841 h 570"/>
              <a:gd name="T56" fmla="*/ 2493425 w 2421"/>
              <a:gd name="T57" fmla="*/ 685057 h 570"/>
              <a:gd name="T58" fmla="*/ 2548026 w 2421"/>
              <a:gd name="T59" fmla="*/ 483569 h 570"/>
              <a:gd name="T60" fmla="*/ 2590493 w 2421"/>
              <a:gd name="T61" fmla="*/ 293596 h 570"/>
              <a:gd name="T62" fmla="*/ 2645094 w 2421"/>
              <a:gd name="T63" fmla="*/ 132406 h 570"/>
              <a:gd name="T64" fmla="*/ 2717894 w 2421"/>
              <a:gd name="T65" fmla="*/ 51811 h 570"/>
              <a:gd name="T66" fmla="*/ 2784628 w 2421"/>
              <a:gd name="T67" fmla="*/ 0 h 570"/>
              <a:gd name="T68" fmla="*/ 2857429 w 2421"/>
              <a:gd name="T69" fmla="*/ 120892 h 570"/>
              <a:gd name="T70" fmla="*/ 2936296 w 2421"/>
              <a:gd name="T71" fmla="*/ 189974 h 570"/>
              <a:gd name="T72" fmla="*/ 3039431 w 2421"/>
              <a:gd name="T73" fmla="*/ 310866 h 570"/>
              <a:gd name="T74" fmla="*/ 3166832 w 2421"/>
              <a:gd name="T75" fmla="*/ 339650 h 570"/>
              <a:gd name="T76" fmla="*/ 3245699 w 2421"/>
              <a:gd name="T77" fmla="*/ 426002 h 570"/>
              <a:gd name="T78" fmla="*/ 3367034 w 2421"/>
              <a:gd name="T79" fmla="*/ 454785 h 570"/>
              <a:gd name="T80" fmla="*/ 3451968 w 2421"/>
              <a:gd name="T81" fmla="*/ 558408 h 570"/>
              <a:gd name="T82" fmla="*/ 3536902 w 2421"/>
              <a:gd name="T83" fmla="*/ 702327 h 570"/>
              <a:gd name="T84" fmla="*/ 3652170 w 2421"/>
              <a:gd name="T85" fmla="*/ 679300 h 570"/>
              <a:gd name="T86" fmla="*/ 3767438 w 2421"/>
              <a:gd name="T87" fmla="*/ 788679 h 570"/>
              <a:gd name="T88" fmla="*/ 3864506 w 2421"/>
              <a:gd name="T89" fmla="*/ 748381 h 570"/>
              <a:gd name="T90" fmla="*/ 3973707 w 2421"/>
              <a:gd name="T91" fmla="*/ 846246 h 570"/>
              <a:gd name="T92" fmla="*/ 4076841 w 2421"/>
              <a:gd name="T93" fmla="*/ 823219 h 570"/>
              <a:gd name="T94" fmla="*/ 4167843 w 2421"/>
              <a:gd name="T95" fmla="*/ 880787 h 570"/>
              <a:gd name="T96" fmla="*/ 4277044 w 2421"/>
              <a:gd name="T97" fmla="*/ 892301 h 570"/>
              <a:gd name="T98" fmla="*/ 4361978 w 2421"/>
              <a:gd name="T99" fmla="*/ 967139 h 570"/>
              <a:gd name="T100" fmla="*/ 4465112 w 2421"/>
              <a:gd name="T101" fmla="*/ 955625 h 570"/>
              <a:gd name="T102" fmla="*/ 4562180 w 2421"/>
              <a:gd name="T103" fmla="*/ 955625 h 570"/>
              <a:gd name="T104" fmla="*/ 4659248 w 2421"/>
              <a:gd name="T105" fmla="*/ 938355 h 570"/>
              <a:gd name="T106" fmla="*/ 4750249 w 2421"/>
              <a:gd name="T107" fmla="*/ 949868 h 570"/>
              <a:gd name="T108" fmla="*/ 4895850 w 2421"/>
              <a:gd name="T109" fmla="*/ 1024707 h 570"/>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2421"/>
              <a:gd name="T166" fmla="*/ 0 h 570"/>
              <a:gd name="T167" fmla="*/ 2421 w 2421"/>
              <a:gd name="T168" fmla="*/ 570 h 570"/>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2421" h="570">
                <a:moveTo>
                  <a:pt x="0" y="519"/>
                </a:moveTo>
                <a:lnTo>
                  <a:pt x="45" y="540"/>
                </a:lnTo>
                <a:lnTo>
                  <a:pt x="99" y="558"/>
                </a:lnTo>
                <a:lnTo>
                  <a:pt x="147" y="561"/>
                </a:lnTo>
                <a:lnTo>
                  <a:pt x="207" y="564"/>
                </a:lnTo>
                <a:lnTo>
                  <a:pt x="255" y="570"/>
                </a:lnTo>
                <a:lnTo>
                  <a:pt x="303" y="564"/>
                </a:lnTo>
                <a:lnTo>
                  <a:pt x="336" y="546"/>
                </a:lnTo>
                <a:lnTo>
                  <a:pt x="348" y="351"/>
                </a:lnTo>
                <a:lnTo>
                  <a:pt x="372" y="249"/>
                </a:lnTo>
                <a:lnTo>
                  <a:pt x="408" y="132"/>
                </a:lnTo>
                <a:lnTo>
                  <a:pt x="438" y="69"/>
                </a:lnTo>
                <a:lnTo>
                  <a:pt x="486" y="84"/>
                </a:lnTo>
                <a:lnTo>
                  <a:pt x="534" y="78"/>
                </a:lnTo>
                <a:lnTo>
                  <a:pt x="696" y="327"/>
                </a:lnTo>
                <a:lnTo>
                  <a:pt x="732" y="306"/>
                </a:lnTo>
                <a:lnTo>
                  <a:pt x="753" y="186"/>
                </a:lnTo>
                <a:lnTo>
                  <a:pt x="783" y="87"/>
                </a:lnTo>
                <a:lnTo>
                  <a:pt x="801" y="42"/>
                </a:lnTo>
                <a:lnTo>
                  <a:pt x="831" y="3"/>
                </a:lnTo>
                <a:lnTo>
                  <a:pt x="867" y="12"/>
                </a:lnTo>
                <a:lnTo>
                  <a:pt x="915" y="27"/>
                </a:lnTo>
                <a:lnTo>
                  <a:pt x="960" y="57"/>
                </a:lnTo>
                <a:lnTo>
                  <a:pt x="1005" y="108"/>
                </a:lnTo>
                <a:lnTo>
                  <a:pt x="1065" y="144"/>
                </a:lnTo>
                <a:lnTo>
                  <a:pt x="1101" y="237"/>
                </a:lnTo>
                <a:lnTo>
                  <a:pt x="1149" y="315"/>
                </a:lnTo>
                <a:lnTo>
                  <a:pt x="1194" y="372"/>
                </a:lnTo>
                <a:lnTo>
                  <a:pt x="1233" y="357"/>
                </a:lnTo>
                <a:lnTo>
                  <a:pt x="1260" y="252"/>
                </a:lnTo>
                <a:lnTo>
                  <a:pt x="1281" y="153"/>
                </a:lnTo>
                <a:lnTo>
                  <a:pt x="1308" y="69"/>
                </a:lnTo>
                <a:lnTo>
                  <a:pt x="1344" y="27"/>
                </a:lnTo>
                <a:lnTo>
                  <a:pt x="1377" y="0"/>
                </a:lnTo>
                <a:lnTo>
                  <a:pt x="1413" y="63"/>
                </a:lnTo>
                <a:lnTo>
                  <a:pt x="1452" y="99"/>
                </a:lnTo>
                <a:lnTo>
                  <a:pt x="1503" y="162"/>
                </a:lnTo>
                <a:lnTo>
                  <a:pt x="1566" y="177"/>
                </a:lnTo>
                <a:lnTo>
                  <a:pt x="1605" y="222"/>
                </a:lnTo>
                <a:lnTo>
                  <a:pt x="1665" y="237"/>
                </a:lnTo>
                <a:lnTo>
                  <a:pt x="1707" y="291"/>
                </a:lnTo>
                <a:lnTo>
                  <a:pt x="1749" y="366"/>
                </a:lnTo>
                <a:lnTo>
                  <a:pt x="1806" y="354"/>
                </a:lnTo>
                <a:lnTo>
                  <a:pt x="1863" y="411"/>
                </a:lnTo>
                <a:lnTo>
                  <a:pt x="1911" y="390"/>
                </a:lnTo>
                <a:lnTo>
                  <a:pt x="1965" y="441"/>
                </a:lnTo>
                <a:lnTo>
                  <a:pt x="2016" y="429"/>
                </a:lnTo>
                <a:lnTo>
                  <a:pt x="2061" y="459"/>
                </a:lnTo>
                <a:lnTo>
                  <a:pt x="2115" y="465"/>
                </a:lnTo>
                <a:lnTo>
                  <a:pt x="2157" y="504"/>
                </a:lnTo>
                <a:lnTo>
                  <a:pt x="2208" y="498"/>
                </a:lnTo>
                <a:lnTo>
                  <a:pt x="2256" y="498"/>
                </a:lnTo>
                <a:lnTo>
                  <a:pt x="2304" y="489"/>
                </a:lnTo>
                <a:lnTo>
                  <a:pt x="2349" y="495"/>
                </a:lnTo>
                <a:lnTo>
                  <a:pt x="2421" y="534"/>
                </a:lnTo>
              </a:path>
            </a:pathLst>
          </a:custGeom>
          <a:noFill/>
          <a:ln w="25400" cap="flat" cmpd="sng">
            <a:solidFill>
              <a:srgbClr val="00FFFF"/>
            </a:solidFill>
            <a:prstDash val="solid"/>
            <a:round/>
            <a:headEnd/>
            <a:tailEnd/>
          </a:ln>
          <a:scene3d>
            <a:camera prst="legacyObliqueTopRight"/>
            <a:lightRig rig="legacyFlat3" dir="b"/>
          </a:scene3d>
          <a:sp3d extrusionH="430200" prstMaterial="legacyMatte">
            <a:bevelT w="13500" h="13500" prst="angle"/>
            <a:bevelB w="13500" h="13500" prst="angle"/>
            <a:extrusionClr>
              <a:srgbClr val="00FFFF"/>
            </a:extrusionClr>
          </a:sp3d>
        </p:spPr>
        <p:txBody>
          <a:bodyPr>
            <a:flatTx/>
          </a:bodyPr>
          <a:lstStyle/>
          <a:p>
            <a:endParaRPr lang="en-ZA"/>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500"/>
                                        <p:tgtEl>
                                          <p:spTgt spid="6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3"/>
                                        </p:tgtEl>
                                        <p:attrNameLst>
                                          <p:attrName>style.visibility</p:attrName>
                                        </p:attrNameLst>
                                      </p:cBhvr>
                                      <p:to>
                                        <p:strVal val="visible"/>
                                      </p:to>
                                    </p:set>
                                    <p:animEffect transition="in" filter="wipe(left)">
                                      <p:cBhvr>
                                        <p:cTn id="12"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83426" name="Rectangle 2"/>
          <p:cNvSpPr>
            <a:spLocks noChangeArrowheads="1"/>
          </p:cNvSpPr>
          <p:nvPr/>
        </p:nvSpPr>
        <p:spPr bwMode="auto">
          <a:xfrm>
            <a:off x="280988" y="0"/>
            <a:ext cx="8634412" cy="990600"/>
          </a:xfrm>
          <a:prstGeom prst="rect">
            <a:avLst/>
          </a:prstGeom>
          <a:solidFill>
            <a:schemeClr val="tx1"/>
          </a:solidFill>
          <a:ln w="9525">
            <a:noFill/>
            <a:miter lim="800000"/>
            <a:headEnd/>
            <a:tailEnd/>
          </a:ln>
          <a:effectLst/>
        </p:spPr>
        <p:txBody>
          <a:bodyPr anchor="ctr"/>
          <a:lstStyle/>
          <a:p>
            <a:pPr algn="ctr"/>
            <a:r>
              <a:rPr lang="en-ZA" sz="3200" b="1" dirty="0">
                <a:solidFill>
                  <a:schemeClr val="bg2">
                    <a:lumMod val="20000"/>
                    <a:lumOff val="80000"/>
                  </a:schemeClr>
                </a:solidFill>
                <a:effectLst>
                  <a:outerShdw blurRad="38100" dist="38100" dir="2700000" algn="tl">
                    <a:srgbClr val="C0C0C0"/>
                  </a:outerShdw>
                </a:effectLst>
                <a:latin typeface="FormalScrp421 BT" pitchFamily="66" charset="0"/>
              </a:rPr>
              <a:t>Basal Insulin</a:t>
            </a:r>
            <a:r>
              <a:rPr lang="en-GB" sz="3200" b="1" dirty="0">
                <a:solidFill>
                  <a:schemeClr val="bg2">
                    <a:lumMod val="20000"/>
                    <a:lumOff val="80000"/>
                  </a:schemeClr>
                </a:solidFill>
                <a:effectLst>
                  <a:outerShdw blurRad="38100" dist="38100" dir="2700000" algn="tl">
                    <a:srgbClr val="C0C0C0"/>
                  </a:outerShdw>
                </a:effectLst>
                <a:latin typeface="FormalScrp421 BT" pitchFamily="66" charset="0"/>
              </a:rPr>
              <a:t> Therapy </a:t>
            </a:r>
          </a:p>
        </p:txBody>
      </p:sp>
      <p:grpSp>
        <p:nvGrpSpPr>
          <p:cNvPr id="1383427" name="Group 3"/>
          <p:cNvGrpSpPr>
            <a:grpSpLocks/>
          </p:cNvGrpSpPr>
          <p:nvPr/>
        </p:nvGrpSpPr>
        <p:grpSpPr bwMode="auto">
          <a:xfrm>
            <a:off x="417513" y="1371600"/>
            <a:ext cx="8726487" cy="4410075"/>
            <a:chOff x="263" y="1152"/>
            <a:chExt cx="5497" cy="2778"/>
          </a:xfrm>
        </p:grpSpPr>
        <p:grpSp>
          <p:nvGrpSpPr>
            <p:cNvPr id="1383428" name="Group 4"/>
            <p:cNvGrpSpPr>
              <a:grpSpLocks/>
            </p:cNvGrpSpPr>
            <p:nvPr/>
          </p:nvGrpSpPr>
          <p:grpSpPr bwMode="auto">
            <a:xfrm>
              <a:off x="340" y="1273"/>
              <a:ext cx="5420" cy="2455"/>
              <a:chOff x="340" y="1273"/>
              <a:chExt cx="5420" cy="2455"/>
            </a:xfrm>
          </p:grpSpPr>
          <p:pic>
            <p:nvPicPr>
              <p:cNvPr id="1383429" name="Picture 5"/>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340" y="1273"/>
                <a:ext cx="5352" cy="2455"/>
              </a:xfrm>
              <a:prstGeom prst="rect">
                <a:avLst/>
              </a:prstGeom>
              <a:noFill/>
              <a:ln>
                <a:noFill/>
              </a:ln>
            </p:spPr>
          </p:pic>
          <p:sp>
            <p:nvSpPr>
              <p:cNvPr id="1383430" name="Rectangle 6"/>
              <p:cNvSpPr>
                <a:spLocks noChangeArrowheads="1"/>
              </p:cNvSpPr>
              <p:nvPr/>
            </p:nvSpPr>
            <p:spPr bwMode="auto">
              <a:xfrm>
                <a:off x="4052" y="1384"/>
                <a:ext cx="1708" cy="781"/>
              </a:xfrm>
              <a:prstGeom prst="rect">
                <a:avLst/>
              </a:prstGeom>
              <a:solidFill>
                <a:schemeClr val="bg1"/>
              </a:solidFill>
              <a:ln w="28575">
                <a:noFill/>
                <a:miter lim="800000"/>
                <a:headEnd/>
                <a:tailEnd/>
              </a:ln>
              <a:effectLst/>
            </p:spPr>
            <p:txBody>
              <a:bodyPr wrap="none" anchor="ctr"/>
              <a:lstStyle/>
              <a:p>
                <a:endParaRPr lang="en-ZA"/>
              </a:p>
            </p:txBody>
          </p:sp>
        </p:grpSp>
        <p:sp>
          <p:nvSpPr>
            <p:cNvPr id="1383431" name="Rectangle 7"/>
            <p:cNvSpPr>
              <a:spLocks noChangeArrowheads="1"/>
            </p:cNvSpPr>
            <p:nvPr/>
          </p:nvSpPr>
          <p:spPr bwMode="auto">
            <a:xfrm>
              <a:off x="263" y="1152"/>
              <a:ext cx="362" cy="2063"/>
            </a:xfrm>
            <a:prstGeom prst="rect">
              <a:avLst/>
            </a:prstGeom>
            <a:solidFill>
              <a:schemeClr val="bg1"/>
            </a:solidFill>
            <a:ln w="28575">
              <a:noFill/>
              <a:miter lim="800000"/>
              <a:headEnd/>
              <a:tailEnd/>
            </a:ln>
            <a:effectLst/>
          </p:spPr>
          <p:txBody>
            <a:bodyPr wrap="none" anchor="ctr"/>
            <a:lstStyle/>
            <a:p>
              <a:endParaRPr lang="en-ZA"/>
            </a:p>
          </p:txBody>
        </p:sp>
        <p:sp>
          <p:nvSpPr>
            <p:cNvPr id="1383432" name="Rectangle 8"/>
            <p:cNvSpPr>
              <a:spLocks noChangeArrowheads="1"/>
            </p:cNvSpPr>
            <p:nvPr/>
          </p:nvSpPr>
          <p:spPr bwMode="auto">
            <a:xfrm>
              <a:off x="2203" y="3577"/>
              <a:ext cx="909" cy="353"/>
            </a:xfrm>
            <a:prstGeom prst="rect">
              <a:avLst/>
            </a:prstGeom>
            <a:solidFill>
              <a:schemeClr val="bg1"/>
            </a:solidFill>
            <a:ln w="28575">
              <a:noFill/>
              <a:miter lim="800000"/>
              <a:headEnd/>
              <a:tailEnd/>
            </a:ln>
            <a:effectLst/>
          </p:spPr>
          <p:txBody>
            <a:bodyPr wrap="none" anchor="ctr"/>
            <a:lstStyle/>
            <a:p>
              <a:endParaRPr lang="en-ZA"/>
            </a:p>
          </p:txBody>
        </p:sp>
      </p:grpSp>
      <p:sp>
        <p:nvSpPr>
          <p:cNvPr id="1383433" name="Text Box 9"/>
          <p:cNvSpPr txBox="1">
            <a:spLocks noChangeArrowheads="1"/>
          </p:cNvSpPr>
          <p:nvPr/>
        </p:nvSpPr>
        <p:spPr bwMode="auto">
          <a:xfrm rot="-5400000">
            <a:off x="-1503362" y="3060700"/>
            <a:ext cx="4283075" cy="581025"/>
          </a:xfrm>
          <a:prstGeom prst="rect">
            <a:avLst/>
          </a:prstGeom>
          <a:noFill/>
          <a:ln w="28575">
            <a:noFill/>
            <a:miter lim="800000"/>
            <a:headEnd/>
            <a:tailEnd/>
          </a:ln>
          <a:effectLst/>
        </p:spPr>
        <p:txBody>
          <a:bodyPr>
            <a:spAutoFit/>
          </a:bodyPr>
          <a:lstStyle/>
          <a:p>
            <a:pPr algn="ctr">
              <a:spcBef>
                <a:spcPct val="50000"/>
              </a:spcBef>
            </a:pPr>
            <a:r>
              <a:rPr lang="en-GB" b="1">
                <a:latin typeface="Verdana" pitchFamily="34" charset="0"/>
              </a:rPr>
              <a:t>Predicted plasma insulin concentration profile (mU/l)</a:t>
            </a:r>
          </a:p>
        </p:txBody>
      </p:sp>
      <p:sp>
        <p:nvSpPr>
          <p:cNvPr id="1383434" name="Text Box 10"/>
          <p:cNvSpPr txBox="1">
            <a:spLocks noChangeArrowheads="1"/>
          </p:cNvSpPr>
          <p:nvPr/>
        </p:nvSpPr>
        <p:spPr bwMode="auto">
          <a:xfrm>
            <a:off x="3525838" y="5351463"/>
            <a:ext cx="1911350" cy="336550"/>
          </a:xfrm>
          <a:prstGeom prst="rect">
            <a:avLst/>
          </a:prstGeom>
          <a:noFill/>
          <a:ln w="28575">
            <a:noFill/>
            <a:miter lim="800000"/>
            <a:headEnd/>
            <a:tailEnd/>
          </a:ln>
          <a:effectLst/>
        </p:spPr>
        <p:txBody>
          <a:bodyPr>
            <a:spAutoFit/>
          </a:bodyPr>
          <a:lstStyle/>
          <a:p>
            <a:pPr>
              <a:spcBef>
                <a:spcPct val="50000"/>
              </a:spcBef>
            </a:pPr>
            <a:r>
              <a:rPr lang="en-GB" b="1">
                <a:latin typeface="Verdana" pitchFamily="34" charset="0"/>
              </a:rPr>
              <a:t>Time of day</a:t>
            </a:r>
          </a:p>
        </p:txBody>
      </p:sp>
      <p:grpSp>
        <p:nvGrpSpPr>
          <p:cNvPr id="1383435" name="Group 11"/>
          <p:cNvGrpSpPr>
            <a:grpSpLocks/>
          </p:cNvGrpSpPr>
          <p:nvPr/>
        </p:nvGrpSpPr>
        <p:grpSpPr bwMode="auto">
          <a:xfrm>
            <a:off x="5180013" y="1271588"/>
            <a:ext cx="2916237" cy="1209675"/>
            <a:chOff x="3986" y="1077"/>
            <a:chExt cx="1837" cy="762"/>
          </a:xfrm>
        </p:grpSpPr>
        <p:sp>
          <p:nvSpPr>
            <p:cNvPr id="1383436" name="Line 12"/>
            <p:cNvSpPr>
              <a:spLocks noChangeShapeType="1"/>
            </p:cNvSpPr>
            <p:nvPr/>
          </p:nvSpPr>
          <p:spPr bwMode="auto">
            <a:xfrm flipH="1">
              <a:off x="3986" y="1174"/>
              <a:ext cx="277" cy="1"/>
            </a:xfrm>
            <a:prstGeom prst="line">
              <a:avLst/>
            </a:prstGeom>
            <a:noFill/>
            <a:ln w="25400">
              <a:solidFill>
                <a:schemeClr val="folHlink"/>
              </a:solidFill>
              <a:round/>
              <a:headEnd/>
              <a:tailEnd/>
            </a:ln>
          </p:spPr>
          <p:txBody>
            <a:bodyPr/>
            <a:lstStyle/>
            <a:p>
              <a:endParaRPr lang="en-ZA"/>
            </a:p>
          </p:txBody>
        </p:sp>
        <p:sp>
          <p:nvSpPr>
            <p:cNvPr id="1383437" name="Line 13"/>
            <p:cNvSpPr>
              <a:spLocks noChangeShapeType="1"/>
            </p:cNvSpPr>
            <p:nvPr/>
          </p:nvSpPr>
          <p:spPr bwMode="auto">
            <a:xfrm flipH="1">
              <a:off x="3986" y="1459"/>
              <a:ext cx="277" cy="1"/>
            </a:xfrm>
            <a:prstGeom prst="line">
              <a:avLst/>
            </a:prstGeom>
            <a:noFill/>
            <a:ln w="28575">
              <a:solidFill>
                <a:srgbClr val="00997D"/>
              </a:solidFill>
              <a:round/>
              <a:headEnd/>
              <a:tailEnd/>
            </a:ln>
          </p:spPr>
          <p:txBody>
            <a:bodyPr/>
            <a:lstStyle/>
            <a:p>
              <a:endParaRPr lang="en-ZA"/>
            </a:p>
          </p:txBody>
        </p:sp>
        <p:sp>
          <p:nvSpPr>
            <p:cNvPr id="1383438" name="Text Box 14"/>
            <p:cNvSpPr txBox="1">
              <a:spLocks noChangeArrowheads="1"/>
            </p:cNvSpPr>
            <p:nvPr/>
          </p:nvSpPr>
          <p:spPr bwMode="auto">
            <a:xfrm>
              <a:off x="4258" y="1077"/>
              <a:ext cx="1565" cy="212"/>
            </a:xfrm>
            <a:prstGeom prst="rect">
              <a:avLst/>
            </a:prstGeom>
            <a:noFill/>
            <a:ln w="12700">
              <a:noFill/>
              <a:miter lim="800000"/>
              <a:headEnd type="none" w="sm" len="sm"/>
              <a:tailEnd type="none" w="sm" len="sm"/>
            </a:ln>
            <a:effectLst/>
          </p:spPr>
          <p:txBody>
            <a:bodyPr>
              <a:spAutoFit/>
            </a:bodyPr>
            <a:lstStyle/>
            <a:p>
              <a:pPr eaLnBrk="0" hangingPunct="0"/>
              <a:endParaRPr lang="en-GB" b="1">
                <a:solidFill>
                  <a:srgbClr val="FF7C80"/>
                </a:solidFill>
                <a:latin typeface="Verdana" pitchFamily="34" charset="0"/>
              </a:endParaRPr>
            </a:p>
          </p:txBody>
        </p:sp>
        <p:sp>
          <p:nvSpPr>
            <p:cNvPr id="1383439" name="Text Box 15"/>
            <p:cNvSpPr txBox="1">
              <a:spLocks noChangeArrowheads="1"/>
            </p:cNvSpPr>
            <p:nvPr/>
          </p:nvSpPr>
          <p:spPr bwMode="auto">
            <a:xfrm>
              <a:off x="4258" y="1359"/>
              <a:ext cx="1163" cy="212"/>
            </a:xfrm>
            <a:prstGeom prst="rect">
              <a:avLst/>
            </a:prstGeom>
            <a:solidFill>
              <a:schemeClr val="accent1">
                <a:lumMod val="60000"/>
                <a:lumOff val="40000"/>
              </a:schemeClr>
            </a:solidFill>
            <a:ln w="12700">
              <a:noFill/>
              <a:miter lim="800000"/>
              <a:headEnd type="none" w="sm" len="sm"/>
              <a:tailEnd type="none" w="sm" len="sm"/>
            </a:ln>
            <a:effectLst/>
          </p:spPr>
          <p:txBody>
            <a:bodyPr>
              <a:spAutoFit/>
            </a:bodyPr>
            <a:lstStyle/>
            <a:p>
              <a:pPr eaLnBrk="0" hangingPunct="0"/>
              <a:r>
                <a:rPr lang="en-GB" b="1" dirty="0">
                  <a:solidFill>
                    <a:srgbClr val="008000"/>
                  </a:solidFill>
                  <a:effectLst>
                    <a:outerShdw blurRad="38100" dist="38100" dir="2700000" algn="tl">
                      <a:srgbClr val="000000">
                        <a:alpha val="43137"/>
                      </a:srgbClr>
                    </a:outerShdw>
                  </a:effectLst>
                  <a:latin typeface="Verdana" pitchFamily="34" charset="0"/>
                </a:rPr>
                <a:t>Basal insulin</a:t>
              </a:r>
            </a:p>
          </p:txBody>
        </p:sp>
        <p:sp>
          <p:nvSpPr>
            <p:cNvPr id="1383440" name="Line 16"/>
            <p:cNvSpPr>
              <a:spLocks noChangeShapeType="1"/>
            </p:cNvSpPr>
            <p:nvPr/>
          </p:nvSpPr>
          <p:spPr bwMode="auto">
            <a:xfrm flipH="1">
              <a:off x="3996" y="1724"/>
              <a:ext cx="277" cy="1"/>
            </a:xfrm>
            <a:prstGeom prst="line">
              <a:avLst/>
            </a:prstGeom>
            <a:noFill/>
            <a:ln w="25400">
              <a:solidFill>
                <a:srgbClr val="00ADD6"/>
              </a:solidFill>
              <a:round/>
              <a:headEnd/>
              <a:tailEnd/>
            </a:ln>
          </p:spPr>
          <p:txBody>
            <a:bodyPr/>
            <a:lstStyle/>
            <a:p>
              <a:endParaRPr lang="en-ZA"/>
            </a:p>
          </p:txBody>
        </p:sp>
        <p:sp>
          <p:nvSpPr>
            <p:cNvPr id="1383441" name="Text Box 17"/>
            <p:cNvSpPr txBox="1">
              <a:spLocks noChangeArrowheads="1"/>
            </p:cNvSpPr>
            <p:nvPr/>
          </p:nvSpPr>
          <p:spPr bwMode="auto">
            <a:xfrm>
              <a:off x="4258" y="1627"/>
              <a:ext cx="1115" cy="212"/>
            </a:xfrm>
            <a:prstGeom prst="rect">
              <a:avLst/>
            </a:prstGeom>
            <a:noFill/>
            <a:ln w="12700">
              <a:noFill/>
              <a:miter lim="800000"/>
              <a:headEnd type="none" w="sm" len="sm"/>
              <a:tailEnd type="none" w="sm" len="sm"/>
            </a:ln>
            <a:effectLst/>
          </p:spPr>
          <p:txBody>
            <a:bodyPr>
              <a:spAutoFit/>
            </a:bodyPr>
            <a:lstStyle/>
            <a:p>
              <a:pPr eaLnBrk="0" hangingPunct="0"/>
              <a:endParaRPr lang="en-GB" b="1">
                <a:solidFill>
                  <a:srgbClr val="0000FF"/>
                </a:solidFill>
                <a:latin typeface="Verdana" pitchFamily="34" charset="0"/>
              </a:endParaRPr>
            </a:p>
          </p:txBody>
        </p:sp>
      </p:grpSp>
      <p:sp>
        <p:nvSpPr>
          <p:cNvPr id="1383442" name="Rectangle 18"/>
          <p:cNvSpPr>
            <a:spLocks noChangeArrowheads="1"/>
          </p:cNvSpPr>
          <p:nvPr/>
        </p:nvSpPr>
        <p:spPr bwMode="auto">
          <a:xfrm>
            <a:off x="1962150" y="1809750"/>
            <a:ext cx="3390900" cy="2171700"/>
          </a:xfrm>
          <a:prstGeom prst="rect">
            <a:avLst/>
          </a:prstGeom>
          <a:solidFill>
            <a:schemeClr val="bg1"/>
          </a:solidFill>
          <a:ln w="9525">
            <a:noFill/>
            <a:miter lim="800000"/>
            <a:headEnd/>
            <a:tailEnd/>
          </a:ln>
          <a:effectLst/>
        </p:spPr>
        <p:txBody>
          <a:bodyPr wrap="none" anchor="ctr"/>
          <a:lstStyle/>
          <a:p>
            <a:endParaRPr lang="en-ZA"/>
          </a:p>
        </p:txBody>
      </p:sp>
      <p:sp>
        <p:nvSpPr>
          <p:cNvPr id="1383443" name="Rectangle 19"/>
          <p:cNvSpPr>
            <a:spLocks noChangeArrowheads="1"/>
          </p:cNvSpPr>
          <p:nvPr/>
        </p:nvSpPr>
        <p:spPr bwMode="auto">
          <a:xfrm>
            <a:off x="3733800" y="3638550"/>
            <a:ext cx="1562100" cy="495300"/>
          </a:xfrm>
          <a:prstGeom prst="rect">
            <a:avLst/>
          </a:prstGeom>
          <a:solidFill>
            <a:schemeClr val="bg1"/>
          </a:solidFill>
          <a:ln w="9525">
            <a:noFill/>
            <a:miter lim="800000"/>
            <a:headEnd/>
            <a:tailEnd/>
          </a:ln>
          <a:effectLst/>
        </p:spPr>
        <p:txBody>
          <a:bodyPr wrap="none" anchor="ctr"/>
          <a:lstStyle/>
          <a:p>
            <a:endParaRPr lang="en-ZA"/>
          </a:p>
        </p:txBody>
      </p:sp>
      <p:sp>
        <p:nvSpPr>
          <p:cNvPr id="1383444" name="Rectangle 20"/>
          <p:cNvSpPr>
            <a:spLocks noChangeArrowheads="1"/>
          </p:cNvSpPr>
          <p:nvPr/>
        </p:nvSpPr>
        <p:spPr bwMode="auto">
          <a:xfrm>
            <a:off x="5524500" y="3581400"/>
            <a:ext cx="1638300" cy="304800"/>
          </a:xfrm>
          <a:prstGeom prst="rect">
            <a:avLst/>
          </a:prstGeom>
          <a:solidFill>
            <a:schemeClr val="bg1"/>
          </a:solidFill>
          <a:ln w="9525">
            <a:noFill/>
            <a:miter lim="800000"/>
            <a:headEnd/>
            <a:tailEnd/>
          </a:ln>
          <a:effectLst/>
        </p:spPr>
        <p:txBody>
          <a:bodyPr wrap="none" anchor="ctr"/>
          <a:lstStyle/>
          <a:p>
            <a:endParaRPr lang="en-ZA"/>
          </a:p>
        </p:txBody>
      </p:sp>
      <p:sp>
        <p:nvSpPr>
          <p:cNvPr id="1383446" name="AutoShape 22"/>
          <p:cNvSpPr>
            <a:spLocks noChangeArrowheads="1"/>
          </p:cNvSpPr>
          <p:nvPr/>
        </p:nvSpPr>
        <p:spPr bwMode="auto">
          <a:xfrm>
            <a:off x="1857375" y="3352800"/>
            <a:ext cx="1111250" cy="1000125"/>
          </a:xfrm>
          <a:prstGeom prst="triangle">
            <a:avLst>
              <a:gd name="adj" fmla="val 50000"/>
            </a:avLst>
          </a:prstGeom>
          <a:solidFill>
            <a:srgbClr val="CC0099"/>
          </a:solidFill>
          <a:ln w="9525">
            <a:solidFill>
              <a:schemeClr val="tx1"/>
            </a:solidFill>
            <a:miter lim="800000"/>
            <a:headEnd/>
            <a:tailEnd/>
          </a:ln>
          <a:effectLst/>
        </p:spPr>
        <p:txBody>
          <a:bodyPr wrap="none" anchor="ctr"/>
          <a:lstStyle/>
          <a:p>
            <a:endParaRPr lang="en-ZA"/>
          </a:p>
        </p:txBody>
      </p:sp>
      <p:sp>
        <p:nvSpPr>
          <p:cNvPr id="1383447" name="AutoShape 23"/>
          <p:cNvSpPr>
            <a:spLocks noChangeArrowheads="1"/>
          </p:cNvSpPr>
          <p:nvPr/>
        </p:nvSpPr>
        <p:spPr bwMode="auto">
          <a:xfrm>
            <a:off x="3067050" y="3448050"/>
            <a:ext cx="1085850" cy="904875"/>
          </a:xfrm>
          <a:prstGeom prst="triangle">
            <a:avLst>
              <a:gd name="adj" fmla="val 50000"/>
            </a:avLst>
          </a:prstGeom>
          <a:solidFill>
            <a:srgbClr val="33CC33"/>
          </a:solidFill>
          <a:ln w="9525">
            <a:solidFill>
              <a:schemeClr val="tx1"/>
            </a:solidFill>
            <a:miter lim="800000"/>
            <a:headEnd/>
            <a:tailEnd/>
          </a:ln>
          <a:effectLst/>
        </p:spPr>
        <p:txBody>
          <a:bodyPr wrap="none" anchor="ctr"/>
          <a:lstStyle/>
          <a:p>
            <a:endParaRPr lang="en-ZA"/>
          </a:p>
        </p:txBody>
      </p:sp>
      <p:sp>
        <p:nvSpPr>
          <p:cNvPr id="1383448" name="AutoShape 24"/>
          <p:cNvSpPr>
            <a:spLocks noChangeArrowheads="1"/>
          </p:cNvSpPr>
          <p:nvPr/>
        </p:nvSpPr>
        <p:spPr bwMode="auto">
          <a:xfrm>
            <a:off x="4152900" y="3371850"/>
            <a:ext cx="1055688" cy="971550"/>
          </a:xfrm>
          <a:prstGeom prst="triangle">
            <a:avLst>
              <a:gd name="adj" fmla="val 50000"/>
            </a:avLst>
          </a:prstGeom>
          <a:solidFill>
            <a:srgbClr val="0000FF"/>
          </a:solidFill>
          <a:ln w="9525">
            <a:solidFill>
              <a:schemeClr val="tx1"/>
            </a:solidFill>
            <a:miter lim="800000"/>
            <a:headEnd/>
            <a:tailEnd/>
          </a:ln>
          <a:effectLst/>
        </p:spPr>
        <p:txBody>
          <a:bodyPr wrap="none" anchor="ctr"/>
          <a:lstStyle/>
          <a:p>
            <a:endParaRPr lang="en-ZA"/>
          </a:p>
        </p:txBody>
      </p:sp>
      <p:sp>
        <p:nvSpPr>
          <p:cNvPr id="1383450" name="AutoShape 26"/>
          <p:cNvSpPr>
            <a:spLocks noChangeArrowheads="1"/>
          </p:cNvSpPr>
          <p:nvPr/>
        </p:nvSpPr>
        <p:spPr bwMode="auto">
          <a:xfrm rot="-1045792">
            <a:off x="5105400" y="3238500"/>
            <a:ext cx="457200" cy="800100"/>
          </a:xfrm>
          <a:prstGeom prst="triangle">
            <a:avLst>
              <a:gd name="adj" fmla="val 50000"/>
            </a:avLst>
          </a:prstGeom>
          <a:solidFill>
            <a:schemeClr val="bg1"/>
          </a:solidFill>
          <a:ln w="9525">
            <a:noFill/>
            <a:miter lim="800000"/>
            <a:headEnd/>
            <a:tailEnd/>
          </a:ln>
          <a:effectLst/>
        </p:spPr>
        <p:txBody>
          <a:bodyPr wrap="none" anchor="ctr"/>
          <a:lstStyle/>
          <a:p>
            <a:endParaRPr lang="en-ZA"/>
          </a:p>
        </p:txBody>
      </p:sp>
      <p:sp>
        <p:nvSpPr>
          <p:cNvPr id="1383452" name="AutoShape 28"/>
          <p:cNvSpPr>
            <a:spLocks noChangeArrowheads="1"/>
          </p:cNvSpPr>
          <p:nvPr/>
        </p:nvSpPr>
        <p:spPr bwMode="auto">
          <a:xfrm>
            <a:off x="5086350" y="2000250"/>
            <a:ext cx="438150" cy="457200"/>
          </a:xfrm>
          <a:prstGeom prst="triangle">
            <a:avLst>
              <a:gd name="adj" fmla="val 50000"/>
            </a:avLst>
          </a:prstGeom>
          <a:solidFill>
            <a:srgbClr val="CCFFCC"/>
          </a:solidFill>
          <a:ln w="9525">
            <a:solidFill>
              <a:schemeClr val="tx1"/>
            </a:solidFill>
            <a:miter lim="800000"/>
            <a:headEnd/>
            <a:tailEnd/>
          </a:ln>
          <a:effectLst/>
        </p:spPr>
        <p:txBody>
          <a:bodyPr wrap="none" anchor="ctr"/>
          <a:lstStyle/>
          <a:p>
            <a:endParaRPr lang="en-ZA"/>
          </a:p>
        </p:txBody>
      </p:sp>
      <p:sp>
        <p:nvSpPr>
          <p:cNvPr id="1383453" name="Rectangle 29"/>
          <p:cNvSpPr>
            <a:spLocks noChangeArrowheads="1"/>
          </p:cNvSpPr>
          <p:nvPr/>
        </p:nvSpPr>
        <p:spPr bwMode="auto">
          <a:xfrm>
            <a:off x="5611813" y="2136775"/>
            <a:ext cx="2600325" cy="336550"/>
          </a:xfrm>
          <a:prstGeom prst="rect">
            <a:avLst/>
          </a:prstGeom>
          <a:solidFill>
            <a:srgbClr val="009900"/>
          </a:solidFill>
          <a:ln w="9525">
            <a:noFill/>
            <a:miter lim="800000"/>
            <a:headEnd/>
            <a:tailEnd/>
          </a:ln>
          <a:effectLst/>
        </p:spPr>
        <p:txBody>
          <a:bodyPr>
            <a:spAutoFit/>
          </a:bodyPr>
          <a:lstStyle/>
          <a:p>
            <a:r>
              <a:rPr lang="en-GB" b="1">
                <a:solidFill>
                  <a:srgbClr val="CCFFCC"/>
                </a:solidFill>
                <a:effectLst>
                  <a:outerShdw blurRad="38100" dist="38100" dir="2700000" algn="tl">
                    <a:srgbClr val="000000"/>
                  </a:outerShdw>
                </a:effectLst>
                <a:latin typeface="Verdana" pitchFamily="34" charset="0"/>
              </a:rPr>
              <a:t>Endogenous insulin</a:t>
            </a:r>
            <a:endParaRPr lang="en-US" b="1">
              <a:solidFill>
                <a:srgbClr val="CCFFCC"/>
              </a:solidFill>
              <a:effectLst>
                <a:outerShdw blurRad="38100" dist="38100" dir="2700000" algn="tl">
                  <a:srgbClr val="000000"/>
                </a:outerShdw>
              </a:effectLst>
              <a:latin typeface="Verdana" pitchFamily="34" charset="0"/>
            </a:endParaRPr>
          </a:p>
        </p:txBody>
      </p:sp>
      <p:sp>
        <p:nvSpPr>
          <p:cNvPr id="1383454" name="Text Box 30"/>
          <p:cNvSpPr txBox="1">
            <a:spLocks noChangeArrowheads="1"/>
          </p:cNvSpPr>
          <p:nvPr/>
        </p:nvSpPr>
        <p:spPr bwMode="auto">
          <a:xfrm>
            <a:off x="133350" y="5848350"/>
            <a:ext cx="8896350" cy="701675"/>
          </a:xfrm>
          <a:prstGeom prst="rect">
            <a:avLst/>
          </a:prstGeom>
          <a:solidFill>
            <a:schemeClr val="tx1"/>
          </a:solidFill>
          <a:ln w="9525">
            <a:noFill/>
            <a:miter lim="800000"/>
            <a:headEnd/>
            <a:tailEnd/>
          </a:ln>
          <a:effectLst/>
        </p:spPr>
        <p:txBody>
          <a:bodyPr>
            <a:spAutoFit/>
          </a:bodyPr>
          <a:lstStyle/>
          <a:p>
            <a:pPr algn="ctr">
              <a:spcBef>
                <a:spcPct val="50000"/>
              </a:spcBef>
            </a:pPr>
            <a:r>
              <a:rPr lang="en-US" sz="2000" b="1" dirty="0">
                <a:solidFill>
                  <a:schemeClr val="accent1">
                    <a:lumMod val="20000"/>
                    <a:lumOff val="80000"/>
                  </a:schemeClr>
                </a:solidFill>
                <a:effectLst>
                  <a:outerShdw blurRad="38100" dist="38100" dir="2700000" algn="tl">
                    <a:srgbClr val="000000">
                      <a:alpha val="43137"/>
                    </a:srgbClr>
                  </a:outerShdw>
                </a:effectLst>
              </a:rPr>
              <a:t>Continue SU + </a:t>
            </a:r>
            <a:r>
              <a:rPr lang="en-US" sz="2000" b="1" dirty="0" err="1">
                <a:solidFill>
                  <a:schemeClr val="accent1">
                    <a:lumMod val="20000"/>
                    <a:lumOff val="80000"/>
                  </a:schemeClr>
                </a:solidFill>
                <a:effectLst>
                  <a:outerShdw blurRad="38100" dist="38100" dir="2700000" algn="tl">
                    <a:srgbClr val="000000">
                      <a:alpha val="43137"/>
                    </a:srgbClr>
                  </a:outerShdw>
                </a:effectLst>
              </a:rPr>
              <a:t>Metformin</a:t>
            </a:r>
            <a:r>
              <a:rPr lang="en-US" sz="2000" b="1" dirty="0">
                <a:solidFill>
                  <a:schemeClr val="accent1">
                    <a:lumMod val="20000"/>
                    <a:lumOff val="80000"/>
                  </a:schemeClr>
                </a:solidFill>
                <a:effectLst>
                  <a:outerShdw blurRad="38100" dist="38100" dir="2700000" algn="tl">
                    <a:srgbClr val="000000">
                      <a:alpha val="43137"/>
                    </a:srgbClr>
                  </a:outerShdw>
                </a:effectLst>
              </a:rPr>
              <a:t>               Start dose: 0.3 u/Kg body Wt. Titrate according to FBG (6 mmol/l)</a:t>
            </a:r>
          </a:p>
        </p:txBody>
      </p:sp>
      <p:sp>
        <p:nvSpPr>
          <p:cNvPr id="1383455" name="Oval 31"/>
          <p:cNvSpPr>
            <a:spLocks noChangeArrowheads="1"/>
          </p:cNvSpPr>
          <p:nvPr/>
        </p:nvSpPr>
        <p:spPr bwMode="auto">
          <a:xfrm>
            <a:off x="5334000" y="4086225"/>
            <a:ext cx="1371600" cy="257175"/>
          </a:xfrm>
          <a:prstGeom prst="ellipse">
            <a:avLst/>
          </a:prstGeom>
          <a:solidFill>
            <a:schemeClr val="bg1"/>
          </a:solidFill>
          <a:ln w="9525">
            <a:noFill/>
            <a:miter lim="800000"/>
            <a:headEnd/>
            <a:tailEnd/>
          </a:ln>
          <a:effectLst/>
        </p:spPr>
        <p:txBody>
          <a:bodyPr wrap="none" anchor="ctr"/>
          <a:lstStyle/>
          <a:p>
            <a:endParaRPr lang="en-ZA"/>
          </a:p>
        </p:txBody>
      </p:sp>
      <p:sp>
        <p:nvSpPr>
          <p:cNvPr id="1383456" name="AutoShape 32"/>
          <p:cNvSpPr>
            <a:spLocks noChangeArrowheads="1"/>
          </p:cNvSpPr>
          <p:nvPr/>
        </p:nvSpPr>
        <p:spPr bwMode="auto">
          <a:xfrm>
            <a:off x="1866900" y="3019425"/>
            <a:ext cx="1111250" cy="1323975"/>
          </a:xfrm>
          <a:prstGeom prst="triangle">
            <a:avLst>
              <a:gd name="adj" fmla="val 50000"/>
            </a:avLst>
          </a:prstGeom>
          <a:noFill/>
          <a:ln w="9525">
            <a:solidFill>
              <a:schemeClr val="tx1"/>
            </a:solidFill>
            <a:miter lim="800000"/>
            <a:headEnd/>
            <a:tailEnd/>
          </a:ln>
          <a:effectLst/>
        </p:spPr>
        <p:txBody>
          <a:bodyPr wrap="none" anchor="ctr"/>
          <a:lstStyle/>
          <a:p>
            <a:endParaRPr lang="en-ZA"/>
          </a:p>
        </p:txBody>
      </p:sp>
      <p:sp>
        <p:nvSpPr>
          <p:cNvPr id="1383457" name="AutoShape 33"/>
          <p:cNvSpPr>
            <a:spLocks noChangeArrowheads="1"/>
          </p:cNvSpPr>
          <p:nvPr/>
        </p:nvSpPr>
        <p:spPr bwMode="auto">
          <a:xfrm>
            <a:off x="3057525" y="3171825"/>
            <a:ext cx="1085850" cy="1190625"/>
          </a:xfrm>
          <a:prstGeom prst="triangle">
            <a:avLst>
              <a:gd name="adj" fmla="val 50000"/>
            </a:avLst>
          </a:prstGeom>
          <a:noFill/>
          <a:ln w="9525">
            <a:solidFill>
              <a:schemeClr val="tx1"/>
            </a:solidFill>
            <a:miter lim="800000"/>
            <a:headEnd/>
            <a:tailEnd/>
          </a:ln>
          <a:effectLst/>
        </p:spPr>
        <p:txBody>
          <a:bodyPr wrap="none" anchor="ctr"/>
          <a:lstStyle/>
          <a:p>
            <a:endParaRPr lang="en-ZA"/>
          </a:p>
        </p:txBody>
      </p:sp>
      <p:sp>
        <p:nvSpPr>
          <p:cNvPr id="1383458" name="AutoShape 34"/>
          <p:cNvSpPr>
            <a:spLocks noChangeArrowheads="1"/>
          </p:cNvSpPr>
          <p:nvPr/>
        </p:nvSpPr>
        <p:spPr bwMode="auto">
          <a:xfrm>
            <a:off x="4152900" y="3019425"/>
            <a:ext cx="1055688" cy="1333500"/>
          </a:xfrm>
          <a:prstGeom prst="triangle">
            <a:avLst>
              <a:gd name="adj" fmla="val 50000"/>
            </a:avLst>
          </a:prstGeom>
          <a:noFill/>
          <a:ln w="9525">
            <a:solidFill>
              <a:schemeClr val="tx1"/>
            </a:solidFill>
            <a:miter lim="800000"/>
            <a:headEnd/>
            <a:tailEnd/>
          </a:ln>
          <a:effectLst/>
        </p:spPr>
        <p:txBody>
          <a:bodyPr wrap="none" anchor="ctr"/>
          <a:lstStyle/>
          <a:p>
            <a:endParaRPr lang="en-ZA"/>
          </a:p>
        </p:txBody>
      </p:sp>
      <p:sp>
        <p:nvSpPr>
          <p:cNvPr id="1383459" name="AutoShape 35"/>
          <p:cNvSpPr>
            <a:spLocks noChangeArrowheads="1"/>
          </p:cNvSpPr>
          <p:nvPr/>
        </p:nvSpPr>
        <p:spPr bwMode="auto">
          <a:xfrm>
            <a:off x="5067300" y="2524125"/>
            <a:ext cx="438150" cy="457200"/>
          </a:xfrm>
          <a:prstGeom prst="triangle">
            <a:avLst>
              <a:gd name="adj" fmla="val 50000"/>
            </a:avLst>
          </a:prstGeom>
          <a:noFill/>
          <a:ln w="9525">
            <a:solidFill>
              <a:schemeClr val="tx1"/>
            </a:solidFill>
            <a:miter lim="800000"/>
            <a:headEnd/>
            <a:tailEnd/>
          </a:ln>
          <a:effectLst/>
        </p:spPr>
        <p:txBody>
          <a:bodyPr wrap="none" anchor="ctr"/>
          <a:lstStyle/>
          <a:p>
            <a:endParaRPr lang="en-ZA"/>
          </a:p>
        </p:txBody>
      </p:sp>
      <p:sp>
        <p:nvSpPr>
          <p:cNvPr id="1383460" name="Rectangle 36"/>
          <p:cNvSpPr>
            <a:spLocks noChangeArrowheads="1"/>
          </p:cNvSpPr>
          <p:nvPr/>
        </p:nvSpPr>
        <p:spPr bwMode="auto">
          <a:xfrm>
            <a:off x="5592763" y="2498725"/>
            <a:ext cx="2828925" cy="581025"/>
          </a:xfrm>
          <a:prstGeom prst="rect">
            <a:avLst/>
          </a:prstGeom>
          <a:solidFill>
            <a:srgbClr val="009900"/>
          </a:solidFill>
          <a:ln w="9525">
            <a:noFill/>
            <a:miter lim="800000"/>
            <a:headEnd/>
            <a:tailEnd/>
          </a:ln>
          <a:effectLst/>
        </p:spPr>
        <p:txBody>
          <a:bodyPr>
            <a:spAutoFit/>
          </a:bodyPr>
          <a:lstStyle/>
          <a:p>
            <a:r>
              <a:rPr lang="en-GB" b="1">
                <a:solidFill>
                  <a:srgbClr val="CCFFCC"/>
                </a:solidFill>
                <a:effectLst>
                  <a:outerShdw blurRad="38100" dist="38100" dir="2700000" algn="tl">
                    <a:srgbClr val="000000"/>
                  </a:outerShdw>
                </a:effectLst>
                <a:latin typeface="Verdana" pitchFamily="34" charset="0"/>
              </a:rPr>
              <a:t>Normal Endogenous insulin</a:t>
            </a:r>
            <a:endParaRPr lang="en-US" b="1">
              <a:solidFill>
                <a:srgbClr val="CCFFCC"/>
              </a:solidFill>
              <a:effectLst>
                <a:outerShdw blurRad="38100" dist="38100" dir="2700000" algn="tl">
                  <a:srgbClr val="000000"/>
                </a:outerShdw>
              </a:effectLst>
              <a:latin typeface="Verdana" pitchFamily="34" charset="0"/>
            </a:endParaRPr>
          </a:p>
        </p:txBody>
      </p:sp>
      <p:sp>
        <p:nvSpPr>
          <p:cNvPr id="1383461" name="Line 37"/>
          <p:cNvSpPr>
            <a:spLocks noChangeShapeType="1"/>
          </p:cNvSpPr>
          <p:nvPr/>
        </p:nvSpPr>
        <p:spPr bwMode="auto">
          <a:xfrm>
            <a:off x="1581150" y="1714500"/>
            <a:ext cx="0" cy="2695575"/>
          </a:xfrm>
          <a:prstGeom prst="line">
            <a:avLst/>
          </a:prstGeom>
          <a:noFill/>
          <a:ln w="9525">
            <a:solidFill>
              <a:schemeClr val="tx1"/>
            </a:solidFill>
            <a:miter lim="800000"/>
            <a:headEnd/>
            <a:tailEnd/>
          </a:ln>
          <a:effectLst/>
        </p:spPr>
        <p:txBody>
          <a:bodyPr wrap="none"/>
          <a:lstStyle/>
          <a:p>
            <a:endParaRPr lang="en-ZA"/>
          </a:p>
        </p:txBody>
      </p:sp>
      <p:sp>
        <p:nvSpPr>
          <p:cNvPr id="1383463" name="Line 39"/>
          <p:cNvSpPr>
            <a:spLocks noChangeShapeType="1"/>
          </p:cNvSpPr>
          <p:nvPr/>
        </p:nvSpPr>
        <p:spPr bwMode="auto">
          <a:xfrm>
            <a:off x="1552575" y="4362450"/>
            <a:ext cx="5238750" cy="9525"/>
          </a:xfrm>
          <a:prstGeom prst="line">
            <a:avLst/>
          </a:prstGeom>
          <a:noFill/>
          <a:ln w="9525">
            <a:solidFill>
              <a:schemeClr val="tx1"/>
            </a:solidFill>
            <a:miter lim="800000"/>
            <a:headEnd/>
            <a:tailEnd/>
          </a:ln>
          <a:effectLst/>
        </p:spPr>
        <p:txBody>
          <a:bodyPr wrap="none"/>
          <a:lstStyle/>
          <a:p>
            <a:endParaRPr lang="en-ZA"/>
          </a:p>
        </p:txBody>
      </p:sp>
      <p:sp>
        <p:nvSpPr>
          <p:cNvPr id="1383464" name="Rectangle 40"/>
          <p:cNvSpPr>
            <a:spLocks noChangeArrowheads="1"/>
          </p:cNvSpPr>
          <p:nvPr/>
        </p:nvSpPr>
        <p:spPr bwMode="auto">
          <a:xfrm>
            <a:off x="5143500" y="1295400"/>
            <a:ext cx="495300" cy="247650"/>
          </a:xfrm>
          <a:prstGeom prst="rect">
            <a:avLst/>
          </a:prstGeom>
          <a:solidFill>
            <a:schemeClr val="bg1"/>
          </a:solidFill>
          <a:ln w="9525">
            <a:noFill/>
            <a:miter lim="800000"/>
            <a:headEnd/>
            <a:tailEnd/>
          </a:ln>
          <a:effectLst/>
        </p:spPr>
        <p:txBody>
          <a:bodyPr wrap="none" anchor="ctr"/>
          <a:lstStyle/>
          <a:p>
            <a:endParaRPr lang="en-ZA"/>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383427"/>
                                        </p:tgtEl>
                                        <p:attrNameLst>
                                          <p:attrName>style.visibility</p:attrName>
                                        </p:attrNameLst>
                                      </p:cBhvr>
                                      <p:to>
                                        <p:strVal val="visible"/>
                                      </p:to>
                                    </p:set>
                                    <p:animEffect transition="in" filter="wipe(left)">
                                      <p:cBhvr>
                                        <p:cTn id="7" dur="500"/>
                                        <p:tgtEl>
                                          <p:spTgt spid="138342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1383454"/>
                                        </p:tgtEl>
                                        <p:attrNameLst>
                                          <p:attrName>style.visibility</p:attrName>
                                        </p:attrNameLst>
                                      </p:cBhvr>
                                      <p:to>
                                        <p:strVal val="visible"/>
                                      </p:to>
                                    </p:set>
                                    <p:anim calcmode="lin" valueType="num">
                                      <p:cBhvr additive="base">
                                        <p:cTn id="12" dur="500" fill="hold"/>
                                        <p:tgtEl>
                                          <p:spTgt spid="1383454"/>
                                        </p:tgtEl>
                                        <p:attrNameLst>
                                          <p:attrName>ppt_x</p:attrName>
                                        </p:attrNameLst>
                                      </p:cBhvr>
                                      <p:tavLst>
                                        <p:tav tm="0">
                                          <p:val>
                                            <p:strVal val="#ppt_x"/>
                                          </p:val>
                                        </p:tav>
                                        <p:tav tm="100000">
                                          <p:val>
                                            <p:strVal val="#ppt_x"/>
                                          </p:val>
                                        </p:tav>
                                      </p:tavLst>
                                    </p:anim>
                                    <p:anim calcmode="lin" valueType="num">
                                      <p:cBhvr additive="base">
                                        <p:cTn id="13" dur="500" fill="hold"/>
                                        <p:tgtEl>
                                          <p:spTgt spid="13834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3454"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6802" name="Rectangle 2"/>
          <p:cNvSpPr>
            <a:spLocks noChangeArrowheads="1"/>
          </p:cNvSpPr>
          <p:nvPr/>
        </p:nvSpPr>
        <p:spPr bwMode="auto">
          <a:xfrm>
            <a:off x="723900" y="152400"/>
            <a:ext cx="8058150" cy="990600"/>
          </a:xfrm>
          <a:prstGeom prst="rect">
            <a:avLst/>
          </a:prstGeom>
          <a:solidFill>
            <a:schemeClr val="tx1"/>
          </a:solidFill>
          <a:ln w="9525">
            <a:noFill/>
            <a:miter lim="800000"/>
            <a:headEnd/>
            <a:tailEnd/>
          </a:ln>
          <a:effectLst/>
        </p:spPr>
        <p:txBody>
          <a:bodyPr anchor="ctr"/>
          <a:lstStyle/>
          <a:p>
            <a:pPr algn="ctr"/>
            <a:r>
              <a:rPr lang="en-GB"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Variability in Time-Action </a:t>
            </a:r>
            <a:r>
              <a:rPr lang="en-ZA"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                          </a:t>
            </a:r>
            <a:r>
              <a:rPr lang="en-GB"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Profile of Basal Insulins</a:t>
            </a:r>
          </a:p>
        </p:txBody>
      </p:sp>
      <p:sp>
        <p:nvSpPr>
          <p:cNvPr id="1356803" name="Rectangle 3"/>
          <p:cNvSpPr>
            <a:spLocks noChangeArrowheads="1"/>
          </p:cNvSpPr>
          <p:nvPr/>
        </p:nvSpPr>
        <p:spPr bwMode="auto">
          <a:xfrm>
            <a:off x="711200" y="5922963"/>
            <a:ext cx="5334000" cy="336550"/>
          </a:xfrm>
          <a:prstGeom prst="rect">
            <a:avLst/>
          </a:prstGeom>
          <a:noFill/>
          <a:ln w="12700">
            <a:noFill/>
            <a:miter lim="800000"/>
            <a:headEnd type="none" w="sm" len="sm"/>
            <a:tailEnd type="none" w="sm" len="sm"/>
          </a:ln>
          <a:effectLst/>
        </p:spPr>
        <p:txBody>
          <a:bodyPr>
            <a:spAutoFit/>
          </a:bodyPr>
          <a:lstStyle/>
          <a:p>
            <a:pPr eaLnBrk="0" hangingPunct="0"/>
            <a:r>
              <a:rPr lang="en-US" dirty="0">
                <a:solidFill>
                  <a:srgbClr val="FFC000"/>
                </a:solidFill>
                <a:effectLst>
                  <a:outerShdw blurRad="38100" dist="38100" dir="2700000" algn="tl">
                    <a:srgbClr val="000000">
                      <a:alpha val="43137"/>
                    </a:srgbClr>
                  </a:outerShdw>
                </a:effectLst>
                <a:latin typeface="Verdana" pitchFamily="34" charset="0"/>
              </a:rPr>
              <a:t>T. </a:t>
            </a:r>
            <a:r>
              <a:rPr lang="en-US" dirty="0" err="1">
                <a:solidFill>
                  <a:srgbClr val="FFC000"/>
                </a:solidFill>
                <a:effectLst>
                  <a:outerShdw blurRad="38100" dist="38100" dir="2700000" algn="tl">
                    <a:srgbClr val="000000">
                      <a:alpha val="43137"/>
                    </a:srgbClr>
                  </a:outerShdw>
                </a:effectLst>
                <a:latin typeface="Verdana" pitchFamily="34" charset="0"/>
              </a:rPr>
              <a:t>Heise</a:t>
            </a:r>
            <a:r>
              <a:rPr lang="en-US" dirty="0">
                <a:solidFill>
                  <a:srgbClr val="FFC000"/>
                </a:solidFill>
                <a:effectLst>
                  <a:outerShdw blurRad="38100" dist="38100" dir="2700000" algn="tl">
                    <a:srgbClr val="000000">
                      <a:alpha val="43137"/>
                    </a:srgbClr>
                  </a:outerShdw>
                </a:effectLst>
                <a:latin typeface="Verdana" pitchFamily="34" charset="0"/>
              </a:rPr>
              <a:t> </a:t>
            </a:r>
            <a:r>
              <a:rPr lang="en-US" i="1" dirty="0">
                <a:solidFill>
                  <a:srgbClr val="FFC000"/>
                </a:solidFill>
                <a:effectLst>
                  <a:outerShdw blurRad="38100" dist="38100" dir="2700000" algn="tl">
                    <a:srgbClr val="000000">
                      <a:alpha val="43137"/>
                    </a:srgbClr>
                  </a:outerShdw>
                </a:effectLst>
                <a:latin typeface="Verdana" pitchFamily="34" charset="0"/>
              </a:rPr>
              <a:t>et al</a:t>
            </a:r>
            <a:r>
              <a:rPr lang="en-US" dirty="0">
                <a:solidFill>
                  <a:srgbClr val="FFC000"/>
                </a:solidFill>
                <a:effectLst>
                  <a:outerShdw blurRad="38100" dist="38100" dir="2700000" algn="tl">
                    <a:srgbClr val="000000">
                      <a:alpha val="43137"/>
                    </a:srgbClr>
                  </a:outerShdw>
                </a:effectLst>
                <a:latin typeface="Verdana" pitchFamily="34" charset="0"/>
              </a:rPr>
              <a:t>. </a:t>
            </a:r>
            <a:r>
              <a:rPr lang="en-US" i="1" dirty="0">
                <a:solidFill>
                  <a:srgbClr val="FFC000"/>
                </a:solidFill>
                <a:effectLst>
                  <a:outerShdw blurRad="38100" dist="38100" dir="2700000" algn="tl">
                    <a:srgbClr val="000000">
                      <a:alpha val="43137"/>
                    </a:srgbClr>
                  </a:outerShdw>
                </a:effectLst>
                <a:latin typeface="Verdana" pitchFamily="34" charset="0"/>
              </a:rPr>
              <a:t> Diabetes </a:t>
            </a:r>
            <a:r>
              <a:rPr lang="en-US" dirty="0">
                <a:solidFill>
                  <a:srgbClr val="FFC000"/>
                </a:solidFill>
                <a:effectLst>
                  <a:outerShdw blurRad="38100" dist="38100" dir="2700000" algn="tl">
                    <a:srgbClr val="000000">
                      <a:alpha val="43137"/>
                    </a:srgbClr>
                  </a:outerShdw>
                </a:effectLst>
                <a:latin typeface="Verdana" pitchFamily="34" charset="0"/>
              </a:rPr>
              <a:t>2004;53:1614-1620</a:t>
            </a:r>
            <a:endParaRPr lang="en-US" i="1" dirty="0">
              <a:solidFill>
                <a:srgbClr val="FFC000"/>
              </a:solidFill>
              <a:effectLst>
                <a:outerShdw blurRad="38100" dist="38100" dir="2700000" algn="tl">
                  <a:srgbClr val="000000">
                    <a:alpha val="43137"/>
                  </a:srgbClr>
                </a:outerShdw>
              </a:effectLst>
              <a:latin typeface="Verdana" pitchFamily="34" charset="0"/>
            </a:endParaRPr>
          </a:p>
        </p:txBody>
      </p:sp>
      <p:sp>
        <p:nvSpPr>
          <p:cNvPr id="1356804" name="Rectangle 4"/>
          <p:cNvSpPr>
            <a:spLocks noChangeArrowheads="1"/>
          </p:cNvSpPr>
          <p:nvPr/>
        </p:nvSpPr>
        <p:spPr bwMode="auto">
          <a:xfrm>
            <a:off x="1498600" y="2052638"/>
            <a:ext cx="1490663" cy="274637"/>
          </a:xfrm>
          <a:prstGeom prst="rect">
            <a:avLst/>
          </a:prstGeom>
          <a:noFill/>
          <a:ln w="9525">
            <a:noFill/>
            <a:miter lim="800000"/>
            <a:headEnd/>
            <a:tailEnd/>
          </a:ln>
        </p:spPr>
        <p:txBody>
          <a:bodyPr wrap="none" lIns="0" tIns="0" rIns="0" bIns="0">
            <a:spAutoFit/>
          </a:bodyPr>
          <a:lstStyle/>
          <a:p>
            <a:pPr algn="ctr"/>
            <a:r>
              <a:rPr lang="en-US" sz="1800" b="1" dirty="0">
                <a:solidFill>
                  <a:schemeClr val="tx2">
                    <a:lumMod val="90000"/>
                  </a:schemeClr>
                </a:solidFill>
                <a:effectLst>
                  <a:outerShdw blurRad="38100" dist="38100" dir="2700000" algn="tl">
                    <a:srgbClr val="C0C0C0"/>
                  </a:outerShdw>
                </a:effectLst>
                <a:latin typeface="Verdana" pitchFamily="34" charset="0"/>
              </a:rPr>
              <a:t>NPH insulin</a:t>
            </a:r>
          </a:p>
        </p:txBody>
      </p:sp>
      <p:sp>
        <p:nvSpPr>
          <p:cNvPr id="1356805" name="Rectangle 5"/>
          <p:cNvSpPr>
            <a:spLocks noChangeArrowheads="1"/>
          </p:cNvSpPr>
          <p:nvPr/>
        </p:nvSpPr>
        <p:spPr bwMode="auto">
          <a:xfrm>
            <a:off x="3890963" y="2052638"/>
            <a:ext cx="2043112" cy="274637"/>
          </a:xfrm>
          <a:prstGeom prst="rect">
            <a:avLst/>
          </a:prstGeom>
          <a:noFill/>
          <a:ln w="9525">
            <a:noFill/>
            <a:miter lim="800000"/>
            <a:headEnd/>
            <a:tailEnd/>
          </a:ln>
        </p:spPr>
        <p:txBody>
          <a:bodyPr wrap="none" lIns="0" tIns="0" rIns="0" bIns="0">
            <a:spAutoFit/>
          </a:bodyPr>
          <a:lstStyle/>
          <a:p>
            <a:pPr algn="ctr"/>
            <a:r>
              <a:rPr lang="en-US" sz="1800" b="1" dirty="0">
                <a:solidFill>
                  <a:srgbClr val="009900"/>
                </a:solidFill>
                <a:effectLst>
                  <a:outerShdw blurRad="38100" dist="38100" dir="2700000" algn="tl">
                    <a:srgbClr val="C0C0C0"/>
                  </a:outerShdw>
                </a:effectLst>
                <a:latin typeface="Verdana" pitchFamily="34" charset="0"/>
              </a:rPr>
              <a:t>Insulin glargine</a:t>
            </a:r>
          </a:p>
        </p:txBody>
      </p:sp>
      <p:sp>
        <p:nvSpPr>
          <p:cNvPr id="1356806" name="Rectangle 6"/>
          <p:cNvSpPr>
            <a:spLocks noChangeArrowheads="1"/>
          </p:cNvSpPr>
          <p:nvPr/>
        </p:nvSpPr>
        <p:spPr bwMode="auto">
          <a:xfrm>
            <a:off x="6513513" y="2071688"/>
            <a:ext cx="1987550" cy="274637"/>
          </a:xfrm>
          <a:prstGeom prst="rect">
            <a:avLst/>
          </a:prstGeom>
          <a:noFill/>
          <a:ln w="9525">
            <a:noFill/>
            <a:miter lim="800000"/>
            <a:headEnd/>
            <a:tailEnd/>
          </a:ln>
        </p:spPr>
        <p:txBody>
          <a:bodyPr wrap="none" lIns="0" tIns="0" rIns="0" bIns="0">
            <a:spAutoFit/>
          </a:bodyPr>
          <a:lstStyle/>
          <a:p>
            <a:pPr algn="ctr"/>
            <a:r>
              <a:rPr lang="en-US" sz="1800" b="1" dirty="0">
                <a:solidFill>
                  <a:srgbClr val="CC00FF"/>
                </a:solidFill>
                <a:effectLst>
                  <a:outerShdw blurRad="38100" dist="38100" dir="2700000" algn="tl">
                    <a:srgbClr val="C0C0C0"/>
                  </a:outerShdw>
                </a:effectLst>
                <a:latin typeface="Verdana" pitchFamily="34" charset="0"/>
              </a:rPr>
              <a:t>Insulin detemir</a:t>
            </a:r>
          </a:p>
        </p:txBody>
      </p:sp>
      <p:sp>
        <p:nvSpPr>
          <p:cNvPr id="1356807" name="Rectangle 7"/>
          <p:cNvSpPr>
            <a:spLocks noChangeArrowheads="1"/>
          </p:cNvSpPr>
          <p:nvPr/>
        </p:nvSpPr>
        <p:spPr bwMode="auto">
          <a:xfrm>
            <a:off x="1579563" y="1651000"/>
            <a:ext cx="844550" cy="244475"/>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Clamp 1</a:t>
            </a:r>
          </a:p>
        </p:txBody>
      </p:sp>
      <p:sp>
        <p:nvSpPr>
          <p:cNvPr id="1356808" name="Rectangle 8"/>
          <p:cNvSpPr>
            <a:spLocks noChangeArrowheads="1"/>
          </p:cNvSpPr>
          <p:nvPr/>
        </p:nvSpPr>
        <p:spPr bwMode="auto">
          <a:xfrm>
            <a:off x="3130550" y="1651000"/>
            <a:ext cx="844550" cy="244475"/>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Clamp 2</a:t>
            </a:r>
          </a:p>
        </p:txBody>
      </p:sp>
      <p:sp>
        <p:nvSpPr>
          <p:cNvPr id="1356809" name="Rectangle 9"/>
          <p:cNvSpPr>
            <a:spLocks noChangeArrowheads="1"/>
          </p:cNvSpPr>
          <p:nvPr/>
        </p:nvSpPr>
        <p:spPr bwMode="auto">
          <a:xfrm>
            <a:off x="4692650" y="1651000"/>
            <a:ext cx="844550" cy="244475"/>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Clamp 3</a:t>
            </a:r>
          </a:p>
        </p:txBody>
      </p:sp>
      <p:sp>
        <p:nvSpPr>
          <p:cNvPr id="1356810" name="Rectangle 10"/>
          <p:cNvSpPr>
            <a:spLocks noChangeArrowheads="1"/>
          </p:cNvSpPr>
          <p:nvPr/>
        </p:nvSpPr>
        <p:spPr bwMode="auto">
          <a:xfrm>
            <a:off x="6256338" y="1651000"/>
            <a:ext cx="844550" cy="244475"/>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Clamp 4</a:t>
            </a:r>
          </a:p>
        </p:txBody>
      </p:sp>
      <p:sp>
        <p:nvSpPr>
          <p:cNvPr id="1356811" name="Rectangle 11"/>
          <p:cNvSpPr>
            <a:spLocks noChangeArrowheads="1"/>
          </p:cNvSpPr>
          <p:nvPr/>
        </p:nvSpPr>
        <p:spPr bwMode="auto">
          <a:xfrm rot="16200000">
            <a:off x="-608012" y="2960687"/>
            <a:ext cx="2076450" cy="244475"/>
          </a:xfrm>
          <a:prstGeom prst="rect">
            <a:avLst/>
          </a:prstGeom>
          <a:noFill/>
          <a:ln w="9525">
            <a:noFill/>
            <a:miter lim="800000"/>
            <a:headEnd/>
            <a:tailEnd/>
          </a:ln>
        </p:spPr>
        <p:txBody>
          <a:bodyPr wrap="none" lIns="0" tIns="0" rIns="0" bIns="0">
            <a:spAutoFit/>
          </a:bodyPr>
          <a:lstStyle/>
          <a:p>
            <a:pPr algn="ctr"/>
            <a:r>
              <a:rPr lang="en-US" b="1">
                <a:solidFill>
                  <a:schemeClr val="tx2"/>
                </a:solidFill>
                <a:latin typeface="Verdana" pitchFamily="34" charset="0"/>
              </a:rPr>
              <a:t>GIR mg/(kg•min)</a:t>
            </a:r>
          </a:p>
        </p:txBody>
      </p:sp>
      <p:sp>
        <p:nvSpPr>
          <p:cNvPr id="1356812" name="Rectangle 12"/>
          <p:cNvSpPr>
            <a:spLocks noChangeArrowheads="1"/>
          </p:cNvSpPr>
          <p:nvPr/>
        </p:nvSpPr>
        <p:spPr bwMode="auto">
          <a:xfrm>
            <a:off x="1543050" y="4440238"/>
            <a:ext cx="1500188" cy="244475"/>
          </a:xfrm>
          <a:prstGeom prst="rect">
            <a:avLst/>
          </a:prstGeom>
          <a:noFill/>
          <a:ln w="9525">
            <a:noFill/>
            <a:miter lim="800000"/>
            <a:headEnd/>
            <a:tailEnd/>
          </a:ln>
        </p:spPr>
        <p:txBody>
          <a:bodyPr wrap="none" lIns="0" tIns="0" rIns="0" bIns="0">
            <a:spAutoFit/>
          </a:bodyPr>
          <a:lstStyle/>
          <a:p>
            <a:pPr algn="ctr"/>
            <a:r>
              <a:rPr lang="en-US" b="1">
                <a:solidFill>
                  <a:schemeClr val="tx2"/>
                </a:solidFill>
                <a:latin typeface="Verdana" pitchFamily="34" charset="0"/>
              </a:rPr>
              <a:t>Time (hours)</a:t>
            </a:r>
          </a:p>
        </p:txBody>
      </p:sp>
      <p:sp>
        <p:nvSpPr>
          <p:cNvPr id="1356813" name="Rectangle 13"/>
          <p:cNvSpPr>
            <a:spLocks noChangeArrowheads="1"/>
          </p:cNvSpPr>
          <p:nvPr/>
        </p:nvSpPr>
        <p:spPr bwMode="auto">
          <a:xfrm>
            <a:off x="4162425" y="4440238"/>
            <a:ext cx="1500188" cy="244475"/>
          </a:xfrm>
          <a:prstGeom prst="rect">
            <a:avLst/>
          </a:prstGeom>
          <a:noFill/>
          <a:ln w="9525">
            <a:noFill/>
            <a:miter lim="800000"/>
            <a:headEnd/>
            <a:tailEnd/>
          </a:ln>
        </p:spPr>
        <p:txBody>
          <a:bodyPr wrap="none" lIns="0" tIns="0" rIns="0" bIns="0">
            <a:spAutoFit/>
          </a:bodyPr>
          <a:lstStyle/>
          <a:p>
            <a:pPr algn="ctr"/>
            <a:r>
              <a:rPr lang="en-US" b="1">
                <a:solidFill>
                  <a:schemeClr val="tx2"/>
                </a:solidFill>
                <a:latin typeface="Verdana" pitchFamily="34" charset="0"/>
              </a:rPr>
              <a:t>Time (hours)</a:t>
            </a:r>
          </a:p>
        </p:txBody>
      </p:sp>
      <p:sp>
        <p:nvSpPr>
          <p:cNvPr id="1356814" name="Rectangle 14"/>
          <p:cNvSpPr>
            <a:spLocks noChangeArrowheads="1"/>
          </p:cNvSpPr>
          <p:nvPr/>
        </p:nvSpPr>
        <p:spPr bwMode="auto">
          <a:xfrm>
            <a:off x="6792913" y="4440238"/>
            <a:ext cx="1500187" cy="244475"/>
          </a:xfrm>
          <a:prstGeom prst="rect">
            <a:avLst/>
          </a:prstGeom>
          <a:noFill/>
          <a:ln w="9525">
            <a:noFill/>
            <a:miter lim="800000"/>
            <a:headEnd/>
            <a:tailEnd/>
          </a:ln>
        </p:spPr>
        <p:txBody>
          <a:bodyPr wrap="none" lIns="0" tIns="0" rIns="0" bIns="0">
            <a:spAutoFit/>
          </a:bodyPr>
          <a:lstStyle/>
          <a:p>
            <a:pPr algn="ctr"/>
            <a:r>
              <a:rPr lang="en-US" b="1">
                <a:solidFill>
                  <a:schemeClr val="tx2"/>
                </a:solidFill>
                <a:latin typeface="Verdana" pitchFamily="34" charset="0"/>
              </a:rPr>
              <a:t>Time (hours)</a:t>
            </a:r>
          </a:p>
        </p:txBody>
      </p:sp>
      <p:sp>
        <p:nvSpPr>
          <p:cNvPr id="1356815" name="Text Box 15"/>
          <p:cNvSpPr txBox="1">
            <a:spLocks noChangeArrowheads="1"/>
          </p:cNvSpPr>
          <p:nvPr/>
        </p:nvSpPr>
        <p:spPr bwMode="auto">
          <a:xfrm>
            <a:off x="658813" y="4845050"/>
            <a:ext cx="8256587" cy="641350"/>
          </a:xfrm>
          <a:prstGeom prst="rect">
            <a:avLst/>
          </a:prstGeom>
          <a:noFill/>
          <a:ln w="12700">
            <a:noFill/>
            <a:miter lim="800000"/>
            <a:headEnd type="none" w="sm" len="sm"/>
            <a:tailEnd type="none" w="sm" len="sm"/>
          </a:ln>
          <a:effectLst/>
        </p:spPr>
        <p:txBody>
          <a:bodyPr>
            <a:spAutoFit/>
          </a:bodyPr>
          <a:lstStyle/>
          <a:p>
            <a:pPr eaLnBrk="0" hangingPunct="0">
              <a:spcBef>
                <a:spcPct val="50000"/>
              </a:spcBef>
            </a:pPr>
            <a:r>
              <a:rPr lang="en-GB" sz="1800" b="1" dirty="0">
                <a:solidFill>
                  <a:schemeClr val="accent6">
                    <a:lumMod val="60000"/>
                    <a:lumOff val="40000"/>
                  </a:schemeClr>
                </a:solidFill>
                <a:effectLst>
                  <a:outerShdw blurRad="38100" dist="38100" dir="2700000" algn="tl">
                    <a:srgbClr val="000000">
                      <a:alpha val="43137"/>
                    </a:srgbClr>
                  </a:outerShdw>
                </a:effectLst>
                <a:latin typeface="Verdana" pitchFamily="34" charset="0"/>
              </a:rPr>
              <a:t>Glucose infusion rate profiles following four non-consecutive injections of identical doses (0.4U/kg, thigh) in three patients</a:t>
            </a:r>
            <a:endParaRPr lang="en-US" sz="1800" b="1" dirty="0">
              <a:solidFill>
                <a:schemeClr val="accent6">
                  <a:lumMod val="60000"/>
                  <a:lumOff val="40000"/>
                </a:schemeClr>
              </a:solidFill>
              <a:effectLst>
                <a:outerShdw blurRad="38100" dist="38100" dir="2700000" algn="tl">
                  <a:srgbClr val="000000">
                    <a:alpha val="43137"/>
                  </a:srgbClr>
                </a:outerShdw>
              </a:effectLst>
              <a:latin typeface="Verdana" pitchFamily="34" charset="0"/>
            </a:endParaRPr>
          </a:p>
        </p:txBody>
      </p:sp>
      <p:sp>
        <p:nvSpPr>
          <p:cNvPr id="1356816" name="Text Box 16"/>
          <p:cNvSpPr txBox="1">
            <a:spLocks noChangeArrowheads="1"/>
          </p:cNvSpPr>
          <p:nvPr/>
        </p:nvSpPr>
        <p:spPr bwMode="auto">
          <a:xfrm>
            <a:off x="1663700" y="2311400"/>
            <a:ext cx="1217613" cy="336550"/>
          </a:xfrm>
          <a:prstGeom prst="rect">
            <a:avLst/>
          </a:prstGeom>
          <a:noFill/>
          <a:ln w="28575">
            <a:noFill/>
            <a:miter lim="800000"/>
            <a:headEnd/>
            <a:tailEnd/>
          </a:ln>
          <a:effectLst/>
        </p:spPr>
        <p:txBody>
          <a:bodyPr wrap="none">
            <a:spAutoFit/>
          </a:bodyPr>
          <a:lstStyle/>
          <a:p>
            <a:pPr algn="ctr"/>
            <a:r>
              <a:rPr lang="en-US" b="1" dirty="0">
                <a:solidFill>
                  <a:schemeClr val="accent2">
                    <a:lumMod val="20000"/>
                    <a:lumOff val="80000"/>
                  </a:schemeClr>
                </a:solidFill>
                <a:latin typeface="Verdana" pitchFamily="34" charset="0"/>
              </a:rPr>
              <a:t>Patient 1</a:t>
            </a:r>
          </a:p>
        </p:txBody>
      </p:sp>
      <p:sp>
        <p:nvSpPr>
          <p:cNvPr id="1356817" name="Text Box 17"/>
          <p:cNvSpPr txBox="1">
            <a:spLocks noChangeArrowheads="1"/>
          </p:cNvSpPr>
          <p:nvPr/>
        </p:nvSpPr>
        <p:spPr bwMode="auto">
          <a:xfrm>
            <a:off x="4408488" y="2311400"/>
            <a:ext cx="1217612" cy="336550"/>
          </a:xfrm>
          <a:prstGeom prst="rect">
            <a:avLst/>
          </a:prstGeom>
          <a:noFill/>
          <a:ln w="28575">
            <a:noFill/>
            <a:miter lim="800000"/>
            <a:headEnd/>
            <a:tailEnd/>
          </a:ln>
          <a:effectLst/>
        </p:spPr>
        <p:txBody>
          <a:bodyPr wrap="none">
            <a:spAutoFit/>
          </a:bodyPr>
          <a:lstStyle/>
          <a:p>
            <a:pPr algn="ctr"/>
            <a:r>
              <a:rPr lang="en-US" b="1" dirty="0">
                <a:solidFill>
                  <a:schemeClr val="accent2">
                    <a:lumMod val="20000"/>
                    <a:lumOff val="80000"/>
                  </a:schemeClr>
                </a:solidFill>
                <a:latin typeface="Verdana" pitchFamily="34" charset="0"/>
              </a:rPr>
              <a:t>Patient 2</a:t>
            </a:r>
          </a:p>
        </p:txBody>
      </p:sp>
      <p:sp>
        <p:nvSpPr>
          <p:cNvPr id="1356818" name="Text Box 18"/>
          <p:cNvSpPr txBox="1">
            <a:spLocks noChangeArrowheads="1"/>
          </p:cNvSpPr>
          <p:nvPr/>
        </p:nvSpPr>
        <p:spPr bwMode="auto">
          <a:xfrm>
            <a:off x="6937375" y="2311400"/>
            <a:ext cx="1217613" cy="336550"/>
          </a:xfrm>
          <a:prstGeom prst="rect">
            <a:avLst/>
          </a:prstGeom>
          <a:noFill/>
          <a:ln w="28575">
            <a:noFill/>
            <a:miter lim="800000"/>
            <a:headEnd/>
            <a:tailEnd/>
          </a:ln>
          <a:effectLst/>
        </p:spPr>
        <p:txBody>
          <a:bodyPr wrap="none">
            <a:spAutoFit/>
          </a:bodyPr>
          <a:lstStyle/>
          <a:p>
            <a:pPr algn="ctr"/>
            <a:r>
              <a:rPr lang="en-US" b="1" dirty="0">
                <a:solidFill>
                  <a:schemeClr val="accent2">
                    <a:lumMod val="20000"/>
                    <a:lumOff val="80000"/>
                  </a:schemeClr>
                </a:solidFill>
                <a:latin typeface="Verdana" pitchFamily="34" charset="0"/>
              </a:rPr>
              <a:t>Patient 3</a:t>
            </a:r>
          </a:p>
        </p:txBody>
      </p:sp>
      <p:grpSp>
        <p:nvGrpSpPr>
          <p:cNvPr id="1356820" name="Group 20"/>
          <p:cNvGrpSpPr>
            <a:grpSpLocks/>
          </p:cNvGrpSpPr>
          <p:nvPr/>
        </p:nvGrpSpPr>
        <p:grpSpPr bwMode="auto">
          <a:xfrm>
            <a:off x="0" y="-533400"/>
            <a:ext cx="9144000" cy="4887913"/>
            <a:chOff x="0" y="0"/>
            <a:chExt cx="5760" cy="3079"/>
          </a:xfrm>
        </p:grpSpPr>
        <p:sp>
          <p:nvSpPr>
            <p:cNvPr id="1356821" name="Rectangle 21"/>
            <p:cNvSpPr>
              <a:spLocks noChangeArrowheads="1"/>
            </p:cNvSpPr>
            <p:nvPr/>
          </p:nvSpPr>
          <p:spPr bwMode="auto">
            <a:xfrm>
              <a:off x="0" y="0"/>
              <a:ext cx="5760" cy="0"/>
            </a:xfrm>
            <a:prstGeom prst="rect">
              <a:avLst/>
            </a:prstGeom>
            <a:noFill/>
            <a:ln w="28575">
              <a:noFill/>
              <a:miter lim="800000"/>
              <a:headEnd/>
              <a:tailEnd/>
            </a:ln>
            <a:effectLst/>
          </p:spPr>
          <p:txBody>
            <a:bodyPr wrap="none" anchor="ctr">
              <a:spAutoFit/>
            </a:bodyPr>
            <a:lstStyle/>
            <a:p>
              <a:endParaRPr lang="en-ZA"/>
            </a:p>
          </p:txBody>
        </p:sp>
        <p:sp>
          <p:nvSpPr>
            <p:cNvPr id="1356822" name="Rectangle 22"/>
            <p:cNvSpPr>
              <a:spLocks noChangeArrowheads="1"/>
            </p:cNvSpPr>
            <p:nvPr/>
          </p:nvSpPr>
          <p:spPr bwMode="auto">
            <a:xfrm>
              <a:off x="0" y="1111"/>
              <a:ext cx="5760" cy="0"/>
            </a:xfrm>
            <a:prstGeom prst="rect">
              <a:avLst/>
            </a:prstGeom>
            <a:noFill/>
            <a:ln w="28575">
              <a:noFill/>
              <a:miter lim="800000"/>
              <a:headEnd/>
              <a:tailEnd/>
            </a:ln>
            <a:effectLst/>
          </p:spPr>
          <p:txBody>
            <a:bodyPr wrap="none" anchor="ctr">
              <a:spAutoFit/>
            </a:bodyPr>
            <a:lstStyle/>
            <a:p>
              <a:endParaRPr lang="en-ZA"/>
            </a:p>
          </p:txBody>
        </p:sp>
        <p:sp>
          <p:nvSpPr>
            <p:cNvPr id="1356823" name="Rectangle 23"/>
            <p:cNvSpPr>
              <a:spLocks noChangeArrowheads="1"/>
            </p:cNvSpPr>
            <p:nvPr/>
          </p:nvSpPr>
          <p:spPr bwMode="auto">
            <a:xfrm>
              <a:off x="715" y="2925"/>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0</a:t>
              </a:r>
            </a:p>
          </p:txBody>
        </p:sp>
        <p:sp>
          <p:nvSpPr>
            <p:cNvPr id="1356824" name="Rectangle 24"/>
            <p:cNvSpPr>
              <a:spLocks noChangeArrowheads="1"/>
            </p:cNvSpPr>
            <p:nvPr/>
          </p:nvSpPr>
          <p:spPr bwMode="auto">
            <a:xfrm>
              <a:off x="1050" y="2925"/>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6</a:t>
              </a:r>
            </a:p>
          </p:txBody>
        </p:sp>
        <p:sp>
          <p:nvSpPr>
            <p:cNvPr id="1356825" name="Rectangle 25"/>
            <p:cNvSpPr>
              <a:spLocks noChangeArrowheads="1"/>
            </p:cNvSpPr>
            <p:nvPr/>
          </p:nvSpPr>
          <p:spPr bwMode="auto">
            <a:xfrm>
              <a:off x="1351"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12</a:t>
              </a:r>
            </a:p>
          </p:txBody>
        </p:sp>
        <p:sp>
          <p:nvSpPr>
            <p:cNvPr id="1356826" name="Rectangle 26"/>
            <p:cNvSpPr>
              <a:spLocks noChangeArrowheads="1"/>
            </p:cNvSpPr>
            <p:nvPr/>
          </p:nvSpPr>
          <p:spPr bwMode="auto">
            <a:xfrm>
              <a:off x="2024"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24</a:t>
              </a:r>
            </a:p>
          </p:txBody>
        </p:sp>
        <p:sp>
          <p:nvSpPr>
            <p:cNvPr id="1356827" name="Rectangle 27"/>
            <p:cNvSpPr>
              <a:spLocks noChangeArrowheads="1"/>
            </p:cNvSpPr>
            <p:nvPr/>
          </p:nvSpPr>
          <p:spPr bwMode="auto">
            <a:xfrm>
              <a:off x="1688"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18</a:t>
              </a:r>
            </a:p>
          </p:txBody>
        </p:sp>
        <p:sp>
          <p:nvSpPr>
            <p:cNvPr id="1356828" name="Rectangle 28"/>
            <p:cNvSpPr>
              <a:spLocks noChangeArrowheads="1"/>
            </p:cNvSpPr>
            <p:nvPr/>
          </p:nvSpPr>
          <p:spPr bwMode="auto">
            <a:xfrm>
              <a:off x="489" y="1629"/>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8.0</a:t>
              </a:r>
            </a:p>
          </p:txBody>
        </p:sp>
        <p:sp>
          <p:nvSpPr>
            <p:cNvPr id="1356829" name="Rectangle 29"/>
            <p:cNvSpPr>
              <a:spLocks noChangeArrowheads="1"/>
            </p:cNvSpPr>
            <p:nvPr/>
          </p:nvSpPr>
          <p:spPr bwMode="auto">
            <a:xfrm>
              <a:off x="489" y="1927"/>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6.0</a:t>
              </a:r>
            </a:p>
          </p:txBody>
        </p:sp>
        <p:sp>
          <p:nvSpPr>
            <p:cNvPr id="1356830" name="Rectangle 30"/>
            <p:cNvSpPr>
              <a:spLocks noChangeArrowheads="1"/>
            </p:cNvSpPr>
            <p:nvPr/>
          </p:nvSpPr>
          <p:spPr bwMode="auto">
            <a:xfrm>
              <a:off x="489" y="2225"/>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4.0</a:t>
              </a:r>
            </a:p>
          </p:txBody>
        </p:sp>
        <p:sp>
          <p:nvSpPr>
            <p:cNvPr id="1356831" name="Rectangle 31"/>
            <p:cNvSpPr>
              <a:spLocks noChangeArrowheads="1"/>
            </p:cNvSpPr>
            <p:nvPr/>
          </p:nvSpPr>
          <p:spPr bwMode="auto">
            <a:xfrm>
              <a:off x="489" y="2522"/>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2.0</a:t>
              </a:r>
            </a:p>
          </p:txBody>
        </p:sp>
        <p:sp>
          <p:nvSpPr>
            <p:cNvPr id="1356832" name="Rectangle 32"/>
            <p:cNvSpPr>
              <a:spLocks noChangeArrowheads="1"/>
            </p:cNvSpPr>
            <p:nvPr/>
          </p:nvSpPr>
          <p:spPr bwMode="auto">
            <a:xfrm>
              <a:off x="595" y="2820"/>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0</a:t>
              </a:r>
            </a:p>
          </p:txBody>
        </p:sp>
        <p:sp>
          <p:nvSpPr>
            <p:cNvPr id="1356833" name="Rectangle 33"/>
            <p:cNvSpPr>
              <a:spLocks noChangeArrowheads="1"/>
            </p:cNvSpPr>
            <p:nvPr/>
          </p:nvSpPr>
          <p:spPr bwMode="auto">
            <a:xfrm>
              <a:off x="2365" y="2925"/>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0</a:t>
              </a:r>
            </a:p>
          </p:txBody>
        </p:sp>
        <p:sp>
          <p:nvSpPr>
            <p:cNvPr id="1356834" name="Rectangle 34"/>
            <p:cNvSpPr>
              <a:spLocks noChangeArrowheads="1"/>
            </p:cNvSpPr>
            <p:nvPr/>
          </p:nvSpPr>
          <p:spPr bwMode="auto">
            <a:xfrm>
              <a:off x="2700" y="2925"/>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6</a:t>
              </a:r>
            </a:p>
          </p:txBody>
        </p:sp>
        <p:sp>
          <p:nvSpPr>
            <p:cNvPr id="1356835" name="Rectangle 35"/>
            <p:cNvSpPr>
              <a:spLocks noChangeArrowheads="1"/>
            </p:cNvSpPr>
            <p:nvPr/>
          </p:nvSpPr>
          <p:spPr bwMode="auto">
            <a:xfrm>
              <a:off x="3001"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12</a:t>
              </a:r>
            </a:p>
          </p:txBody>
        </p:sp>
        <p:sp>
          <p:nvSpPr>
            <p:cNvPr id="1356836" name="Rectangle 36"/>
            <p:cNvSpPr>
              <a:spLocks noChangeArrowheads="1"/>
            </p:cNvSpPr>
            <p:nvPr/>
          </p:nvSpPr>
          <p:spPr bwMode="auto">
            <a:xfrm>
              <a:off x="3672"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24</a:t>
              </a:r>
            </a:p>
          </p:txBody>
        </p:sp>
        <p:sp>
          <p:nvSpPr>
            <p:cNvPr id="1356837" name="Rectangle 37"/>
            <p:cNvSpPr>
              <a:spLocks noChangeArrowheads="1"/>
            </p:cNvSpPr>
            <p:nvPr/>
          </p:nvSpPr>
          <p:spPr bwMode="auto">
            <a:xfrm>
              <a:off x="3337"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18</a:t>
              </a:r>
            </a:p>
          </p:txBody>
        </p:sp>
        <p:sp>
          <p:nvSpPr>
            <p:cNvPr id="1356838" name="Rectangle 38"/>
            <p:cNvSpPr>
              <a:spLocks noChangeArrowheads="1"/>
            </p:cNvSpPr>
            <p:nvPr/>
          </p:nvSpPr>
          <p:spPr bwMode="auto">
            <a:xfrm>
              <a:off x="2135" y="1629"/>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8.0</a:t>
              </a:r>
            </a:p>
          </p:txBody>
        </p:sp>
        <p:sp>
          <p:nvSpPr>
            <p:cNvPr id="1356839" name="Rectangle 39"/>
            <p:cNvSpPr>
              <a:spLocks noChangeArrowheads="1"/>
            </p:cNvSpPr>
            <p:nvPr/>
          </p:nvSpPr>
          <p:spPr bwMode="auto">
            <a:xfrm>
              <a:off x="2135" y="1927"/>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6.0</a:t>
              </a:r>
            </a:p>
          </p:txBody>
        </p:sp>
        <p:sp>
          <p:nvSpPr>
            <p:cNvPr id="1356840" name="Rectangle 40"/>
            <p:cNvSpPr>
              <a:spLocks noChangeArrowheads="1"/>
            </p:cNvSpPr>
            <p:nvPr/>
          </p:nvSpPr>
          <p:spPr bwMode="auto">
            <a:xfrm>
              <a:off x="2135" y="2225"/>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4.0</a:t>
              </a:r>
            </a:p>
          </p:txBody>
        </p:sp>
        <p:sp>
          <p:nvSpPr>
            <p:cNvPr id="1356841" name="Rectangle 41"/>
            <p:cNvSpPr>
              <a:spLocks noChangeArrowheads="1"/>
            </p:cNvSpPr>
            <p:nvPr/>
          </p:nvSpPr>
          <p:spPr bwMode="auto">
            <a:xfrm>
              <a:off x="2135" y="2522"/>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2.0</a:t>
              </a:r>
            </a:p>
          </p:txBody>
        </p:sp>
        <p:sp>
          <p:nvSpPr>
            <p:cNvPr id="1356842" name="Rectangle 42"/>
            <p:cNvSpPr>
              <a:spLocks noChangeArrowheads="1"/>
            </p:cNvSpPr>
            <p:nvPr/>
          </p:nvSpPr>
          <p:spPr bwMode="auto">
            <a:xfrm>
              <a:off x="2243" y="2820"/>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0</a:t>
              </a:r>
            </a:p>
          </p:txBody>
        </p:sp>
        <p:sp>
          <p:nvSpPr>
            <p:cNvPr id="1356843" name="Rectangle 43"/>
            <p:cNvSpPr>
              <a:spLocks noChangeArrowheads="1"/>
            </p:cNvSpPr>
            <p:nvPr/>
          </p:nvSpPr>
          <p:spPr bwMode="auto">
            <a:xfrm>
              <a:off x="4023" y="2925"/>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0</a:t>
              </a:r>
            </a:p>
          </p:txBody>
        </p:sp>
        <p:sp>
          <p:nvSpPr>
            <p:cNvPr id="1356844" name="Rectangle 44"/>
            <p:cNvSpPr>
              <a:spLocks noChangeArrowheads="1"/>
            </p:cNvSpPr>
            <p:nvPr/>
          </p:nvSpPr>
          <p:spPr bwMode="auto">
            <a:xfrm>
              <a:off x="4358" y="2925"/>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6</a:t>
              </a:r>
            </a:p>
          </p:txBody>
        </p:sp>
        <p:sp>
          <p:nvSpPr>
            <p:cNvPr id="1356845" name="Rectangle 45"/>
            <p:cNvSpPr>
              <a:spLocks noChangeArrowheads="1"/>
            </p:cNvSpPr>
            <p:nvPr/>
          </p:nvSpPr>
          <p:spPr bwMode="auto">
            <a:xfrm>
              <a:off x="4659"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12</a:t>
              </a:r>
            </a:p>
          </p:txBody>
        </p:sp>
        <p:sp>
          <p:nvSpPr>
            <p:cNvPr id="1356846" name="Rectangle 46"/>
            <p:cNvSpPr>
              <a:spLocks noChangeArrowheads="1"/>
            </p:cNvSpPr>
            <p:nvPr/>
          </p:nvSpPr>
          <p:spPr bwMode="auto">
            <a:xfrm>
              <a:off x="5330"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24</a:t>
              </a:r>
            </a:p>
          </p:txBody>
        </p:sp>
        <p:sp>
          <p:nvSpPr>
            <p:cNvPr id="1356847" name="Rectangle 47"/>
            <p:cNvSpPr>
              <a:spLocks noChangeArrowheads="1"/>
            </p:cNvSpPr>
            <p:nvPr/>
          </p:nvSpPr>
          <p:spPr bwMode="auto">
            <a:xfrm>
              <a:off x="4994" y="2925"/>
              <a:ext cx="162"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18</a:t>
              </a:r>
            </a:p>
          </p:txBody>
        </p:sp>
        <p:sp>
          <p:nvSpPr>
            <p:cNvPr id="1356848" name="Rectangle 48"/>
            <p:cNvSpPr>
              <a:spLocks noChangeArrowheads="1"/>
            </p:cNvSpPr>
            <p:nvPr/>
          </p:nvSpPr>
          <p:spPr bwMode="auto">
            <a:xfrm>
              <a:off x="3794" y="1629"/>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8.0</a:t>
              </a:r>
            </a:p>
          </p:txBody>
        </p:sp>
        <p:sp>
          <p:nvSpPr>
            <p:cNvPr id="1356849" name="Rectangle 49"/>
            <p:cNvSpPr>
              <a:spLocks noChangeArrowheads="1"/>
            </p:cNvSpPr>
            <p:nvPr/>
          </p:nvSpPr>
          <p:spPr bwMode="auto">
            <a:xfrm>
              <a:off x="3794" y="1927"/>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6.0</a:t>
              </a:r>
            </a:p>
          </p:txBody>
        </p:sp>
        <p:sp>
          <p:nvSpPr>
            <p:cNvPr id="1356850" name="Rectangle 50"/>
            <p:cNvSpPr>
              <a:spLocks noChangeArrowheads="1"/>
            </p:cNvSpPr>
            <p:nvPr/>
          </p:nvSpPr>
          <p:spPr bwMode="auto">
            <a:xfrm>
              <a:off x="3794" y="2225"/>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4.0</a:t>
              </a:r>
            </a:p>
          </p:txBody>
        </p:sp>
        <p:sp>
          <p:nvSpPr>
            <p:cNvPr id="1356851" name="Rectangle 51"/>
            <p:cNvSpPr>
              <a:spLocks noChangeArrowheads="1"/>
            </p:cNvSpPr>
            <p:nvPr/>
          </p:nvSpPr>
          <p:spPr bwMode="auto">
            <a:xfrm>
              <a:off x="3794" y="2522"/>
              <a:ext cx="209"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2.0</a:t>
              </a:r>
            </a:p>
          </p:txBody>
        </p:sp>
        <p:sp>
          <p:nvSpPr>
            <p:cNvPr id="1356852" name="Rectangle 52"/>
            <p:cNvSpPr>
              <a:spLocks noChangeArrowheads="1"/>
            </p:cNvSpPr>
            <p:nvPr/>
          </p:nvSpPr>
          <p:spPr bwMode="auto">
            <a:xfrm>
              <a:off x="3901" y="2820"/>
              <a:ext cx="81" cy="154"/>
            </a:xfrm>
            <a:prstGeom prst="rect">
              <a:avLst/>
            </a:prstGeom>
            <a:noFill/>
            <a:ln w="9525">
              <a:noFill/>
              <a:miter lim="800000"/>
              <a:headEnd/>
              <a:tailEnd/>
            </a:ln>
          </p:spPr>
          <p:txBody>
            <a:bodyPr wrap="none" lIns="0" tIns="0" rIns="0" bIns="0">
              <a:spAutoFit/>
            </a:bodyPr>
            <a:lstStyle/>
            <a:p>
              <a:pPr algn="ctr"/>
              <a:r>
                <a:rPr lang="en-US">
                  <a:solidFill>
                    <a:schemeClr val="tx2"/>
                  </a:solidFill>
                  <a:latin typeface="Verdana" pitchFamily="34" charset="0"/>
                </a:rPr>
                <a:t>0</a:t>
              </a:r>
            </a:p>
          </p:txBody>
        </p:sp>
        <p:sp>
          <p:nvSpPr>
            <p:cNvPr id="1356853" name="Freeform 53"/>
            <p:cNvSpPr>
              <a:spLocks/>
            </p:cNvSpPr>
            <p:nvPr/>
          </p:nvSpPr>
          <p:spPr bwMode="auto">
            <a:xfrm>
              <a:off x="4077" y="2434"/>
              <a:ext cx="1350" cy="404"/>
            </a:xfrm>
            <a:custGeom>
              <a:avLst/>
              <a:gdLst/>
              <a:ahLst/>
              <a:cxnLst>
                <a:cxn ang="0">
                  <a:pos x="0" y="270"/>
                </a:cxn>
                <a:cxn ang="0">
                  <a:pos x="12" y="264"/>
                </a:cxn>
                <a:cxn ang="0">
                  <a:pos x="30" y="254"/>
                </a:cxn>
                <a:cxn ang="0">
                  <a:pos x="72" y="236"/>
                </a:cxn>
                <a:cxn ang="0">
                  <a:pos x="112" y="218"/>
                </a:cxn>
                <a:cxn ang="0">
                  <a:pos x="134" y="206"/>
                </a:cxn>
                <a:cxn ang="0">
                  <a:pos x="174" y="166"/>
                </a:cxn>
                <a:cxn ang="0">
                  <a:pos x="214" y="128"/>
                </a:cxn>
                <a:cxn ang="0">
                  <a:pos x="314" y="50"/>
                </a:cxn>
                <a:cxn ang="0">
                  <a:pos x="322" y="42"/>
                </a:cxn>
                <a:cxn ang="0">
                  <a:pos x="328" y="34"/>
                </a:cxn>
                <a:cxn ang="0">
                  <a:pos x="342" y="18"/>
                </a:cxn>
                <a:cxn ang="0">
                  <a:pos x="350" y="12"/>
                </a:cxn>
                <a:cxn ang="0">
                  <a:pos x="360" y="6"/>
                </a:cxn>
                <a:cxn ang="0">
                  <a:pos x="374" y="4"/>
                </a:cxn>
                <a:cxn ang="0">
                  <a:pos x="390" y="4"/>
                </a:cxn>
                <a:cxn ang="0">
                  <a:pos x="412" y="6"/>
                </a:cxn>
                <a:cxn ang="0">
                  <a:pos x="436" y="6"/>
                </a:cxn>
                <a:cxn ang="0">
                  <a:pos x="488" y="4"/>
                </a:cxn>
                <a:cxn ang="0">
                  <a:pos x="546" y="0"/>
                </a:cxn>
                <a:cxn ang="0">
                  <a:pos x="672" y="72"/>
                </a:cxn>
                <a:cxn ang="0">
                  <a:pos x="688" y="80"/>
                </a:cxn>
                <a:cxn ang="0">
                  <a:pos x="714" y="98"/>
                </a:cxn>
                <a:cxn ang="0">
                  <a:pos x="744" y="120"/>
                </a:cxn>
                <a:cxn ang="0">
                  <a:pos x="758" y="130"/>
                </a:cxn>
                <a:cxn ang="0">
                  <a:pos x="768" y="142"/>
                </a:cxn>
                <a:cxn ang="0">
                  <a:pos x="796" y="172"/>
                </a:cxn>
                <a:cxn ang="0">
                  <a:pos x="832" y="208"/>
                </a:cxn>
                <a:cxn ang="0">
                  <a:pos x="866" y="244"/>
                </a:cxn>
                <a:cxn ang="0">
                  <a:pos x="886" y="266"/>
                </a:cxn>
                <a:cxn ang="0">
                  <a:pos x="900" y="280"/>
                </a:cxn>
                <a:cxn ang="0">
                  <a:pos x="920" y="298"/>
                </a:cxn>
                <a:cxn ang="0">
                  <a:pos x="942" y="314"/>
                </a:cxn>
                <a:cxn ang="0">
                  <a:pos x="958" y="324"/>
                </a:cxn>
                <a:cxn ang="0">
                  <a:pos x="972" y="330"/>
                </a:cxn>
                <a:cxn ang="0">
                  <a:pos x="996" y="338"/>
                </a:cxn>
                <a:cxn ang="0">
                  <a:pos x="1068" y="360"/>
                </a:cxn>
                <a:cxn ang="0">
                  <a:pos x="1190" y="396"/>
                </a:cxn>
                <a:cxn ang="0">
                  <a:pos x="1208" y="400"/>
                </a:cxn>
                <a:cxn ang="0">
                  <a:pos x="1230" y="402"/>
                </a:cxn>
                <a:cxn ang="0">
                  <a:pos x="1282" y="404"/>
                </a:cxn>
                <a:cxn ang="0">
                  <a:pos x="1350" y="404"/>
                </a:cxn>
              </a:cxnLst>
              <a:rect l="0" t="0" r="r" b="b"/>
              <a:pathLst>
                <a:path w="1350" h="404">
                  <a:moveTo>
                    <a:pt x="0" y="270"/>
                  </a:moveTo>
                  <a:lnTo>
                    <a:pt x="12" y="264"/>
                  </a:lnTo>
                  <a:lnTo>
                    <a:pt x="30" y="254"/>
                  </a:lnTo>
                  <a:lnTo>
                    <a:pt x="72" y="236"/>
                  </a:lnTo>
                  <a:lnTo>
                    <a:pt x="112" y="218"/>
                  </a:lnTo>
                  <a:lnTo>
                    <a:pt x="134" y="206"/>
                  </a:lnTo>
                  <a:lnTo>
                    <a:pt x="174" y="166"/>
                  </a:lnTo>
                  <a:lnTo>
                    <a:pt x="214" y="128"/>
                  </a:lnTo>
                  <a:lnTo>
                    <a:pt x="314" y="50"/>
                  </a:lnTo>
                  <a:lnTo>
                    <a:pt x="322" y="42"/>
                  </a:lnTo>
                  <a:lnTo>
                    <a:pt x="328" y="34"/>
                  </a:lnTo>
                  <a:lnTo>
                    <a:pt x="342" y="18"/>
                  </a:lnTo>
                  <a:lnTo>
                    <a:pt x="350" y="12"/>
                  </a:lnTo>
                  <a:lnTo>
                    <a:pt x="360" y="6"/>
                  </a:lnTo>
                  <a:lnTo>
                    <a:pt x="374" y="4"/>
                  </a:lnTo>
                  <a:lnTo>
                    <a:pt x="390" y="4"/>
                  </a:lnTo>
                  <a:lnTo>
                    <a:pt x="412" y="6"/>
                  </a:lnTo>
                  <a:lnTo>
                    <a:pt x="436" y="6"/>
                  </a:lnTo>
                  <a:lnTo>
                    <a:pt x="488" y="4"/>
                  </a:lnTo>
                  <a:lnTo>
                    <a:pt x="546" y="0"/>
                  </a:lnTo>
                  <a:lnTo>
                    <a:pt x="672" y="72"/>
                  </a:lnTo>
                  <a:lnTo>
                    <a:pt x="688" y="80"/>
                  </a:lnTo>
                  <a:lnTo>
                    <a:pt x="714" y="98"/>
                  </a:lnTo>
                  <a:lnTo>
                    <a:pt x="744" y="120"/>
                  </a:lnTo>
                  <a:lnTo>
                    <a:pt x="758" y="130"/>
                  </a:lnTo>
                  <a:lnTo>
                    <a:pt x="768" y="142"/>
                  </a:lnTo>
                  <a:lnTo>
                    <a:pt x="796" y="172"/>
                  </a:lnTo>
                  <a:lnTo>
                    <a:pt x="832" y="208"/>
                  </a:lnTo>
                  <a:lnTo>
                    <a:pt x="866" y="244"/>
                  </a:lnTo>
                  <a:lnTo>
                    <a:pt x="886" y="266"/>
                  </a:lnTo>
                  <a:lnTo>
                    <a:pt x="900" y="280"/>
                  </a:lnTo>
                  <a:lnTo>
                    <a:pt x="920" y="298"/>
                  </a:lnTo>
                  <a:lnTo>
                    <a:pt x="942" y="314"/>
                  </a:lnTo>
                  <a:lnTo>
                    <a:pt x="958" y="324"/>
                  </a:lnTo>
                  <a:lnTo>
                    <a:pt x="972" y="330"/>
                  </a:lnTo>
                  <a:lnTo>
                    <a:pt x="996" y="338"/>
                  </a:lnTo>
                  <a:lnTo>
                    <a:pt x="1068" y="360"/>
                  </a:lnTo>
                  <a:lnTo>
                    <a:pt x="1190" y="396"/>
                  </a:lnTo>
                  <a:lnTo>
                    <a:pt x="1208" y="400"/>
                  </a:lnTo>
                  <a:lnTo>
                    <a:pt x="1230" y="402"/>
                  </a:lnTo>
                  <a:lnTo>
                    <a:pt x="1282" y="404"/>
                  </a:lnTo>
                  <a:lnTo>
                    <a:pt x="1350" y="404"/>
                  </a:lnTo>
                </a:path>
              </a:pathLst>
            </a:custGeom>
            <a:noFill/>
            <a:ln w="38100">
              <a:solidFill>
                <a:srgbClr val="8A560F"/>
              </a:solidFill>
              <a:prstDash val="solid"/>
              <a:round/>
              <a:headEnd/>
              <a:tailEnd/>
            </a:ln>
          </p:spPr>
          <p:txBody>
            <a:bodyPr/>
            <a:lstStyle/>
            <a:p>
              <a:endParaRPr lang="en-ZA"/>
            </a:p>
          </p:txBody>
        </p:sp>
        <p:sp>
          <p:nvSpPr>
            <p:cNvPr id="1356854" name="Freeform 54"/>
            <p:cNvSpPr>
              <a:spLocks/>
            </p:cNvSpPr>
            <p:nvPr/>
          </p:nvSpPr>
          <p:spPr bwMode="auto">
            <a:xfrm>
              <a:off x="4077" y="2504"/>
              <a:ext cx="1350" cy="344"/>
            </a:xfrm>
            <a:custGeom>
              <a:avLst/>
              <a:gdLst/>
              <a:ahLst/>
              <a:cxnLst>
                <a:cxn ang="0">
                  <a:pos x="0" y="256"/>
                </a:cxn>
                <a:cxn ang="0">
                  <a:pos x="32" y="236"/>
                </a:cxn>
                <a:cxn ang="0">
                  <a:pos x="66" y="214"/>
                </a:cxn>
                <a:cxn ang="0">
                  <a:pos x="94" y="194"/>
                </a:cxn>
                <a:cxn ang="0">
                  <a:pos x="104" y="186"/>
                </a:cxn>
                <a:cxn ang="0">
                  <a:pos x="112" y="178"/>
                </a:cxn>
                <a:cxn ang="0">
                  <a:pos x="134" y="156"/>
                </a:cxn>
                <a:cxn ang="0">
                  <a:pos x="172" y="118"/>
                </a:cxn>
                <a:cxn ang="0">
                  <a:pos x="212" y="80"/>
                </a:cxn>
                <a:cxn ang="0">
                  <a:pos x="238" y="58"/>
                </a:cxn>
                <a:cxn ang="0">
                  <a:pos x="264" y="42"/>
                </a:cxn>
                <a:cxn ang="0">
                  <a:pos x="300" y="22"/>
                </a:cxn>
                <a:cxn ang="0">
                  <a:pos x="346" y="0"/>
                </a:cxn>
                <a:cxn ang="0">
                  <a:pos x="376" y="14"/>
                </a:cxn>
                <a:cxn ang="0">
                  <a:pos x="446" y="18"/>
                </a:cxn>
                <a:cxn ang="0">
                  <a:pos x="458" y="18"/>
                </a:cxn>
                <a:cxn ang="0">
                  <a:pos x="482" y="16"/>
                </a:cxn>
                <a:cxn ang="0">
                  <a:pos x="494" y="18"/>
                </a:cxn>
                <a:cxn ang="0">
                  <a:pos x="512" y="24"/>
                </a:cxn>
                <a:cxn ang="0">
                  <a:pos x="558" y="40"/>
                </a:cxn>
                <a:cxn ang="0">
                  <a:pos x="606" y="58"/>
                </a:cxn>
                <a:cxn ang="0">
                  <a:pos x="640" y="74"/>
                </a:cxn>
                <a:cxn ang="0">
                  <a:pos x="654" y="82"/>
                </a:cxn>
                <a:cxn ang="0">
                  <a:pos x="668" y="94"/>
                </a:cxn>
                <a:cxn ang="0">
                  <a:pos x="702" y="124"/>
                </a:cxn>
                <a:cxn ang="0">
                  <a:pos x="742" y="154"/>
                </a:cxn>
                <a:cxn ang="0">
                  <a:pos x="762" y="168"/>
                </a:cxn>
                <a:cxn ang="0">
                  <a:pos x="784" y="178"/>
                </a:cxn>
                <a:cxn ang="0">
                  <a:pos x="806" y="190"/>
                </a:cxn>
                <a:cxn ang="0">
                  <a:pos x="830" y="206"/>
                </a:cxn>
                <a:cxn ang="0">
                  <a:pos x="882" y="242"/>
                </a:cxn>
                <a:cxn ang="0">
                  <a:pos x="934" y="276"/>
                </a:cxn>
                <a:cxn ang="0">
                  <a:pos x="956" y="292"/>
                </a:cxn>
                <a:cxn ang="0">
                  <a:pos x="976" y="302"/>
                </a:cxn>
                <a:cxn ang="0">
                  <a:pos x="1010" y="320"/>
                </a:cxn>
                <a:cxn ang="0">
                  <a:pos x="1044" y="332"/>
                </a:cxn>
                <a:cxn ang="0">
                  <a:pos x="1070" y="340"/>
                </a:cxn>
                <a:cxn ang="0">
                  <a:pos x="1086" y="344"/>
                </a:cxn>
                <a:cxn ang="0">
                  <a:pos x="1350" y="342"/>
                </a:cxn>
              </a:cxnLst>
              <a:rect l="0" t="0" r="r" b="b"/>
              <a:pathLst>
                <a:path w="1350" h="344">
                  <a:moveTo>
                    <a:pt x="0" y="256"/>
                  </a:moveTo>
                  <a:lnTo>
                    <a:pt x="32" y="236"/>
                  </a:lnTo>
                  <a:lnTo>
                    <a:pt x="66" y="214"/>
                  </a:lnTo>
                  <a:lnTo>
                    <a:pt x="94" y="194"/>
                  </a:lnTo>
                  <a:lnTo>
                    <a:pt x="104" y="186"/>
                  </a:lnTo>
                  <a:lnTo>
                    <a:pt x="112" y="178"/>
                  </a:lnTo>
                  <a:lnTo>
                    <a:pt x="134" y="156"/>
                  </a:lnTo>
                  <a:lnTo>
                    <a:pt x="172" y="118"/>
                  </a:lnTo>
                  <a:lnTo>
                    <a:pt x="212" y="80"/>
                  </a:lnTo>
                  <a:lnTo>
                    <a:pt x="238" y="58"/>
                  </a:lnTo>
                  <a:lnTo>
                    <a:pt x="264" y="42"/>
                  </a:lnTo>
                  <a:lnTo>
                    <a:pt x="300" y="22"/>
                  </a:lnTo>
                  <a:lnTo>
                    <a:pt x="346" y="0"/>
                  </a:lnTo>
                  <a:lnTo>
                    <a:pt x="376" y="14"/>
                  </a:lnTo>
                  <a:lnTo>
                    <a:pt x="446" y="18"/>
                  </a:lnTo>
                  <a:lnTo>
                    <a:pt x="458" y="18"/>
                  </a:lnTo>
                  <a:lnTo>
                    <a:pt x="482" y="16"/>
                  </a:lnTo>
                  <a:lnTo>
                    <a:pt x="494" y="18"/>
                  </a:lnTo>
                  <a:lnTo>
                    <a:pt x="512" y="24"/>
                  </a:lnTo>
                  <a:lnTo>
                    <a:pt x="558" y="40"/>
                  </a:lnTo>
                  <a:lnTo>
                    <a:pt x="606" y="58"/>
                  </a:lnTo>
                  <a:lnTo>
                    <a:pt x="640" y="74"/>
                  </a:lnTo>
                  <a:lnTo>
                    <a:pt x="654" y="82"/>
                  </a:lnTo>
                  <a:lnTo>
                    <a:pt x="668" y="94"/>
                  </a:lnTo>
                  <a:lnTo>
                    <a:pt x="702" y="124"/>
                  </a:lnTo>
                  <a:lnTo>
                    <a:pt x="742" y="154"/>
                  </a:lnTo>
                  <a:lnTo>
                    <a:pt x="762" y="168"/>
                  </a:lnTo>
                  <a:lnTo>
                    <a:pt x="784" y="178"/>
                  </a:lnTo>
                  <a:lnTo>
                    <a:pt x="806" y="190"/>
                  </a:lnTo>
                  <a:lnTo>
                    <a:pt x="830" y="206"/>
                  </a:lnTo>
                  <a:lnTo>
                    <a:pt x="882" y="242"/>
                  </a:lnTo>
                  <a:lnTo>
                    <a:pt x="934" y="276"/>
                  </a:lnTo>
                  <a:lnTo>
                    <a:pt x="956" y="292"/>
                  </a:lnTo>
                  <a:lnTo>
                    <a:pt x="976" y="302"/>
                  </a:lnTo>
                  <a:lnTo>
                    <a:pt x="1010" y="320"/>
                  </a:lnTo>
                  <a:lnTo>
                    <a:pt x="1044" y="332"/>
                  </a:lnTo>
                  <a:lnTo>
                    <a:pt x="1070" y="340"/>
                  </a:lnTo>
                  <a:lnTo>
                    <a:pt x="1086" y="344"/>
                  </a:lnTo>
                  <a:lnTo>
                    <a:pt x="1350" y="342"/>
                  </a:lnTo>
                </a:path>
              </a:pathLst>
            </a:custGeom>
            <a:noFill/>
            <a:ln w="38100">
              <a:solidFill>
                <a:schemeClr val="tx1"/>
              </a:solidFill>
              <a:prstDash val="solid"/>
              <a:round/>
              <a:headEnd/>
              <a:tailEnd/>
            </a:ln>
          </p:spPr>
          <p:txBody>
            <a:bodyPr/>
            <a:lstStyle/>
            <a:p>
              <a:endParaRPr lang="en-ZA"/>
            </a:p>
          </p:txBody>
        </p:sp>
        <p:sp>
          <p:nvSpPr>
            <p:cNvPr id="1356855" name="Freeform 55"/>
            <p:cNvSpPr>
              <a:spLocks/>
            </p:cNvSpPr>
            <p:nvPr/>
          </p:nvSpPr>
          <p:spPr bwMode="auto">
            <a:xfrm>
              <a:off x="4073" y="2386"/>
              <a:ext cx="1342" cy="460"/>
            </a:xfrm>
            <a:custGeom>
              <a:avLst/>
              <a:gdLst/>
              <a:ahLst/>
              <a:cxnLst>
                <a:cxn ang="0">
                  <a:pos x="10" y="438"/>
                </a:cxn>
                <a:cxn ang="0">
                  <a:pos x="46" y="384"/>
                </a:cxn>
                <a:cxn ang="0">
                  <a:pos x="84" y="314"/>
                </a:cxn>
                <a:cxn ang="0">
                  <a:pos x="124" y="246"/>
                </a:cxn>
                <a:cxn ang="0">
                  <a:pos x="160" y="190"/>
                </a:cxn>
                <a:cxn ang="0">
                  <a:pos x="168" y="178"/>
                </a:cxn>
                <a:cxn ang="0">
                  <a:pos x="206" y="146"/>
                </a:cxn>
                <a:cxn ang="0">
                  <a:pos x="244" y="116"/>
                </a:cxn>
                <a:cxn ang="0">
                  <a:pos x="268" y="102"/>
                </a:cxn>
                <a:cxn ang="0">
                  <a:pos x="286" y="100"/>
                </a:cxn>
                <a:cxn ang="0">
                  <a:pos x="314" y="102"/>
                </a:cxn>
                <a:cxn ang="0">
                  <a:pos x="332" y="102"/>
                </a:cxn>
                <a:cxn ang="0">
                  <a:pos x="344" y="96"/>
                </a:cxn>
                <a:cxn ang="0">
                  <a:pos x="452" y="6"/>
                </a:cxn>
                <a:cxn ang="0">
                  <a:pos x="494" y="0"/>
                </a:cxn>
                <a:cxn ang="0">
                  <a:pos x="518" y="10"/>
                </a:cxn>
                <a:cxn ang="0">
                  <a:pos x="582" y="54"/>
                </a:cxn>
                <a:cxn ang="0">
                  <a:pos x="658" y="120"/>
                </a:cxn>
                <a:cxn ang="0">
                  <a:pos x="726" y="182"/>
                </a:cxn>
                <a:cxn ang="0">
                  <a:pos x="754" y="216"/>
                </a:cxn>
                <a:cxn ang="0">
                  <a:pos x="790" y="258"/>
                </a:cxn>
                <a:cxn ang="0">
                  <a:pos x="788" y="270"/>
                </a:cxn>
                <a:cxn ang="0">
                  <a:pos x="794" y="286"/>
                </a:cxn>
                <a:cxn ang="0">
                  <a:pos x="814" y="310"/>
                </a:cxn>
                <a:cxn ang="0">
                  <a:pos x="850" y="336"/>
                </a:cxn>
                <a:cxn ang="0">
                  <a:pos x="886" y="372"/>
                </a:cxn>
                <a:cxn ang="0">
                  <a:pos x="918" y="406"/>
                </a:cxn>
                <a:cxn ang="0">
                  <a:pos x="944" y="420"/>
                </a:cxn>
                <a:cxn ang="0">
                  <a:pos x="1018" y="446"/>
                </a:cxn>
                <a:cxn ang="0">
                  <a:pos x="1070" y="456"/>
                </a:cxn>
                <a:cxn ang="0">
                  <a:pos x="1150" y="460"/>
                </a:cxn>
                <a:cxn ang="0">
                  <a:pos x="1342" y="456"/>
                </a:cxn>
              </a:cxnLst>
              <a:rect l="0" t="0" r="r" b="b"/>
              <a:pathLst>
                <a:path w="1342" h="460">
                  <a:moveTo>
                    <a:pt x="0" y="450"/>
                  </a:moveTo>
                  <a:lnTo>
                    <a:pt x="10" y="438"/>
                  </a:lnTo>
                  <a:lnTo>
                    <a:pt x="22" y="422"/>
                  </a:lnTo>
                  <a:lnTo>
                    <a:pt x="46" y="384"/>
                  </a:lnTo>
                  <a:lnTo>
                    <a:pt x="70" y="344"/>
                  </a:lnTo>
                  <a:lnTo>
                    <a:pt x="84" y="314"/>
                  </a:lnTo>
                  <a:lnTo>
                    <a:pt x="100" y="284"/>
                  </a:lnTo>
                  <a:lnTo>
                    <a:pt x="124" y="246"/>
                  </a:lnTo>
                  <a:lnTo>
                    <a:pt x="148" y="210"/>
                  </a:lnTo>
                  <a:lnTo>
                    <a:pt x="160" y="190"/>
                  </a:lnTo>
                  <a:lnTo>
                    <a:pt x="162" y="184"/>
                  </a:lnTo>
                  <a:lnTo>
                    <a:pt x="168" y="178"/>
                  </a:lnTo>
                  <a:lnTo>
                    <a:pt x="186" y="162"/>
                  </a:lnTo>
                  <a:lnTo>
                    <a:pt x="206" y="146"/>
                  </a:lnTo>
                  <a:lnTo>
                    <a:pt x="220" y="134"/>
                  </a:lnTo>
                  <a:lnTo>
                    <a:pt x="244" y="116"/>
                  </a:lnTo>
                  <a:lnTo>
                    <a:pt x="258" y="106"/>
                  </a:lnTo>
                  <a:lnTo>
                    <a:pt x="268" y="102"/>
                  </a:lnTo>
                  <a:lnTo>
                    <a:pt x="276" y="100"/>
                  </a:lnTo>
                  <a:lnTo>
                    <a:pt x="286" y="100"/>
                  </a:lnTo>
                  <a:lnTo>
                    <a:pt x="294" y="100"/>
                  </a:lnTo>
                  <a:lnTo>
                    <a:pt x="314" y="102"/>
                  </a:lnTo>
                  <a:lnTo>
                    <a:pt x="324" y="102"/>
                  </a:lnTo>
                  <a:lnTo>
                    <a:pt x="332" y="102"/>
                  </a:lnTo>
                  <a:lnTo>
                    <a:pt x="338" y="100"/>
                  </a:lnTo>
                  <a:lnTo>
                    <a:pt x="344" y="96"/>
                  </a:lnTo>
                  <a:lnTo>
                    <a:pt x="412" y="16"/>
                  </a:lnTo>
                  <a:lnTo>
                    <a:pt x="452" y="6"/>
                  </a:lnTo>
                  <a:lnTo>
                    <a:pt x="482" y="0"/>
                  </a:lnTo>
                  <a:lnTo>
                    <a:pt x="494" y="0"/>
                  </a:lnTo>
                  <a:lnTo>
                    <a:pt x="502" y="0"/>
                  </a:lnTo>
                  <a:lnTo>
                    <a:pt x="518" y="10"/>
                  </a:lnTo>
                  <a:lnTo>
                    <a:pt x="540" y="26"/>
                  </a:lnTo>
                  <a:lnTo>
                    <a:pt x="582" y="54"/>
                  </a:lnTo>
                  <a:lnTo>
                    <a:pt x="610" y="78"/>
                  </a:lnTo>
                  <a:lnTo>
                    <a:pt x="658" y="120"/>
                  </a:lnTo>
                  <a:lnTo>
                    <a:pt x="706" y="164"/>
                  </a:lnTo>
                  <a:lnTo>
                    <a:pt x="726" y="182"/>
                  </a:lnTo>
                  <a:lnTo>
                    <a:pt x="736" y="194"/>
                  </a:lnTo>
                  <a:lnTo>
                    <a:pt x="754" y="216"/>
                  </a:lnTo>
                  <a:lnTo>
                    <a:pt x="770" y="236"/>
                  </a:lnTo>
                  <a:lnTo>
                    <a:pt x="790" y="258"/>
                  </a:lnTo>
                  <a:lnTo>
                    <a:pt x="788" y="264"/>
                  </a:lnTo>
                  <a:lnTo>
                    <a:pt x="788" y="270"/>
                  </a:lnTo>
                  <a:lnTo>
                    <a:pt x="790" y="278"/>
                  </a:lnTo>
                  <a:lnTo>
                    <a:pt x="794" y="286"/>
                  </a:lnTo>
                  <a:lnTo>
                    <a:pt x="802" y="298"/>
                  </a:lnTo>
                  <a:lnTo>
                    <a:pt x="814" y="310"/>
                  </a:lnTo>
                  <a:lnTo>
                    <a:pt x="832" y="324"/>
                  </a:lnTo>
                  <a:lnTo>
                    <a:pt x="850" y="336"/>
                  </a:lnTo>
                  <a:lnTo>
                    <a:pt x="864" y="350"/>
                  </a:lnTo>
                  <a:lnTo>
                    <a:pt x="886" y="372"/>
                  </a:lnTo>
                  <a:lnTo>
                    <a:pt x="904" y="392"/>
                  </a:lnTo>
                  <a:lnTo>
                    <a:pt x="918" y="406"/>
                  </a:lnTo>
                  <a:lnTo>
                    <a:pt x="928" y="412"/>
                  </a:lnTo>
                  <a:lnTo>
                    <a:pt x="944" y="420"/>
                  </a:lnTo>
                  <a:lnTo>
                    <a:pt x="978" y="434"/>
                  </a:lnTo>
                  <a:lnTo>
                    <a:pt x="1018" y="446"/>
                  </a:lnTo>
                  <a:lnTo>
                    <a:pt x="1052" y="454"/>
                  </a:lnTo>
                  <a:lnTo>
                    <a:pt x="1070" y="456"/>
                  </a:lnTo>
                  <a:lnTo>
                    <a:pt x="1094" y="458"/>
                  </a:lnTo>
                  <a:lnTo>
                    <a:pt x="1150" y="460"/>
                  </a:lnTo>
                  <a:lnTo>
                    <a:pt x="1220" y="460"/>
                  </a:lnTo>
                  <a:lnTo>
                    <a:pt x="1342" y="456"/>
                  </a:lnTo>
                </a:path>
              </a:pathLst>
            </a:custGeom>
            <a:noFill/>
            <a:ln w="38100">
              <a:solidFill>
                <a:srgbClr val="A26FDE"/>
              </a:solidFill>
              <a:prstDash val="solid"/>
              <a:round/>
              <a:headEnd/>
              <a:tailEnd/>
            </a:ln>
          </p:spPr>
          <p:txBody>
            <a:bodyPr/>
            <a:lstStyle/>
            <a:p>
              <a:endParaRPr lang="en-ZA"/>
            </a:p>
          </p:txBody>
        </p:sp>
        <p:sp>
          <p:nvSpPr>
            <p:cNvPr id="1356856" name="Freeform 56"/>
            <p:cNvSpPr>
              <a:spLocks/>
            </p:cNvSpPr>
            <p:nvPr/>
          </p:nvSpPr>
          <p:spPr bwMode="auto">
            <a:xfrm>
              <a:off x="4075" y="2428"/>
              <a:ext cx="1352" cy="386"/>
            </a:xfrm>
            <a:custGeom>
              <a:avLst/>
              <a:gdLst/>
              <a:ahLst/>
              <a:cxnLst>
                <a:cxn ang="0">
                  <a:pos x="0" y="354"/>
                </a:cxn>
                <a:cxn ang="0">
                  <a:pos x="34" y="330"/>
                </a:cxn>
                <a:cxn ang="0">
                  <a:pos x="76" y="292"/>
                </a:cxn>
                <a:cxn ang="0">
                  <a:pos x="98" y="272"/>
                </a:cxn>
                <a:cxn ang="0">
                  <a:pos x="120" y="250"/>
                </a:cxn>
                <a:cxn ang="0">
                  <a:pos x="136" y="230"/>
                </a:cxn>
                <a:cxn ang="0">
                  <a:pos x="150" y="212"/>
                </a:cxn>
                <a:cxn ang="0">
                  <a:pos x="162" y="192"/>
                </a:cxn>
                <a:cxn ang="0">
                  <a:pos x="178" y="174"/>
                </a:cxn>
                <a:cxn ang="0">
                  <a:pos x="212" y="136"/>
                </a:cxn>
                <a:cxn ang="0">
                  <a:pos x="250" y="98"/>
                </a:cxn>
                <a:cxn ang="0">
                  <a:pos x="284" y="60"/>
                </a:cxn>
                <a:cxn ang="0">
                  <a:pos x="298" y="44"/>
                </a:cxn>
                <a:cxn ang="0">
                  <a:pos x="314" y="32"/>
                </a:cxn>
                <a:cxn ang="0">
                  <a:pos x="328" y="20"/>
                </a:cxn>
                <a:cxn ang="0">
                  <a:pos x="342" y="14"/>
                </a:cxn>
                <a:cxn ang="0">
                  <a:pos x="356" y="8"/>
                </a:cxn>
                <a:cxn ang="0">
                  <a:pos x="372" y="4"/>
                </a:cxn>
                <a:cxn ang="0">
                  <a:pos x="400" y="0"/>
                </a:cxn>
                <a:cxn ang="0">
                  <a:pos x="434" y="0"/>
                </a:cxn>
                <a:cxn ang="0">
                  <a:pos x="472" y="0"/>
                </a:cxn>
                <a:cxn ang="0">
                  <a:pos x="534" y="0"/>
                </a:cxn>
                <a:cxn ang="0">
                  <a:pos x="542" y="2"/>
                </a:cxn>
                <a:cxn ang="0">
                  <a:pos x="552" y="4"/>
                </a:cxn>
                <a:cxn ang="0">
                  <a:pos x="572" y="10"/>
                </a:cxn>
                <a:cxn ang="0">
                  <a:pos x="590" y="16"/>
                </a:cxn>
                <a:cxn ang="0">
                  <a:pos x="598" y="18"/>
                </a:cxn>
                <a:cxn ang="0">
                  <a:pos x="606" y="20"/>
                </a:cxn>
                <a:cxn ang="0">
                  <a:pos x="624" y="22"/>
                </a:cxn>
                <a:cxn ang="0">
                  <a:pos x="642" y="24"/>
                </a:cxn>
                <a:cxn ang="0">
                  <a:pos x="664" y="30"/>
                </a:cxn>
                <a:cxn ang="0">
                  <a:pos x="686" y="44"/>
                </a:cxn>
                <a:cxn ang="0">
                  <a:pos x="704" y="58"/>
                </a:cxn>
                <a:cxn ang="0">
                  <a:pos x="712" y="66"/>
                </a:cxn>
                <a:cxn ang="0">
                  <a:pos x="720" y="76"/>
                </a:cxn>
                <a:cxn ang="0">
                  <a:pos x="728" y="86"/>
                </a:cxn>
                <a:cxn ang="0">
                  <a:pos x="740" y="100"/>
                </a:cxn>
                <a:cxn ang="0">
                  <a:pos x="772" y="130"/>
                </a:cxn>
                <a:cxn ang="0">
                  <a:pos x="800" y="158"/>
                </a:cxn>
                <a:cxn ang="0">
                  <a:pos x="810" y="170"/>
                </a:cxn>
                <a:cxn ang="0">
                  <a:pos x="818" y="180"/>
                </a:cxn>
                <a:cxn ang="0">
                  <a:pos x="838" y="222"/>
                </a:cxn>
                <a:cxn ang="0">
                  <a:pos x="854" y="246"/>
                </a:cxn>
                <a:cxn ang="0">
                  <a:pos x="860" y="256"/>
                </a:cxn>
                <a:cxn ang="0">
                  <a:pos x="868" y="264"/>
                </a:cxn>
                <a:cxn ang="0">
                  <a:pos x="876" y="270"/>
                </a:cxn>
                <a:cxn ang="0">
                  <a:pos x="888" y="276"/>
                </a:cxn>
                <a:cxn ang="0">
                  <a:pos x="918" y="286"/>
                </a:cxn>
                <a:cxn ang="0">
                  <a:pos x="956" y="292"/>
                </a:cxn>
                <a:cxn ang="0">
                  <a:pos x="996" y="298"/>
                </a:cxn>
                <a:cxn ang="0">
                  <a:pos x="1016" y="300"/>
                </a:cxn>
                <a:cxn ang="0">
                  <a:pos x="1034" y="300"/>
                </a:cxn>
                <a:cxn ang="0">
                  <a:pos x="1062" y="298"/>
                </a:cxn>
                <a:cxn ang="0">
                  <a:pos x="1080" y="296"/>
                </a:cxn>
                <a:cxn ang="0">
                  <a:pos x="1086" y="294"/>
                </a:cxn>
                <a:cxn ang="0">
                  <a:pos x="1232" y="314"/>
                </a:cxn>
                <a:cxn ang="0">
                  <a:pos x="1352" y="386"/>
                </a:cxn>
              </a:cxnLst>
              <a:rect l="0" t="0" r="r" b="b"/>
              <a:pathLst>
                <a:path w="1352" h="386">
                  <a:moveTo>
                    <a:pt x="0" y="354"/>
                  </a:moveTo>
                  <a:lnTo>
                    <a:pt x="34" y="330"/>
                  </a:lnTo>
                  <a:lnTo>
                    <a:pt x="76" y="292"/>
                  </a:lnTo>
                  <a:lnTo>
                    <a:pt x="98" y="272"/>
                  </a:lnTo>
                  <a:lnTo>
                    <a:pt x="120" y="250"/>
                  </a:lnTo>
                  <a:lnTo>
                    <a:pt x="136" y="230"/>
                  </a:lnTo>
                  <a:lnTo>
                    <a:pt x="150" y="212"/>
                  </a:lnTo>
                  <a:lnTo>
                    <a:pt x="162" y="192"/>
                  </a:lnTo>
                  <a:lnTo>
                    <a:pt x="178" y="174"/>
                  </a:lnTo>
                  <a:lnTo>
                    <a:pt x="212" y="136"/>
                  </a:lnTo>
                  <a:lnTo>
                    <a:pt x="250" y="98"/>
                  </a:lnTo>
                  <a:lnTo>
                    <a:pt x="284" y="60"/>
                  </a:lnTo>
                  <a:lnTo>
                    <a:pt x="298" y="44"/>
                  </a:lnTo>
                  <a:lnTo>
                    <a:pt x="314" y="32"/>
                  </a:lnTo>
                  <a:lnTo>
                    <a:pt x="328" y="20"/>
                  </a:lnTo>
                  <a:lnTo>
                    <a:pt x="342" y="14"/>
                  </a:lnTo>
                  <a:lnTo>
                    <a:pt x="356" y="8"/>
                  </a:lnTo>
                  <a:lnTo>
                    <a:pt x="372" y="4"/>
                  </a:lnTo>
                  <a:lnTo>
                    <a:pt x="400" y="0"/>
                  </a:lnTo>
                  <a:lnTo>
                    <a:pt x="434" y="0"/>
                  </a:lnTo>
                  <a:lnTo>
                    <a:pt x="472" y="0"/>
                  </a:lnTo>
                  <a:lnTo>
                    <a:pt x="534" y="0"/>
                  </a:lnTo>
                  <a:lnTo>
                    <a:pt x="542" y="2"/>
                  </a:lnTo>
                  <a:lnTo>
                    <a:pt x="552" y="4"/>
                  </a:lnTo>
                  <a:lnTo>
                    <a:pt x="572" y="10"/>
                  </a:lnTo>
                  <a:lnTo>
                    <a:pt x="590" y="16"/>
                  </a:lnTo>
                  <a:lnTo>
                    <a:pt x="598" y="18"/>
                  </a:lnTo>
                  <a:lnTo>
                    <a:pt x="606" y="20"/>
                  </a:lnTo>
                  <a:lnTo>
                    <a:pt x="624" y="22"/>
                  </a:lnTo>
                  <a:lnTo>
                    <a:pt x="642" y="24"/>
                  </a:lnTo>
                  <a:lnTo>
                    <a:pt x="664" y="30"/>
                  </a:lnTo>
                  <a:lnTo>
                    <a:pt x="686" y="44"/>
                  </a:lnTo>
                  <a:lnTo>
                    <a:pt x="704" y="58"/>
                  </a:lnTo>
                  <a:lnTo>
                    <a:pt x="712" y="66"/>
                  </a:lnTo>
                  <a:lnTo>
                    <a:pt x="720" y="76"/>
                  </a:lnTo>
                  <a:lnTo>
                    <a:pt x="728" y="86"/>
                  </a:lnTo>
                  <a:lnTo>
                    <a:pt x="740" y="100"/>
                  </a:lnTo>
                  <a:lnTo>
                    <a:pt x="772" y="130"/>
                  </a:lnTo>
                  <a:lnTo>
                    <a:pt x="800" y="158"/>
                  </a:lnTo>
                  <a:lnTo>
                    <a:pt x="810" y="170"/>
                  </a:lnTo>
                  <a:lnTo>
                    <a:pt x="818" y="180"/>
                  </a:lnTo>
                  <a:lnTo>
                    <a:pt x="838" y="222"/>
                  </a:lnTo>
                  <a:lnTo>
                    <a:pt x="854" y="246"/>
                  </a:lnTo>
                  <a:lnTo>
                    <a:pt x="860" y="256"/>
                  </a:lnTo>
                  <a:lnTo>
                    <a:pt x="868" y="264"/>
                  </a:lnTo>
                  <a:lnTo>
                    <a:pt x="876" y="270"/>
                  </a:lnTo>
                  <a:lnTo>
                    <a:pt x="888" y="276"/>
                  </a:lnTo>
                  <a:lnTo>
                    <a:pt x="918" y="286"/>
                  </a:lnTo>
                  <a:lnTo>
                    <a:pt x="956" y="292"/>
                  </a:lnTo>
                  <a:lnTo>
                    <a:pt x="996" y="298"/>
                  </a:lnTo>
                  <a:lnTo>
                    <a:pt x="1016" y="300"/>
                  </a:lnTo>
                  <a:lnTo>
                    <a:pt x="1034" y="300"/>
                  </a:lnTo>
                  <a:lnTo>
                    <a:pt x="1062" y="298"/>
                  </a:lnTo>
                  <a:lnTo>
                    <a:pt x="1080" y="296"/>
                  </a:lnTo>
                  <a:lnTo>
                    <a:pt x="1086" y="294"/>
                  </a:lnTo>
                  <a:lnTo>
                    <a:pt x="1232" y="314"/>
                  </a:lnTo>
                  <a:lnTo>
                    <a:pt x="1352" y="386"/>
                  </a:lnTo>
                </a:path>
              </a:pathLst>
            </a:custGeom>
            <a:noFill/>
            <a:ln w="38100">
              <a:solidFill>
                <a:srgbClr val="00997D"/>
              </a:solidFill>
              <a:prstDash val="solid"/>
              <a:round/>
              <a:headEnd/>
              <a:tailEnd/>
            </a:ln>
          </p:spPr>
          <p:txBody>
            <a:bodyPr/>
            <a:lstStyle/>
            <a:p>
              <a:endParaRPr lang="en-ZA"/>
            </a:p>
          </p:txBody>
        </p:sp>
        <p:sp>
          <p:nvSpPr>
            <p:cNvPr id="1356857" name="Freeform 57"/>
            <p:cNvSpPr>
              <a:spLocks/>
            </p:cNvSpPr>
            <p:nvPr/>
          </p:nvSpPr>
          <p:spPr bwMode="auto">
            <a:xfrm>
              <a:off x="768" y="2330"/>
              <a:ext cx="1342" cy="528"/>
            </a:xfrm>
            <a:custGeom>
              <a:avLst/>
              <a:gdLst/>
              <a:ahLst/>
              <a:cxnLst>
                <a:cxn ang="0">
                  <a:pos x="1264" y="522"/>
                </a:cxn>
                <a:cxn ang="0">
                  <a:pos x="1022" y="506"/>
                </a:cxn>
                <a:cxn ang="0">
                  <a:pos x="964" y="498"/>
                </a:cxn>
                <a:cxn ang="0">
                  <a:pos x="946" y="490"/>
                </a:cxn>
                <a:cxn ang="0">
                  <a:pos x="932" y="474"/>
                </a:cxn>
                <a:cxn ang="0">
                  <a:pos x="922" y="446"/>
                </a:cxn>
                <a:cxn ang="0">
                  <a:pos x="912" y="426"/>
                </a:cxn>
                <a:cxn ang="0">
                  <a:pos x="888" y="404"/>
                </a:cxn>
                <a:cxn ang="0">
                  <a:pos x="846" y="368"/>
                </a:cxn>
                <a:cxn ang="0">
                  <a:pos x="826" y="340"/>
                </a:cxn>
                <a:cxn ang="0">
                  <a:pos x="784" y="260"/>
                </a:cxn>
                <a:cxn ang="0">
                  <a:pos x="766" y="232"/>
                </a:cxn>
                <a:cxn ang="0">
                  <a:pos x="718" y="160"/>
                </a:cxn>
                <a:cxn ang="0">
                  <a:pos x="674" y="86"/>
                </a:cxn>
                <a:cxn ang="0">
                  <a:pos x="656" y="64"/>
                </a:cxn>
                <a:cxn ang="0">
                  <a:pos x="628" y="44"/>
                </a:cxn>
                <a:cxn ang="0">
                  <a:pos x="560" y="8"/>
                </a:cxn>
                <a:cxn ang="0">
                  <a:pos x="532" y="0"/>
                </a:cxn>
                <a:cxn ang="0">
                  <a:pos x="512" y="0"/>
                </a:cxn>
                <a:cxn ang="0">
                  <a:pos x="490" y="8"/>
                </a:cxn>
                <a:cxn ang="0">
                  <a:pos x="452" y="28"/>
                </a:cxn>
                <a:cxn ang="0">
                  <a:pos x="430" y="48"/>
                </a:cxn>
                <a:cxn ang="0">
                  <a:pos x="410" y="80"/>
                </a:cxn>
                <a:cxn ang="0">
                  <a:pos x="394" y="102"/>
                </a:cxn>
                <a:cxn ang="0">
                  <a:pos x="362" y="128"/>
                </a:cxn>
                <a:cxn ang="0">
                  <a:pos x="318" y="164"/>
                </a:cxn>
                <a:cxn ang="0">
                  <a:pos x="284" y="218"/>
                </a:cxn>
                <a:cxn ang="0">
                  <a:pos x="256" y="260"/>
                </a:cxn>
                <a:cxn ang="0">
                  <a:pos x="218" y="284"/>
                </a:cxn>
                <a:cxn ang="0">
                  <a:pos x="194" y="306"/>
                </a:cxn>
                <a:cxn ang="0">
                  <a:pos x="152" y="364"/>
                </a:cxn>
                <a:cxn ang="0">
                  <a:pos x="124" y="404"/>
                </a:cxn>
                <a:cxn ang="0">
                  <a:pos x="70" y="458"/>
                </a:cxn>
                <a:cxn ang="0">
                  <a:pos x="48" y="484"/>
                </a:cxn>
                <a:cxn ang="0">
                  <a:pos x="0" y="524"/>
                </a:cxn>
              </a:cxnLst>
              <a:rect l="0" t="0" r="r" b="b"/>
              <a:pathLst>
                <a:path w="1342" h="528">
                  <a:moveTo>
                    <a:pt x="1342" y="528"/>
                  </a:moveTo>
                  <a:lnTo>
                    <a:pt x="1264" y="522"/>
                  </a:lnTo>
                  <a:lnTo>
                    <a:pt x="1142" y="516"/>
                  </a:lnTo>
                  <a:lnTo>
                    <a:pt x="1022" y="506"/>
                  </a:lnTo>
                  <a:lnTo>
                    <a:pt x="978" y="502"/>
                  </a:lnTo>
                  <a:lnTo>
                    <a:pt x="964" y="498"/>
                  </a:lnTo>
                  <a:lnTo>
                    <a:pt x="956" y="496"/>
                  </a:lnTo>
                  <a:lnTo>
                    <a:pt x="946" y="490"/>
                  </a:lnTo>
                  <a:lnTo>
                    <a:pt x="938" y="482"/>
                  </a:lnTo>
                  <a:lnTo>
                    <a:pt x="932" y="474"/>
                  </a:lnTo>
                  <a:lnTo>
                    <a:pt x="928" y="464"/>
                  </a:lnTo>
                  <a:lnTo>
                    <a:pt x="922" y="446"/>
                  </a:lnTo>
                  <a:lnTo>
                    <a:pt x="918" y="432"/>
                  </a:lnTo>
                  <a:lnTo>
                    <a:pt x="912" y="426"/>
                  </a:lnTo>
                  <a:lnTo>
                    <a:pt x="906" y="420"/>
                  </a:lnTo>
                  <a:lnTo>
                    <a:pt x="888" y="404"/>
                  </a:lnTo>
                  <a:lnTo>
                    <a:pt x="866" y="386"/>
                  </a:lnTo>
                  <a:lnTo>
                    <a:pt x="846" y="368"/>
                  </a:lnTo>
                  <a:lnTo>
                    <a:pt x="838" y="356"/>
                  </a:lnTo>
                  <a:lnTo>
                    <a:pt x="826" y="340"/>
                  </a:lnTo>
                  <a:lnTo>
                    <a:pt x="804" y="300"/>
                  </a:lnTo>
                  <a:lnTo>
                    <a:pt x="784" y="260"/>
                  </a:lnTo>
                  <a:lnTo>
                    <a:pt x="774" y="244"/>
                  </a:lnTo>
                  <a:lnTo>
                    <a:pt x="766" y="232"/>
                  </a:lnTo>
                  <a:lnTo>
                    <a:pt x="746" y="202"/>
                  </a:lnTo>
                  <a:lnTo>
                    <a:pt x="718" y="160"/>
                  </a:lnTo>
                  <a:lnTo>
                    <a:pt x="692" y="118"/>
                  </a:lnTo>
                  <a:lnTo>
                    <a:pt x="674" y="86"/>
                  </a:lnTo>
                  <a:lnTo>
                    <a:pt x="668" y="76"/>
                  </a:lnTo>
                  <a:lnTo>
                    <a:pt x="656" y="64"/>
                  </a:lnTo>
                  <a:lnTo>
                    <a:pt x="644" y="54"/>
                  </a:lnTo>
                  <a:lnTo>
                    <a:pt x="628" y="44"/>
                  </a:lnTo>
                  <a:lnTo>
                    <a:pt x="594" y="24"/>
                  </a:lnTo>
                  <a:lnTo>
                    <a:pt x="560" y="8"/>
                  </a:lnTo>
                  <a:lnTo>
                    <a:pt x="546" y="2"/>
                  </a:lnTo>
                  <a:lnTo>
                    <a:pt x="532" y="0"/>
                  </a:lnTo>
                  <a:lnTo>
                    <a:pt x="522" y="0"/>
                  </a:lnTo>
                  <a:lnTo>
                    <a:pt x="512" y="0"/>
                  </a:lnTo>
                  <a:lnTo>
                    <a:pt x="502" y="4"/>
                  </a:lnTo>
                  <a:lnTo>
                    <a:pt x="490" y="8"/>
                  </a:lnTo>
                  <a:lnTo>
                    <a:pt x="466" y="20"/>
                  </a:lnTo>
                  <a:lnTo>
                    <a:pt x="452" y="28"/>
                  </a:lnTo>
                  <a:lnTo>
                    <a:pt x="440" y="38"/>
                  </a:lnTo>
                  <a:lnTo>
                    <a:pt x="430" y="48"/>
                  </a:lnTo>
                  <a:lnTo>
                    <a:pt x="422" y="60"/>
                  </a:lnTo>
                  <a:lnTo>
                    <a:pt x="410" y="80"/>
                  </a:lnTo>
                  <a:lnTo>
                    <a:pt x="400" y="96"/>
                  </a:lnTo>
                  <a:lnTo>
                    <a:pt x="394" y="102"/>
                  </a:lnTo>
                  <a:lnTo>
                    <a:pt x="386" y="110"/>
                  </a:lnTo>
                  <a:lnTo>
                    <a:pt x="362" y="128"/>
                  </a:lnTo>
                  <a:lnTo>
                    <a:pt x="336" y="146"/>
                  </a:lnTo>
                  <a:lnTo>
                    <a:pt x="318" y="164"/>
                  </a:lnTo>
                  <a:lnTo>
                    <a:pt x="302" y="186"/>
                  </a:lnTo>
                  <a:lnTo>
                    <a:pt x="284" y="218"/>
                  </a:lnTo>
                  <a:lnTo>
                    <a:pt x="262" y="258"/>
                  </a:lnTo>
                  <a:lnTo>
                    <a:pt x="256" y="260"/>
                  </a:lnTo>
                  <a:lnTo>
                    <a:pt x="240" y="268"/>
                  </a:lnTo>
                  <a:lnTo>
                    <a:pt x="218" y="284"/>
                  </a:lnTo>
                  <a:lnTo>
                    <a:pt x="206" y="294"/>
                  </a:lnTo>
                  <a:lnTo>
                    <a:pt x="194" y="306"/>
                  </a:lnTo>
                  <a:lnTo>
                    <a:pt x="172" y="336"/>
                  </a:lnTo>
                  <a:lnTo>
                    <a:pt x="152" y="364"/>
                  </a:lnTo>
                  <a:lnTo>
                    <a:pt x="136" y="388"/>
                  </a:lnTo>
                  <a:lnTo>
                    <a:pt x="124" y="404"/>
                  </a:lnTo>
                  <a:lnTo>
                    <a:pt x="88" y="438"/>
                  </a:lnTo>
                  <a:lnTo>
                    <a:pt x="70" y="458"/>
                  </a:lnTo>
                  <a:lnTo>
                    <a:pt x="58" y="472"/>
                  </a:lnTo>
                  <a:lnTo>
                    <a:pt x="48" y="484"/>
                  </a:lnTo>
                  <a:lnTo>
                    <a:pt x="30" y="502"/>
                  </a:lnTo>
                  <a:lnTo>
                    <a:pt x="0" y="524"/>
                  </a:lnTo>
                </a:path>
              </a:pathLst>
            </a:custGeom>
            <a:noFill/>
            <a:ln w="38100">
              <a:solidFill>
                <a:srgbClr val="8A560F"/>
              </a:solidFill>
              <a:prstDash val="solid"/>
              <a:round/>
              <a:headEnd/>
              <a:tailEnd/>
            </a:ln>
          </p:spPr>
          <p:txBody>
            <a:bodyPr/>
            <a:lstStyle/>
            <a:p>
              <a:endParaRPr lang="en-ZA"/>
            </a:p>
          </p:txBody>
        </p:sp>
        <p:sp>
          <p:nvSpPr>
            <p:cNvPr id="1356858" name="Freeform 58"/>
            <p:cNvSpPr>
              <a:spLocks/>
            </p:cNvSpPr>
            <p:nvPr/>
          </p:nvSpPr>
          <p:spPr bwMode="auto">
            <a:xfrm>
              <a:off x="762" y="1964"/>
              <a:ext cx="1328" cy="894"/>
            </a:xfrm>
            <a:custGeom>
              <a:avLst/>
              <a:gdLst/>
              <a:ahLst/>
              <a:cxnLst>
                <a:cxn ang="0">
                  <a:pos x="0" y="894"/>
                </a:cxn>
                <a:cxn ang="0">
                  <a:pos x="18" y="872"/>
                </a:cxn>
                <a:cxn ang="0">
                  <a:pos x="34" y="848"/>
                </a:cxn>
                <a:cxn ang="0">
                  <a:pos x="48" y="826"/>
                </a:cxn>
                <a:cxn ang="0">
                  <a:pos x="62" y="804"/>
                </a:cxn>
                <a:cxn ang="0">
                  <a:pos x="84" y="762"/>
                </a:cxn>
                <a:cxn ang="0">
                  <a:pos x="104" y="724"/>
                </a:cxn>
                <a:cxn ang="0">
                  <a:pos x="168" y="596"/>
                </a:cxn>
                <a:cxn ang="0">
                  <a:pos x="204" y="524"/>
                </a:cxn>
                <a:cxn ang="0">
                  <a:pos x="224" y="478"/>
                </a:cxn>
                <a:cxn ang="0">
                  <a:pos x="262" y="386"/>
                </a:cxn>
                <a:cxn ang="0">
                  <a:pos x="300" y="294"/>
                </a:cxn>
                <a:cxn ang="0">
                  <a:pos x="316" y="254"/>
                </a:cxn>
                <a:cxn ang="0">
                  <a:pos x="340" y="194"/>
                </a:cxn>
                <a:cxn ang="0">
                  <a:pos x="364" y="136"/>
                </a:cxn>
                <a:cxn ang="0">
                  <a:pos x="374" y="114"/>
                </a:cxn>
                <a:cxn ang="0">
                  <a:pos x="380" y="102"/>
                </a:cxn>
                <a:cxn ang="0">
                  <a:pos x="390" y="86"/>
                </a:cxn>
                <a:cxn ang="0">
                  <a:pos x="400" y="68"/>
                </a:cxn>
                <a:cxn ang="0">
                  <a:pos x="408" y="48"/>
                </a:cxn>
                <a:cxn ang="0">
                  <a:pos x="412" y="34"/>
                </a:cxn>
                <a:cxn ang="0">
                  <a:pos x="414" y="30"/>
                </a:cxn>
                <a:cxn ang="0">
                  <a:pos x="420" y="24"/>
                </a:cxn>
                <a:cxn ang="0">
                  <a:pos x="438" y="12"/>
                </a:cxn>
                <a:cxn ang="0">
                  <a:pos x="456" y="4"/>
                </a:cxn>
                <a:cxn ang="0">
                  <a:pos x="462" y="2"/>
                </a:cxn>
                <a:cxn ang="0">
                  <a:pos x="468" y="0"/>
                </a:cxn>
                <a:cxn ang="0">
                  <a:pos x="476" y="8"/>
                </a:cxn>
                <a:cxn ang="0">
                  <a:pos x="490" y="24"/>
                </a:cxn>
                <a:cxn ang="0">
                  <a:pos x="502" y="44"/>
                </a:cxn>
                <a:cxn ang="0">
                  <a:pos x="508" y="56"/>
                </a:cxn>
                <a:cxn ang="0">
                  <a:pos x="514" y="66"/>
                </a:cxn>
                <a:cxn ang="0">
                  <a:pos x="530" y="108"/>
                </a:cxn>
                <a:cxn ang="0">
                  <a:pos x="556" y="174"/>
                </a:cxn>
                <a:cxn ang="0">
                  <a:pos x="596" y="270"/>
                </a:cxn>
                <a:cxn ang="0">
                  <a:pos x="606" y="292"/>
                </a:cxn>
                <a:cxn ang="0">
                  <a:pos x="624" y="326"/>
                </a:cxn>
                <a:cxn ang="0">
                  <a:pos x="648" y="370"/>
                </a:cxn>
                <a:cxn ang="0">
                  <a:pos x="688" y="428"/>
                </a:cxn>
                <a:cxn ang="0">
                  <a:pos x="718" y="476"/>
                </a:cxn>
                <a:cxn ang="0">
                  <a:pos x="738" y="510"/>
                </a:cxn>
                <a:cxn ang="0">
                  <a:pos x="782" y="598"/>
                </a:cxn>
                <a:cxn ang="0">
                  <a:pos x="826" y="692"/>
                </a:cxn>
                <a:cxn ang="0">
                  <a:pos x="856" y="762"/>
                </a:cxn>
                <a:cxn ang="0">
                  <a:pos x="874" y="798"/>
                </a:cxn>
                <a:cxn ang="0">
                  <a:pos x="894" y="832"/>
                </a:cxn>
                <a:cxn ang="0">
                  <a:pos x="904" y="846"/>
                </a:cxn>
                <a:cxn ang="0">
                  <a:pos x="916" y="858"/>
                </a:cxn>
                <a:cxn ang="0">
                  <a:pos x="928" y="868"/>
                </a:cxn>
                <a:cxn ang="0">
                  <a:pos x="938" y="874"/>
                </a:cxn>
                <a:cxn ang="0">
                  <a:pos x="954" y="882"/>
                </a:cxn>
                <a:cxn ang="0">
                  <a:pos x="962" y="884"/>
                </a:cxn>
                <a:cxn ang="0">
                  <a:pos x="1132" y="888"/>
                </a:cxn>
                <a:cxn ang="0">
                  <a:pos x="1256" y="890"/>
                </a:cxn>
                <a:cxn ang="0">
                  <a:pos x="1328" y="890"/>
                </a:cxn>
              </a:cxnLst>
              <a:rect l="0" t="0" r="r" b="b"/>
              <a:pathLst>
                <a:path w="1328" h="894">
                  <a:moveTo>
                    <a:pt x="0" y="894"/>
                  </a:moveTo>
                  <a:lnTo>
                    <a:pt x="18" y="872"/>
                  </a:lnTo>
                  <a:lnTo>
                    <a:pt x="34" y="848"/>
                  </a:lnTo>
                  <a:lnTo>
                    <a:pt x="48" y="826"/>
                  </a:lnTo>
                  <a:lnTo>
                    <a:pt x="62" y="804"/>
                  </a:lnTo>
                  <a:lnTo>
                    <a:pt x="84" y="762"/>
                  </a:lnTo>
                  <a:lnTo>
                    <a:pt x="104" y="724"/>
                  </a:lnTo>
                  <a:lnTo>
                    <a:pt x="168" y="596"/>
                  </a:lnTo>
                  <a:lnTo>
                    <a:pt x="204" y="524"/>
                  </a:lnTo>
                  <a:lnTo>
                    <a:pt x="224" y="478"/>
                  </a:lnTo>
                  <a:lnTo>
                    <a:pt x="262" y="386"/>
                  </a:lnTo>
                  <a:lnTo>
                    <a:pt x="300" y="294"/>
                  </a:lnTo>
                  <a:lnTo>
                    <a:pt x="316" y="254"/>
                  </a:lnTo>
                  <a:lnTo>
                    <a:pt x="340" y="194"/>
                  </a:lnTo>
                  <a:lnTo>
                    <a:pt x="364" y="136"/>
                  </a:lnTo>
                  <a:lnTo>
                    <a:pt x="374" y="114"/>
                  </a:lnTo>
                  <a:lnTo>
                    <a:pt x="380" y="102"/>
                  </a:lnTo>
                  <a:lnTo>
                    <a:pt x="390" y="86"/>
                  </a:lnTo>
                  <a:lnTo>
                    <a:pt x="400" y="68"/>
                  </a:lnTo>
                  <a:lnTo>
                    <a:pt x="408" y="48"/>
                  </a:lnTo>
                  <a:lnTo>
                    <a:pt x="412" y="34"/>
                  </a:lnTo>
                  <a:lnTo>
                    <a:pt x="414" y="30"/>
                  </a:lnTo>
                  <a:lnTo>
                    <a:pt x="420" y="24"/>
                  </a:lnTo>
                  <a:lnTo>
                    <a:pt x="438" y="12"/>
                  </a:lnTo>
                  <a:lnTo>
                    <a:pt x="456" y="4"/>
                  </a:lnTo>
                  <a:lnTo>
                    <a:pt x="462" y="2"/>
                  </a:lnTo>
                  <a:lnTo>
                    <a:pt x="468" y="0"/>
                  </a:lnTo>
                  <a:lnTo>
                    <a:pt x="476" y="8"/>
                  </a:lnTo>
                  <a:lnTo>
                    <a:pt x="490" y="24"/>
                  </a:lnTo>
                  <a:lnTo>
                    <a:pt x="502" y="44"/>
                  </a:lnTo>
                  <a:lnTo>
                    <a:pt x="508" y="56"/>
                  </a:lnTo>
                  <a:lnTo>
                    <a:pt x="514" y="66"/>
                  </a:lnTo>
                  <a:lnTo>
                    <a:pt x="530" y="108"/>
                  </a:lnTo>
                  <a:lnTo>
                    <a:pt x="556" y="174"/>
                  </a:lnTo>
                  <a:lnTo>
                    <a:pt x="596" y="270"/>
                  </a:lnTo>
                  <a:lnTo>
                    <a:pt x="606" y="292"/>
                  </a:lnTo>
                  <a:lnTo>
                    <a:pt x="624" y="326"/>
                  </a:lnTo>
                  <a:lnTo>
                    <a:pt x="648" y="370"/>
                  </a:lnTo>
                  <a:lnTo>
                    <a:pt x="688" y="428"/>
                  </a:lnTo>
                  <a:lnTo>
                    <a:pt x="718" y="476"/>
                  </a:lnTo>
                  <a:lnTo>
                    <a:pt x="738" y="510"/>
                  </a:lnTo>
                  <a:lnTo>
                    <a:pt x="782" y="598"/>
                  </a:lnTo>
                  <a:lnTo>
                    <a:pt x="826" y="692"/>
                  </a:lnTo>
                  <a:lnTo>
                    <a:pt x="856" y="762"/>
                  </a:lnTo>
                  <a:lnTo>
                    <a:pt x="874" y="798"/>
                  </a:lnTo>
                  <a:lnTo>
                    <a:pt x="894" y="832"/>
                  </a:lnTo>
                  <a:lnTo>
                    <a:pt x="904" y="846"/>
                  </a:lnTo>
                  <a:lnTo>
                    <a:pt x="916" y="858"/>
                  </a:lnTo>
                  <a:lnTo>
                    <a:pt x="928" y="868"/>
                  </a:lnTo>
                  <a:lnTo>
                    <a:pt x="938" y="874"/>
                  </a:lnTo>
                  <a:lnTo>
                    <a:pt x="954" y="882"/>
                  </a:lnTo>
                  <a:lnTo>
                    <a:pt x="962" y="884"/>
                  </a:lnTo>
                  <a:lnTo>
                    <a:pt x="1132" y="888"/>
                  </a:lnTo>
                  <a:lnTo>
                    <a:pt x="1256" y="890"/>
                  </a:lnTo>
                  <a:lnTo>
                    <a:pt x="1328" y="890"/>
                  </a:lnTo>
                </a:path>
              </a:pathLst>
            </a:custGeom>
            <a:noFill/>
            <a:ln w="38100">
              <a:solidFill>
                <a:srgbClr val="00997D"/>
              </a:solidFill>
              <a:prstDash val="solid"/>
              <a:round/>
              <a:headEnd/>
              <a:tailEnd/>
            </a:ln>
          </p:spPr>
          <p:txBody>
            <a:bodyPr/>
            <a:lstStyle/>
            <a:p>
              <a:endParaRPr lang="en-ZA"/>
            </a:p>
          </p:txBody>
        </p:sp>
        <p:sp>
          <p:nvSpPr>
            <p:cNvPr id="1356859" name="Freeform 59"/>
            <p:cNvSpPr>
              <a:spLocks/>
            </p:cNvSpPr>
            <p:nvPr/>
          </p:nvSpPr>
          <p:spPr bwMode="auto">
            <a:xfrm>
              <a:off x="808" y="2300"/>
              <a:ext cx="1306" cy="550"/>
            </a:xfrm>
            <a:custGeom>
              <a:avLst/>
              <a:gdLst/>
              <a:ahLst/>
              <a:cxnLst>
                <a:cxn ang="0">
                  <a:pos x="0" y="550"/>
                </a:cxn>
                <a:cxn ang="0">
                  <a:pos x="50" y="472"/>
                </a:cxn>
                <a:cxn ang="0">
                  <a:pos x="78" y="426"/>
                </a:cxn>
                <a:cxn ang="0">
                  <a:pos x="98" y="392"/>
                </a:cxn>
                <a:cxn ang="0">
                  <a:pos x="116" y="364"/>
                </a:cxn>
                <a:cxn ang="0">
                  <a:pos x="142" y="332"/>
                </a:cxn>
                <a:cxn ang="0">
                  <a:pos x="168" y="302"/>
                </a:cxn>
                <a:cxn ang="0">
                  <a:pos x="186" y="280"/>
                </a:cxn>
                <a:cxn ang="0">
                  <a:pos x="194" y="274"/>
                </a:cxn>
                <a:cxn ang="0">
                  <a:pos x="204" y="268"/>
                </a:cxn>
                <a:cxn ang="0">
                  <a:pos x="232" y="254"/>
                </a:cxn>
                <a:cxn ang="0">
                  <a:pos x="258" y="240"/>
                </a:cxn>
                <a:cxn ang="0">
                  <a:pos x="276" y="230"/>
                </a:cxn>
                <a:cxn ang="0">
                  <a:pos x="308" y="198"/>
                </a:cxn>
                <a:cxn ang="0">
                  <a:pos x="328" y="180"/>
                </a:cxn>
                <a:cxn ang="0">
                  <a:pos x="338" y="174"/>
                </a:cxn>
                <a:cxn ang="0">
                  <a:pos x="346" y="170"/>
                </a:cxn>
                <a:cxn ang="0">
                  <a:pos x="362" y="164"/>
                </a:cxn>
                <a:cxn ang="0">
                  <a:pos x="378" y="154"/>
                </a:cxn>
                <a:cxn ang="0">
                  <a:pos x="394" y="144"/>
                </a:cxn>
                <a:cxn ang="0">
                  <a:pos x="402" y="140"/>
                </a:cxn>
                <a:cxn ang="0">
                  <a:pos x="406" y="134"/>
                </a:cxn>
                <a:cxn ang="0">
                  <a:pos x="446" y="80"/>
                </a:cxn>
                <a:cxn ang="0">
                  <a:pos x="472" y="50"/>
                </a:cxn>
                <a:cxn ang="0">
                  <a:pos x="484" y="38"/>
                </a:cxn>
                <a:cxn ang="0">
                  <a:pos x="494" y="28"/>
                </a:cxn>
                <a:cxn ang="0">
                  <a:pos x="502" y="22"/>
                </a:cxn>
                <a:cxn ang="0">
                  <a:pos x="514" y="18"/>
                </a:cxn>
                <a:cxn ang="0">
                  <a:pos x="536" y="10"/>
                </a:cxn>
                <a:cxn ang="0">
                  <a:pos x="556" y="4"/>
                </a:cxn>
                <a:cxn ang="0">
                  <a:pos x="570" y="2"/>
                </a:cxn>
                <a:cxn ang="0">
                  <a:pos x="580" y="0"/>
                </a:cxn>
                <a:cxn ang="0">
                  <a:pos x="596" y="2"/>
                </a:cxn>
                <a:cxn ang="0">
                  <a:pos x="604" y="4"/>
                </a:cxn>
                <a:cxn ang="0">
                  <a:pos x="612" y="8"/>
                </a:cxn>
                <a:cxn ang="0">
                  <a:pos x="622" y="14"/>
                </a:cxn>
                <a:cxn ang="0">
                  <a:pos x="632" y="22"/>
                </a:cxn>
                <a:cxn ang="0">
                  <a:pos x="652" y="44"/>
                </a:cxn>
                <a:cxn ang="0">
                  <a:pos x="674" y="70"/>
                </a:cxn>
                <a:cxn ang="0">
                  <a:pos x="692" y="96"/>
                </a:cxn>
                <a:cxn ang="0">
                  <a:pos x="704" y="118"/>
                </a:cxn>
                <a:cxn ang="0">
                  <a:pos x="712" y="130"/>
                </a:cxn>
                <a:cxn ang="0">
                  <a:pos x="722" y="144"/>
                </a:cxn>
                <a:cxn ang="0">
                  <a:pos x="750" y="176"/>
                </a:cxn>
                <a:cxn ang="0">
                  <a:pos x="778" y="208"/>
                </a:cxn>
                <a:cxn ang="0">
                  <a:pos x="796" y="232"/>
                </a:cxn>
                <a:cxn ang="0">
                  <a:pos x="824" y="276"/>
                </a:cxn>
                <a:cxn ang="0">
                  <a:pos x="844" y="304"/>
                </a:cxn>
                <a:cxn ang="0">
                  <a:pos x="870" y="334"/>
                </a:cxn>
                <a:cxn ang="0">
                  <a:pos x="908" y="370"/>
                </a:cxn>
                <a:cxn ang="0">
                  <a:pos x="954" y="410"/>
                </a:cxn>
                <a:cxn ang="0">
                  <a:pos x="1024" y="470"/>
                </a:cxn>
                <a:cxn ang="0">
                  <a:pos x="1034" y="478"/>
                </a:cxn>
                <a:cxn ang="0">
                  <a:pos x="1046" y="486"/>
                </a:cxn>
                <a:cxn ang="0">
                  <a:pos x="1074" y="500"/>
                </a:cxn>
                <a:cxn ang="0">
                  <a:pos x="1106" y="514"/>
                </a:cxn>
                <a:cxn ang="0">
                  <a:pos x="1142" y="526"/>
                </a:cxn>
                <a:cxn ang="0">
                  <a:pos x="1162" y="532"/>
                </a:cxn>
                <a:cxn ang="0">
                  <a:pos x="1186" y="536"/>
                </a:cxn>
                <a:cxn ang="0">
                  <a:pos x="1238" y="544"/>
                </a:cxn>
                <a:cxn ang="0">
                  <a:pos x="1284" y="548"/>
                </a:cxn>
                <a:cxn ang="0">
                  <a:pos x="1306" y="548"/>
                </a:cxn>
              </a:cxnLst>
              <a:rect l="0" t="0" r="r" b="b"/>
              <a:pathLst>
                <a:path w="1306" h="550">
                  <a:moveTo>
                    <a:pt x="0" y="550"/>
                  </a:moveTo>
                  <a:lnTo>
                    <a:pt x="50" y="472"/>
                  </a:lnTo>
                  <a:lnTo>
                    <a:pt x="78" y="426"/>
                  </a:lnTo>
                  <a:lnTo>
                    <a:pt x="98" y="392"/>
                  </a:lnTo>
                  <a:lnTo>
                    <a:pt x="116" y="364"/>
                  </a:lnTo>
                  <a:lnTo>
                    <a:pt x="142" y="332"/>
                  </a:lnTo>
                  <a:lnTo>
                    <a:pt x="168" y="302"/>
                  </a:lnTo>
                  <a:lnTo>
                    <a:pt x="186" y="280"/>
                  </a:lnTo>
                  <a:lnTo>
                    <a:pt x="194" y="274"/>
                  </a:lnTo>
                  <a:lnTo>
                    <a:pt x="204" y="268"/>
                  </a:lnTo>
                  <a:lnTo>
                    <a:pt x="232" y="254"/>
                  </a:lnTo>
                  <a:lnTo>
                    <a:pt x="258" y="240"/>
                  </a:lnTo>
                  <a:lnTo>
                    <a:pt x="276" y="230"/>
                  </a:lnTo>
                  <a:lnTo>
                    <a:pt x="308" y="198"/>
                  </a:lnTo>
                  <a:lnTo>
                    <a:pt x="328" y="180"/>
                  </a:lnTo>
                  <a:lnTo>
                    <a:pt x="338" y="174"/>
                  </a:lnTo>
                  <a:lnTo>
                    <a:pt x="346" y="170"/>
                  </a:lnTo>
                  <a:lnTo>
                    <a:pt x="362" y="164"/>
                  </a:lnTo>
                  <a:lnTo>
                    <a:pt x="378" y="154"/>
                  </a:lnTo>
                  <a:lnTo>
                    <a:pt x="394" y="144"/>
                  </a:lnTo>
                  <a:lnTo>
                    <a:pt x="402" y="140"/>
                  </a:lnTo>
                  <a:lnTo>
                    <a:pt x="406" y="134"/>
                  </a:lnTo>
                  <a:lnTo>
                    <a:pt x="446" y="80"/>
                  </a:lnTo>
                  <a:lnTo>
                    <a:pt x="472" y="50"/>
                  </a:lnTo>
                  <a:lnTo>
                    <a:pt x="484" y="38"/>
                  </a:lnTo>
                  <a:lnTo>
                    <a:pt x="494" y="28"/>
                  </a:lnTo>
                  <a:lnTo>
                    <a:pt x="502" y="22"/>
                  </a:lnTo>
                  <a:lnTo>
                    <a:pt x="514" y="18"/>
                  </a:lnTo>
                  <a:lnTo>
                    <a:pt x="536" y="10"/>
                  </a:lnTo>
                  <a:lnTo>
                    <a:pt x="556" y="4"/>
                  </a:lnTo>
                  <a:lnTo>
                    <a:pt x="570" y="2"/>
                  </a:lnTo>
                  <a:lnTo>
                    <a:pt x="580" y="0"/>
                  </a:lnTo>
                  <a:lnTo>
                    <a:pt x="596" y="2"/>
                  </a:lnTo>
                  <a:lnTo>
                    <a:pt x="604" y="4"/>
                  </a:lnTo>
                  <a:lnTo>
                    <a:pt x="612" y="8"/>
                  </a:lnTo>
                  <a:lnTo>
                    <a:pt x="622" y="14"/>
                  </a:lnTo>
                  <a:lnTo>
                    <a:pt x="632" y="22"/>
                  </a:lnTo>
                  <a:lnTo>
                    <a:pt x="652" y="44"/>
                  </a:lnTo>
                  <a:lnTo>
                    <a:pt x="674" y="70"/>
                  </a:lnTo>
                  <a:lnTo>
                    <a:pt x="692" y="96"/>
                  </a:lnTo>
                  <a:lnTo>
                    <a:pt x="704" y="118"/>
                  </a:lnTo>
                  <a:lnTo>
                    <a:pt x="712" y="130"/>
                  </a:lnTo>
                  <a:lnTo>
                    <a:pt x="722" y="144"/>
                  </a:lnTo>
                  <a:lnTo>
                    <a:pt x="750" y="176"/>
                  </a:lnTo>
                  <a:lnTo>
                    <a:pt x="778" y="208"/>
                  </a:lnTo>
                  <a:lnTo>
                    <a:pt x="796" y="232"/>
                  </a:lnTo>
                  <a:lnTo>
                    <a:pt x="824" y="276"/>
                  </a:lnTo>
                  <a:lnTo>
                    <a:pt x="844" y="304"/>
                  </a:lnTo>
                  <a:lnTo>
                    <a:pt x="870" y="334"/>
                  </a:lnTo>
                  <a:lnTo>
                    <a:pt x="908" y="370"/>
                  </a:lnTo>
                  <a:lnTo>
                    <a:pt x="954" y="410"/>
                  </a:lnTo>
                  <a:lnTo>
                    <a:pt x="1024" y="470"/>
                  </a:lnTo>
                  <a:lnTo>
                    <a:pt x="1034" y="478"/>
                  </a:lnTo>
                  <a:lnTo>
                    <a:pt x="1046" y="486"/>
                  </a:lnTo>
                  <a:lnTo>
                    <a:pt x="1074" y="500"/>
                  </a:lnTo>
                  <a:lnTo>
                    <a:pt x="1106" y="514"/>
                  </a:lnTo>
                  <a:lnTo>
                    <a:pt x="1142" y="526"/>
                  </a:lnTo>
                  <a:lnTo>
                    <a:pt x="1162" y="532"/>
                  </a:lnTo>
                  <a:lnTo>
                    <a:pt x="1186" y="536"/>
                  </a:lnTo>
                  <a:lnTo>
                    <a:pt x="1238" y="544"/>
                  </a:lnTo>
                  <a:lnTo>
                    <a:pt x="1284" y="548"/>
                  </a:lnTo>
                  <a:lnTo>
                    <a:pt x="1306" y="548"/>
                  </a:lnTo>
                </a:path>
              </a:pathLst>
            </a:custGeom>
            <a:noFill/>
            <a:ln w="38100">
              <a:solidFill>
                <a:srgbClr val="A26FDE"/>
              </a:solidFill>
              <a:prstDash val="solid"/>
              <a:round/>
              <a:headEnd/>
              <a:tailEnd/>
            </a:ln>
          </p:spPr>
          <p:txBody>
            <a:bodyPr/>
            <a:lstStyle/>
            <a:p>
              <a:endParaRPr lang="en-ZA"/>
            </a:p>
          </p:txBody>
        </p:sp>
        <p:sp>
          <p:nvSpPr>
            <p:cNvPr id="1356860" name="Freeform 60"/>
            <p:cNvSpPr>
              <a:spLocks/>
            </p:cNvSpPr>
            <p:nvPr/>
          </p:nvSpPr>
          <p:spPr bwMode="auto">
            <a:xfrm>
              <a:off x="768" y="2464"/>
              <a:ext cx="1348" cy="390"/>
            </a:xfrm>
            <a:custGeom>
              <a:avLst/>
              <a:gdLst/>
              <a:ahLst/>
              <a:cxnLst>
                <a:cxn ang="0">
                  <a:pos x="0" y="390"/>
                </a:cxn>
                <a:cxn ang="0">
                  <a:pos x="64" y="390"/>
                </a:cxn>
                <a:cxn ang="0">
                  <a:pos x="90" y="338"/>
                </a:cxn>
                <a:cxn ang="0">
                  <a:pos x="108" y="310"/>
                </a:cxn>
                <a:cxn ang="0">
                  <a:pos x="124" y="286"/>
                </a:cxn>
                <a:cxn ang="0">
                  <a:pos x="132" y="276"/>
                </a:cxn>
                <a:cxn ang="0">
                  <a:pos x="140" y="268"/>
                </a:cxn>
                <a:cxn ang="0">
                  <a:pos x="160" y="246"/>
                </a:cxn>
                <a:cxn ang="0">
                  <a:pos x="184" y="220"/>
                </a:cxn>
                <a:cxn ang="0">
                  <a:pos x="206" y="192"/>
                </a:cxn>
                <a:cxn ang="0">
                  <a:pos x="222" y="176"/>
                </a:cxn>
                <a:cxn ang="0">
                  <a:pos x="246" y="150"/>
                </a:cxn>
                <a:cxn ang="0">
                  <a:pos x="260" y="138"/>
                </a:cxn>
                <a:cxn ang="0">
                  <a:pos x="272" y="130"/>
                </a:cxn>
                <a:cxn ang="0">
                  <a:pos x="298" y="122"/>
                </a:cxn>
                <a:cxn ang="0">
                  <a:pos x="346" y="110"/>
                </a:cxn>
                <a:cxn ang="0">
                  <a:pos x="394" y="100"/>
                </a:cxn>
                <a:cxn ang="0">
                  <a:pos x="428" y="96"/>
                </a:cxn>
                <a:cxn ang="0">
                  <a:pos x="452" y="92"/>
                </a:cxn>
                <a:cxn ang="0">
                  <a:pos x="488" y="86"/>
                </a:cxn>
                <a:cxn ang="0">
                  <a:pos x="522" y="76"/>
                </a:cxn>
                <a:cxn ang="0">
                  <a:pos x="536" y="72"/>
                </a:cxn>
                <a:cxn ang="0">
                  <a:pos x="546" y="66"/>
                </a:cxn>
                <a:cxn ang="0">
                  <a:pos x="586" y="36"/>
                </a:cxn>
                <a:cxn ang="0">
                  <a:pos x="618" y="8"/>
                </a:cxn>
                <a:cxn ang="0">
                  <a:pos x="622" y="4"/>
                </a:cxn>
                <a:cxn ang="0">
                  <a:pos x="628" y="2"/>
                </a:cxn>
                <a:cxn ang="0">
                  <a:pos x="640" y="0"/>
                </a:cxn>
                <a:cxn ang="0">
                  <a:pos x="654" y="4"/>
                </a:cxn>
                <a:cxn ang="0">
                  <a:pos x="670" y="10"/>
                </a:cxn>
                <a:cxn ang="0">
                  <a:pos x="688" y="18"/>
                </a:cxn>
                <a:cxn ang="0">
                  <a:pos x="710" y="24"/>
                </a:cxn>
                <a:cxn ang="0">
                  <a:pos x="764" y="34"/>
                </a:cxn>
                <a:cxn ang="0">
                  <a:pos x="800" y="38"/>
                </a:cxn>
                <a:cxn ang="0">
                  <a:pos x="840" y="40"/>
                </a:cxn>
                <a:cxn ang="0">
                  <a:pos x="876" y="42"/>
                </a:cxn>
                <a:cxn ang="0">
                  <a:pos x="888" y="42"/>
                </a:cxn>
                <a:cxn ang="0">
                  <a:pos x="896" y="44"/>
                </a:cxn>
                <a:cxn ang="0">
                  <a:pos x="912" y="56"/>
                </a:cxn>
                <a:cxn ang="0">
                  <a:pos x="940" y="78"/>
                </a:cxn>
                <a:cxn ang="0">
                  <a:pos x="970" y="104"/>
                </a:cxn>
                <a:cxn ang="0">
                  <a:pos x="982" y="118"/>
                </a:cxn>
                <a:cxn ang="0">
                  <a:pos x="992" y="130"/>
                </a:cxn>
                <a:cxn ang="0">
                  <a:pos x="1016" y="158"/>
                </a:cxn>
                <a:cxn ang="0">
                  <a:pos x="1050" y="194"/>
                </a:cxn>
                <a:cxn ang="0">
                  <a:pos x="1084" y="230"/>
                </a:cxn>
                <a:cxn ang="0">
                  <a:pos x="1108" y="252"/>
                </a:cxn>
                <a:cxn ang="0">
                  <a:pos x="1118" y="260"/>
                </a:cxn>
                <a:cxn ang="0">
                  <a:pos x="1130" y="264"/>
                </a:cxn>
                <a:cxn ang="0">
                  <a:pos x="1142" y="266"/>
                </a:cxn>
                <a:cxn ang="0">
                  <a:pos x="1154" y="268"/>
                </a:cxn>
                <a:cxn ang="0">
                  <a:pos x="1180" y="270"/>
                </a:cxn>
                <a:cxn ang="0">
                  <a:pos x="1198" y="272"/>
                </a:cxn>
                <a:cxn ang="0">
                  <a:pos x="1230" y="278"/>
                </a:cxn>
                <a:cxn ang="0">
                  <a:pos x="1280" y="290"/>
                </a:cxn>
                <a:cxn ang="0">
                  <a:pos x="1348" y="306"/>
                </a:cxn>
              </a:cxnLst>
              <a:rect l="0" t="0" r="r" b="b"/>
              <a:pathLst>
                <a:path w="1348" h="390">
                  <a:moveTo>
                    <a:pt x="0" y="390"/>
                  </a:moveTo>
                  <a:lnTo>
                    <a:pt x="64" y="390"/>
                  </a:lnTo>
                  <a:lnTo>
                    <a:pt x="90" y="338"/>
                  </a:lnTo>
                  <a:lnTo>
                    <a:pt x="108" y="310"/>
                  </a:lnTo>
                  <a:lnTo>
                    <a:pt x="124" y="286"/>
                  </a:lnTo>
                  <a:lnTo>
                    <a:pt x="132" y="276"/>
                  </a:lnTo>
                  <a:lnTo>
                    <a:pt x="140" y="268"/>
                  </a:lnTo>
                  <a:lnTo>
                    <a:pt x="160" y="246"/>
                  </a:lnTo>
                  <a:lnTo>
                    <a:pt x="184" y="220"/>
                  </a:lnTo>
                  <a:lnTo>
                    <a:pt x="206" y="192"/>
                  </a:lnTo>
                  <a:lnTo>
                    <a:pt x="222" y="176"/>
                  </a:lnTo>
                  <a:lnTo>
                    <a:pt x="246" y="150"/>
                  </a:lnTo>
                  <a:lnTo>
                    <a:pt x="260" y="138"/>
                  </a:lnTo>
                  <a:lnTo>
                    <a:pt x="272" y="130"/>
                  </a:lnTo>
                  <a:lnTo>
                    <a:pt x="298" y="122"/>
                  </a:lnTo>
                  <a:lnTo>
                    <a:pt x="346" y="110"/>
                  </a:lnTo>
                  <a:lnTo>
                    <a:pt x="394" y="100"/>
                  </a:lnTo>
                  <a:lnTo>
                    <a:pt x="428" y="96"/>
                  </a:lnTo>
                  <a:lnTo>
                    <a:pt x="452" y="92"/>
                  </a:lnTo>
                  <a:lnTo>
                    <a:pt x="488" y="86"/>
                  </a:lnTo>
                  <a:lnTo>
                    <a:pt x="522" y="76"/>
                  </a:lnTo>
                  <a:lnTo>
                    <a:pt x="536" y="72"/>
                  </a:lnTo>
                  <a:lnTo>
                    <a:pt x="546" y="66"/>
                  </a:lnTo>
                  <a:lnTo>
                    <a:pt x="586" y="36"/>
                  </a:lnTo>
                  <a:lnTo>
                    <a:pt x="618" y="8"/>
                  </a:lnTo>
                  <a:lnTo>
                    <a:pt x="622" y="4"/>
                  </a:lnTo>
                  <a:lnTo>
                    <a:pt x="628" y="2"/>
                  </a:lnTo>
                  <a:lnTo>
                    <a:pt x="640" y="0"/>
                  </a:lnTo>
                  <a:lnTo>
                    <a:pt x="654" y="4"/>
                  </a:lnTo>
                  <a:lnTo>
                    <a:pt x="670" y="10"/>
                  </a:lnTo>
                  <a:lnTo>
                    <a:pt x="688" y="18"/>
                  </a:lnTo>
                  <a:lnTo>
                    <a:pt x="710" y="24"/>
                  </a:lnTo>
                  <a:lnTo>
                    <a:pt x="764" y="34"/>
                  </a:lnTo>
                  <a:lnTo>
                    <a:pt x="800" y="38"/>
                  </a:lnTo>
                  <a:lnTo>
                    <a:pt x="840" y="40"/>
                  </a:lnTo>
                  <a:lnTo>
                    <a:pt x="876" y="42"/>
                  </a:lnTo>
                  <a:lnTo>
                    <a:pt x="888" y="42"/>
                  </a:lnTo>
                  <a:lnTo>
                    <a:pt x="896" y="44"/>
                  </a:lnTo>
                  <a:lnTo>
                    <a:pt x="912" y="56"/>
                  </a:lnTo>
                  <a:lnTo>
                    <a:pt x="940" y="78"/>
                  </a:lnTo>
                  <a:lnTo>
                    <a:pt x="970" y="104"/>
                  </a:lnTo>
                  <a:lnTo>
                    <a:pt x="982" y="118"/>
                  </a:lnTo>
                  <a:lnTo>
                    <a:pt x="992" y="130"/>
                  </a:lnTo>
                  <a:lnTo>
                    <a:pt x="1016" y="158"/>
                  </a:lnTo>
                  <a:lnTo>
                    <a:pt x="1050" y="194"/>
                  </a:lnTo>
                  <a:lnTo>
                    <a:pt x="1084" y="230"/>
                  </a:lnTo>
                  <a:lnTo>
                    <a:pt x="1108" y="252"/>
                  </a:lnTo>
                  <a:lnTo>
                    <a:pt x="1118" y="260"/>
                  </a:lnTo>
                  <a:lnTo>
                    <a:pt x="1130" y="264"/>
                  </a:lnTo>
                  <a:lnTo>
                    <a:pt x="1142" y="266"/>
                  </a:lnTo>
                  <a:lnTo>
                    <a:pt x="1154" y="268"/>
                  </a:lnTo>
                  <a:lnTo>
                    <a:pt x="1180" y="270"/>
                  </a:lnTo>
                  <a:lnTo>
                    <a:pt x="1198" y="272"/>
                  </a:lnTo>
                  <a:lnTo>
                    <a:pt x="1230" y="278"/>
                  </a:lnTo>
                  <a:lnTo>
                    <a:pt x="1280" y="290"/>
                  </a:lnTo>
                  <a:lnTo>
                    <a:pt x="1348" y="306"/>
                  </a:lnTo>
                </a:path>
              </a:pathLst>
            </a:custGeom>
            <a:noFill/>
            <a:ln w="38100" cmpd="sng">
              <a:solidFill>
                <a:schemeClr val="tx1"/>
              </a:solidFill>
              <a:prstDash val="solid"/>
              <a:round/>
              <a:headEnd/>
              <a:tailEnd/>
            </a:ln>
          </p:spPr>
          <p:txBody>
            <a:bodyPr/>
            <a:lstStyle/>
            <a:p>
              <a:endParaRPr lang="en-ZA"/>
            </a:p>
          </p:txBody>
        </p:sp>
        <p:sp>
          <p:nvSpPr>
            <p:cNvPr id="1356861" name="Freeform 61"/>
            <p:cNvSpPr>
              <a:spLocks/>
            </p:cNvSpPr>
            <p:nvPr/>
          </p:nvSpPr>
          <p:spPr bwMode="auto">
            <a:xfrm>
              <a:off x="2412" y="2620"/>
              <a:ext cx="1363" cy="236"/>
            </a:xfrm>
            <a:custGeom>
              <a:avLst/>
              <a:gdLst/>
              <a:ahLst/>
              <a:cxnLst>
                <a:cxn ang="0">
                  <a:pos x="30" y="78"/>
                </a:cxn>
                <a:cxn ang="0">
                  <a:pos x="84" y="112"/>
                </a:cxn>
                <a:cxn ang="0">
                  <a:pos x="102" y="128"/>
                </a:cxn>
                <a:cxn ang="0">
                  <a:pos x="144" y="168"/>
                </a:cxn>
                <a:cxn ang="0">
                  <a:pos x="180" y="202"/>
                </a:cxn>
                <a:cxn ang="0">
                  <a:pos x="208" y="226"/>
                </a:cxn>
                <a:cxn ang="0">
                  <a:pos x="230" y="236"/>
                </a:cxn>
                <a:cxn ang="0">
                  <a:pos x="242" y="230"/>
                </a:cxn>
                <a:cxn ang="0">
                  <a:pos x="274" y="198"/>
                </a:cxn>
                <a:cxn ang="0">
                  <a:pos x="316" y="152"/>
                </a:cxn>
                <a:cxn ang="0">
                  <a:pos x="384" y="84"/>
                </a:cxn>
                <a:cxn ang="0">
                  <a:pos x="412" y="52"/>
                </a:cxn>
                <a:cxn ang="0">
                  <a:pos x="442" y="22"/>
                </a:cxn>
                <a:cxn ang="0">
                  <a:pos x="466" y="6"/>
                </a:cxn>
                <a:cxn ang="0">
                  <a:pos x="490" y="0"/>
                </a:cxn>
                <a:cxn ang="0">
                  <a:pos x="508" y="4"/>
                </a:cxn>
                <a:cxn ang="0">
                  <a:pos x="522" y="12"/>
                </a:cxn>
                <a:cxn ang="0">
                  <a:pos x="554" y="20"/>
                </a:cxn>
                <a:cxn ang="0">
                  <a:pos x="590" y="24"/>
                </a:cxn>
                <a:cxn ang="0">
                  <a:pos x="618" y="28"/>
                </a:cxn>
                <a:cxn ang="0">
                  <a:pos x="662" y="38"/>
                </a:cxn>
                <a:cxn ang="0">
                  <a:pos x="729" y="44"/>
                </a:cxn>
                <a:cxn ang="0">
                  <a:pos x="773" y="48"/>
                </a:cxn>
                <a:cxn ang="0">
                  <a:pos x="833" y="70"/>
                </a:cxn>
                <a:cxn ang="0">
                  <a:pos x="847" y="78"/>
                </a:cxn>
                <a:cxn ang="0">
                  <a:pos x="861" y="94"/>
                </a:cxn>
                <a:cxn ang="0">
                  <a:pos x="879" y="114"/>
                </a:cxn>
                <a:cxn ang="0">
                  <a:pos x="919" y="134"/>
                </a:cxn>
                <a:cxn ang="0">
                  <a:pos x="949" y="152"/>
                </a:cxn>
                <a:cxn ang="0">
                  <a:pos x="961" y="164"/>
                </a:cxn>
                <a:cxn ang="0">
                  <a:pos x="985" y="176"/>
                </a:cxn>
                <a:cxn ang="0">
                  <a:pos x="1023" y="188"/>
                </a:cxn>
                <a:cxn ang="0">
                  <a:pos x="1043" y="190"/>
                </a:cxn>
                <a:cxn ang="0">
                  <a:pos x="1069" y="184"/>
                </a:cxn>
                <a:cxn ang="0">
                  <a:pos x="1113" y="164"/>
                </a:cxn>
                <a:cxn ang="0">
                  <a:pos x="1161" y="134"/>
                </a:cxn>
                <a:cxn ang="0">
                  <a:pos x="1195" y="122"/>
                </a:cxn>
                <a:cxn ang="0">
                  <a:pos x="1231" y="116"/>
                </a:cxn>
                <a:cxn ang="0">
                  <a:pos x="1273" y="112"/>
                </a:cxn>
                <a:cxn ang="0">
                  <a:pos x="1315" y="100"/>
                </a:cxn>
                <a:cxn ang="0">
                  <a:pos x="1363" y="82"/>
                </a:cxn>
              </a:cxnLst>
              <a:rect l="0" t="0" r="r" b="b"/>
              <a:pathLst>
                <a:path w="1363" h="236">
                  <a:moveTo>
                    <a:pt x="0" y="58"/>
                  </a:moveTo>
                  <a:lnTo>
                    <a:pt x="30" y="78"/>
                  </a:lnTo>
                  <a:lnTo>
                    <a:pt x="58" y="96"/>
                  </a:lnTo>
                  <a:lnTo>
                    <a:pt x="84" y="112"/>
                  </a:lnTo>
                  <a:lnTo>
                    <a:pt x="94" y="120"/>
                  </a:lnTo>
                  <a:lnTo>
                    <a:pt x="102" y="128"/>
                  </a:lnTo>
                  <a:lnTo>
                    <a:pt x="122" y="146"/>
                  </a:lnTo>
                  <a:lnTo>
                    <a:pt x="144" y="168"/>
                  </a:lnTo>
                  <a:lnTo>
                    <a:pt x="166" y="186"/>
                  </a:lnTo>
                  <a:lnTo>
                    <a:pt x="180" y="202"/>
                  </a:lnTo>
                  <a:lnTo>
                    <a:pt x="192" y="214"/>
                  </a:lnTo>
                  <a:lnTo>
                    <a:pt x="208" y="226"/>
                  </a:lnTo>
                  <a:lnTo>
                    <a:pt x="224" y="234"/>
                  </a:lnTo>
                  <a:lnTo>
                    <a:pt x="230" y="236"/>
                  </a:lnTo>
                  <a:lnTo>
                    <a:pt x="236" y="234"/>
                  </a:lnTo>
                  <a:lnTo>
                    <a:pt x="242" y="230"/>
                  </a:lnTo>
                  <a:lnTo>
                    <a:pt x="252" y="222"/>
                  </a:lnTo>
                  <a:lnTo>
                    <a:pt x="274" y="198"/>
                  </a:lnTo>
                  <a:lnTo>
                    <a:pt x="298" y="170"/>
                  </a:lnTo>
                  <a:lnTo>
                    <a:pt x="316" y="152"/>
                  </a:lnTo>
                  <a:lnTo>
                    <a:pt x="360" y="110"/>
                  </a:lnTo>
                  <a:lnTo>
                    <a:pt x="384" y="84"/>
                  </a:lnTo>
                  <a:lnTo>
                    <a:pt x="400" y="66"/>
                  </a:lnTo>
                  <a:lnTo>
                    <a:pt x="412" y="52"/>
                  </a:lnTo>
                  <a:lnTo>
                    <a:pt x="426" y="36"/>
                  </a:lnTo>
                  <a:lnTo>
                    <a:pt x="442" y="22"/>
                  </a:lnTo>
                  <a:lnTo>
                    <a:pt x="454" y="12"/>
                  </a:lnTo>
                  <a:lnTo>
                    <a:pt x="466" y="6"/>
                  </a:lnTo>
                  <a:lnTo>
                    <a:pt x="482" y="2"/>
                  </a:lnTo>
                  <a:lnTo>
                    <a:pt x="490" y="0"/>
                  </a:lnTo>
                  <a:lnTo>
                    <a:pt x="500" y="2"/>
                  </a:lnTo>
                  <a:lnTo>
                    <a:pt x="508" y="4"/>
                  </a:lnTo>
                  <a:lnTo>
                    <a:pt x="514" y="8"/>
                  </a:lnTo>
                  <a:lnTo>
                    <a:pt x="522" y="12"/>
                  </a:lnTo>
                  <a:lnTo>
                    <a:pt x="532" y="14"/>
                  </a:lnTo>
                  <a:lnTo>
                    <a:pt x="554" y="20"/>
                  </a:lnTo>
                  <a:lnTo>
                    <a:pt x="574" y="24"/>
                  </a:lnTo>
                  <a:lnTo>
                    <a:pt x="590" y="24"/>
                  </a:lnTo>
                  <a:lnTo>
                    <a:pt x="602" y="26"/>
                  </a:lnTo>
                  <a:lnTo>
                    <a:pt x="618" y="28"/>
                  </a:lnTo>
                  <a:lnTo>
                    <a:pt x="636" y="34"/>
                  </a:lnTo>
                  <a:lnTo>
                    <a:pt x="662" y="38"/>
                  </a:lnTo>
                  <a:lnTo>
                    <a:pt x="697" y="42"/>
                  </a:lnTo>
                  <a:lnTo>
                    <a:pt x="729" y="44"/>
                  </a:lnTo>
                  <a:lnTo>
                    <a:pt x="757" y="46"/>
                  </a:lnTo>
                  <a:lnTo>
                    <a:pt x="773" y="48"/>
                  </a:lnTo>
                  <a:lnTo>
                    <a:pt x="811" y="60"/>
                  </a:lnTo>
                  <a:lnTo>
                    <a:pt x="833" y="70"/>
                  </a:lnTo>
                  <a:lnTo>
                    <a:pt x="843" y="74"/>
                  </a:lnTo>
                  <a:lnTo>
                    <a:pt x="847" y="78"/>
                  </a:lnTo>
                  <a:lnTo>
                    <a:pt x="855" y="86"/>
                  </a:lnTo>
                  <a:lnTo>
                    <a:pt x="861" y="94"/>
                  </a:lnTo>
                  <a:lnTo>
                    <a:pt x="867" y="104"/>
                  </a:lnTo>
                  <a:lnTo>
                    <a:pt x="879" y="114"/>
                  </a:lnTo>
                  <a:lnTo>
                    <a:pt x="897" y="124"/>
                  </a:lnTo>
                  <a:lnTo>
                    <a:pt x="919" y="134"/>
                  </a:lnTo>
                  <a:lnTo>
                    <a:pt x="939" y="146"/>
                  </a:lnTo>
                  <a:lnTo>
                    <a:pt x="949" y="152"/>
                  </a:lnTo>
                  <a:lnTo>
                    <a:pt x="955" y="158"/>
                  </a:lnTo>
                  <a:lnTo>
                    <a:pt x="961" y="164"/>
                  </a:lnTo>
                  <a:lnTo>
                    <a:pt x="967" y="168"/>
                  </a:lnTo>
                  <a:lnTo>
                    <a:pt x="985" y="176"/>
                  </a:lnTo>
                  <a:lnTo>
                    <a:pt x="1003" y="184"/>
                  </a:lnTo>
                  <a:lnTo>
                    <a:pt x="1023" y="188"/>
                  </a:lnTo>
                  <a:lnTo>
                    <a:pt x="1033" y="190"/>
                  </a:lnTo>
                  <a:lnTo>
                    <a:pt x="1043" y="190"/>
                  </a:lnTo>
                  <a:lnTo>
                    <a:pt x="1055" y="188"/>
                  </a:lnTo>
                  <a:lnTo>
                    <a:pt x="1069" y="184"/>
                  </a:lnTo>
                  <a:lnTo>
                    <a:pt x="1093" y="174"/>
                  </a:lnTo>
                  <a:lnTo>
                    <a:pt x="1113" y="164"/>
                  </a:lnTo>
                  <a:lnTo>
                    <a:pt x="1133" y="152"/>
                  </a:lnTo>
                  <a:lnTo>
                    <a:pt x="1161" y="134"/>
                  </a:lnTo>
                  <a:lnTo>
                    <a:pt x="1177" y="128"/>
                  </a:lnTo>
                  <a:lnTo>
                    <a:pt x="1195" y="122"/>
                  </a:lnTo>
                  <a:lnTo>
                    <a:pt x="1213" y="118"/>
                  </a:lnTo>
                  <a:lnTo>
                    <a:pt x="1231" y="116"/>
                  </a:lnTo>
                  <a:lnTo>
                    <a:pt x="1251" y="116"/>
                  </a:lnTo>
                  <a:lnTo>
                    <a:pt x="1273" y="112"/>
                  </a:lnTo>
                  <a:lnTo>
                    <a:pt x="1293" y="106"/>
                  </a:lnTo>
                  <a:lnTo>
                    <a:pt x="1315" y="100"/>
                  </a:lnTo>
                  <a:lnTo>
                    <a:pt x="1349" y="88"/>
                  </a:lnTo>
                  <a:lnTo>
                    <a:pt x="1363" y="82"/>
                  </a:lnTo>
                </a:path>
              </a:pathLst>
            </a:custGeom>
            <a:noFill/>
            <a:ln w="38100">
              <a:solidFill>
                <a:srgbClr val="8A560F"/>
              </a:solidFill>
              <a:prstDash val="solid"/>
              <a:round/>
              <a:headEnd/>
              <a:tailEnd/>
            </a:ln>
          </p:spPr>
          <p:txBody>
            <a:bodyPr/>
            <a:lstStyle/>
            <a:p>
              <a:endParaRPr lang="en-ZA"/>
            </a:p>
          </p:txBody>
        </p:sp>
        <p:sp>
          <p:nvSpPr>
            <p:cNvPr id="1356862" name="Freeform 62"/>
            <p:cNvSpPr>
              <a:spLocks/>
            </p:cNvSpPr>
            <p:nvPr/>
          </p:nvSpPr>
          <p:spPr bwMode="auto">
            <a:xfrm>
              <a:off x="2412" y="2610"/>
              <a:ext cx="1369" cy="158"/>
            </a:xfrm>
            <a:custGeom>
              <a:avLst/>
              <a:gdLst/>
              <a:ahLst/>
              <a:cxnLst>
                <a:cxn ang="0">
                  <a:pos x="0" y="158"/>
                </a:cxn>
                <a:cxn ang="0">
                  <a:pos x="34" y="142"/>
                </a:cxn>
                <a:cxn ang="0">
                  <a:pos x="78" y="122"/>
                </a:cxn>
                <a:cxn ang="0">
                  <a:pos x="148" y="84"/>
                </a:cxn>
                <a:cxn ang="0">
                  <a:pos x="174" y="72"/>
                </a:cxn>
                <a:cxn ang="0">
                  <a:pos x="190" y="68"/>
                </a:cxn>
                <a:cxn ang="0">
                  <a:pos x="208" y="62"/>
                </a:cxn>
                <a:cxn ang="0">
                  <a:pos x="228" y="60"/>
                </a:cxn>
                <a:cxn ang="0">
                  <a:pos x="246" y="60"/>
                </a:cxn>
                <a:cxn ang="0">
                  <a:pos x="266" y="64"/>
                </a:cxn>
                <a:cxn ang="0">
                  <a:pos x="286" y="72"/>
                </a:cxn>
                <a:cxn ang="0">
                  <a:pos x="358" y="114"/>
                </a:cxn>
                <a:cxn ang="0">
                  <a:pos x="388" y="128"/>
                </a:cxn>
                <a:cxn ang="0">
                  <a:pos x="400" y="132"/>
                </a:cxn>
                <a:cxn ang="0">
                  <a:pos x="410" y="134"/>
                </a:cxn>
                <a:cxn ang="0">
                  <a:pos x="438" y="134"/>
                </a:cxn>
                <a:cxn ang="0">
                  <a:pos x="474" y="130"/>
                </a:cxn>
                <a:cxn ang="0">
                  <a:pos x="492" y="126"/>
                </a:cxn>
                <a:cxn ang="0">
                  <a:pos x="510" y="120"/>
                </a:cxn>
                <a:cxn ang="0">
                  <a:pos x="524" y="114"/>
                </a:cxn>
                <a:cxn ang="0">
                  <a:pos x="536" y="106"/>
                </a:cxn>
                <a:cxn ang="0">
                  <a:pos x="590" y="64"/>
                </a:cxn>
                <a:cxn ang="0">
                  <a:pos x="616" y="40"/>
                </a:cxn>
                <a:cxn ang="0">
                  <a:pos x="636" y="22"/>
                </a:cxn>
                <a:cxn ang="0">
                  <a:pos x="644" y="16"/>
                </a:cxn>
                <a:cxn ang="0">
                  <a:pos x="656" y="10"/>
                </a:cxn>
                <a:cxn ang="0">
                  <a:pos x="670" y="8"/>
                </a:cxn>
                <a:cxn ang="0">
                  <a:pos x="689" y="4"/>
                </a:cxn>
                <a:cxn ang="0">
                  <a:pos x="725" y="2"/>
                </a:cxn>
                <a:cxn ang="0">
                  <a:pos x="759" y="0"/>
                </a:cxn>
                <a:cxn ang="0">
                  <a:pos x="773" y="2"/>
                </a:cxn>
                <a:cxn ang="0">
                  <a:pos x="785" y="6"/>
                </a:cxn>
                <a:cxn ang="0">
                  <a:pos x="795" y="12"/>
                </a:cxn>
                <a:cxn ang="0">
                  <a:pos x="805" y="22"/>
                </a:cxn>
                <a:cxn ang="0">
                  <a:pos x="825" y="40"/>
                </a:cxn>
                <a:cxn ang="0">
                  <a:pos x="835" y="50"/>
                </a:cxn>
                <a:cxn ang="0">
                  <a:pos x="847" y="56"/>
                </a:cxn>
                <a:cxn ang="0">
                  <a:pos x="879" y="66"/>
                </a:cxn>
                <a:cxn ang="0">
                  <a:pos x="915" y="78"/>
                </a:cxn>
                <a:cxn ang="0">
                  <a:pos x="951" y="84"/>
                </a:cxn>
                <a:cxn ang="0">
                  <a:pos x="979" y="88"/>
                </a:cxn>
                <a:cxn ang="0">
                  <a:pos x="1065" y="90"/>
                </a:cxn>
                <a:cxn ang="0">
                  <a:pos x="1115" y="94"/>
                </a:cxn>
                <a:cxn ang="0">
                  <a:pos x="1151" y="100"/>
                </a:cxn>
                <a:cxn ang="0">
                  <a:pos x="1167" y="102"/>
                </a:cxn>
                <a:cxn ang="0">
                  <a:pos x="1185" y="102"/>
                </a:cxn>
                <a:cxn ang="0">
                  <a:pos x="1205" y="100"/>
                </a:cxn>
                <a:cxn ang="0">
                  <a:pos x="1227" y="96"/>
                </a:cxn>
                <a:cxn ang="0">
                  <a:pos x="1269" y="88"/>
                </a:cxn>
                <a:cxn ang="0">
                  <a:pos x="1285" y="84"/>
                </a:cxn>
                <a:cxn ang="0">
                  <a:pos x="1297" y="78"/>
                </a:cxn>
                <a:cxn ang="0">
                  <a:pos x="1319" y="66"/>
                </a:cxn>
                <a:cxn ang="0">
                  <a:pos x="1343" y="54"/>
                </a:cxn>
                <a:cxn ang="0">
                  <a:pos x="1369" y="42"/>
                </a:cxn>
              </a:cxnLst>
              <a:rect l="0" t="0" r="r" b="b"/>
              <a:pathLst>
                <a:path w="1369" h="158">
                  <a:moveTo>
                    <a:pt x="0" y="158"/>
                  </a:moveTo>
                  <a:lnTo>
                    <a:pt x="34" y="142"/>
                  </a:lnTo>
                  <a:lnTo>
                    <a:pt x="78" y="122"/>
                  </a:lnTo>
                  <a:lnTo>
                    <a:pt x="148" y="84"/>
                  </a:lnTo>
                  <a:lnTo>
                    <a:pt x="174" y="72"/>
                  </a:lnTo>
                  <a:lnTo>
                    <a:pt x="190" y="68"/>
                  </a:lnTo>
                  <a:lnTo>
                    <a:pt x="208" y="62"/>
                  </a:lnTo>
                  <a:lnTo>
                    <a:pt x="228" y="60"/>
                  </a:lnTo>
                  <a:lnTo>
                    <a:pt x="246" y="60"/>
                  </a:lnTo>
                  <a:lnTo>
                    <a:pt x="266" y="64"/>
                  </a:lnTo>
                  <a:lnTo>
                    <a:pt x="286" y="72"/>
                  </a:lnTo>
                  <a:lnTo>
                    <a:pt x="358" y="114"/>
                  </a:lnTo>
                  <a:lnTo>
                    <a:pt x="388" y="128"/>
                  </a:lnTo>
                  <a:lnTo>
                    <a:pt x="400" y="132"/>
                  </a:lnTo>
                  <a:lnTo>
                    <a:pt x="410" y="134"/>
                  </a:lnTo>
                  <a:lnTo>
                    <a:pt x="438" y="134"/>
                  </a:lnTo>
                  <a:lnTo>
                    <a:pt x="474" y="130"/>
                  </a:lnTo>
                  <a:lnTo>
                    <a:pt x="492" y="126"/>
                  </a:lnTo>
                  <a:lnTo>
                    <a:pt x="510" y="120"/>
                  </a:lnTo>
                  <a:lnTo>
                    <a:pt x="524" y="114"/>
                  </a:lnTo>
                  <a:lnTo>
                    <a:pt x="536" y="106"/>
                  </a:lnTo>
                  <a:lnTo>
                    <a:pt x="590" y="64"/>
                  </a:lnTo>
                  <a:lnTo>
                    <a:pt x="616" y="40"/>
                  </a:lnTo>
                  <a:lnTo>
                    <a:pt x="636" y="22"/>
                  </a:lnTo>
                  <a:lnTo>
                    <a:pt x="644" y="16"/>
                  </a:lnTo>
                  <a:lnTo>
                    <a:pt x="656" y="10"/>
                  </a:lnTo>
                  <a:lnTo>
                    <a:pt x="670" y="8"/>
                  </a:lnTo>
                  <a:lnTo>
                    <a:pt x="689" y="4"/>
                  </a:lnTo>
                  <a:lnTo>
                    <a:pt x="725" y="2"/>
                  </a:lnTo>
                  <a:lnTo>
                    <a:pt x="759" y="0"/>
                  </a:lnTo>
                  <a:lnTo>
                    <a:pt x="773" y="2"/>
                  </a:lnTo>
                  <a:lnTo>
                    <a:pt x="785" y="6"/>
                  </a:lnTo>
                  <a:lnTo>
                    <a:pt x="795" y="12"/>
                  </a:lnTo>
                  <a:lnTo>
                    <a:pt x="805" y="22"/>
                  </a:lnTo>
                  <a:lnTo>
                    <a:pt x="825" y="40"/>
                  </a:lnTo>
                  <a:lnTo>
                    <a:pt x="835" y="50"/>
                  </a:lnTo>
                  <a:lnTo>
                    <a:pt x="847" y="56"/>
                  </a:lnTo>
                  <a:lnTo>
                    <a:pt x="879" y="66"/>
                  </a:lnTo>
                  <a:lnTo>
                    <a:pt x="915" y="78"/>
                  </a:lnTo>
                  <a:lnTo>
                    <a:pt x="951" y="84"/>
                  </a:lnTo>
                  <a:lnTo>
                    <a:pt x="979" y="88"/>
                  </a:lnTo>
                  <a:lnTo>
                    <a:pt x="1065" y="90"/>
                  </a:lnTo>
                  <a:lnTo>
                    <a:pt x="1115" y="94"/>
                  </a:lnTo>
                  <a:lnTo>
                    <a:pt x="1151" y="100"/>
                  </a:lnTo>
                  <a:lnTo>
                    <a:pt x="1167" y="102"/>
                  </a:lnTo>
                  <a:lnTo>
                    <a:pt x="1185" y="102"/>
                  </a:lnTo>
                  <a:lnTo>
                    <a:pt x="1205" y="100"/>
                  </a:lnTo>
                  <a:lnTo>
                    <a:pt x="1227" y="96"/>
                  </a:lnTo>
                  <a:lnTo>
                    <a:pt x="1269" y="88"/>
                  </a:lnTo>
                  <a:lnTo>
                    <a:pt x="1285" y="84"/>
                  </a:lnTo>
                  <a:lnTo>
                    <a:pt x="1297" y="78"/>
                  </a:lnTo>
                  <a:lnTo>
                    <a:pt x="1319" y="66"/>
                  </a:lnTo>
                  <a:lnTo>
                    <a:pt x="1343" y="54"/>
                  </a:lnTo>
                  <a:lnTo>
                    <a:pt x="1369" y="42"/>
                  </a:lnTo>
                </a:path>
              </a:pathLst>
            </a:custGeom>
            <a:noFill/>
            <a:ln w="38100">
              <a:solidFill>
                <a:srgbClr val="00997D"/>
              </a:solidFill>
              <a:prstDash val="solid"/>
              <a:round/>
              <a:headEnd/>
              <a:tailEnd/>
            </a:ln>
          </p:spPr>
          <p:txBody>
            <a:bodyPr/>
            <a:lstStyle/>
            <a:p>
              <a:endParaRPr lang="en-ZA"/>
            </a:p>
          </p:txBody>
        </p:sp>
        <p:sp>
          <p:nvSpPr>
            <p:cNvPr id="1356863" name="Freeform 63"/>
            <p:cNvSpPr>
              <a:spLocks/>
            </p:cNvSpPr>
            <p:nvPr/>
          </p:nvSpPr>
          <p:spPr bwMode="auto">
            <a:xfrm>
              <a:off x="2418" y="2434"/>
              <a:ext cx="1351" cy="404"/>
            </a:xfrm>
            <a:custGeom>
              <a:avLst/>
              <a:gdLst/>
              <a:ahLst/>
              <a:cxnLst>
                <a:cxn ang="0">
                  <a:pos x="32" y="258"/>
                </a:cxn>
                <a:cxn ang="0">
                  <a:pos x="110" y="158"/>
                </a:cxn>
                <a:cxn ang="0">
                  <a:pos x="130" y="128"/>
                </a:cxn>
                <a:cxn ang="0">
                  <a:pos x="142" y="110"/>
                </a:cxn>
                <a:cxn ang="0">
                  <a:pos x="162" y="96"/>
                </a:cxn>
                <a:cxn ang="0">
                  <a:pos x="190" y="88"/>
                </a:cxn>
                <a:cxn ang="0">
                  <a:pos x="222" y="92"/>
                </a:cxn>
                <a:cxn ang="0">
                  <a:pos x="258" y="98"/>
                </a:cxn>
                <a:cxn ang="0">
                  <a:pos x="294" y="98"/>
                </a:cxn>
                <a:cxn ang="0">
                  <a:pos x="330" y="90"/>
                </a:cxn>
                <a:cxn ang="0">
                  <a:pos x="364" y="72"/>
                </a:cxn>
                <a:cxn ang="0">
                  <a:pos x="396" y="50"/>
                </a:cxn>
                <a:cxn ang="0">
                  <a:pos x="430" y="36"/>
                </a:cxn>
                <a:cxn ang="0">
                  <a:pos x="478" y="26"/>
                </a:cxn>
                <a:cxn ang="0">
                  <a:pos x="490" y="20"/>
                </a:cxn>
                <a:cxn ang="0">
                  <a:pos x="508" y="10"/>
                </a:cxn>
                <a:cxn ang="0">
                  <a:pos x="524" y="6"/>
                </a:cxn>
                <a:cxn ang="0">
                  <a:pos x="540" y="12"/>
                </a:cxn>
                <a:cxn ang="0">
                  <a:pos x="546" y="18"/>
                </a:cxn>
                <a:cxn ang="0">
                  <a:pos x="556" y="20"/>
                </a:cxn>
                <a:cxn ang="0">
                  <a:pos x="608" y="8"/>
                </a:cxn>
                <a:cxn ang="0">
                  <a:pos x="660" y="0"/>
                </a:cxn>
                <a:cxn ang="0">
                  <a:pos x="693" y="4"/>
                </a:cxn>
                <a:cxn ang="0">
                  <a:pos x="715" y="12"/>
                </a:cxn>
                <a:cxn ang="0">
                  <a:pos x="737" y="30"/>
                </a:cxn>
                <a:cxn ang="0">
                  <a:pos x="791" y="56"/>
                </a:cxn>
                <a:cxn ang="0">
                  <a:pos x="895" y="106"/>
                </a:cxn>
                <a:cxn ang="0">
                  <a:pos x="989" y="156"/>
                </a:cxn>
                <a:cxn ang="0">
                  <a:pos x="1015" y="174"/>
                </a:cxn>
                <a:cxn ang="0">
                  <a:pos x="1035" y="212"/>
                </a:cxn>
                <a:cxn ang="0">
                  <a:pos x="1057" y="248"/>
                </a:cxn>
                <a:cxn ang="0">
                  <a:pos x="1097" y="276"/>
                </a:cxn>
                <a:cxn ang="0">
                  <a:pos x="1201" y="336"/>
                </a:cxn>
                <a:cxn ang="0">
                  <a:pos x="1319" y="392"/>
                </a:cxn>
              </a:cxnLst>
              <a:rect l="0" t="0" r="r" b="b"/>
              <a:pathLst>
                <a:path w="1351" h="404">
                  <a:moveTo>
                    <a:pt x="0" y="302"/>
                  </a:moveTo>
                  <a:lnTo>
                    <a:pt x="32" y="258"/>
                  </a:lnTo>
                  <a:lnTo>
                    <a:pt x="74" y="206"/>
                  </a:lnTo>
                  <a:lnTo>
                    <a:pt x="110" y="158"/>
                  </a:lnTo>
                  <a:lnTo>
                    <a:pt x="124" y="140"/>
                  </a:lnTo>
                  <a:lnTo>
                    <a:pt x="130" y="128"/>
                  </a:lnTo>
                  <a:lnTo>
                    <a:pt x="136" y="118"/>
                  </a:lnTo>
                  <a:lnTo>
                    <a:pt x="142" y="110"/>
                  </a:lnTo>
                  <a:lnTo>
                    <a:pt x="152" y="102"/>
                  </a:lnTo>
                  <a:lnTo>
                    <a:pt x="162" y="96"/>
                  </a:lnTo>
                  <a:lnTo>
                    <a:pt x="176" y="90"/>
                  </a:lnTo>
                  <a:lnTo>
                    <a:pt x="190" y="88"/>
                  </a:lnTo>
                  <a:lnTo>
                    <a:pt x="206" y="88"/>
                  </a:lnTo>
                  <a:lnTo>
                    <a:pt x="222" y="92"/>
                  </a:lnTo>
                  <a:lnTo>
                    <a:pt x="240" y="96"/>
                  </a:lnTo>
                  <a:lnTo>
                    <a:pt x="258" y="98"/>
                  </a:lnTo>
                  <a:lnTo>
                    <a:pt x="276" y="100"/>
                  </a:lnTo>
                  <a:lnTo>
                    <a:pt x="294" y="98"/>
                  </a:lnTo>
                  <a:lnTo>
                    <a:pt x="312" y="96"/>
                  </a:lnTo>
                  <a:lnTo>
                    <a:pt x="330" y="90"/>
                  </a:lnTo>
                  <a:lnTo>
                    <a:pt x="346" y="82"/>
                  </a:lnTo>
                  <a:lnTo>
                    <a:pt x="364" y="72"/>
                  </a:lnTo>
                  <a:lnTo>
                    <a:pt x="380" y="60"/>
                  </a:lnTo>
                  <a:lnTo>
                    <a:pt x="396" y="50"/>
                  </a:lnTo>
                  <a:lnTo>
                    <a:pt x="414" y="42"/>
                  </a:lnTo>
                  <a:lnTo>
                    <a:pt x="430" y="36"/>
                  </a:lnTo>
                  <a:lnTo>
                    <a:pt x="458" y="30"/>
                  </a:lnTo>
                  <a:lnTo>
                    <a:pt x="478" y="26"/>
                  </a:lnTo>
                  <a:lnTo>
                    <a:pt x="484" y="24"/>
                  </a:lnTo>
                  <a:lnTo>
                    <a:pt x="490" y="20"/>
                  </a:lnTo>
                  <a:lnTo>
                    <a:pt x="502" y="12"/>
                  </a:lnTo>
                  <a:lnTo>
                    <a:pt x="508" y="10"/>
                  </a:lnTo>
                  <a:lnTo>
                    <a:pt x="516" y="6"/>
                  </a:lnTo>
                  <a:lnTo>
                    <a:pt x="524" y="6"/>
                  </a:lnTo>
                  <a:lnTo>
                    <a:pt x="532" y="8"/>
                  </a:lnTo>
                  <a:lnTo>
                    <a:pt x="540" y="12"/>
                  </a:lnTo>
                  <a:lnTo>
                    <a:pt x="544" y="16"/>
                  </a:lnTo>
                  <a:lnTo>
                    <a:pt x="546" y="18"/>
                  </a:lnTo>
                  <a:lnTo>
                    <a:pt x="550" y="20"/>
                  </a:lnTo>
                  <a:lnTo>
                    <a:pt x="556" y="20"/>
                  </a:lnTo>
                  <a:lnTo>
                    <a:pt x="566" y="18"/>
                  </a:lnTo>
                  <a:lnTo>
                    <a:pt x="608" y="8"/>
                  </a:lnTo>
                  <a:lnTo>
                    <a:pt x="636" y="4"/>
                  </a:lnTo>
                  <a:lnTo>
                    <a:pt x="660" y="0"/>
                  </a:lnTo>
                  <a:lnTo>
                    <a:pt x="679" y="0"/>
                  </a:lnTo>
                  <a:lnTo>
                    <a:pt x="693" y="4"/>
                  </a:lnTo>
                  <a:lnTo>
                    <a:pt x="705" y="8"/>
                  </a:lnTo>
                  <a:lnTo>
                    <a:pt x="715" y="12"/>
                  </a:lnTo>
                  <a:lnTo>
                    <a:pt x="727" y="24"/>
                  </a:lnTo>
                  <a:lnTo>
                    <a:pt x="737" y="30"/>
                  </a:lnTo>
                  <a:lnTo>
                    <a:pt x="751" y="38"/>
                  </a:lnTo>
                  <a:lnTo>
                    <a:pt x="791" y="56"/>
                  </a:lnTo>
                  <a:lnTo>
                    <a:pt x="861" y="88"/>
                  </a:lnTo>
                  <a:lnTo>
                    <a:pt x="895" y="106"/>
                  </a:lnTo>
                  <a:lnTo>
                    <a:pt x="945" y="132"/>
                  </a:lnTo>
                  <a:lnTo>
                    <a:pt x="989" y="156"/>
                  </a:lnTo>
                  <a:lnTo>
                    <a:pt x="1005" y="166"/>
                  </a:lnTo>
                  <a:lnTo>
                    <a:pt x="1015" y="174"/>
                  </a:lnTo>
                  <a:lnTo>
                    <a:pt x="1023" y="188"/>
                  </a:lnTo>
                  <a:lnTo>
                    <a:pt x="1035" y="212"/>
                  </a:lnTo>
                  <a:lnTo>
                    <a:pt x="1049" y="236"/>
                  </a:lnTo>
                  <a:lnTo>
                    <a:pt x="1057" y="248"/>
                  </a:lnTo>
                  <a:lnTo>
                    <a:pt x="1067" y="256"/>
                  </a:lnTo>
                  <a:lnTo>
                    <a:pt x="1097" y="276"/>
                  </a:lnTo>
                  <a:lnTo>
                    <a:pt x="1135" y="298"/>
                  </a:lnTo>
                  <a:lnTo>
                    <a:pt x="1201" y="336"/>
                  </a:lnTo>
                  <a:lnTo>
                    <a:pt x="1273" y="372"/>
                  </a:lnTo>
                  <a:lnTo>
                    <a:pt x="1319" y="392"/>
                  </a:lnTo>
                  <a:lnTo>
                    <a:pt x="1351" y="404"/>
                  </a:lnTo>
                </a:path>
              </a:pathLst>
            </a:custGeom>
            <a:noFill/>
            <a:ln w="38100">
              <a:solidFill>
                <a:srgbClr val="A26FDE"/>
              </a:solidFill>
              <a:prstDash val="solid"/>
              <a:round/>
              <a:headEnd/>
              <a:tailEnd/>
            </a:ln>
          </p:spPr>
          <p:txBody>
            <a:bodyPr/>
            <a:lstStyle/>
            <a:p>
              <a:endParaRPr lang="en-ZA"/>
            </a:p>
          </p:txBody>
        </p:sp>
        <p:sp>
          <p:nvSpPr>
            <p:cNvPr id="1356864" name="Freeform 64"/>
            <p:cNvSpPr>
              <a:spLocks/>
            </p:cNvSpPr>
            <p:nvPr/>
          </p:nvSpPr>
          <p:spPr bwMode="auto">
            <a:xfrm>
              <a:off x="2414" y="2492"/>
              <a:ext cx="1363" cy="300"/>
            </a:xfrm>
            <a:custGeom>
              <a:avLst/>
              <a:gdLst/>
              <a:ahLst/>
              <a:cxnLst>
                <a:cxn ang="0">
                  <a:pos x="0" y="230"/>
                </a:cxn>
                <a:cxn ang="0">
                  <a:pos x="24" y="220"/>
                </a:cxn>
                <a:cxn ang="0">
                  <a:pos x="56" y="210"/>
                </a:cxn>
                <a:cxn ang="0">
                  <a:pos x="86" y="202"/>
                </a:cxn>
                <a:cxn ang="0">
                  <a:pos x="102" y="196"/>
                </a:cxn>
                <a:cxn ang="0">
                  <a:pos x="110" y="190"/>
                </a:cxn>
                <a:cxn ang="0">
                  <a:pos x="118" y="180"/>
                </a:cxn>
                <a:cxn ang="0">
                  <a:pos x="126" y="170"/>
                </a:cxn>
                <a:cxn ang="0">
                  <a:pos x="132" y="166"/>
                </a:cxn>
                <a:cxn ang="0">
                  <a:pos x="140" y="162"/>
                </a:cxn>
                <a:cxn ang="0">
                  <a:pos x="154" y="158"/>
                </a:cxn>
                <a:cxn ang="0">
                  <a:pos x="168" y="154"/>
                </a:cxn>
                <a:cxn ang="0">
                  <a:pos x="180" y="152"/>
                </a:cxn>
                <a:cxn ang="0">
                  <a:pos x="258" y="150"/>
                </a:cxn>
                <a:cxn ang="0">
                  <a:pos x="294" y="102"/>
                </a:cxn>
                <a:cxn ang="0">
                  <a:pos x="334" y="86"/>
                </a:cxn>
                <a:cxn ang="0">
                  <a:pos x="400" y="104"/>
                </a:cxn>
                <a:cxn ang="0">
                  <a:pos x="448" y="114"/>
                </a:cxn>
                <a:cxn ang="0">
                  <a:pos x="466" y="118"/>
                </a:cxn>
                <a:cxn ang="0">
                  <a:pos x="474" y="118"/>
                </a:cxn>
                <a:cxn ang="0">
                  <a:pos x="484" y="116"/>
                </a:cxn>
                <a:cxn ang="0">
                  <a:pos x="512" y="98"/>
                </a:cxn>
                <a:cxn ang="0">
                  <a:pos x="536" y="82"/>
                </a:cxn>
                <a:cxn ang="0">
                  <a:pos x="554" y="66"/>
                </a:cxn>
                <a:cxn ang="0">
                  <a:pos x="568" y="52"/>
                </a:cxn>
                <a:cxn ang="0">
                  <a:pos x="578" y="40"/>
                </a:cxn>
                <a:cxn ang="0">
                  <a:pos x="584" y="32"/>
                </a:cxn>
                <a:cxn ang="0">
                  <a:pos x="590" y="28"/>
                </a:cxn>
                <a:cxn ang="0">
                  <a:pos x="600" y="26"/>
                </a:cxn>
                <a:cxn ang="0">
                  <a:pos x="614" y="26"/>
                </a:cxn>
                <a:cxn ang="0">
                  <a:pos x="642" y="26"/>
                </a:cxn>
                <a:cxn ang="0">
                  <a:pos x="683" y="22"/>
                </a:cxn>
                <a:cxn ang="0">
                  <a:pos x="721" y="14"/>
                </a:cxn>
                <a:cxn ang="0">
                  <a:pos x="749" y="8"/>
                </a:cxn>
                <a:cxn ang="0">
                  <a:pos x="775" y="2"/>
                </a:cxn>
                <a:cxn ang="0">
                  <a:pos x="791" y="0"/>
                </a:cxn>
                <a:cxn ang="0">
                  <a:pos x="809" y="0"/>
                </a:cxn>
                <a:cxn ang="0">
                  <a:pos x="827" y="0"/>
                </a:cxn>
                <a:cxn ang="0">
                  <a:pos x="843" y="4"/>
                </a:cxn>
                <a:cxn ang="0">
                  <a:pos x="851" y="8"/>
                </a:cxn>
                <a:cxn ang="0">
                  <a:pos x="859" y="14"/>
                </a:cxn>
                <a:cxn ang="0">
                  <a:pos x="867" y="18"/>
                </a:cxn>
                <a:cxn ang="0">
                  <a:pos x="873" y="26"/>
                </a:cxn>
                <a:cxn ang="0">
                  <a:pos x="903" y="62"/>
                </a:cxn>
                <a:cxn ang="0">
                  <a:pos x="937" y="100"/>
                </a:cxn>
                <a:cxn ang="0">
                  <a:pos x="979" y="142"/>
                </a:cxn>
                <a:cxn ang="0">
                  <a:pos x="1023" y="172"/>
                </a:cxn>
                <a:cxn ang="0">
                  <a:pos x="1057" y="194"/>
                </a:cxn>
                <a:cxn ang="0">
                  <a:pos x="1079" y="208"/>
                </a:cxn>
                <a:cxn ang="0">
                  <a:pos x="1103" y="216"/>
                </a:cxn>
                <a:cxn ang="0">
                  <a:pos x="1139" y="224"/>
                </a:cxn>
                <a:cxn ang="0">
                  <a:pos x="1205" y="240"/>
                </a:cxn>
                <a:cxn ang="0">
                  <a:pos x="1257" y="252"/>
                </a:cxn>
                <a:cxn ang="0">
                  <a:pos x="1293" y="262"/>
                </a:cxn>
                <a:cxn ang="0">
                  <a:pos x="1363" y="300"/>
                </a:cxn>
              </a:cxnLst>
              <a:rect l="0" t="0" r="r" b="b"/>
              <a:pathLst>
                <a:path w="1363" h="300">
                  <a:moveTo>
                    <a:pt x="0" y="230"/>
                  </a:moveTo>
                  <a:lnTo>
                    <a:pt x="24" y="220"/>
                  </a:lnTo>
                  <a:lnTo>
                    <a:pt x="56" y="210"/>
                  </a:lnTo>
                  <a:lnTo>
                    <a:pt x="86" y="202"/>
                  </a:lnTo>
                  <a:lnTo>
                    <a:pt x="102" y="196"/>
                  </a:lnTo>
                  <a:lnTo>
                    <a:pt x="110" y="190"/>
                  </a:lnTo>
                  <a:lnTo>
                    <a:pt x="118" y="180"/>
                  </a:lnTo>
                  <a:lnTo>
                    <a:pt x="126" y="170"/>
                  </a:lnTo>
                  <a:lnTo>
                    <a:pt x="132" y="166"/>
                  </a:lnTo>
                  <a:lnTo>
                    <a:pt x="140" y="162"/>
                  </a:lnTo>
                  <a:lnTo>
                    <a:pt x="154" y="158"/>
                  </a:lnTo>
                  <a:lnTo>
                    <a:pt x="168" y="154"/>
                  </a:lnTo>
                  <a:lnTo>
                    <a:pt x="180" y="152"/>
                  </a:lnTo>
                  <a:lnTo>
                    <a:pt x="258" y="150"/>
                  </a:lnTo>
                  <a:lnTo>
                    <a:pt x="294" y="102"/>
                  </a:lnTo>
                  <a:lnTo>
                    <a:pt x="334" y="86"/>
                  </a:lnTo>
                  <a:lnTo>
                    <a:pt x="400" y="104"/>
                  </a:lnTo>
                  <a:lnTo>
                    <a:pt x="448" y="114"/>
                  </a:lnTo>
                  <a:lnTo>
                    <a:pt x="466" y="118"/>
                  </a:lnTo>
                  <a:lnTo>
                    <a:pt x="474" y="118"/>
                  </a:lnTo>
                  <a:lnTo>
                    <a:pt x="484" y="116"/>
                  </a:lnTo>
                  <a:lnTo>
                    <a:pt x="512" y="98"/>
                  </a:lnTo>
                  <a:lnTo>
                    <a:pt x="536" y="82"/>
                  </a:lnTo>
                  <a:lnTo>
                    <a:pt x="554" y="66"/>
                  </a:lnTo>
                  <a:lnTo>
                    <a:pt x="568" y="52"/>
                  </a:lnTo>
                  <a:lnTo>
                    <a:pt x="578" y="40"/>
                  </a:lnTo>
                  <a:lnTo>
                    <a:pt x="584" y="32"/>
                  </a:lnTo>
                  <a:lnTo>
                    <a:pt x="590" y="28"/>
                  </a:lnTo>
                  <a:lnTo>
                    <a:pt x="600" y="26"/>
                  </a:lnTo>
                  <a:lnTo>
                    <a:pt x="614" y="26"/>
                  </a:lnTo>
                  <a:lnTo>
                    <a:pt x="642" y="26"/>
                  </a:lnTo>
                  <a:lnTo>
                    <a:pt x="683" y="22"/>
                  </a:lnTo>
                  <a:lnTo>
                    <a:pt x="721" y="14"/>
                  </a:lnTo>
                  <a:lnTo>
                    <a:pt x="749" y="8"/>
                  </a:lnTo>
                  <a:lnTo>
                    <a:pt x="775" y="2"/>
                  </a:lnTo>
                  <a:lnTo>
                    <a:pt x="791" y="0"/>
                  </a:lnTo>
                  <a:lnTo>
                    <a:pt x="809" y="0"/>
                  </a:lnTo>
                  <a:lnTo>
                    <a:pt x="827" y="0"/>
                  </a:lnTo>
                  <a:lnTo>
                    <a:pt x="843" y="4"/>
                  </a:lnTo>
                  <a:lnTo>
                    <a:pt x="851" y="8"/>
                  </a:lnTo>
                  <a:lnTo>
                    <a:pt x="859" y="14"/>
                  </a:lnTo>
                  <a:lnTo>
                    <a:pt x="867" y="18"/>
                  </a:lnTo>
                  <a:lnTo>
                    <a:pt x="873" y="26"/>
                  </a:lnTo>
                  <a:lnTo>
                    <a:pt x="903" y="62"/>
                  </a:lnTo>
                  <a:lnTo>
                    <a:pt x="937" y="100"/>
                  </a:lnTo>
                  <a:lnTo>
                    <a:pt x="979" y="142"/>
                  </a:lnTo>
                  <a:lnTo>
                    <a:pt x="1023" y="172"/>
                  </a:lnTo>
                  <a:lnTo>
                    <a:pt x="1057" y="194"/>
                  </a:lnTo>
                  <a:lnTo>
                    <a:pt x="1079" y="208"/>
                  </a:lnTo>
                  <a:lnTo>
                    <a:pt x="1103" y="216"/>
                  </a:lnTo>
                  <a:lnTo>
                    <a:pt x="1139" y="224"/>
                  </a:lnTo>
                  <a:lnTo>
                    <a:pt x="1205" y="240"/>
                  </a:lnTo>
                  <a:lnTo>
                    <a:pt x="1257" y="252"/>
                  </a:lnTo>
                  <a:lnTo>
                    <a:pt x="1293" y="262"/>
                  </a:lnTo>
                  <a:lnTo>
                    <a:pt x="1363" y="300"/>
                  </a:lnTo>
                </a:path>
              </a:pathLst>
            </a:custGeom>
            <a:noFill/>
            <a:ln w="38100">
              <a:solidFill>
                <a:schemeClr val="tx1"/>
              </a:solidFill>
              <a:prstDash val="solid"/>
              <a:round/>
              <a:headEnd/>
              <a:tailEnd/>
            </a:ln>
          </p:spPr>
          <p:txBody>
            <a:bodyPr/>
            <a:lstStyle/>
            <a:p>
              <a:endParaRPr lang="en-ZA"/>
            </a:p>
          </p:txBody>
        </p:sp>
        <p:sp>
          <p:nvSpPr>
            <p:cNvPr id="1356865" name="Line 65"/>
            <p:cNvSpPr>
              <a:spLocks noChangeShapeType="1"/>
            </p:cNvSpPr>
            <p:nvPr/>
          </p:nvSpPr>
          <p:spPr bwMode="auto">
            <a:xfrm>
              <a:off x="758" y="2853"/>
              <a:ext cx="1" cy="52"/>
            </a:xfrm>
            <a:prstGeom prst="line">
              <a:avLst/>
            </a:prstGeom>
            <a:noFill/>
            <a:ln w="19050">
              <a:solidFill>
                <a:srgbClr val="000000"/>
              </a:solidFill>
              <a:round/>
              <a:headEnd/>
              <a:tailEnd/>
            </a:ln>
          </p:spPr>
          <p:txBody>
            <a:bodyPr/>
            <a:lstStyle/>
            <a:p>
              <a:endParaRPr lang="en-ZA"/>
            </a:p>
          </p:txBody>
        </p:sp>
        <p:sp>
          <p:nvSpPr>
            <p:cNvPr id="1356866" name="Line 66"/>
            <p:cNvSpPr>
              <a:spLocks noChangeShapeType="1"/>
            </p:cNvSpPr>
            <p:nvPr/>
          </p:nvSpPr>
          <p:spPr bwMode="auto">
            <a:xfrm>
              <a:off x="1098" y="2853"/>
              <a:ext cx="1" cy="52"/>
            </a:xfrm>
            <a:prstGeom prst="line">
              <a:avLst/>
            </a:prstGeom>
            <a:noFill/>
            <a:ln w="19050">
              <a:solidFill>
                <a:srgbClr val="000000"/>
              </a:solidFill>
              <a:round/>
              <a:headEnd/>
              <a:tailEnd/>
            </a:ln>
          </p:spPr>
          <p:txBody>
            <a:bodyPr/>
            <a:lstStyle/>
            <a:p>
              <a:endParaRPr lang="en-ZA"/>
            </a:p>
          </p:txBody>
        </p:sp>
        <p:sp>
          <p:nvSpPr>
            <p:cNvPr id="1356867" name="Line 67"/>
            <p:cNvSpPr>
              <a:spLocks noChangeShapeType="1"/>
            </p:cNvSpPr>
            <p:nvPr/>
          </p:nvSpPr>
          <p:spPr bwMode="auto">
            <a:xfrm>
              <a:off x="1432" y="2853"/>
              <a:ext cx="1" cy="52"/>
            </a:xfrm>
            <a:prstGeom prst="line">
              <a:avLst/>
            </a:prstGeom>
            <a:noFill/>
            <a:ln w="19050">
              <a:solidFill>
                <a:srgbClr val="000000"/>
              </a:solidFill>
              <a:round/>
              <a:headEnd/>
              <a:tailEnd/>
            </a:ln>
          </p:spPr>
          <p:txBody>
            <a:bodyPr/>
            <a:lstStyle/>
            <a:p>
              <a:endParaRPr lang="en-ZA"/>
            </a:p>
          </p:txBody>
        </p:sp>
        <p:sp>
          <p:nvSpPr>
            <p:cNvPr id="1356868" name="Line 68"/>
            <p:cNvSpPr>
              <a:spLocks noChangeShapeType="1"/>
            </p:cNvSpPr>
            <p:nvPr/>
          </p:nvSpPr>
          <p:spPr bwMode="auto">
            <a:xfrm>
              <a:off x="1768" y="2853"/>
              <a:ext cx="1" cy="52"/>
            </a:xfrm>
            <a:prstGeom prst="line">
              <a:avLst/>
            </a:prstGeom>
            <a:noFill/>
            <a:ln w="19050">
              <a:solidFill>
                <a:srgbClr val="000000"/>
              </a:solidFill>
              <a:round/>
              <a:headEnd/>
              <a:tailEnd/>
            </a:ln>
          </p:spPr>
          <p:txBody>
            <a:bodyPr/>
            <a:lstStyle/>
            <a:p>
              <a:endParaRPr lang="en-ZA"/>
            </a:p>
          </p:txBody>
        </p:sp>
        <p:sp>
          <p:nvSpPr>
            <p:cNvPr id="1356869" name="Line 69"/>
            <p:cNvSpPr>
              <a:spLocks noChangeShapeType="1"/>
            </p:cNvSpPr>
            <p:nvPr/>
          </p:nvSpPr>
          <p:spPr bwMode="auto">
            <a:xfrm flipH="1">
              <a:off x="708" y="1449"/>
              <a:ext cx="254" cy="1"/>
            </a:xfrm>
            <a:prstGeom prst="line">
              <a:avLst/>
            </a:prstGeom>
            <a:noFill/>
            <a:ln w="19050">
              <a:solidFill>
                <a:srgbClr val="8A560F"/>
              </a:solidFill>
              <a:round/>
              <a:headEnd/>
              <a:tailEnd/>
            </a:ln>
          </p:spPr>
          <p:txBody>
            <a:bodyPr/>
            <a:lstStyle/>
            <a:p>
              <a:endParaRPr lang="en-ZA"/>
            </a:p>
          </p:txBody>
        </p:sp>
        <p:sp>
          <p:nvSpPr>
            <p:cNvPr id="1356870" name="Line 70"/>
            <p:cNvSpPr>
              <a:spLocks noChangeShapeType="1"/>
            </p:cNvSpPr>
            <p:nvPr/>
          </p:nvSpPr>
          <p:spPr bwMode="auto">
            <a:xfrm flipH="1">
              <a:off x="1692" y="1449"/>
              <a:ext cx="254" cy="1"/>
            </a:xfrm>
            <a:prstGeom prst="line">
              <a:avLst/>
            </a:prstGeom>
            <a:noFill/>
            <a:ln w="19050">
              <a:solidFill>
                <a:srgbClr val="00997D"/>
              </a:solidFill>
              <a:round/>
              <a:headEnd/>
              <a:tailEnd/>
            </a:ln>
          </p:spPr>
          <p:txBody>
            <a:bodyPr/>
            <a:lstStyle/>
            <a:p>
              <a:endParaRPr lang="en-ZA"/>
            </a:p>
          </p:txBody>
        </p:sp>
        <p:sp>
          <p:nvSpPr>
            <p:cNvPr id="1356871" name="Line 71"/>
            <p:cNvSpPr>
              <a:spLocks noChangeShapeType="1"/>
            </p:cNvSpPr>
            <p:nvPr/>
          </p:nvSpPr>
          <p:spPr bwMode="auto">
            <a:xfrm flipH="1">
              <a:off x="2676" y="1449"/>
              <a:ext cx="252" cy="1"/>
            </a:xfrm>
            <a:prstGeom prst="line">
              <a:avLst/>
            </a:prstGeom>
            <a:noFill/>
            <a:ln w="19050">
              <a:solidFill>
                <a:srgbClr val="A26FDE"/>
              </a:solidFill>
              <a:round/>
              <a:headEnd/>
              <a:tailEnd/>
            </a:ln>
          </p:spPr>
          <p:txBody>
            <a:bodyPr/>
            <a:lstStyle/>
            <a:p>
              <a:endParaRPr lang="en-ZA"/>
            </a:p>
          </p:txBody>
        </p:sp>
        <p:sp>
          <p:nvSpPr>
            <p:cNvPr id="1356872" name="Line 72"/>
            <p:cNvSpPr>
              <a:spLocks noChangeShapeType="1"/>
            </p:cNvSpPr>
            <p:nvPr/>
          </p:nvSpPr>
          <p:spPr bwMode="auto">
            <a:xfrm flipH="1">
              <a:off x="3661" y="1449"/>
              <a:ext cx="252" cy="1"/>
            </a:xfrm>
            <a:prstGeom prst="line">
              <a:avLst/>
            </a:prstGeom>
            <a:noFill/>
            <a:ln w="19050">
              <a:solidFill>
                <a:schemeClr val="tx1"/>
              </a:solidFill>
              <a:round/>
              <a:headEnd/>
              <a:tailEnd/>
            </a:ln>
          </p:spPr>
          <p:txBody>
            <a:bodyPr/>
            <a:lstStyle/>
            <a:p>
              <a:endParaRPr lang="en-ZA"/>
            </a:p>
          </p:txBody>
        </p:sp>
        <p:sp>
          <p:nvSpPr>
            <p:cNvPr id="1356873" name="Line 73"/>
            <p:cNvSpPr>
              <a:spLocks noChangeShapeType="1"/>
            </p:cNvSpPr>
            <p:nvPr/>
          </p:nvSpPr>
          <p:spPr bwMode="auto">
            <a:xfrm flipH="1">
              <a:off x="708" y="2853"/>
              <a:ext cx="52" cy="1"/>
            </a:xfrm>
            <a:prstGeom prst="line">
              <a:avLst/>
            </a:prstGeom>
            <a:noFill/>
            <a:ln w="19050">
              <a:solidFill>
                <a:srgbClr val="000000"/>
              </a:solidFill>
              <a:round/>
              <a:headEnd/>
              <a:tailEnd/>
            </a:ln>
          </p:spPr>
          <p:txBody>
            <a:bodyPr/>
            <a:lstStyle/>
            <a:p>
              <a:endParaRPr lang="en-ZA"/>
            </a:p>
          </p:txBody>
        </p:sp>
        <p:sp>
          <p:nvSpPr>
            <p:cNvPr id="1356874" name="Line 74"/>
            <p:cNvSpPr>
              <a:spLocks noChangeShapeType="1"/>
            </p:cNvSpPr>
            <p:nvPr/>
          </p:nvSpPr>
          <p:spPr bwMode="auto">
            <a:xfrm flipH="1">
              <a:off x="708" y="2555"/>
              <a:ext cx="52" cy="1"/>
            </a:xfrm>
            <a:prstGeom prst="line">
              <a:avLst/>
            </a:prstGeom>
            <a:noFill/>
            <a:ln w="19050">
              <a:solidFill>
                <a:srgbClr val="000000"/>
              </a:solidFill>
              <a:round/>
              <a:headEnd/>
              <a:tailEnd/>
            </a:ln>
          </p:spPr>
          <p:txBody>
            <a:bodyPr/>
            <a:lstStyle/>
            <a:p>
              <a:endParaRPr lang="en-ZA"/>
            </a:p>
          </p:txBody>
        </p:sp>
        <p:sp>
          <p:nvSpPr>
            <p:cNvPr id="1356875" name="Line 75"/>
            <p:cNvSpPr>
              <a:spLocks noChangeShapeType="1"/>
            </p:cNvSpPr>
            <p:nvPr/>
          </p:nvSpPr>
          <p:spPr bwMode="auto">
            <a:xfrm flipH="1">
              <a:off x="708" y="2257"/>
              <a:ext cx="52" cy="1"/>
            </a:xfrm>
            <a:prstGeom prst="line">
              <a:avLst/>
            </a:prstGeom>
            <a:noFill/>
            <a:ln w="19050">
              <a:solidFill>
                <a:srgbClr val="000000"/>
              </a:solidFill>
              <a:round/>
              <a:headEnd/>
              <a:tailEnd/>
            </a:ln>
          </p:spPr>
          <p:txBody>
            <a:bodyPr/>
            <a:lstStyle/>
            <a:p>
              <a:endParaRPr lang="en-ZA"/>
            </a:p>
          </p:txBody>
        </p:sp>
        <p:sp>
          <p:nvSpPr>
            <p:cNvPr id="1356876" name="Line 76"/>
            <p:cNvSpPr>
              <a:spLocks noChangeShapeType="1"/>
            </p:cNvSpPr>
            <p:nvPr/>
          </p:nvSpPr>
          <p:spPr bwMode="auto">
            <a:xfrm flipH="1">
              <a:off x="708" y="1959"/>
              <a:ext cx="52" cy="1"/>
            </a:xfrm>
            <a:prstGeom prst="line">
              <a:avLst/>
            </a:prstGeom>
            <a:noFill/>
            <a:ln w="19050">
              <a:solidFill>
                <a:srgbClr val="000000"/>
              </a:solidFill>
              <a:round/>
              <a:headEnd/>
              <a:tailEnd/>
            </a:ln>
          </p:spPr>
          <p:txBody>
            <a:bodyPr/>
            <a:lstStyle/>
            <a:p>
              <a:endParaRPr lang="en-ZA"/>
            </a:p>
          </p:txBody>
        </p:sp>
        <p:sp>
          <p:nvSpPr>
            <p:cNvPr id="1356877" name="Freeform 77"/>
            <p:cNvSpPr>
              <a:spLocks/>
            </p:cNvSpPr>
            <p:nvPr/>
          </p:nvSpPr>
          <p:spPr bwMode="auto">
            <a:xfrm>
              <a:off x="706" y="1661"/>
              <a:ext cx="1398" cy="1244"/>
            </a:xfrm>
            <a:custGeom>
              <a:avLst/>
              <a:gdLst/>
              <a:ahLst/>
              <a:cxnLst>
                <a:cxn ang="0">
                  <a:pos x="0" y="0"/>
                </a:cxn>
                <a:cxn ang="0">
                  <a:pos x="52" y="0"/>
                </a:cxn>
                <a:cxn ang="0">
                  <a:pos x="54" y="0"/>
                </a:cxn>
                <a:cxn ang="0">
                  <a:pos x="54" y="1192"/>
                </a:cxn>
                <a:cxn ang="0">
                  <a:pos x="1398" y="1192"/>
                </a:cxn>
                <a:cxn ang="0">
                  <a:pos x="1398" y="1244"/>
                </a:cxn>
              </a:cxnLst>
              <a:rect l="0" t="0" r="r" b="b"/>
              <a:pathLst>
                <a:path w="1398" h="1244">
                  <a:moveTo>
                    <a:pt x="0" y="0"/>
                  </a:moveTo>
                  <a:lnTo>
                    <a:pt x="52" y="0"/>
                  </a:lnTo>
                  <a:lnTo>
                    <a:pt x="54" y="0"/>
                  </a:lnTo>
                  <a:lnTo>
                    <a:pt x="54" y="1192"/>
                  </a:lnTo>
                  <a:lnTo>
                    <a:pt x="1398" y="1192"/>
                  </a:lnTo>
                  <a:lnTo>
                    <a:pt x="1398" y="1244"/>
                  </a:lnTo>
                </a:path>
              </a:pathLst>
            </a:custGeom>
            <a:noFill/>
            <a:ln w="19050">
              <a:solidFill>
                <a:schemeClr val="tx1"/>
              </a:solidFill>
              <a:prstDash val="solid"/>
              <a:round/>
              <a:headEnd/>
              <a:tailEnd/>
            </a:ln>
          </p:spPr>
          <p:txBody>
            <a:bodyPr/>
            <a:lstStyle/>
            <a:p>
              <a:endParaRPr lang="en-ZA"/>
            </a:p>
          </p:txBody>
        </p:sp>
        <p:sp>
          <p:nvSpPr>
            <p:cNvPr id="1356878" name="Line 78"/>
            <p:cNvSpPr>
              <a:spLocks noChangeShapeType="1"/>
            </p:cNvSpPr>
            <p:nvPr/>
          </p:nvSpPr>
          <p:spPr bwMode="auto">
            <a:xfrm>
              <a:off x="2404" y="2853"/>
              <a:ext cx="1" cy="52"/>
            </a:xfrm>
            <a:prstGeom prst="line">
              <a:avLst/>
            </a:prstGeom>
            <a:noFill/>
            <a:ln w="19050">
              <a:solidFill>
                <a:srgbClr val="000000"/>
              </a:solidFill>
              <a:round/>
              <a:headEnd/>
              <a:tailEnd/>
            </a:ln>
          </p:spPr>
          <p:txBody>
            <a:bodyPr/>
            <a:lstStyle/>
            <a:p>
              <a:endParaRPr lang="en-ZA"/>
            </a:p>
          </p:txBody>
        </p:sp>
        <p:sp>
          <p:nvSpPr>
            <p:cNvPr id="1356879" name="Line 79"/>
            <p:cNvSpPr>
              <a:spLocks noChangeShapeType="1"/>
            </p:cNvSpPr>
            <p:nvPr/>
          </p:nvSpPr>
          <p:spPr bwMode="auto">
            <a:xfrm>
              <a:off x="2744" y="2853"/>
              <a:ext cx="1" cy="52"/>
            </a:xfrm>
            <a:prstGeom prst="line">
              <a:avLst/>
            </a:prstGeom>
            <a:noFill/>
            <a:ln w="19050">
              <a:solidFill>
                <a:srgbClr val="000000"/>
              </a:solidFill>
              <a:round/>
              <a:headEnd/>
              <a:tailEnd/>
            </a:ln>
          </p:spPr>
          <p:txBody>
            <a:bodyPr/>
            <a:lstStyle/>
            <a:p>
              <a:endParaRPr lang="en-ZA"/>
            </a:p>
          </p:txBody>
        </p:sp>
        <p:sp>
          <p:nvSpPr>
            <p:cNvPr id="1356880" name="Line 80"/>
            <p:cNvSpPr>
              <a:spLocks noChangeShapeType="1"/>
            </p:cNvSpPr>
            <p:nvPr/>
          </p:nvSpPr>
          <p:spPr bwMode="auto">
            <a:xfrm>
              <a:off x="3079" y="2853"/>
              <a:ext cx="1" cy="52"/>
            </a:xfrm>
            <a:prstGeom prst="line">
              <a:avLst/>
            </a:prstGeom>
            <a:noFill/>
            <a:ln w="19050">
              <a:solidFill>
                <a:srgbClr val="000000"/>
              </a:solidFill>
              <a:round/>
              <a:headEnd/>
              <a:tailEnd/>
            </a:ln>
          </p:spPr>
          <p:txBody>
            <a:bodyPr/>
            <a:lstStyle/>
            <a:p>
              <a:endParaRPr lang="en-ZA"/>
            </a:p>
          </p:txBody>
        </p:sp>
        <p:sp>
          <p:nvSpPr>
            <p:cNvPr id="1356881" name="Line 81"/>
            <p:cNvSpPr>
              <a:spLocks noChangeShapeType="1"/>
            </p:cNvSpPr>
            <p:nvPr/>
          </p:nvSpPr>
          <p:spPr bwMode="auto">
            <a:xfrm>
              <a:off x="3415" y="2853"/>
              <a:ext cx="1" cy="52"/>
            </a:xfrm>
            <a:prstGeom prst="line">
              <a:avLst/>
            </a:prstGeom>
            <a:noFill/>
            <a:ln w="19050">
              <a:solidFill>
                <a:srgbClr val="000000"/>
              </a:solidFill>
              <a:round/>
              <a:headEnd/>
              <a:tailEnd/>
            </a:ln>
          </p:spPr>
          <p:txBody>
            <a:bodyPr/>
            <a:lstStyle/>
            <a:p>
              <a:endParaRPr lang="en-ZA"/>
            </a:p>
          </p:txBody>
        </p:sp>
        <p:sp>
          <p:nvSpPr>
            <p:cNvPr id="1356882" name="Line 82"/>
            <p:cNvSpPr>
              <a:spLocks noChangeShapeType="1"/>
            </p:cNvSpPr>
            <p:nvPr/>
          </p:nvSpPr>
          <p:spPr bwMode="auto">
            <a:xfrm flipH="1">
              <a:off x="2354" y="2853"/>
              <a:ext cx="52" cy="1"/>
            </a:xfrm>
            <a:prstGeom prst="line">
              <a:avLst/>
            </a:prstGeom>
            <a:noFill/>
            <a:ln w="19050">
              <a:solidFill>
                <a:srgbClr val="000000"/>
              </a:solidFill>
              <a:round/>
              <a:headEnd/>
              <a:tailEnd/>
            </a:ln>
          </p:spPr>
          <p:txBody>
            <a:bodyPr/>
            <a:lstStyle/>
            <a:p>
              <a:endParaRPr lang="en-ZA"/>
            </a:p>
          </p:txBody>
        </p:sp>
        <p:sp>
          <p:nvSpPr>
            <p:cNvPr id="1356883" name="Line 83"/>
            <p:cNvSpPr>
              <a:spLocks noChangeShapeType="1"/>
            </p:cNvSpPr>
            <p:nvPr/>
          </p:nvSpPr>
          <p:spPr bwMode="auto">
            <a:xfrm flipH="1">
              <a:off x="2354" y="2555"/>
              <a:ext cx="52" cy="1"/>
            </a:xfrm>
            <a:prstGeom prst="line">
              <a:avLst/>
            </a:prstGeom>
            <a:noFill/>
            <a:ln w="19050">
              <a:solidFill>
                <a:srgbClr val="000000"/>
              </a:solidFill>
              <a:round/>
              <a:headEnd/>
              <a:tailEnd/>
            </a:ln>
          </p:spPr>
          <p:txBody>
            <a:bodyPr/>
            <a:lstStyle/>
            <a:p>
              <a:endParaRPr lang="en-ZA"/>
            </a:p>
          </p:txBody>
        </p:sp>
        <p:sp>
          <p:nvSpPr>
            <p:cNvPr id="1356884" name="Line 84"/>
            <p:cNvSpPr>
              <a:spLocks noChangeShapeType="1"/>
            </p:cNvSpPr>
            <p:nvPr/>
          </p:nvSpPr>
          <p:spPr bwMode="auto">
            <a:xfrm flipH="1">
              <a:off x="2354" y="2257"/>
              <a:ext cx="52" cy="1"/>
            </a:xfrm>
            <a:prstGeom prst="line">
              <a:avLst/>
            </a:prstGeom>
            <a:noFill/>
            <a:ln w="19050">
              <a:solidFill>
                <a:srgbClr val="000000"/>
              </a:solidFill>
              <a:round/>
              <a:headEnd/>
              <a:tailEnd/>
            </a:ln>
          </p:spPr>
          <p:txBody>
            <a:bodyPr/>
            <a:lstStyle/>
            <a:p>
              <a:endParaRPr lang="en-ZA"/>
            </a:p>
          </p:txBody>
        </p:sp>
        <p:sp>
          <p:nvSpPr>
            <p:cNvPr id="1356885" name="Line 85"/>
            <p:cNvSpPr>
              <a:spLocks noChangeShapeType="1"/>
            </p:cNvSpPr>
            <p:nvPr/>
          </p:nvSpPr>
          <p:spPr bwMode="auto">
            <a:xfrm flipH="1">
              <a:off x="2354" y="1959"/>
              <a:ext cx="52" cy="1"/>
            </a:xfrm>
            <a:prstGeom prst="line">
              <a:avLst/>
            </a:prstGeom>
            <a:noFill/>
            <a:ln w="19050">
              <a:solidFill>
                <a:srgbClr val="000000"/>
              </a:solidFill>
              <a:round/>
              <a:headEnd/>
              <a:tailEnd/>
            </a:ln>
          </p:spPr>
          <p:txBody>
            <a:bodyPr/>
            <a:lstStyle/>
            <a:p>
              <a:endParaRPr lang="en-ZA"/>
            </a:p>
          </p:txBody>
        </p:sp>
        <p:sp>
          <p:nvSpPr>
            <p:cNvPr id="1356886" name="Freeform 86"/>
            <p:cNvSpPr>
              <a:spLocks/>
            </p:cNvSpPr>
            <p:nvPr/>
          </p:nvSpPr>
          <p:spPr bwMode="auto">
            <a:xfrm>
              <a:off x="2352" y="1661"/>
              <a:ext cx="1399" cy="1244"/>
            </a:xfrm>
            <a:custGeom>
              <a:avLst/>
              <a:gdLst/>
              <a:ahLst/>
              <a:cxnLst>
                <a:cxn ang="0">
                  <a:pos x="0" y="0"/>
                </a:cxn>
                <a:cxn ang="0">
                  <a:pos x="52" y="0"/>
                </a:cxn>
                <a:cxn ang="0">
                  <a:pos x="52" y="1192"/>
                </a:cxn>
                <a:cxn ang="0">
                  <a:pos x="1399" y="1192"/>
                </a:cxn>
                <a:cxn ang="0">
                  <a:pos x="1399" y="1244"/>
                </a:cxn>
              </a:cxnLst>
              <a:rect l="0" t="0" r="r" b="b"/>
              <a:pathLst>
                <a:path w="1399" h="1244">
                  <a:moveTo>
                    <a:pt x="0" y="0"/>
                  </a:moveTo>
                  <a:lnTo>
                    <a:pt x="52" y="0"/>
                  </a:lnTo>
                  <a:lnTo>
                    <a:pt x="52" y="1192"/>
                  </a:lnTo>
                  <a:lnTo>
                    <a:pt x="1399" y="1192"/>
                  </a:lnTo>
                  <a:lnTo>
                    <a:pt x="1399" y="1244"/>
                  </a:lnTo>
                </a:path>
              </a:pathLst>
            </a:custGeom>
            <a:noFill/>
            <a:ln w="19050">
              <a:solidFill>
                <a:schemeClr val="tx1"/>
              </a:solidFill>
              <a:prstDash val="solid"/>
              <a:round/>
              <a:headEnd/>
              <a:tailEnd/>
            </a:ln>
          </p:spPr>
          <p:txBody>
            <a:bodyPr/>
            <a:lstStyle/>
            <a:p>
              <a:endParaRPr lang="en-ZA"/>
            </a:p>
          </p:txBody>
        </p:sp>
        <p:sp>
          <p:nvSpPr>
            <p:cNvPr id="1356887" name="Line 87"/>
            <p:cNvSpPr>
              <a:spLocks noChangeShapeType="1"/>
            </p:cNvSpPr>
            <p:nvPr/>
          </p:nvSpPr>
          <p:spPr bwMode="auto">
            <a:xfrm>
              <a:off x="4067" y="2853"/>
              <a:ext cx="1" cy="52"/>
            </a:xfrm>
            <a:prstGeom prst="line">
              <a:avLst/>
            </a:prstGeom>
            <a:noFill/>
            <a:ln w="19050">
              <a:solidFill>
                <a:srgbClr val="000000"/>
              </a:solidFill>
              <a:round/>
              <a:headEnd/>
              <a:tailEnd/>
            </a:ln>
          </p:spPr>
          <p:txBody>
            <a:bodyPr/>
            <a:lstStyle/>
            <a:p>
              <a:endParaRPr lang="en-ZA"/>
            </a:p>
          </p:txBody>
        </p:sp>
        <p:sp>
          <p:nvSpPr>
            <p:cNvPr id="1356888" name="Line 88"/>
            <p:cNvSpPr>
              <a:spLocks noChangeShapeType="1"/>
            </p:cNvSpPr>
            <p:nvPr/>
          </p:nvSpPr>
          <p:spPr bwMode="auto">
            <a:xfrm>
              <a:off x="4405" y="2853"/>
              <a:ext cx="1" cy="52"/>
            </a:xfrm>
            <a:prstGeom prst="line">
              <a:avLst/>
            </a:prstGeom>
            <a:noFill/>
            <a:ln w="19050">
              <a:solidFill>
                <a:srgbClr val="000000"/>
              </a:solidFill>
              <a:round/>
              <a:headEnd/>
              <a:tailEnd/>
            </a:ln>
          </p:spPr>
          <p:txBody>
            <a:bodyPr/>
            <a:lstStyle/>
            <a:p>
              <a:endParaRPr lang="en-ZA"/>
            </a:p>
          </p:txBody>
        </p:sp>
        <p:sp>
          <p:nvSpPr>
            <p:cNvPr id="1356889" name="Line 89"/>
            <p:cNvSpPr>
              <a:spLocks noChangeShapeType="1"/>
            </p:cNvSpPr>
            <p:nvPr/>
          </p:nvSpPr>
          <p:spPr bwMode="auto">
            <a:xfrm>
              <a:off x="4741" y="2853"/>
              <a:ext cx="1" cy="52"/>
            </a:xfrm>
            <a:prstGeom prst="line">
              <a:avLst/>
            </a:prstGeom>
            <a:noFill/>
            <a:ln w="19050">
              <a:solidFill>
                <a:srgbClr val="000000"/>
              </a:solidFill>
              <a:round/>
              <a:headEnd/>
              <a:tailEnd/>
            </a:ln>
          </p:spPr>
          <p:txBody>
            <a:bodyPr/>
            <a:lstStyle/>
            <a:p>
              <a:endParaRPr lang="en-ZA"/>
            </a:p>
          </p:txBody>
        </p:sp>
        <p:sp>
          <p:nvSpPr>
            <p:cNvPr id="1356890" name="Line 90"/>
            <p:cNvSpPr>
              <a:spLocks noChangeShapeType="1"/>
            </p:cNvSpPr>
            <p:nvPr/>
          </p:nvSpPr>
          <p:spPr bwMode="auto">
            <a:xfrm>
              <a:off x="5077" y="2853"/>
              <a:ext cx="1" cy="52"/>
            </a:xfrm>
            <a:prstGeom prst="line">
              <a:avLst/>
            </a:prstGeom>
            <a:noFill/>
            <a:ln w="19050">
              <a:solidFill>
                <a:srgbClr val="000000"/>
              </a:solidFill>
              <a:round/>
              <a:headEnd/>
              <a:tailEnd/>
            </a:ln>
          </p:spPr>
          <p:txBody>
            <a:bodyPr/>
            <a:lstStyle/>
            <a:p>
              <a:endParaRPr lang="en-ZA"/>
            </a:p>
          </p:txBody>
        </p:sp>
        <p:sp>
          <p:nvSpPr>
            <p:cNvPr id="1356891" name="Line 91"/>
            <p:cNvSpPr>
              <a:spLocks noChangeShapeType="1"/>
            </p:cNvSpPr>
            <p:nvPr/>
          </p:nvSpPr>
          <p:spPr bwMode="auto">
            <a:xfrm flipH="1">
              <a:off x="4015" y="2853"/>
              <a:ext cx="52" cy="1"/>
            </a:xfrm>
            <a:prstGeom prst="line">
              <a:avLst/>
            </a:prstGeom>
            <a:noFill/>
            <a:ln w="19050">
              <a:solidFill>
                <a:srgbClr val="000000"/>
              </a:solidFill>
              <a:round/>
              <a:headEnd/>
              <a:tailEnd/>
            </a:ln>
          </p:spPr>
          <p:txBody>
            <a:bodyPr/>
            <a:lstStyle/>
            <a:p>
              <a:endParaRPr lang="en-ZA"/>
            </a:p>
          </p:txBody>
        </p:sp>
        <p:sp>
          <p:nvSpPr>
            <p:cNvPr id="1356892" name="Line 92"/>
            <p:cNvSpPr>
              <a:spLocks noChangeShapeType="1"/>
            </p:cNvSpPr>
            <p:nvPr/>
          </p:nvSpPr>
          <p:spPr bwMode="auto">
            <a:xfrm flipH="1">
              <a:off x="4015" y="2555"/>
              <a:ext cx="52" cy="1"/>
            </a:xfrm>
            <a:prstGeom prst="line">
              <a:avLst/>
            </a:prstGeom>
            <a:noFill/>
            <a:ln w="19050">
              <a:solidFill>
                <a:srgbClr val="000000"/>
              </a:solidFill>
              <a:round/>
              <a:headEnd/>
              <a:tailEnd/>
            </a:ln>
          </p:spPr>
          <p:txBody>
            <a:bodyPr/>
            <a:lstStyle/>
            <a:p>
              <a:endParaRPr lang="en-ZA"/>
            </a:p>
          </p:txBody>
        </p:sp>
        <p:sp>
          <p:nvSpPr>
            <p:cNvPr id="1356893" name="Line 93"/>
            <p:cNvSpPr>
              <a:spLocks noChangeShapeType="1"/>
            </p:cNvSpPr>
            <p:nvPr/>
          </p:nvSpPr>
          <p:spPr bwMode="auto">
            <a:xfrm flipH="1">
              <a:off x="4015" y="2257"/>
              <a:ext cx="52" cy="1"/>
            </a:xfrm>
            <a:prstGeom prst="line">
              <a:avLst/>
            </a:prstGeom>
            <a:noFill/>
            <a:ln w="19050">
              <a:solidFill>
                <a:srgbClr val="000000"/>
              </a:solidFill>
              <a:round/>
              <a:headEnd/>
              <a:tailEnd/>
            </a:ln>
          </p:spPr>
          <p:txBody>
            <a:bodyPr/>
            <a:lstStyle/>
            <a:p>
              <a:endParaRPr lang="en-ZA"/>
            </a:p>
          </p:txBody>
        </p:sp>
        <p:sp>
          <p:nvSpPr>
            <p:cNvPr id="1356894" name="Line 94"/>
            <p:cNvSpPr>
              <a:spLocks noChangeShapeType="1"/>
            </p:cNvSpPr>
            <p:nvPr/>
          </p:nvSpPr>
          <p:spPr bwMode="auto">
            <a:xfrm flipH="1">
              <a:off x="4015" y="1959"/>
              <a:ext cx="52" cy="1"/>
            </a:xfrm>
            <a:prstGeom prst="line">
              <a:avLst/>
            </a:prstGeom>
            <a:noFill/>
            <a:ln w="19050">
              <a:solidFill>
                <a:srgbClr val="000000"/>
              </a:solidFill>
              <a:round/>
              <a:headEnd/>
              <a:tailEnd/>
            </a:ln>
          </p:spPr>
          <p:txBody>
            <a:bodyPr/>
            <a:lstStyle/>
            <a:p>
              <a:endParaRPr lang="en-ZA"/>
            </a:p>
          </p:txBody>
        </p:sp>
        <p:sp>
          <p:nvSpPr>
            <p:cNvPr id="1356895" name="Freeform 95"/>
            <p:cNvSpPr>
              <a:spLocks/>
            </p:cNvSpPr>
            <p:nvPr/>
          </p:nvSpPr>
          <p:spPr bwMode="auto">
            <a:xfrm>
              <a:off x="4015" y="1661"/>
              <a:ext cx="1398" cy="1244"/>
            </a:xfrm>
            <a:custGeom>
              <a:avLst/>
              <a:gdLst/>
              <a:ahLst/>
              <a:cxnLst>
                <a:cxn ang="0">
                  <a:pos x="0" y="0"/>
                </a:cxn>
                <a:cxn ang="0">
                  <a:pos x="52" y="0"/>
                </a:cxn>
                <a:cxn ang="0">
                  <a:pos x="52" y="1192"/>
                </a:cxn>
                <a:cxn ang="0">
                  <a:pos x="1398" y="1192"/>
                </a:cxn>
                <a:cxn ang="0">
                  <a:pos x="1398" y="1244"/>
                </a:cxn>
              </a:cxnLst>
              <a:rect l="0" t="0" r="r" b="b"/>
              <a:pathLst>
                <a:path w="1398" h="1244">
                  <a:moveTo>
                    <a:pt x="0" y="0"/>
                  </a:moveTo>
                  <a:lnTo>
                    <a:pt x="52" y="0"/>
                  </a:lnTo>
                  <a:lnTo>
                    <a:pt x="52" y="1192"/>
                  </a:lnTo>
                  <a:lnTo>
                    <a:pt x="1398" y="1192"/>
                  </a:lnTo>
                  <a:lnTo>
                    <a:pt x="1398" y="1244"/>
                  </a:lnTo>
                </a:path>
              </a:pathLst>
            </a:custGeom>
            <a:noFill/>
            <a:ln w="19050">
              <a:solidFill>
                <a:schemeClr val="tx1"/>
              </a:solidFill>
              <a:prstDash val="solid"/>
              <a:round/>
              <a:headEnd/>
              <a:tailEnd/>
            </a:ln>
          </p:spPr>
          <p:txBody>
            <a:bodyPr/>
            <a:lstStyle/>
            <a:p>
              <a:endParaRPr lang="en-ZA"/>
            </a:p>
          </p:txBody>
        </p:sp>
      </p:grpSp>
    </p:spTree>
  </p:cSld>
  <p:clrMapOvr>
    <a:masterClrMapping/>
  </p:clrMapOvr>
  <p:transition>
    <p:split orient="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7042" name="Rectangle 2"/>
          <p:cNvSpPr>
            <a:spLocks noChangeArrowheads="1"/>
          </p:cNvSpPr>
          <p:nvPr/>
        </p:nvSpPr>
        <p:spPr bwMode="auto">
          <a:xfrm>
            <a:off x="1047750" y="304800"/>
            <a:ext cx="7562850" cy="990600"/>
          </a:xfrm>
          <a:prstGeom prst="rect">
            <a:avLst/>
          </a:prstGeom>
          <a:solidFill>
            <a:schemeClr val="tx1"/>
          </a:solidFill>
          <a:ln w="9525">
            <a:noFill/>
            <a:miter lim="800000"/>
            <a:headEnd/>
            <a:tailEnd/>
          </a:ln>
          <a:effectLst/>
        </p:spPr>
        <p:txBody>
          <a:bodyPr anchor="ctr"/>
          <a:lstStyle/>
          <a:p>
            <a:pPr algn="ctr"/>
            <a:r>
              <a:rPr lang="en-GB" sz="3600" b="1" dirty="0">
                <a:solidFill>
                  <a:schemeClr val="bg2">
                    <a:lumMod val="20000"/>
                    <a:lumOff val="80000"/>
                  </a:schemeClr>
                </a:solidFill>
                <a:latin typeface="FormalScrp421 BT" pitchFamily="66" charset="0"/>
              </a:rPr>
              <a:t>Implications of within-subject Pharmacodynamic Variability</a:t>
            </a:r>
          </a:p>
        </p:txBody>
      </p:sp>
      <p:graphicFrame>
        <p:nvGraphicFramePr>
          <p:cNvPr id="1367098" name="Group 58"/>
          <p:cNvGraphicFramePr>
            <a:graphicFrameLocks noGrp="1"/>
          </p:cNvGraphicFramePr>
          <p:nvPr/>
        </p:nvGraphicFramePr>
        <p:xfrm>
          <a:off x="203201" y="1480456"/>
          <a:ext cx="8737600" cy="4397830"/>
        </p:xfrm>
        <a:graphic>
          <a:graphicData uri="http://schemas.openxmlformats.org/drawingml/2006/table">
            <a:tbl>
              <a:tblPr/>
              <a:tblGrid>
                <a:gridCol w="2806907">
                  <a:extLst>
                    <a:ext uri="{9D8B030D-6E8A-4147-A177-3AD203B41FA5}">
                      <a16:colId xmlns:a16="http://schemas.microsoft.com/office/drawing/2014/main" val="20000"/>
                    </a:ext>
                  </a:extLst>
                </a:gridCol>
                <a:gridCol w="2806906">
                  <a:extLst>
                    <a:ext uri="{9D8B030D-6E8A-4147-A177-3AD203B41FA5}">
                      <a16:colId xmlns:a16="http://schemas.microsoft.com/office/drawing/2014/main" val="20001"/>
                    </a:ext>
                  </a:extLst>
                </a:gridCol>
                <a:gridCol w="3123787">
                  <a:extLst>
                    <a:ext uri="{9D8B030D-6E8A-4147-A177-3AD203B41FA5}">
                      <a16:colId xmlns:a16="http://schemas.microsoft.com/office/drawing/2014/main" val="20002"/>
                    </a:ext>
                  </a:extLst>
                </a:gridCol>
              </a:tblGrid>
              <a:tr h="911667">
                <a:tc>
                  <a:txBody>
                    <a:bodyPr/>
                    <a:lstStyle/>
                    <a:p>
                      <a:pPr marL="0" marR="0" lvl="0" indent="0" algn="ctr" defTabSz="914400" rtl="0" eaLnBrk="1" fontAlgn="base" latinLnBrk="0" hangingPunct="1">
                        <a:lnSpc>
                          <a:spcPct val="100000"/>
                        </a:lnSpc>
                        <a:spcBef>
                          <a:spcPct val="0"/>
                        </a:spcBef>
                        <a:spcAft>
                          <a:spcPct val="0"/>
                        </a:spcAft>
                        <a:buClr>
                          <a:schemeClr val="hlink"/>
                        </a:buClr>
                        <a:buSzPct val="110000"/>
                        <a:buFont typeface="Wingdings" pitchFamily="2" charset="2"/>
                        <a:buNone/>
                        <a:tabLst/>
                      </a:pPr>
                      <a:r>
                        <a:rPr kumimoji="0" lang="en-GB"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rPr>
                        <a:t>Insulin </a:t>
                      </a:r>
                    </a:p>
                    <a:p>
                      <a:pPr marL="0" marR="0" lvl="0" indent="0" algn="ctr" defTabSz="914400" rtl="0" eaLnBrk="1" fontAlgn="base" latinLnBrk="0" hangingPunct="1">
                        <a:lnSpc>
                          <a:spcPct val="100000"/>
                        </a:lnSpc>
                        <a:spcBef>
                          <a:spcPct val="0"/>
                        </a:spcBef>
                        <a:spcAft>
                          <a:spcPct val="0"/>
                        </a:spcAft>
                        <a:buClr>
                          <a:schemeClr val="hlink"/>
                        </a:buClr>
                        <a:buSzPct val="110000"/>
                        <a:buFont typeface="Wingdings" pitchFamily="2" charset="2"/>
                        <a:buNone/>
                        <a:tabLst/>
                      </a:pPr>
                      <a:r>
                        <a:rPr kumimoji="0" lang="en-GB"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rPr>
                        <a:t>detemir</a:t>
                      </a:r>
                      <a:endParaRPr kumimoji="0" lang="en-US"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10000"/>
                        <a:buFont typeface="Wingdings" pitchFamily="2" charset="2"/>
                        <a:buNone/>
                        <a:tabLst/>
                      </a:pPr>
                      <a:r>
                        <a:rPr kumimoji="0" lang="en-GB"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rPr>
                        <a:t>Insulin </a:t>
                      </a:r>
                    </a:p>
                    <a:p>
                      <a:pPr marL="0" marR="0" lvl="0" indent="0" algn="ctr" defTabSz="914400" rtl="0" eaLnBrk="1" fontAlgn="base" latinLnBrk="0" hangingPunct="1">
                        <a:lnSpc>
                          <a:spcPct val="100000"/>
                        </a:lnSpc>
                        <a:spcBef>
                          <a:spcPct val="0"/>
                        </a:spcBef>
                        <a:spcAft>
                          <a:spcPct val="0"/>
                        </a:spcAft>
                        <a:buClr>
                          <a:schemeClr val="hlink"/>
                        </a:buClr>
                        <a:buSzPct val="110000"/>
                        <a:buFont typeface="Wingdings" pitchFamily="2" charset="2"/>
                        <a:buNone/>
                        <a:tabLst/>
                      </a:pPr>
                      <a:r>
                        <a:rPr kumimoji="0" lang="en-GB"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rPr>
                        <a:t>glargine</a:t>
                      </a:r>
                      <a:endParaRPr kumimoji="0" lang="en-US"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alpha val="50000"/>
                      </a:srgbClr>
                    </a:solidFill>
                  </a:tcPr>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110000"/>
                        <a:buFont typeface="Wingdings" pitchFamily="2" charset="2"/>
                        <a:buNone/>
                        <a:tabLst/>
                      </a:pPr>
                      <a:r>
                        <a:rPr kumimoji="0" lang="en-GB"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rPr>
                        <a:t>NPH </a:t>
                      </a:r>
                    </a:p>
                    <a:p>
                      <a:pPr marL="0" marR="0" lvl="0" indent="0" algn="ctr" defTabSz="914400" rtl="0" eaLnBrk="1" fontAlgn="base" latinLnBrk="0" hangingPunct="1">
                        <a:lnSpc>
                          <a:spcPct val="100000"/>
                        </a:lnSpc>
                        <a:spcBef>
                          <a:spcPct val="0"/>
                        </a:spcBef>
                        <a:spcAft>
                          <a:spcPct val="0"/>
                        </a:spcAft>
                        <a:buClr>
                          <a:schemeClr val="hlink"/>
                        </a:buClr>
                        <a:buSzPct val="110000"/>
                        <a:buFont typeface="Wingdings" pitchFamily="2" charset="2"/>
                        <a:buNone/>
                        <a:tabLst/>
                      </a:pPr>
                      <a:r>
                        <a:rPr kumimoji="0" lang="en-GB"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rPr>
                        <a:t>insulin</a:t>
                      </a:r>
                      <a:endParaRPr kumimoji="0" lang="en-US" sz="2800" b="1" i="0" u="none" strike="noStrike" cap="none" normalizeH="0" baseline="0" dirty="0">
                        <a:ln>
                          <a:noFill/>
                        </a:ln>
                        <a:solidFill>
                          <a:schemeClr val="accent1">
                            <a:lumMod val="20000"/>
                            <a:lumOff val="80000"/>
                          </a:schemeClr>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FF">
                        <a:alpha val="50000"/>
                      </a:srgbClr>
                    </a:solidFill>
                  </a:tcPr>
                </a:tc>
                <a:extLst>
                  <a:ext uri="{0D108BD9-81ED-4DB2-BD59-A6C34878D82A}">
                    <a16:rowId xmlns:a16="http://schemas.microsoft.com/office/drawing/2014/main" val="10000"/>
                  </a:ext>
                </a:extLst>
              </a:tr>
              <a:tr h="913808">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000" b="1" i="0" u="none" strike="noStrike" cap="none" normalizeH="0" baseline="0" dirty="0">
                          <a:ln>
                            <a:noFill/>
                          </a:ln>
                          <a:solidFill>
                            <a:srgbClr val="990099"/>
                          </a:solidFill>
                          <a:effectLst/>
                          <a:latin typeface="Tahoma" pitchFamily="34" charset="0"/>
                        </a:rPr>
                        <a:t>The subject’s risk of experiencing less than half their mean overall insulin effect                             </a:t>
                      </a:r>
                      <a:r>
                        <a:rPr kumimoji="0" lang="en-US" sz="2000" b="1" i="0" u="none" strike="noStrike" cap="none" normalizeH="0" baseline="0" dirty="0">
                          <a:ln>
                            <a:noFill/>
                          </a:ln>
                          <a:solidFill>
                            <a:srgbClr val="FF0000"/>
                          </a:solidFill>
                          <a:effectLst/>
                          <a:latin typeface="Tahoma" pitchFamily="34" charset="0"/>
                        </a:rPr>
                        <a:t>(hyperglycaemic risk)</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0001"/>
                  </a:ext>
                </a:extLst>
              </a:tr>
              <a:tr h="83034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2000" b="1" i="0" u="none" strike="noStrike" cap="none" normalizeH="0" baseline="0" dirty="0">
                          <a:ln>
                            <a:noFill/>
                          </a:ln>
                          <a:solidFill>
                            <a:srgbClr val="C00000"/>
                          </a:solidFill>
                          <a:effectLst>
                            <a:outerShdw blurRad="38100" dist="38100" dir="2700000" algn="tl">
                              <a:srgbClr val="000000">
                                <a:alpha val="43137"/>
                              </a:srgbClr>
                            </a:outerShdw>
                          </a:effectLst>
                          <a:latin typeface="Tahoma" pitchFamily="34" charset="0"/>
                        </a:rPr>
                        <a:t>0.5% or 2 times     per year</a:t>
                      </a:r>
                      <a:endParaRPr kumimoji="0" lang="en-US" sz="2000" b="1" i="0" u="none" strike="noStrike" cap="none" normalizeH="0" baseline="0" dirty="0">
                        <a:ln>
                          <a:noFill/>
                        </a:ln>
                        <a:solidFill>
                          <a:srgbClr val="C00000"/>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2000" b="1" i="0" u="none" strike="noStrike" cap="none" normalizeH="0" baseline="0" dirty="0">
                          <a:ln>
                            <a:noFill/>
                          </a:ln>
                          <a:solidFill>
                            <a:srgbClr val="C00000"/>
                          </a:solidFill>
                          <a:effectLst>
                            <a:outerShdw blurRad="38100" dist="38100" dir="2700000" algn="tl">
                              <a:srgbClr val="000000">
                                <a:alpha val="43137"/>
                              </a:srgbClr>
                            </a:outerShdw>
                          </a:effectLst>
                          <a:latin typeface="Tahoma" pitchFamily="34" charset="0"/>
                        </a:rPr>
                        <a:t>7.5% or 27 times   per year</a:t>
                      </a:r>
                      <a:endParaRPr kumimoji="0" lang="en-US" sz="2000" b="1" i="0" u="none" strike="noStrike" cap="none" normalizeH="0" baseline="0" dirty="0">
                        <a:ln>
                          <a:noFill/>
                        </a:ln>
                        <a:solidFill>
                          <a:srgbClr val="C00000"/>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2000" b="1" i="0" u="none" strike="noStrike" cap="none" normalizeH="0" baseline="0" dirty="0">
                          <a:ln>
                            <a:noFill/>
                          </a:ln>
                          <a:solidFill>
                            <a:srgbClr val="C00000"/>
                          </a:solidFill>
                          <a:effectLst>
                            <a:outerShdw blurRad="38100" dist="38100" dir="2700000" algn="tl">
                              <a:srgbClr val="000000">
                                <a:alpha val="43137"/>
                              </a:srgbClr>
                            </a:outerShdw>
                          </a:effectLst>
                          <a:latin typeface="Tahoma" pitchFamily="34" charset="0"/>
                        </a:rPr>
                        <a:t>15.5% or 57 times     per year</a:t>
                      </a:r>
                      <a:endParaRPr kumimoji="0" lang="en-US" sz="2000" b="1" i="0" u="none" strike="noStrike" cap="none" normalizeH="0" baseline="0" dirty="0">
                        <a:ln>
                          <a:noFill/>
                        </a:ln>
                        <a:solidFill>
                          <a:srgbClr val="C00000"/>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extLst>
                  <a:ext uri="{0D108BD9-81ED-4DB2-BD59-A6C34878D82A}">
                    <a16:rowId xmlns:a16="http://schemas.microsoft.com/office/drawing/2014/main" val="10002"/>
                  </a:ext>
                </a:extLst>
              </a:tr>
              <a:tr h="911667">
                <a:tc gridSpan="3">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US" sz="2000" b="1" i="0" u="none" strike="noStrike" cap="none" normalizeH="0" baseline="0" dirty="0">
                          <a:ln>
                            <a:noFill/>
                          </a:ln>
                          <a:solidFill>
                            <a:srgbClr val="990099"/>
                          </a:solidFill>
                          <a:effectLst/>
                          <a:latin typeface="Tahoma" pitchFamily="34" charset="0"/>
                        </a:rPr>
                        <a:t>The subject’s risk of experiencing more than twice their mean maximal insulin effect              </a:t>
                      </a:r>
                      <a:r>
                        <a:rPr kumimoji="0" lang="en-US" sz="2000" b="1" i="0" u="none" strike="noStrike" cap="none" normalizeH="0" baseline="0" dirty="0">
                          <a:ln>
                            <a:noFill/>
                          </a:ln>
                          <a:solidFill>
                            <a:srgbClr val="FF0000"/>
                          </a:solidFill>
                          <a:effectLst/>
                          <a:latin typeface="Tahoma" pitchFamily="34" charset="0"/>
                        </a:rPr>
                        <a:t>(hypoglycaemic risk)</a:t>
                      </a: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10003"/>
                  </a:ext>
                </a:extLst>
              </a:tr>
              <a:tr h="830344">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2000" b="1" i="0" u="none" strike="noStrike" cap="none" normalizeH="0" baseline="0" dirty="0">
                          <a:ln>
                            <a:noFill/>
                          </a:ln>
                          <a:solidFill>
                            <a:schemeClr val="accent1">
                              <a:lumMod val="50000"/>
                            </a:schemeClr>
                          </a:solidFill>
                          <a:effectLst>
                            <a:outerShdw blurRad="38100" dist="38100" dir="2700000" algn="tl">
                              <a:srgbClr val="000000">
                                <a:alpha val="43137"/>
                              </a:srgbClr>
                            </a:outerShdw>
                          </a:effectLst>
                          <a:latin typeface="Tahoma" pitchFamily="34" charset="0"/>
                        </a:rPr>
                        <a:t>0.1% or 0.5 times  per year</a:t>
                      </a:r>
                      <a:endParaRPr kumimoji="0" lang="en-US" sz="2000" b="1" i="0" u="none" strike="noStrike" cap="none" normalizeH="0" baseline="0" dirty="0">
                        <a:ln>
                          <a:noFill/>
                        </a:ln>
                        <a:solidFill>
                          <a:schemeClr val="accent1">
                            <a:lumMod val="50000"/>
                          </a:schemeClr>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2000" b="1" i="0" u="none" strike="noStrike" cap="none" normalizeH="0" baseline="0" dirty="0">
                          <a:ln>
                            <a:noFill/>
                          </a:ln>
                          <a:solidFill>
                            <a:schemeClr val="accent1">
                              <a:lumMod val="50000"/>
                            </a:schemeClr>
                          </a:solidFill>
                          <a:effectLst>
                            <a:outerShdw blurRad="38100" dist="38100" dir="2700000" algn="tl">
                              <a:srgbClr val="000000">
                                <a:alpha val="43137"/>
                              </a:srgbClr>
                            </a:outerShdw>
                          </a:effectLst>
                          <a:latin typeface="Tahoma" pitchFamily="34" charset="0"/>
                        </a:rPr>
                        <a:t>2.7% or 10 times   per year</a:t>
                      </a:r>
                      <a:endParaRPr kumimoji="0" lang="en-US" sz="2000" b="1" i="0" u="none" strike="noStrike" cap="none" normalizeH="0" baseline="0" dirty="0">
                        <a:ln>
                          <a:noFill/>
                        </a:ln>
                        <a:solidFill>
                          <a:schemeClr val="accent1">
                            <a:lumMod val="50000"/>
                          </a:schemeClr>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2000" b="1" i="0" u="none" strike="noStrike" cap="none" normalizeH="0" baseline="0" dirty="0">
                          <a:ln>
                            <a:noFill/>
                          </a:ln>
                          <a:solidFill>
                            <a:schemeClr val="accent1">
                              <a:lumMod val="50000"/>
                            </a:schemeClr>
                          </a:solidFill>
                          <a:effectLst>
                            <a:outerShdw blurRad="38100" dist="38100" dir="2700000" algn="tl">
                              <a:srgbClr val="000000">
                                <a:alpha val="43137"/>
                              </a:srgbClr>
                            </a:outerShdw>
                          </a:effectLst>
                          <a:latin typeface="Tahoma" pitchFamily="34" charset="0"/>
                        </a:rPr>
                        <a:t>6.5% or 24 times       per year</a:t>
                      </a:r>
                      <a:endParaRPr kumimoji="0" lang="en-US" sz="2000" b="1" i="0" u="none" strike="noStrike" cap="none" normalizeH="0" baseline="0" dirty="0">
                        <a:ln>
                          <a:noFill/>
                        </a:ln>
                        <a:solidFill>
                          <a:schemeClr val="accent1">
                            <a:lumMod val="50000"/>
                          </a:schemeClr>
                        </a:solidFill>
                        <a:effectLst>
                          <a:outerShdw blurRad="38100" dist="38100" dir="2700000" algn="tl">
                            <a:srgbClr val="000000">
                              <a:alpha val="43137"/>
                            </a:srgbClr>
                          </a:outerShdw>
                        </a:effectLst>
                        <a:latin typeface="Tahoma" pitchFamily="34" charset="0"/>
                      </a:endParaRPr>
                    </a:p>
                  </a:txBody>
                  <a:tcPr marL="0" marR="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extLst>
                  <a:ext uri="{0D108BD9-81ED-4DB2-BD59-A6C34878D82A}">
                    <a16:rowId xmlns:a16="http://schemas.microsoft.com/office/drawing/2014/main" val="10004"/>
                  </a:ext>
                </a:extLst>
              </a:tr>
            </a:tbl>
          </a:graphicData>
        </a:graphic>
      </p:graphicFrame>
      <p:sp>
        <p:nvSpPr>
          <p:cNvPr id="1367069" name="Rectangle 29"/>
          <p:cNvSpPr>
            <a:spLocks noChangeArrowheads="1"/>
          </p:cNvSpPr>
          <p:nvPr/>
        </p:nvSpPr>
        <p:spPr bwMode="auto">
          <a:xfrm>
            <a:off x="912813" y="6371760"/>
            <a:ext cx="4867275" cy="336550"/>
          </a:xfrm>
          <a:prstGeom prst="rect">
            <a:avLst/>
          </a:prstGeom>
          <a:noFill/>
          <a:ln w="12700">
            <a:noFill/>
            <a:miter lim="800000"/>
            <a:headEnd type="none" w="sm" len="sm"/>
            <a:tailEnd type="none" w="sm" len="sm"/>
          </a:ln>
          <a:effectLst/>
        </p:spPr>
        <p:txBody>
          <a:bodyPr>
            <a:spAutoFit/>
          </a:bodyPr>
          <a:lstStyle/>
          <a:p>
            <a:pPr eaLnBrk="0" hangingPunct="0"/>
            <a:r>
              <a:rPr lang="en-US" dirty="0">
                <a:solidFill>
                  <a:srgbClr val="FFC000"/>
                </a:solidFill>
                <a:effectLst>
                  <a:outerShdw blurRad="38100" dist="38100" dir="2700000" algn="tl">
                    <a:srgbClr val="000000">
                      <a:alpha val="43137"/>
                    </a:srgbClr>
                  </a:outerShdw>
                </a:effectLst>
                <a:latin typeface="Verdana" pitchFamily="34" charset="0"/>
              </a:rPr>
              <a:t>T. </a:t>
            </a:r>
            <a:r>
              <a:rPr lang="en-US" dirty="0" err="1">
                <a:solidFill>
                  <a:srgbClr val="FFC000"/>
                </a:solidFill>
                <a:effectLst>
                  <a:outerShdw blurRad="38100" dist="38100" dir="2700000" algn="tl">
                    <a:srgbClr val="000000">
                      <a:alpha val="43137"/>
                    </a:srgbClr>
                  </a:outerShdw>
                </a:effectLst>
                <a:latin typeface="Verdana" pitchFamily="34" charset="0"/>
              </a:rPr>
              <a:t>Heise</a:t>
            </a:r>
            <a:r>
              <a:rPr lang="en-US" dirty="0">
                <a:solidFill>
                  <a:srgbClr val="FFC000"/>
                </a:solidFill>
                <a:effectLst>
                  <a:outerShdw blurRad="38100" dist="38100" dir="2700000" algn="tl">
                    <a:srgbClr val="000000">
                      <a:alpha val="43137"/>
                    </a:srgbClr>
                  </a:outerShdw>
                </a:effectLst>
                <a:latin typeface="Verdana" pitchFamily="34" charset="0"/>
              </a:rPr>
              <a:t> </a:t>
            </a:r>
            <a:r>
              <a:rPr lang="en-US" i="1" dirty="0">
                <a:solidFill>
                  <a:srgbClr val="FFC000"/>
                </a:solidFill>
                <a:effectLst>
                  <a:outerShdw blurRad="38100" dist="38100" dir="2700000" algn="tl">
                    <a:srgbClr val="000000">
                      <a:alpha val="43137"/>
                    </a:srgbClr>
                  </a:outerShdw>
                </a:effectLst>
                <a:latin typeface="Verdana" pitchFamily="34" charset="0"/>
              </a:rPr>
              <a:t>et al</a:t>
            </a:r>
            <a:r>
              <a:rPr lang="en-US" dirty="0">
                <a:solidFill>
                  <a:srgbClr val="FFC000"/>
                </a:solidFill>
                <a:effectLst>
                  <a:outerShdw blurRad="38100" dist="38100" dir="2700000" algn="tl">
                    <a:srgbClr val="000000">
                      <a:alpha val="43137"/>
                    </a:srgbClr>
                  </a:outerShdw>
                </a:effectLst>
                <a:latin typeface="Verdana" pitchFamily="34" charset="0"/>
              </a:rPr>
              <a:t>. </a:t>
            </a:r>
            <a:r>
              <a:rPr lang="en-US" i="1" dirty="0">
                <a:solidFill>
                  <a:srgbClr val="FFC000"/>
                </a:solidFill>
                <a:effectLst>
                  <a:outerShdw blurRad="38100" dist="38100" dir="2700000" algn="tl">
                    <a:srgbClr val="000000">
                      <a:alpha val="43137"/>
                    </a:srgbClr>
                  </a:outerShdw>
                </a:effectLst>
                <a:latin typeface="Verdana" pitchFamily="34" charset="0"/>
              </a:rPr>
              <a:t>Diabetes </a:t>
            </a:r>
            <a:r>
              <a:rPr lang="en-US" dirty="0">
                <a:solidFill>
                  <a:srgbClr val="FFC000"/>
                </a:solidFill>
                <a:effectLst>
                  <a:outerShdw blurRad="38100" dist="38100" dir="2700000" algn="tl">
                    <a:srgbClr val="000000">
                      <a:alpha val="43137"/>
                    </a:srgbClr>
                  </a:outerShdw>
                </a:effectLst>
                <a:latin typeface="Verdana" pitchFamily="34" charset="0"/>
              </a:rPr>
              <a:t>2004;53:1614-1620</a:t>
            </a:r>
          </a:p>
        </p:txBody>
      </p:sp>
    </p:spTree>
  </p:cSld>
  <p:clrMapOvr>
    <a:masterClrMapping/>
  </p:clrMapOvr>
  <p:transition>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0180" name="Rectangle 1028"/>
          <p:cNvSpPr>
            <a:spLocks noChangeArrowheads="1"/>
          </p:cNvSpPr>
          <p:nvPr/>
        </p:nvSpPr>
        <p:spPr bwMode="auto">
          <a:xfrm>
            <a:off x="601663" y="330200"/>
            <a:ext cx="7237412" cy="812800"/>
          </a:xfrm>
          <a:prstGeom prst="rect">
            <a:avLst/>
          </a:prstGeom>
          <a:noFill/>
          <a:ln w="12700">
            <a:noFill/>
            <a:miter lim="800000"/>
            <a:headEnd/>
            <a:tailEnd/>
          </a:ln>
          <a:effectLst/>
        </p:spPr>
        <p:txBody>
          <a:bodyPr/>
          <a:lstStyle/>
          <a:p>
            <a:endParaRPr lang="en-ZA"/>
          </a:p>
        </p:txBody>
      </p:sp>
      <p:sp>
        <p:nvSpPr>
          <p:cNvPr id="1330181" name="Rectangle 1029"/>
          <p:cNvSpPr>
            <a:spLocks noChangeArrowheads="1"/>
          </p:cNvSpPr>
          <p:nvPr/>
        </p:nvSpPr>
        <p:spPr bwMode="auto">
          <a:xfrm>
            <a:off x="742950" y="304800"/>
            <a:ext cx="7886700" cy="990600"/>
          </a:xfrm>
          <a:prstGeom prst="rect">
            <a:avLst/>
          </a:prstGeom>
          <a:solidFill>
            <a:schemeClr val="tx1"/>
          </a:solidFill>
          <a:ln w="9525">
            <a:noFill/>
            <a:miter lim="800000"/>
            <a:headEnd/>
            <a:tailEnd/>
          </a:ln>
          <a:effectLst/>
        </p:spPr>
        <p:txBody>
          <a:bodyPr anchor="ctr"/>
          <a:lstStyle/>
          <a:p>
            <a:pPr algn="ctr"/>
            <a:r>
              <a:rPr lang="en-GB" sz="3400" b="1" dirty="0">
                <a:solidFill>
                  <a:schemeClr val="bg2">
                    <a:lumMod val="20000"/>
                    <a:lumOff val="80000"/>
                  </a:schemeClr>
                </a:solidFill>
                <a:latin typeface="FormalScrp421 BT" pitchFamily="66" charset="0"/>
              </a:rPr>
              <a:t>Summary:</a:t>
            </a:r>
          </a:p>
          <a:p>
            <a:pPr algn="ctr"/>
            <a:r>
              <a:rPr lang="en-GB" sz="3400" b="1" dirty="0">
                <a:solidFill>
                  <a:schemeClr val="bg2">
                    <a:lumMod val="20000"/>
                    <a:lumOff val="80000"/>
                  </a:schemeClr>
                </a:solidFill>
                <a:latin typeface="FormalScrp421 BT" pitchFamily="66" charset="0"/>
              </a:rPr>
              <a:t>Desirable Properties of Basal Insulin</a:t>
            </a:r>
          </a:p>
        </p:txBody>
      </p:sp>
      <p:sp>
        <p:nvSpPr>
          <p:cNvPr id="1330182" name="Rectangle 1030"/>
          <p:cNvSpPr>
            <a:spLocks noChangeArrowheads="1"/>
          </p:cNvSpPr>
          <p:nvPr/>
        </p:nvSpPr>
        <p:spPr bwMode="auto">
          <a:xfrm>
            <a:off x="628650" y="1819275"/>
            <a:ext cx="8191500" cy="3838575"/>
          </a:xfrm>
          <a:prstGeom prst="rect">
            <a:avLst/>
          </a:prstGeom>
          <a:solidFill>
            <a:schemeClr val="tx1"/>
          </a:solidFill>
          <a:ln w="9525">
            <a:noFill/>
            <a:miter lim="800000"/>
            <a:headEnd/>
            <a:tailEnd/>
          </a:ln>
          <a:effectLst/>
        </p:spPr>
        <p:txBody>
          <a:bodyPr/>
          <a:lstStyle/>
          <a:p>
            <a:pPr marL="342900" indent="-342900">
              <a:spcBef>
                <a:spcPct val="30000"/>
              </a:spcBef>
              <a:buFontTx/>
              <a:buChar char="•"/>
            </a:pPr>
            <a:r>
              <a:rPr lang="en-GB" sz="2800" dirty="0">
                <a:solidFill>
                  <a:schemeClr val="accent6">
                    <a:lumMod val="40000"/>
                    <a:lumOff val="60000"/>
                  </a:schemeClr>
                </a:solidFill>
                <a:latin typeface="Arial" charset="0"/>
              </a:rPr>
              <a:t>Soluble at neutral pH: avoids </a:t>
            </a:r>
            <a:r>
              <a:rPr lang="en-ZA" sz="2800" dirty="0">
                <a:solidFill>
                  <a:schemeClr val="accent6">
                    <a:lumMod val="40000"/>
                    <a:lumOff val="60000"/>
                  </a:schemeClr>
                </a:solidFill>
                <a:latin typeface="Arial" charset="0"/>
              </a:rPr>
              <a:t>burning reactions at injection sites</a:t>
            </a:r>
            <a:endParaRPr lang="en-GB" sz="2800" dirty="0">
              <a:solidFill>
                <a:schemeClr val="accent6">
                  <a:lumMod val="40000"/>
                  <a:lumOff val="60000"/>
                </a:schemeClr>
              </a:solidFill>
              <a:latin typeface="Arial" charset="0"/>
            </a:endParaRPr>
          </a:p>
          <a:p>
            <a:pPr marL="342900" indent="-342900">
              <a:spcBef>
                <a:spcPct val="30000"/>
              </a:spcBef>
              <a:buFontTx/>
              <a:buChar char="•"/>
            </a:pPr>
            <a:r>
              <a:rPr lang="en-GB" sz="2800" dirty="0">
                <a:solidFill>
                  <a:schemeClr val="accent6">
                    <a:lumMod val="40000"/>
                    <a:lumOff val="60000"/>
                  </a:schemeClr>
                </a:solidFill>
                <a:latin typeface="Arial" charset="0"/>
              </a:rPr>
              <a:t>Kinetic profile long for protracted action</a:t>
            </a:r>
            <a:r>
              <a:rPr lang="en-ZA" sz="2800" dirty="0">
                <a:solidFill>
                  <a:schemeClr val="accent6">
                    <a:lumMod val="40000"/>
                    <a:lumOff val="60000"/>
                  </a:schemeClr>
                </a:solidFill>
                <a:latin typeface="Arial" charset="0"/>
              </a:rPr>
              <a:t> (24 hrs) and peakless: </a:t>
            </a:r>
            <a:r>
              <a:rPr lang="en-ZA" sz="2800" b="1" i="1" dirty="0">
                <a:solidFill>
                  <a:schemeClr val="accent6">
                    <a:lumMod val="40000"/>
                    <a:lumOff val="60000"/>
                  </a:schemeClr>
                </a:solidFill>
                <a:latin typeface="Arial" charset="0"/>
              </a:rPr>
              <a:t>Less morning hypoglycaemia </a:t>
            </a:r>
            <a:r>
              <a:rPr lang="en-ZA" sz="2800" dirty="0">
                <a:solidFill>
                  <a:schemeClr val="accent6">
                    <a:lumMod val="40000"/>
                    <a:lumOff val="60000"/>
                  </a:schemeClr>
                </a:solidFill>
                <a:latin typeface="Arial" charset="0"/>
              </a:rPr>
              <a:t>and therefore</a:t>
            </a:r>
            <a:r>
              <a:rPr lang="en-ZA" sz="2800" i="1" dirty="0">
                <a:solidFill>
                  <a:schemeClr val="accent6">
                    <a:lumMod val="40000"/>
                    <a:lumOff val="60000"/>
                  </a:schemeClr>
                </a:solidFill>
                <a:latin typeface="Arial" charset="0"/>
              </a:rPr>
              <a:t> </a:t>
            </a:r>
            <a:r>
              <a:rPr lang="en-ZA" sz="2800" b="1" i="1" dirty="0">
                <a:solidFill>
                  <a:schemeClr val="accent6">
                    <a:lumMod val="40000"/>
                    <a:lumOff val="60000"/>
                  </a:schemeClr>
                </a:solidFill>
                <a:latin typeface="Arial" charset="0"/>
              </a:rPr>
              <a:t>less weight gain</a:t>
            </a:r>
            <a:endParaRPr lang="en-GB" sz="2800" b="1" i="1" dirty="0">
              <a:solidFill>
                <a:schemeClr val="accent6">
                  <a:lumMod val="40000"/>
                  <a:lumOff val="60000"/>
                </a:schemeClr>
              </a:solidFill>
              <a:latin typeface="Arial" charset="0"/>
            </a:endParaRPr>
          </a:p>
          <a:p>
            <a:pPr marL="342900" indent="-342900">
              <a:spcBef>
                <a:spcPct val="30000"/>
              </a:spcBef>
              <a:buFontTx/>
              <a:buChar char="•"/>
            </a:pPr>
            <a:r>
              <a:rPr lang="en-GB" sz="2800" dirty="0">
                <a:solidFill>
                  <a:schemeClr val="accent6">
                    <a:lumMod val="40000"/>
                    <a:lumOff val="60000"/>
                  </a:schemeClr>
                </a:solidFill>
                <a:latin typeface="Arial" charset="0"/>
              </a:rPr>
              <a:t>Time-action profile predictable &amp; reproducible</a:t>
            </a:r>
            <a:r>
              <a:rPr lang="en-ZA" sz="2800" dirty="0">
                <a:solidFill>
                  <a:schemeClr val="accent6">
                    <a:lumMod val="40000"/>
                    <a:lumOff val="60000"/>
                  </a:schemeClr>
                </a:solidFill>
                <a:latin typeface="Arial" charset="0"/>
              </a:rPr>
              <a:t>  within patients avoids the problem of frequent variations in blood glucose values</a:t>
            </a:r>
            <a:endParaRPr lang="en-GB" sz="2800" dirty="0">
              <a:solidFill>
                <a:schemeClr val="accent6">
                  <a:lumMod val="40000"/>
                  <a:lumOff val="60000"/>
                </a:schemeClr>
              </a:solidFill>
              <a:latin typeface="Arial"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30182">
                                            <p:txEl>
                                              <p:pRg st="0" end="0"/>
                                            </p:txEl>
                                          </p:spTgt>
                                        </p:tgtEl>
                                        <p:attrNameLst>
                                          <p:attrName>style.visibility</p:attrName>
                                        </p:attrNameLst>
                                      </p:cBhvr>
                                      <p:to>
                                        <p:strVal val="visible"/>
                                      </p:to>
                                    </p:set>
                                    <p:animEffect transition="in" filter="checkerboard(across)">
                                      <p:cBhvr>
                                        <p:cTn id="7" dur="500"/>
                                        <p:tgtEl>
                                          <p:spTgt spid="133018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30182">
                                            <p:txEl>
                                              <p:pRg st="1" end="1"/>
                                            </p:txEl>
                                          </p:spTgt>
                                        </p:tgtEl>
                                        <p:attrNameLst>
                                          <p:attrName>style.visibility</p:attrName>
                                        </p:attrNameLst>
                                      </p:cBhvr>
                                      <p:to>
                                        <p:strVal val="visible"/>
                                      </p:to>
                                    </p:set>
                                    <p:animEffect transition="in" filter="checkerboard(across)">
                                      <p:cBhvr>
                                        <p:cTn id="12" dur="500"/>
                                        <p:tgtEl>
                                          <p:spTgt spid="133018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30182">
                                            <p:txEl>
                                              <p:pRg st="2" end="2"/>
                                            </p:txEl>
                                          </p:spTgt>
                                        </p:tgtEl>
                                        <p:attrNameLst>
                                          <p:attrName>style.visibility</p:attrName>
                                        </p:attrNameLst>
                                      </p:cBhvr>
                                      <p:to>
                                        <p:strVal val="visible"/>
                                      </p:to>
                                    </p:set>
                                    <p:animEffect transition="in" filter="checkerboard(across)">
                                      <p:cBhvr>
                                        <p:cTn id="17" dur="500"/>
                                        <p:tgtEl>
                                          <p:spTgt spid="133018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0182"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7762" name="Rectangle 2"/>
          <p:cNvSpPr>
            <a:spLocks noChangeArrowheads="1"/>
          </p:cNvSpPr>
          <p:nvPr/>
        </p:nvSpPr>
        <p:spPr bwMode="auto">
          <a:xfrm>
            <a:off x="678320" y="1016000"/>
            <a:ext cx="7720012" cy="3230344"/>
          </a:xfrm>
          <a:prstGeom prst="rect">
            <a:avLst/>
          </a:prstGeom>
          <a:solidFill>
            <a:schemeClr val="tx1"/>
          </a:solidFill>
          <a:ln w="9525">
            <a:solidFill>
              <a:schemeClr val="accent6">
                <a:lumMod val="20000"/>
                <a:lumOff val="80000"/>
              </a:schemeClr>
            </a:solidFill>
            <a:miter lim="800000"/>
            <a:headEnd/>
            <a:tailEnd/>
          </a:ln>
          <a:effectLst>
            <a:reflection blurRad="6350" stA="50000" endA="300" endPos="38500" dist="50800" dir="5400000" sy="-100000" algn="bl" rotWithShape="0"/>
          </a:effectLst>
        </p:spPr>
        <p:txBody>
          <a:bodyPr anchor="ctr"/>
          <a:lstStyle/>
          <a:p>
            <a:pPr algn="ctr"/>
            <a:r>
              <a:rPr lang="en-ZA" sz="5400" b="1" dirty="0">
                <a:solidFill>
                  <a:schemeClr val="accent6">
                    <a:lumMod val="20000"/>
                    <a:lumOff val="80000"/>
                  </a:schemeClr>
                </a:solidFill>
                <a:effectLst>
                  <a:outerShdw blurRad="38100" dist="38100" dir="2700000" algn="tl">
                    <a:srgbClr val="C0C0C0"/>
                  </a:outerShdw>
                </a:effectLst>
                <a:latin typeface="Americana XBd BT" pitchFamily="18" charset="0"/>
              </a:rPr>
              <a:t>Adding Premix Insulin</a:t>
            </a:r>
            <a:r>
              <a:rPr lang="en-GB" sz="5400" b="1" dirty="0">
                <a:solidFill>
                  <a:schemeClr val="accent6">
                    <a:lumMod val="20000"/>
                    <a:lumOff val="80000"/>
                  </a:schemeClr>
                </a:solidFill>
                <a:effectLst>
                  <a:outerShdw blurRad="38100" dist="38100" dir="2700000" algn="tl">
                    <a:srgbClr val="C0C0C0"/>
                  </a:outerShdw>
                </a:effectLst>
                <a:latin typeface="Americana XBd BT" pitchFamily="18" charset="0"/>
              </a:rPr>
              <a:t> Therapy to Existing </a:t>
            </a:r>
          </a:p>
          <a:p>
            <a:pPr algn="ctr"/>
            <a:r>
              <a:rPr lang="en-GB" sz="5400" b="1" dirty="0">
                <a:solidFill>
                  <a:schemeClr val="accent6">
                    <a:lumMod val="20000"/>
                    <a:lumOff val="80000"/>
                  </a:schemeClr>
                </a:solidFill>
                <a:effectLst>
                  <a:outerShdw blurRad="38100" dist="38100" dir="2700000" algn="tl">
                    <a:srgbClr val="C0C0C0"/>
                  </a:outerShdw>
                </a:effectLst>
                <a:latin typeface="Americana XBd BT" pitchFamily="18" charset="0"/>
              </a:rPr>
              <a:t>OHA Regime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7BCFC-6E64-8941-77C9-0A7E527D4F9E}"/>
              </a:ext>
            </a:extLst>
          </p:cNvPr>
          <p:cNvSpPr>
            <a:spLocks noGrp="1"/>
          </p:cNvSpPr>
          <p:nvPr>
            <p:ph type="title"/>
          </p:nvPr>
        </p:nvSpPr>
        <p:spPr/>
        <p:txBody>
          <a:bodyPr>
            <a:normAutofit fontScale="90000"/>
          </a:bodyPr>
          <a:lstStyle/>
          <a:p>
            <a:r>
              <a:rPr lang="en-US" dirty="0"/>
              <a:t>Why do pre mixed insulin treatments work well in T2DM?</a:t>
            </a:r>
            <a:endParaRPr lang="en-ZA" dirty="0"/>
          </a:p>
        </p:txBody>
      </p:sp>
      <p:sp>
        <p:nvSpPr>
          <p:cNvPr id="4" name="Content Placeholder 3">
            <a:extLst>
              <a:ext uri="{FF2B5EF4-FFF2-40B4-BE49-F238E27FC236}">
                <a16:creationId xmlns:a16="http://schemas.microsoft.com/office/drawing/2014/main" id="{8F844EF2-FA3C-1A8D-6262-98818CF8ED40}"/>
              </a:ext>
            </a:extLst>
          </p:cNvPr>
          <p:cNvSpPr>
            <a:spLocks noGrp="1"/>
          </p:cNvSpPr>
          <p:nvPr>
            <p:ph idx="1"/>
          </p:nvPr>
        </p:nvSpPr>
        <p:spPr>
          <a:xfrm>
            <a:off x="457200" y="1991011"/>
            <a:ext cx="8229600" cy="4525963"/>
          </a:xfrm>
          <a:ln w="12700">
            <a:solidFill>
              <a:schemeClr val="tx1"/>
            </a:solidFill>
          </a:ln>
        </p:spPr>
        <p:txBody>
          <a:bodyPr>
            <a:normAutofit/>
          </a:bodyPr>
          <a:lstStyle/>
          <a:p>
            <a:r>
              <a:rPr lang="en-US" sz="3200" dirty="0"/>
              <a:t>T2DM characterized by insulin insufficiency; still have some endogenous insulin secretion</a:t>
            </a:r>
          </a:p>
          <a:p>
            <a:pPr marL="109728" indent="0">
              <a:buNone/>
            </a:pPr>
            <a:endParaRPr lang="en-US" sz="3200" dirty="0"/>
          </a:p>
          <a:p>
            <a:r>
              <a:rPr lang="en-US" sz="3200" dirty="0"/>
              <a:t>Less likely to develop DKA</a:t>
            </a:r>
          </a:p>
          <a:p>
            <a:endParaRPr lang="en-US" sz="3200" dirty="0"/>
          </a:p>
          <a:p>
            <a:r>
              <a:rPr lang="en-US" sz="3200" dirty="0"/>
              <a:t>Lesser burden of injections: compliance</a:t>
            </a:r>
            <a:endParaRPr lang="en-ZA" sz="3200" dirty="0"/>
          </a:p>
        </p:txBody>
      </p:sp>
    </p:spTree>
    <p:extLst>
      <p:ext uri="{BB962C8B-B14F-4D97-AF65-F5344CB8AC3E}">
        <p14:creationId xmlns:p14="http://schemas.microsoft.com/office/powerpoint/2010/main" val="1431840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92642" name="Rectangle 2"/>
          <p:cNvSpPr>
            <a:spLocks noChangeArrowheads="1"/>
          </p:cNvSpPr>
          <p:nvPr/>
        </p:nvSpPr>
        <p:spPr bwMode="auto">
          <a:xfrm>
            <a:off x="554038" y="342900"/>
            <a:ext cx="8313737" cy="701675"/>
          </a:xfrm>
          <a:prstGeom prst="rect">
            <a:avLst/>
          </a:prstGeom>
          <a:solidFill>
            <a:schemeClr val="tx1"/>
          </a:solidFill>
          <a:ln w="9525">
            <a:noFill/>
            <a:miter lim="800000"/>
            <a:headEnd/>
            <a:tailEnd/>
          </a:ln>
          <a:effectLst/>
        </p:spPr>
        <p:txBody>
          <a:bodyPr lIns="0" tIns="0" rIns="0" bIns="0"/>
          <a:lstStyle/>
          <a:p>
            <a:pPr algn="ctr"/>
            <a:r>
              <a:rPr lang="en-US" sz="3200" b="1" dirty="0">
                <a:solidFill>
                  <a:schemeClr val="bg2">
                    <a:lumMod val="20000"/>
                    <a:lumOff val="80000"/>
                  </a:schemeClr>
                </a:solidFill>
                <a:effectLst>
                  <a:outerShdw blurRad="38100" dist="38100" dir="2700000" algn="tl">
                    <a:srgbClr val="000000">
                      <a:alpha val="43137"/>
                    </a:srgbClr>
                  </a:outerShdw>
                </a:effectLst>
                <a:latin typeface="Americana XBd BT" pitchFamily="18" charset="0"/>
              </a:rPr>
              <a:t>The Dual-Release Insulin Concept</a:t>
            </a:r>
            <a:endParaRPr lang="en-GB" sz="3200" b="1" dirty="0">
              <a:solidFill>
                <a:schemeClr val="bg2">
                  <a:lumMod val="20000"/>
                  <a:lumOff val="80000"/>
                </a:schemeClr>
              </a:solidFill>
              <a:effectLst>
                <a:outerShdw blurRad="38100" dist="38100" dir="2700000" algn="tl">
                  <a:srgbClr val="000000">
                    <a:alpha val="43137"/>
                  </a:srgbClr>
                </a:outerShdw>
              </a:effectLst>
              <a:latin typeface="Americana XBd BT" pitchFamily="18" charset="0"/>
            </a:endParaRPr>
          </a:p>
        </p:txBody>
      </p:sp>
      <p:grpSp>
        <p:nvGrpSpPr>
          <p:cNvPr id="1392643" name="Group 3"/>
          <p:cNvGrpSpPr>
            <a:grpSpLocks/>
          </p:cNvGrpSpPr>
          <p:nvPr/>
        </p:nvGrpSpPr>
        <p:grpSpPr bwMode="auto">
          <a:xfrm>
            <a:off x="269875" y="1439863"/>
            <a:ext cx="4162080" cy="4725988"/>
            <a:chOff x="215" y="993"/>
            <a:chExt cx="2877" cy="2977"/>
          </a:xfrm>
        </p:grpSpPr>
        <p:sp>
          <p:nvSpPr>
            <p:cNvPr id="1392644" name="Text Box 4"/>
            <p:cNvSpPr txBox="1">
              <a:spLocks noChangeArrowheads="1"/>
            </p:cNvSpPr>
            <p:nvPr/>
          </p:nvSpPr>
          <p:spPr bwMode="auto">
            <a:xfrm>
              <a:off x="215" y="993"/>
              <a:ext cx="2877" cy="775"/>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5400000" scaled="1"/>
              <a:tileRect/>
            </a:gradFill>
            <a:ln w="9525">
              <a:noFill/>
              <a:miter lim="800000"/>
              <a:headEnd/>
              <a:tailEnd/>
            </a:ln>
            <a:effectLst/>
          </p:spPr>
          <p:txBody>
            <a:bodyPr wrap="none">
              <a:spAutoFit/>
            </a:bodyPr>
            <a:lstStyle/>
            <a:p>
              <a:pPr marL="400050" indent="-398463">
                <a:lnSpc>
                  <a:spcPct val="110000"/>
                </a:lnSpc>
                <a:spcBef>
                  <a:spcPct val="20000"/>
                </a:spcBef>
                <a:buClr>
                  <a:srgbClr val="041C43"/>
                </a:buClr>
                <a:buSzPct val="130000"/>
                <a:buFontTx/>
                <a:buChar char="•"/>
              </a:pPr>
              <a:r>
                <a:rPr lang="en-GB" sz="2000" dirty="0">
                  <a:solidFill>
                    <a:srgbClr val="FFFF00"/>
                  </a:solidFill>
                  <a:effectLst>
                    <a:outerShdw blurRad="38100" dist="38100" dir="2700000" algn="tl">
                      <a:srgbClr val="000000">
                        <a:alpha val="43137"/>
                      </a:srgbClr>
                    </a:outerShdw>
                  </a:effectLst>
                  <a:latin typeface="Verdana" pitchFamily="34" charset="0"/>
                </a:rPr>
                <a:t>Physiological insulin profile:</a:t>
              </a:r>
            </a:p>
            <a:p>
              <a:pPr marL="573088" lvl="1">
                <a:lnSpc>
                  <a:spcPct val="110000"/>
                </a:lnSpc>
                <a:spcBef>
                  <a:spcPct val="20000"/>
                </a:spcBef>
                <a:buClr>
                  <a:srgbClr val="041C43"/>
                </a:buClr>
                <a:buSzPct val="130000"/>
              </a:pPr>
              <a:r>
                <a:rPr lang="en-GB" sz="2000" dirty="0">
                  <a:solidFill>
                    <a:srgbClr val="FFFF00"/>
                  </a:solidFill>
                  <a:effectLst>
                    <a:outerShdw blurRad="38100" dist="38100" dir="2700000" algn="tl">
                      <a:srgbClr val="000000">
                        <a:alpha val="43137"/>
                      </a:srgbClr>
                    </a:outerShdw>
                  </a:effectLst>
                  <a:latin typeface="Verdana" pitchFamily="34" charset="0"/>
                </a:rPr>
                <a:t>- basal component</a:t>
              </a:r>
            </a:p>
            <a:p>
              <a:pPr marL="573088" lvl="1">
                <a:lnSpc>
                  <a:spcPct val="110000"/>
                </a:lnSpc>
                <a:spcBef>
                  <a:spcPct val="20000"/>
                </a:spcBef>
                <a:buClr>
                  <a:srgbClr val="041C43"/>
                </a:buClr>
                <a:buSzPct val="130000"/>
              </a:pPr>
              <a:r>
                <a:rPr lang="en-GB" sz="2000" dirty="0">
                  <a:solidFill>
                    <a:srgbClr val="FFFF00"/>
                  </a:solidFill>
                  <a:effectLst>
                    <a:outerShdw blurRad="38100" dist="38100" dir="2700000" algn="tl">
                      <a:srgbClr val="000000">
                        <a:alpha val="43137"/>
                      </a:srgbClr>
                    </a:outerShdw>
                  </a:effectLst>
                  <a:latin typeface="Verdana" pitchFamily="34" charset="0"/>
                </a:rPr>
                <a:t>- meal-related peak</a:t>
              </a:r>
            </a:p>
          </p:txBody>
        </p:sp>
        <p:sp>
          <p:nvSpPr>
            <p:cNvPr id="1392645" name="Text Box 5"/>
            <p:cNvSpPr txBox="1">
              <a:spLocks noChangeArrowheads="1"/>
            </p:cNvSpPr>
            <p:nvPr/>
          </p:nvSpPr>
          <p:spPr bwMode="auto">
            <a:xfrm>
              <a:off x="215" y="1903"/>
              <a:ext cx="2586" cy="1113"/>
            </a:xfrm>
            <a:prstGeom prst="rect">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5400000" scaled="1"/>
              <a:tileRect/>
            </a:gradFill>
            <a:ln w="9525">
              <a:noFill/>
              <a:miter lim="800000"/>
              <a:headEnd/>
              <a:tailEnd/>
            </a:ln>
            <a:effectLst/>
          </p:spPr>
          <p:txBody>
            <a:bodyPr>
              <a:spAutoFit/>
            </a:bodyPr>
            <a:lstStyle/>
            <a:p>
              <a:pPr marL="400050" indent="-400050">
                <a:lnSpc>
                  <a:spcPct val="110000"/>
                </a:lnSpc>
                <a:spcBef>
                  <a:spcPct val="20000"/>
                </a:spcBef>
                <a:buClr>
                  <a:srgbClr val="041C43"/>
                </a:buClr>
                <a:buSzPct val="130000"/>
                <a:buFontTx/>
                <a:buChar char="•"/>
              </a:pPr>
              <a:r>
                <a:rPr lang="en-GB" sz="2000" dirty="0">
                  <a:solidFill>
                    <a:srgbClr val="FFFF00"/>
                  </a:solidFill>
                  <a:effectLst>
                    <a:outerShdw blurRad="38100" dist="38100" dir="2700000" algn="tl">
                      <a:srgbClr val="000000">
                        <a:alpha val="43137"/>
                      </a:srgbClr>
                    </a:outerShdw>
                  </a:effectLst>
                  <a:latin typeface="Verdana" pitchFamily="34" charset="0"/>
                </a:rPr>
                <a:t>Rapid-acting insulin </a:t>
              </a:r>
              <a:br>
                <a:rPr lang="en-GB" sz="2000" dirty="0">
                  <a:solidFill>
                    <a:srgbClr val="FFFF00"/>
                  </a:solidFill>
                  <a:effectLst>
                    <a:outerShdw blurRad="38100" dist="38100" dir="2700000" algn="tl">
                      <a:srgbClr val="000000">
                        <a:alpha val="43137"/>
                      </a:srgbClr>
                    </a:outerShdw>
                  </a:effectLst>
                  <a:latin typeface="Verdana" pitchFamily="34" charset="0"/>
                </a:rPr>
              </a:br>
              <a:r>
                <a:rPr lang="en-GB" sz="2000" dirty="0">
                  <a:solidFill>
                    <a:srgbClr val="FFFF00"/>
                  </a:solidFill>
                  <a:effectLst>
                    <a:outerShdw blurRad="38100" dist="38100" dir="2700000" algn="tl">
                      <a:srgbClr val="000000">
                        <a:alpha val="43137"/>
                      </a:srgbClr>
                    </a:outerShdw>
                  </a:effectLst>
                  <a:latin typeface="Verdana" pitchFamily="34" charset="0"/>
                </a:rPr>
                <a:t>analogue together with </a:t>
              </a:r>
              <a:br>
                <a:rPr lang="en-GB" sz="2000" dirty="0">
                  <a:solidFill>
                    <a:srgbClr val="FFFF00"/>
                  </a:solidFill>
                  <a:effectLst>
                    <a:outerShdw blurRad="38100" dist="38100" dir="2700000" algn="tl">
                      <a:srgbClr val="000000">
                        <a:alpha val="43137"/>
                      </a:srgbClr>
                    </a:outerShdw>
                  </a:effectLst>
                  <a:latin typeface="Verdana" pitchFamily="34" charset="0"/>
                </a:rPr>
              </a:br>
              <a:r>
                <a:rPr lang="en-GB" sz="2000" dirty="0">
                  <a:solidFill>
                    <a:srgbClr val="FFFF00"/>
                  </a:solidFill>
                  <a:effectLst>
                    <a:outerShdw blurRad="38100" dist="38100" dir="2700000" algn="tl">
                      <a:srgbClr val="000000">
                        <a:alpha val="43137"/>
                      </a:srgbClr>
                    </a:outerShdw>
                  </a:effectLst>
                  <a:latin typeface="Verdana" pitchFamily="34" charset="0"/>
                </a:rPr>
                <a:t>a basal insulin analogue provide physiological insulin replacement</a:t>
              </a:r>
            </a:p>
          </p:txBody>
        </p:sp>
        <p:sp>
          <p:nvSpPr>
            <p:cNvPr id="1392646" name="Text Box 6"/>
            <p:cNvSpPr txBox="1">
              <a:spLocks noChangeArrowheads="1"/>
            </p:cNvSpPr>
            <p:nvPr/>
          </p:nvSpPr>
          <p:spPr bwMode="auto">
            <a:xfrm>
              <a:off x="215" y="3059"/>
              <a:ext cx="2639" cy="911"/>
            </a:xfrm>
            <a:prstGeom prst="rect">
              <a:avLst/>
            </a:prstGeom>
            <a:gradFill flip="none" rotWithShape="1">
              <a:gsLst>
                <a:gs pos="0">
                  <a:schemeClr val="accent2">
                    <a:lumMod val="75000"/>
                    <a:shade val="30000"/>
                    <a:satMod val="115000"/>
                  </a:schemeClr>
                </a:gs>
                <a:gs pos="50000">
                  <a:schemeClr val="accent2">
                    <a:lumMod val="75000"/>
                    <a:shade val="67500"/>
                    <a:satMod val="115000"/>
                  </a:schemeClr>
                </a:gs>
                <a:gs pos="100000">
                  <a:schemeClr val="accent2">
                    <a:lumMod val="75000"/>
                    <a:shade val="100000"/>
                    <a:satMod val="115000"/>
                  </a:schemeClr>
                </a:gs>
              </a:gsLst>
              <a:lin ang="5400000" scaled="1"/>
              <a:tileRect/>
            </a:gradFill>
            <a:ln w="9525">
              <a:noFill/>
              <a:miter lim="800000"/>
              <a:headEnd/>
              <a:tailEnd/>
            </a:ln>
            <a:effectLst/>
          </p:spPr>
          <p:txBody>
            <a:bodyPr>
              <a:spAutoFit/>
            </a:bodyPr>
            <a:lstStyle/>
            <a:p>
              <a:pPr marL="400050" indent="-400050">
                <a:lnSpc>
                  <a:spcPct val="110000"/>
                </a:lnSpc>
                <a:spcBef>
                  <a:spcPct val="20000"/>
                </a:spcBef>
                <a:buClr>
                  <a:srgbClr val="041C43"/>
                </a:buClr>
                <a:buSzPct val="130000"/>
                <a:buFontTx/>
                <a:buChar char="•"/>
              </a:pPr>
              <a:r>
                <a:rPr lang="en-GB" sz="2000" dirty="0">
                  <a:solidFill>
                    <a:srgbClr val="FFFF00"/>
                  </a:solidFill>
                  <a:effectLst>
                    <a:outerShdw blurRad="38100" dist="38100" dir="2700000" algn="tl">
                      <a:srgbClr val="000000">
                        <a:alpha val="43137"/>
                      </a:srgbClr>
                    </a:outerShdw>
                  </a:effectLst>
                  <a:latin typeface="Verdana" pitchFamily="34" charset="0"/>
                </a:rPr>
                <a:t>Premix analogues such as </a:t>
              </a:r>
              <a:r>
                <a:rPr lang="en-GB" sz="2000" dirty="0" err="1">
                  <a:solidFill>
                    <a:srgbClr val="FFFF00"/>
                  </a:solidFill>
                  <a:effectLst>
                    <a:outerShdw blurRad="38100" dist="38100" dir="2700000" algn="tl">
                      <a:srgbClr val="000000">
                        <a:alpha val="43137"/>
                      </a:srgbClr>
                    </a:outerShdw>
                  </a:effectLst>
                  <a:latin typeface="Verdana" pitchFamily="34" charset="0"/>
                </a:rPr>
                <a:t>Humalog</a:t>
              </a:r>
              <a:r>
                <a:rPr lang="en-GB" sz="2000" dirty="0">
                  <a:solidFill>
                    <a:srgbClr val="FFFF00"/>
                  </a:solidFill>
                  <a:effectLst>
                    <a:outerShdw blurRad="38100" dist="38100" dir="2700000" algn="tl">
                      <a:srgbClr val="000000">
                        <a:alpha val="43137"/>
                      </a:srgbClr>
                    </a:outerShdw>
                  </a:effectLst>
                  <a:latin typeface="Verdana" pitchFamily="34" charset="0"/>
                </a:rPr>
                <a:t> Mix</a:t>
              </a:r>
              <a:r>
                <a:rPr lang="en-GB" sz="2000" baseline="30000" dirty="0">
                  <a:solidFill>
                    <a:srgbClr val="FFFF00"/>
                  </a:solidFill>
                  <a:effectLst>
                    <a:outerShdw blurRad="38100" dist="38100" dir="2700000" algn="tl">
                      <a:srgbClr val="000000">
                        <a:alpha val="43137"/>
                      </a:srgbClr>
                    </a:outerShdw>
                  </a:effectLst>
                  <a:latin typeface="Verdana" pitchFamily="34" charset="0"/>
                  <a:cs typeface="Arial" charset="0"/>
                </a:rPr>
                <a:t>®</a:t>
              </a:r>
              <a:r>
                <a:rPr lang="en-GB" sz="2000" dirty="0">
                  <a:solidFill>
                    <a:srgbClr val="FFFF00"/>
                  </a:solidFill>
                  <a:effectLst>
                    <a:outerShdw blurRad="38100" dist="38100" dir="2700000" algn="tl">
                      <a:srgbClr val="000000">
                        <a:alpha val="43137"/>
                      </a:srgbClr>
                    </a:outerShdw>
                  </a:effectLst>
                  <a:latin typeface="Verdana" pitchFamily="34" charset="0"/>
                </a:rPr>
                <a:t> 25/50 mimic physiological insulin secretion</a:t>
              </a:r>
            </a:p>
          </p:txBody>
        </p:sp>
      </p:grpSp>
      <p:grpSp>
        <p:nvGrpSpPr>
          <p:cNvPr id="1392649" name="Group 9"/>
          <p:cNvGrpSpPr>
            <a:grpSpLocks/>
          </p:cNvGrpSpPr>
          <p:nvPr/>
        </p:nvGrpSpPr>
        <p:grpSpPr bwMode="auto">
          <a:xfrm>
            <a:off x="3973513" y="1630363"/>
            <a:ext cx="4979987" cy="4800600"/>
            <a:chOff x="2512" y="881"/>
            <a:chExt cx="3137" cy="3024"/>
          </a:xfrm>
        </p:grpSpPr>
        <p:sp>
          <p:nvSpPr>
            <p:cNvPr id="1392650" name="Text Box 10"/>
            <p:cNvSpPr txBox="1">
              <a:spLocks noChangeArrowheads="1"/>
            </p:cNvSpPr>
            <p:nvPr/>
          </p:nvSpPr>
          <p:spPr bwMode="auto">
            <a:xfrm>
              <a:off x="3240" y="2843"/>
              <a:ext cx="2216" cy="212"/>
            </a:xfrm>
            <a:prstGeom prst="rect">
              <a:avLst/>
            </a:prstGeom>
            <a:noFill/>
            <a:ln w="9525" algn="ctr">
              <a:noFill/>
              <a:miter lim="800000"/>
              <a:headEnd/>
              <a:tailEnd/>
            </a:ln>
            <a:effectLst/>
          </p:spPr>
          <p:txBody>
            <a:bodyPr>
              <a:spAutoFit/>
            </a:bodyPr>
            <a:lstStyle/>
            <a:p>
              <a:pPr>
                <a:spcBef>
                  <a:spcPct val="50000"/>
                </a:spcBef>
              </a:pPr>
              <a:r>
                <a:rPr lang="en-GB" b="1">
                  <a:solidFill>
                    <a:srgbClr val="FF0000"/>
                  </a:solidFill>
                  <a:effectLst>
                    <a:outerShdw blurRad="38100" dist="38100" dir="2700000" algn="tl">
                      <a:srgbClr val="000000">
                        <a:alpha val="43137"/>
                      </a:srgbClr>
                    </a:outerShdw>
                  </a:effectLst>
                  <a:latin typeface="Verdana" pitchFamily="34" charset="0"/>
                </a:rPr>
                <a:t>Physiological insulin profile</a:t>
              </a:r>
              <a:endParaRPr lang="en-US" b="1">
                <a:solidFill>
                  <a:srgbClr val="FF0000"/>
                </a:solidFill>
                <a:effectLst>
                  <a:outerShdw blurRad="38100" dist="38100" dir="2700000" algn="tl">
                    <a:srgbClr val="000000">
                      <a:alpha val="43137"/>
                    </a:srgbClr>
                  </a:outerShdw>
                </a:effectLst>
                <a:latin typeface="Verdana" pitchFamily="34" charset="0"/>
              </a:endParaRPr>
            </a:p>
          </p:txBody>
        </p:sp>
        <p:grpSp>
          <p:nvGrpSpPr>
            <p:cNvPr id="1392651" name="Group 11"/>
            <p:cNvGrpSpPr>
              <a:grpSpLocks/>
            </p:cNvGrpSpPr>
            <p:nvPr/>
          </p:nvGrpSpPr>
          <p:grpSpPr bwMode="auto">
            <a:xfrm>
              <a:off x="2512" y="2223"/>
              <a:ext cx="3088" cy="433"/>
              <a:chOff x="2530" y="2223"/>
              <a:chExt cx="3088" cy="433"/>
            </a:xfrm>
          </p:grpSpPr>
          <p:sp>
            <p:nvSpPr>
              <p:cNvPr id="1392652" name="Line 12"/>
              <p:cNvSpPr>
                <a:spLocks noChangeShapeType="1"/>
              </p:cNvSpPr>
              <p:nvPr/>
            </p:nvSpPr>
            <p:spPr bwMode="auto">
              <a:xfrm>
                <a:off x="2530" y="2655"/>
                <a:ext cx="3088" cy="1"/>
              </a:xfrm>
              <a:prstGeom prst="line">
                <a:avLst/>
              </a:prstGeom>
              <a:noFill/>
              <a:ln w="12700">
                <a:solidFill>
                  <a:schemeClr val="accent6">
                    <a:lumMod val="20000"/>
                    <a:lumOff val="80000"/>
                  </a:schemeClr>
                </a:solidFill>
                <a:round/>
                <a:headEnd/>
                <a:tailEnd/>
              </a:ln>
            </p:spPr>
            <p:txBody>
              <a:bodyPr/>
              <a:lstStyle/>
              <a:p>
                <a:endParaRPr lang="en-ZA">
                  <a:effectLst>
                    <a:outerShdw blurRad="38100" dist="38100" dir="2700000" algn="tl">
                      <a:srgbClr val="000000">
                        <a:alpha val="43137"/>
                      </a:srgbClr>
                    </a:outerShdw>
                  </a:effectLst>
                </a:endParaRPr>
              </a:p>
            </p:txBody>
          </p:sp>
          <p:grpSp>
            <p:nvGrpSpPr>
              <p:cNvPr id="1392653" name="Group 13"/>
              <p:cNvGrpSpPr>
                <a:grpSpLocks/>
              </p:cNvGrpSpPr>
              <p:nvPr/>
            </p:nvGrpSpPr>
            <p:grpSpPr bwMode="auto">
              <a:xfrm>
                <a:off x="2530" y="2223"/>
                <a:ext cx="3088" cy="3"/>
                <a:chOff x="2530" y="2223"/>
                <a:chExt cx="3088" cy="3"/>
              </a:xfrm>
            </p:grpSpPr>
            <p:sp>
              <p:nvSpPr>
                <p:cNvPr id="1392654" name="Line 14"/>
                <p:cNvSpPr>
                  <a:spLocks noChangeShapeType="1"/>
                </p:cNvSpPr>
                <p:nvPr/>
              </p:nvSpPr>
              <p:spPr bwMode="auto">
                <a:xfrm>
                  <a:off x="253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55" name="Line 15"/>
                <p:cNvSpPr>
                  <a:spLocks noChangeShapeType="1"/>
                </p:cNvSpPr>
                <p:nvPr/>
              </p:nvSpPr>
              <p:spPr bwMode="auto">
                <a:xfrm>
                  <a:off x="256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56" name="Line 16"/>
                <p:cNvSpPr>
                  <a:spLocks noChangeShapeType="1"/>
                </p:cNvSpPr>
                <p:nvPr/>
              </p:nvSpPr>
              <p:spPr bwMode="auto">
                <a:xfrm>
                  <a:off x="259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57" name="Line 17"/>
                <p:cNvSpPr>
                  <a:spLocks noChangeShapeType="1"/>
                </p:cNvSpPr>
                <p:nvPr/>
              </p:nvSpPr>
              <p:spPr bwMode="auto">
                <a:xfrm>
                  <a:off x="307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58" name="Line 18"/>
                <p:cNvSpPr>
                  <a:spLocks noChangeShapeType="1"/>
                </p:cNvSpPr>
                <p:nvPr/>
              </p:nvSpPr>
              <p:spPr bwMode="auto">
                <a:xfrm>
                  <a:off x="310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59" name="Line 19"/>
                <p:cNvSpPr>
                  <a:spLocks noChangeShapeType="1"/>
                </p:cNvSpPr>
                <p:nvPr/>
              </p:nvSpPr>
              <p:spPr bwMode="auto">
                <a:xfrm>
                  <a:off x="313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0" name="Line 20"/>
                <p:cNvSpPr>
                  <a:spLocks noChangeShapeType="1"/>
                </p:cNvSpPr>
                <p:nvPr/>
              </p:nvSpPr>
              <p:spPr bwMode="auto">
                <a:xfrm>
                  <a:off x="317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1" name="Line 21"/>
                <p:cNvSpPr>
                  <a:spLocks noChangeShapeType="1"/>
                </p:cNvSpPr>
                <p:nvPr/>
              </p:nvSpPr>
              <p:spPr bwMode="auto">
                <a:xfrm>
                  <a:off x="320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2" name="Line 22"/>
                <p:cNvSpPr>
                  <a:spLocks noChangeShapeType="1"/>
                </p:cNvSpPr>
                <p:nvPr/>
              </p:nvSpPr>
              <p:spPr bwMode="auto">
                <a:xfrm>
                  <a:off x="323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3" name="Line 23"/>
                <p:cNvSpPr>
                  <a:spLocks noChangeShapeType="1"/>
                </p:cNvSpPr>
                <p:nvPr/>
              </p:nvSpPr>
              <p:spPr bwMode="auto">
                <a:xfrm>
                  <a:off x="326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4" name="Line 24"/>
                <p:cNvSpPr>
                  <a:spLocks noChangeShapeType="1"/>
                </p:cNvSpPr>
                <p:nvPr/>
              </p:nvSpPr>
              <p:spPr bwMode="auto">
                <a:xfrm>
                  <a:off x="329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5" name="Line 25"/>
                <p:cNvSpPr>
                  <a:spLocks noChangeShapeType="1"/>
                </p:cNvSpPr>
                <p:nvPr/>
              </p:nvSpPr>
              <p:spPr bwMode="auto">
                <a:xfrm>
                  <a:off x="333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6" name="Line 26"/>
                <p:cNvSpPr>
                  <a:spLocks noChangeShapeType="1"/>
                </p:cNvSpPr>
                <p:nvPr/>
              </p:nvSpPr>
              <p:spPr bwMode="auto">
                <a:xfrm>
                  <a:off x="336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7" name="Line 27"/>
                <p:cNvSpPr>
                  <a:spLocks noChangeShapeType="1"/>
                </p:cNvSpPr>
                <p:nvPr/>
              </p:nvSpPr>
              <p:spPr bwMode="auto">
                <a:xfrm>
                  <a:off x="339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8" name="Line 28"/>
                <p:cNvSpPr>
                  <a:spLocks noChangeShapeType="1"/>
                </p:cNvSpPr>
                <p:nvPr/>
              </p:nvSpPr>
              <p:spPr bwMode="auto">
                <a:xfrm>
                  <a:off x="342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69" name="Line 29"/>
                <p:cNvSpPr>
                  <a:spLocks noChangeShapeType="1"/>
                </p:cNvSpPr>
                <p:nvPr/>
              </p:nvSpPr>
              <p:spPr bwMode="auto">
                <a:xfrm>
                  <a:off x="345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0" name="Line 30"/>
                <p:cNvSpPr>
                  <a:spLocks noChangeShapeType="1"/>
                </p:cNvSpPr>
                <p:nvPr/>
              </p:nvSpPr>
              <p:spPr bwMode="auto">
                <a:xfrm>
                  <a:off x="349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1" name="Line 31"/>
                <p:cNvSpPr>
                  <a:spLocks noChangeShapeType="1"/>
                </p:cNvSpPr>
                <p:nvPr/>
              </p:nvSpPr>
              <p:spPr bwMode="auto">
                <a:xfrm>
                  <a:off x="352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2" name="Line 32"/>
                <p:cNvSpPr>
                  <a:spLocks noChangeShapeType="1"/>
                </p:cNvSpPr>
                <p:nvPr/>
              </p:nvSpPr>
              <p:spPr bwMode="auto">
                <a:xfrm>
                  <a:off x="355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3" name="Line 33"/>
                <p:cNvSpPr>
                  <a:spLocks noChangeShapeType="1"/>
                </p:cNvSpPr>
                <p:nvPr/>
              </p:nvSpPr>
              <p:spPr bwMode="auto">
                <a:xfrm>
                  <a:off x="358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4" name="Line 34"/>
                <p:cNvSpPr>
                  <a:spLocks noChangeShapeType="1"/>
                </p:cNvSpPr>
                <p:nvPr/>
              </p:nvSpPr>
              <p:spPr bwMode="auto">
                <a:xfrm>
                  <a:off x="361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5" name="Line 35"/>
                <p:cNvSpPr>
                  <a:spLocks noChangeShapeType="1"/>
                </p:cNvSpPr>
                <p:nvPr/>
              </p:nvSpPr>
              <p:spPr bwMode="auto">
                <a:xfrm>
                  <a:off x="365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6" name="Line 36"/>
                <p:cNvSpPr>
                  <a:spLocks noChangeShapeType="1"/>
                </p:cNvSpPr>
                <p:nvPr/>
              </p:nvSpPr>
              <p:spPr bwMode="auto">
                <a:xfrm>
                  <a:off x="368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7" name="Line 37"/>
                <p:cNvSpPr>
                  <a:spLocks noChangeShapeType="1"/>
                </p:cNvSpPr>
                <p:nvPr/>
              </p:nvSpPr>
              <p:spPr bwMode="auto">
                <a:xfrm>
                  <a:off x="371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8" name="Line 38"/>
                <p:cNvSpPr>
                  <a:spLocks noChangeShapeType="1"/>
                </p:cNvSpPr>
                <p:nvPr/>
              </p:nvSpPr>
              <p:spPr bwMode="auto">
                <a:xfrm>
                  <a:off x="374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79" name="Line 39"/>
                <p:cNvSpPr>
                  <a:spLocks noChangeShapeType="1"/>
                </p:cNvSpPr>
                <p:nvPr/>
              </p:nvSpPr>
              <p:spPr bwMode="auto">
                <a:xfrm>
                  <a:off x="377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0" name="Line 40"/>
                <p:cNvSpPr>
                  <a:spLocks noChangeShapeType="1"/>
                </p:cNvSpPr>
                <p:nvPr/>
              </p:nvSpPr>
              <p:spPr bwMode="auto">
                <a:xfrm>
                  <a:off x="381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1" name="Line 41"/>
                <p:cNvSpPr>
                  <a:spLocks noChangeShapeType="1"/>
                </p:cNvSpPr>
                <p:nvPr/>
              </p:nvSpPr>
              <p:spPr bwMode="auto">
                <a:xfrm>
                  <a:off x="384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2" name="Line 42"/>
                <p:cNvSpPr>
                  <a:spLocks noChangeShapeType="1"/>
                </p:cNvSpPr>
                <p:nvPr/>
              </p:nvSpPr>
              <p:spPr bwMode="auto">
                <a:xfrm>
                  <a:off x="387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3" name="Line 43"/>
                <p:cNvSpPr>
                  <a:spLocks noChangeShapeType="1"/>
                </p:cNvSpPr>
                <p:nvPr/>
              </p:nvSpPr>
              <p:spPr bwMode="auto">
                <a:xfrm>
                  <a:off x="390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4" name="Line 44"/>
                <p:cNvSpPr>
                  <a:spLocks noChangeShapeType="1"/>
                </p:cNvSpPr>
                <p:nvPr/>
              </p:nvSpPr>
              <p:spPr bwMode="auto">
                <a:xfrm>
                  <a:off x="393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5" name="Line 45"/>
                <p:cNvSpPr>
                  <a:spLocks noChangeShapeType="1"/>
                </p:cNvSpPr>
                <p:nvPr/>
              </p:nvSpPr>
              <p:spPr bwMode="auto">
                <a:xfrm>
                  <a:off x="397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6" name="Line 46"/>
                <p:cNvSpPr>
                  <a:spLocks noChangeShapeType="1"/>
                </p:cNvSpPr>
                <p:nvPr/>
              </p:nvSpPr>
              <p:spPr bwMode="auto">
                <a:xfrm>
                  <a:off x="400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7" name="Line 47"/>
                <p:cNvSpPr>
                  <a:spLocks noChangeShapeType="1"/>
                </p:cNvSpPr>
                <p:nvPr/>
              </p:nvSpPr>
              <p:spPr bwMode="auto">
                <a:xfrm>
                  <a:off x="403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8" name="Line 48"/>
                <p:cNvSpPr>
                  <a:spLocks noChangeShapeType="1"/>
                </p:cNvSpPr>
                <p:nvPr/>
              </p:nvSpPr>
              <p:spPr bwMode="auto">
                <a:xfrm>
                  <a:off x="406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89" name="Line 49"/>
                <p:cNvSpPr>
                  <a:spLocks noChangeShapeType="1"/>
                </p:cNvSpPr>
                <p:nvPr/>
              </p:nvSpPr>
              <p:spPr bwMode="auto">
                <a:xfrm>
                  <a:off x="409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0" name="Line 50"/>
                <p:cNvSpPr>
                  <a:spLocks noChangeShapeType="1"/>
                </p:cNvSpPr>
                <p:nvPr/>
              </p:nvSpPr>
              <p:spPr bwMode="auto">
                <a:xfrm>
                  <a:off x="413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1" name="Line 51"/>
                <p:cNvSpPr>
                  <a:spLocks noChangeShapeType="1"/>
                </p:cNvSpPr>
                <p:nvPr/>
              </p:nvSpPr>
              <p:spPr bwMode="auto">
                <a:xfrm>
                  <a:off x="416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2" name="Line 52"/>
                <p:cNvSpPr>
                  <a:spLocks noChangeShapeType="1"/>
                </p:cNvSpPr>
                <p:nvPr/>
              </p:nvSpPr>
              <p:spPr bwMode="auto">
                <a:xfrm>
                  <a:off x="419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3" name="Line 53"/>
                <p:cNvSpPr>
                  <a:spLocks noChangeShapeType="1"/>
                </p:cNvSpPr>
                <p:nvPr/>
              </p:nvSpPr>
              <p:spPr bwMode="auto">
                <a:xfrm>
                  <a:off x="422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4" name="Line 54"/>
                <p:cNvSpPr>
                  <a:spLocks noChangeShapeType="1"/>
                </p:cNvSpPr>
                <p:nvPr/>
              </p:nvSpPr>
              <p:spPr bwMode="auto">
                <a:xfrm>
                  <a:off x="425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5" name="Line 55"/>
                <p:cNvSpPr>
                  <a:spLocks noChangeShapeType="1"/>
                </p:cNvSpPr>
                <p:nvPr/>
              </p:nvSpPr>
              <p:spPr bwMode="auto">
                <a:xfrm>
                  <a:off x="429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6" name="Line 56"/>
                <p:cNvSpPr>
                  <a:spLocks noChangeShapeType="1"/>
                </p:cNvSpPr>
                <p:nvPr/>
              </p:nvSpPr>
              <p:spPr bwMode="auto">
                <a:xfrm>
                  <a:off x="432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7" name="Line 57"/>
                <p:cNvSpPr>
                  <a:spLocks noChangeShapeType="1"/>
                </p:cNvSpPr>
                <p:nvPr/>
              </p:nvSpPr>
              <p:spPr bwMode="auto">
                <a:xfrm>
                  <a:off x="435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8" name="Line 58"/>
                <p:cNvSpPr>
                  <a:spLocks noChangeShapeType="1"/>
                </p:cNvSpPr>
                <p:nvPr/>
              </p:nvSpPr>
              <p:spPr bwMode="auto">
                <a:xfrm>
                  <a:off x="438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699" name="Line 59"/>
                <p:cNvSpPr>
                  <a:spLocks noChangeShapeType="1"/>
                </p:cNvSpPr>
                <p:nvPr/>
              </p:nvSpPr>
              <p:spPr bwMode="auto">
                <a:xfrm>
                  <a:off x="441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0" name="Line 60"/>
                <p:cNvSpPr>
                  <a:spLocks noChangeShapeType="1"/>
                </p:cNvSpPr>
                <p:nvPr/>
              </p:nvSpPr>
              <p:spPr bwMode="auto">
                <a:xfrm>
                  <a:off x="445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1" name="Line 61"/>
                <p:cNvSpPr>
                  <a:spLocks noChangeShapeType="1"/>
                </p:cNvSpPr>
                <p:nvPr/>
              </p:nvSpPr>
              <p:spPr bwMode="auto">
                <a:xfrm>
                  <a:off x="448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2" name="Line 62"/>
                <p:cNvSpPr>
                  <a:spLocks noChangeShapeType="1"/>
                </p:cNvSpPr>
                <p:nvPr/>
              </p:nvSpPr>
              <p:spPr bwMode="auto">
                <a:xfrm>
                  <a:off x="451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3" name="Line 63"/>
                <p:cNvSpPr>
                  <a:spLocks noChangeShapeType="1"/>
                </p:cNvSpPr>
                <p:nvPr/>
              </p:nvSpPr>
              <p:spPr bwMode="auto">
                <a:xfrm>
                  <a:off x="454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4" name="Line 64"/>
                <p:cNvSpPr>
                  <a:spLocks noChangeShapeType="1"/>
                </p:cNvSpPr>
                <p:nvPr/>
              </p:nvSpPr>
              <p:spPr bwMode="auto">
                <a:xfrm>
                  <a:off x="457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5" name="Line 65"/>
                <p:cNvSpPr>
                  <a:spLocks noChangeShapeType="1"/>
                </p:cNvSpPr>
                <p:nvPr/>
              </p:nvSpPr>
              <p:spPr bwMode="auto">
                <a:xfrm>
                  <a:off x="461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6" name="Line 66"/>
                <p:cNvSpPr>
                  <a:spLocks noChangeShapeType="1"/>
                </p:cNvSpPr>
                <p:nvPr/>
              </p:nvSpPr>
              <p:spPr bwMode="auto">
                <a:xfrm>
                  <a:off x="464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7" name="Line 67"/>
                <p:cNvSpPr>
                  <a:spLocks noChangeShapeType="1"/>
                </p:cNvSpPr>
                <p:nvPr/>
              </p:nvSpPr>
              <p:spPr bwMode="auto">
                <a:xfrm>
                  <a:off x="467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8" name="Line 68"/>
                <p:cNvSpPr>
                  <a:spLocks noChangeShapeType="1"/>
                </p:cNvSpPr>
                <p:nvPr/>
              </p:nvSpPr>
              <p:spPr bwMode="auto">
                <a:xfrm>
                  <a:off x="470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09" name="Line 69"/>
                <p:cNvSpPr>
                  <a:spLocks noChangeShapeType="1"/>
                </p:cNvSpPr>
                <p:nvPr/>
              </p:nvSpPr>
              <p:spPr bwMode="auto">
                <a:xfrm>
                  <a:off x="473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0" name="Line 70"/>
                <p:cNvSpPr>
                  <a:spLocks noChangeShapeType="1"/>
                </p:cNvSpPr>
                <p:nvPr/>
              </p:nvSpPr>
              <p:spPr bwMode="auto">
                <a:xfrm>
                  <a:off x="477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1" name="Line 71"/>
                <p:cNvSpPr>
                  <a:spLocks noChangeShapeType="1"/>
                </p:cNvSpPr>
                <p:nvPr/>
              </p:nvSpPr>
              <p:spPr bwMode="auto">
                <a:xfrm>
                  <a:off x="480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2" name="Line 72"/>
                <p:cNvSpPr>
                  <a:spLocks noChangeShapeType="1"/>
                </p:cNvSpPr>
                <p:nvPr/>
              </p:nvSpPr>
              <p:spPr bwMode="auto">
                <a:xfrm>
                  <a:off x="483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3" name="Line 73"/>
                <p:cNvSpPr>
                  <a:spLocks noChangeShapeType="1"/>
                </p:cNvSpPr>
                <p:nvPr/>
              </p:nvSpPr>
              <p:spPr bwMode="auto">
                <a:xfrm>
                  <a:off x="486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4" name="Line 74"/>
                <p:cNvSpPr>
                  <a:spLocks noChangeShapeType="1"/>
                </p:cNvSpPr>
                <p:nvPr/>
              </p:nvSpPr>
              <p:spPr bwMode="auto">
                <a:xfrm>
                  <a:off x="489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5" name="Line 75"/>
                <p:cNvSpPr>
                  <a:spLocks noChangeShapeType="1"/>
                </p:cNvSpPr>
                <p:nvPr/>
              </p:nvSpPr>
              <p:spPr bwMode="auto">
                <a:xfrm>
                  <a:off x="493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6" name="Line 76"/>
                <p:cNvSpPr>
                  <a:spLocks noChangeShapeType="1"/>
                </p:cNvSpPr>
                <p:nvPr/>
              </p:nvSpPr>
              <p:spPr bwMode="auto">
                <a:xfrm>
                  <a:off x="496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7" name="Line 77"/>
                <p:cNvSpPr>
                  <a:spLocks noChangeShapeType="1"/>
                </p:cNvSpPr>
                <p:nvPr/>
              </p:nvSpPr>
              <p:spPr bwMode="auto">
                <a:xfrm>
                  <a:off x="499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8" name="Line 78"/>
                <p:cNvSpPr>
                  <a:spLocks noChangeShapeType="1"/>
                </p:cNvSpPr>
                <p:nvPr/>
              </p:nvSpPr>
              <p:spPr bwMode="auto">
                <a:xfrm>
                  <a:off x="502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19" name="Line 79"/>
                <p:cNvSpPr>
                  <a:spLocks noChangeShapeType="1"/>
                </p:cNvSpPr>
                <p:nvPr/>
              </p:nvSpPr>
              <p:spPr bwMode="auto">
                <a:xfrm>
                  <a:off x="505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0" name="Line 80"/>
                <p:cNvSpPr>
                  <a:spLocks noChangeShapeType="1"/>
                </p:cNvSpPr>
                <p:nvPr/>
              </p:nvSpPr>
              <p:spPr bwMode="auto">
                <a:xfrm>
                  <a:off x="509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1" name="Line 81"/>
                <p:cNvSpPr>
                  <a:spLocks noChangeShapeType="1"/>
                </p:cNvSpPr>
                <p:nvPr/>
              </p:nvSpPr>
              <p:spPr bwMode="auto">
                <a:xfrm>
                  <a:off x="512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2" name="Line 82"/>
                <p:cNvSpPr>
                  <a:spLocks noChangeShapeType="1"/>
                </p:cNvSpPr>
                <p:nvPr/>
              </p:nvSpPr>
              <p:spPr bwMode="auto">
                <a:xfrm>
                  <a:off x="515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3" name="Line 83"/>
                <p:cNvSpPr>
                  <a:spLocks noChangeShapeType="1"/>
                </p:cNvSpPr>
                <p:nvPr/>
              </p:nvSpPr>
              <p:spPr bwMode="auto">
                <a:xfrm>
                  <a:off x="518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4" name="Line 84"/>
                <p:cNvSpPr>
                  <a:spLocks noChangeShapeType="1"/>
                </p:cNvSpPr>
                <p:nvPr/>
              </p:nvSpPr>
              <p:spPr bwMode="auto">
                <a:xfrm>
                  <a:off x="521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5" name="Line 85"/>
                <p:cNvSpPr>
                  <a:spLocks noChangeShapeType="1"/>
                </p:cNvSpPr>
                <p:nvPr/>
              </p:nvSpPr>
              <p:spPr bwMode="auto">
                <a:xfrm>
                  <a:off x="525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6" name="Line 86"/>
                <p:cNvSpPr>
                  <a:spLocks noChangeShapeType="1"/>
                </p:cNvSpPr>
                <p:nvPr/>
              </p:nvSpPr>
              <p:spPr bwMode="auto">
                <a:xfrm>
                  <a:off x="528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7" name="Line 87"/>
                <p:cNvSpPr>
                  <a:spLocks noChangeShapeType="1"/>
                </p:cNvSpPr>
                <p:nvPr/>
              </p:nvSpPr>
              <p:spPr bwMode="auto">
                <a:xfrm>
                  <a:off x="531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8" name="Line 88"/>
                <p:cNvSpPr>
                  <a:spLocks noChangeShapeType="1"/>
                </p:cNvSpPr>
                <p:nvPr/>
              </p:nvSpPr>
              <p:spPr bwMode="auto">
                <a:xfrm>
                  <a:off x="534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29" name="Line 89"/>
                <p:cNvSpPr>
                  <a:spLocks noChangeShapeType="1"/>
                </p:cNvSpPr>
                <p:nvPr/>
              </p:nvSpPr>
              <p:spPr bwMode="auto">
                <a:xfrm>
                  <a:off x="537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0" name="Line 90"/>
                <p:cNvSpPr>
                  <a:spLocks noChangeShapeType="1"/>
                </p:cNvSpPr>
                <p:nvPr/>
              </p:nvSpPr>
              <p:spPr bwMode="auto">
                <a:xfrm>
                  <a:off x="541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1" name="Line 91"/>
                <p:cNvSpPr>
                  <a:spLocks noChangeShapeType="1"/>
                </p:cNvSpPr>
                <p:nvPr/>
              </p:nvSpPr>
              <p:spPr bwMode="auto">
                <a:xfrm>
                  <a:off x="544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2" name="Line 92"/>
                <p:cNvSpPr>
                  <a:spLocks noChangeShapeType="1"/>
                </p:cNvSpPr>
                <p:nvPr/>
              </p:nvSpPr>
              <p:spPr bwMode="auto">
                <a:xfrm>
                  <a:off x="5474"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3" name="Line 93"/>
                <p:cNvSpPr>
                  <a:spLocks noChangeShapeType="1"/>
                </p:cNvSpPr>
                <p:nvPr/>
              </p:nvSpPr>
              <p:spPr bwMode="auto">
                <a:xfrm>
                  <a:off x="5506"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4" name="Line 94"/>
                <p:cNvSpPr>
                  <a:spLocks noChangeShapeType="1"/>
                </p:cNvSpPr>
                <p:nvPr/>
              </p:nvSpPr>
              <p:spPr bwMode="auto">
                <a:xfrm>
                  <a:off x="5538"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5" name="Line 95"/>
                <p:cNvSpPr>
                  <a:spLocks noChangeShapeType="1"/>
                </p:cNvSpPr>
                <p:nvPr/>
              </p:nvSpPr>
              <p:spPr bwMode="auto">
                <a:xfrm>
                  <a:off x="5570"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6" name="Line 96"/>
                <p:cNvSpPr>
                  <a:spLocks noChangeShapeType="1"/>
                </p:cNvSpPr>
                <p:nvPr/>
              </p:nvSpPr>
              <p:spPr bwMode="auto">
                <a:xfrm>
                  <a:off x="5602" y="2223"/>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7" name="Line 97"/>
                <p:cNvSpPr>
                  <a:spLocks noChangeShapeType="1"/>
                </p:cNvSpPr>
                <p:nvPr/>
              </p:nvSpPr>
              <p:spPr bwMode="auto">
                <a:xfrm>
                  <a:off x="2626"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8" name="Line 98"/>
                <p:cNvSpPr>
                  <a:spLocks noChangeShapeType="1"/>
                </p:cNvSpPr>
                <p:nvPr/>
              </p:nvSpPr>
              <p:spPr bwMode="auto">
                <a:xfrm>
                  <a:off x="2658"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39" name="Line 99"/>
                <p:cNvSpPr>
                  <a:spLocks noChangeShapeType="1"/>
                </p:cNvSpPr>
                <p:nvPr/>
              </p:nvSpPr>
              <p:spPr bwMode="auto">
                <a:xfrm>
                  <a:off x="2690"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0" name="Line 100"/>
                <p:cNvSpPr>
                  <a:spLocks noChangeShapeType="1"/>
                </p:cNvSpPr>
                <p:nvPr/>
              </p:nvSpPr>
              <p:spPr bwMode="auto">
                <a:xfrm>
                  <a:off x="2722"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1" name="Line 101"/>
                <p:cNvSpPr>
                  <a:spLocks noChangeShapeType="1"/>
                </p:cNvSpPr>
                <p:nvPr/>
              </p:nvSpPr>
              <p:spPr bwMode="auto">
                <a:xfrm>
                  <a:off x="2754"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2" name="Line 102"/>
                <p:cNvSpPr>
                  <a:spLocks noChangeShapeType="1"/>
                </p:cNvSpPr>
                <p:nvPr/>
              </p:nvSpPr>
              <p:spPr bwMode="auto">
                <a:xfrm>
                  <a:off x="2786"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3" name="Line 103"/>
                <p:cNvSpPr>
                  <a:spLocks noChangeShapeType="1"/>
                </p:cNvSpPr>
                <p:nvPr/>
              </p:nvSpPr>
              <p:spPr bwMode="auto">
                <a:xfrm>
                  <a:off x="2818"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4" name="Line 104"/>
                <p:cNvSpPr>
                  <a:spLocks noChangeShapeType="1"/>
                </p:cNvSpPr>
                <p:nvPr/>
              </p:nvSpPr>
              <p:spPr bwMode="auto">
                <a:xfrm>
                  <a:off x="2850"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5" name="Line 105"/>
                <p:cNvSpPr>
                  <a:spLocks noChangeShapeType="1"/>
                </p:cNvSpPr>
                <p:nvPr/>
              </p:nvSpPr>
              <p:spPr bwMode="auto">
                <a:xfrm>
                  <a:off x="2882"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6" name="Line 106"/>
                <p:cNvSpPr>
                  <a:spLocks noChangeShapeType="1"/>
                </p:cNvSpPr>
                <p:nvPr/>
              </p:nvSpPr>
              <p:spPr bwMode="auto">
                <a:xfrm>
                  <a:off x="2914"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7" name="Line 107"/>
                <p:cNvSpPr>
                  <a:spLocks noChangeShapeType="1"/>
                </p:cNvSpPr>
                <p:nvPr/>
              </p:nvSpPr>
              <p:spPr bwMode="auto">
                <a:xfrm>
                  <a:off x="2946"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8" name="Line 108"/>
                <p:cNvSpPr>
                  <a:spLocks noChangeShapeType="1"/>
                </p:cNvSpPr>
                <p:nvPr/>
              </p:nvSpPr>
              <p:spPr bwMode="auto">
                <a:xfrm>
                  <a:off x="2978"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49" name="Line 109"/>
                <p:cNvSpPr>
                  <a:spLocks noChangeShapeType="1"/>
                </p:cNvSpPr>
                <p:nvPr/>
              </p:nvSpPr>
              <p:spPr bwMode="auto">
                <a:xfrm>
                  <a:off x="3010"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sp>
              <p:nvSpPr>
                <p:cNvPr id="1392750" name="Line 110"/>
                <p:cNvSpPr>
                  <a:spLocks noChangeShapeType="1"/>
                </p:cNvSpPr>
                <p:nvPr/>
              </p:nvSpPr>
              <p:spPr bwMode="auto">
                <a:xfrm>
                  <a:off x="3042" y="2225"/>
                  <a:ext cx="16" cy="1"/>
                </a:xfrm>
                <a:prstGeom prst="line">
                  <a:avLst/>
                </a:prstGeom>
                <a:noFill/>
                <a:ln w="12700">
                  <a:solidFill>
                    <a:srgbClr val="041C43"/>
                  </a:solidFill>
                  <a:round/>
                  <a:headEnd/>
                  <a:tailEnd/>
                </a:ln>
              </p:spPr>
              <p:txBody>
                <a:bodyPr/>
                <a:lstStyle/>
                <a:p>
                  <a:endParaRPr lang="en-ZA">
                    <a:effectLst>
                      <a:outerShdw blurRad="38100" dist="38100" dir="2700000" algn="tl">
                        <a:srgbClr val="000000">
                          <a:alpha val="43137"/>
                        </a:srgbClr>
                      </a:outerShdw>
                    </a:effectLst>
                  </a:endParaRPr>
                </a:p>
              </p:txBody>
            </p:sp>
          </p:grpSp>
        </p:grpSp>
        <p:grpSp>
          <p:nvGrpSpPr>
            <p:cNvPr id="1392751" name="Group 111"/>
            <p:cNvGrpSpPr>
              <a:grpSpLocks/>
            </p:cNvGrpSpPr>
            <p:nvPr/>
          </p:nvGrpSpPr>
          <p:grpSpPr bwMode="auto">
            <a:xfrm>
              <a:off x="2512" y="881"/>
              <a:ext cx="1172" cy="1382"/>
              <a:chOff x="2500" y="893"/>
              <a:chExt cx="1172" cy="1382"/>
            </a:xfrm>
          </p:grpSpPr>
          <p:grpSp>
            <p:nvGrpSpPr>
              <p:cNvPr id="1392752" name="Group 112"/>
              <p:cNvGrpSpPr>
                <a:grpSpLocks/>
              </p:cNvGrpSpPr>
              <p:nvPr/>
            </p:nvGrpSpPr>
            <p:grpSpPr bwMode="auto">
              <a:xfrm>
                <a:off x="2500" y="893"/>
                <a:ext cx="1172" cy="1382"/>
                <a:chOff x="2500" y="893"/>
                <a:chExt cx="1172" cy="1382"/>
              </a:xfrm>
            </p:grpSpPr>
            <p:grpSp>
              <p:nvGrpSpPr>
                <p:cNvPr id="1392753" name="Group 113"/>
                <p:cNvGrpSpPr>
                  <a:grpSpLocks/>
                </p:cNvGrpSpPr>
                <p:nvPr/>
              </p:nvGrpSpPr>
              <p:grpSpPr bwMode="auto">
                <a:xfrm>
                  <a:off x="2500" y="893"/>
                  <a:ext cx="1172" cy="1382"/>
                  <a:chOff x="2500" y="893"/>
                  <a:chExt cx="1172" cy="1382"/>
                </a:xfrm>
              </p:grpSpPr>
              <p:sp>
                <p:nvSpPr>
                  <p:cNvPr id="1392754" name="Freeform 114"/>
                  <p:cNvSpPr>
                    <a:spLocks/>
                  </p:cNvSpPr>
                  <p:nvPr/>
                </p:nvSpPr>
                <p:spPr bwMode="auto">
                  <a:xfrm>
                    <a:off x="3302" y="1245"/>
                    <a:ext cx="58" cy="56"/>
                  </a:xfrm>
                  <a:custGeom>
                    <a:avLst/>
                    <a:gdLst/>
                    <a:ahLst/>
                    <a:cxnLst>
                      <a:cxn ang="0">
                        <a:pos x="58" y="28"/>
                      </a:cxn>
                      <a:cxn ang="0">
                        <a:pos x="56" y="40"/>
                      </a:cxn>
                      <a:cxn ang="0">
                        <a:pos x="50" y="48"/>
                      </a:cxn>
                      <a:cxn ang="0">
                        <a:pos x="40" y="54"/>
                      </a:cxn>
                      <a:cxn ang="0">
                        <a:pos x="30" y="56"/>
                      </a:cxn>
                      <a:cxn ang="0">
                        <a:pos x="18" y="54"/>
                      </a:cxn>
                      <a:cxn ang="0">
                        <a:pos x="10" y="48"/>
                      </a:cxn>
                      <a:cxn ang="0">
                        <a:pos x="4" y="40"/>
                      </a:cxn>
                      <a:cxn ang="0">
                        <a:pos x="0" y="28"/>
                      </a:cxn>
                      <a:cxn ang="0">
                        <a:pos x="4" y="18"/>
                      </a:cxn>
                      <a:cxn ang="0">
                        <a:pos x="10" y="8"/>
                      </a:cxn>
                      <a:cxn ang="0">
                        <a:pos x="18" y="2"/>
                      </a:cxn>
                      <a:cxn ang="0">
                        <a:pos x="30" y="0"/>
                      </a:cxn>
                      <a:cxn ang="0">
                        <a:pos x="40" y="2"/>
                      </a:cxn>
                      <a:cxn ang="0">
                        <a:pos x="50" y="8"/>
                      </a:cxn>
                      <a:cxn ang="0">
                        <a:pos x="56" y="18"/>
                      </a:cxn>
                      <a:cxn ang="0">
                        <a:pos x="56" y="28"/>
                      </a:cxn>
                      <a:cxn ang="0">
                        <a:pos x="58" y="28"/>
                      </a:cxn>
                    </a:cxnLst>
                    <a:rect l="0" t="0" r="r" b="b"/>
                    <a:pathLst>
                      <a:path w="58" h="56">
                        <a:moveTo>
                          <a:pt x="58" y="28"/>
                        </a:moveTo>
                        <a:lnTo>
                          <a:pt x="56" y="40"/>
                        </a:lnTo>
                        <a:lnTo>
                          <a:pt x="50" y="48"/>
                        </a:lnTo>
                        <a:lnTo>
                          <a:pt x="40" y="54"/>
                        </a:lnTo>
                        <a:lnTo>
                          <a:pt x="30" y="56"/>
                        </a:lnTo>
                        <a:lnTo>
                          <a:pt x="18" y="54"/>
                        </a:lnTo>
                        <a:lnTo>
                          <a:pt x="10" y="48"/>
                        </a:lnTo>
                        <a:lnTo>
                          <a:pt x="4" y="40"/>
                        </a:lnTo>
                        <a:lnTo>
                          <a:pt x="0" y="28"/>
                        </a:lnTo>
                        <a:lnTo>
                          <a:pt x="4" y="18"/>
                        </a:lnTo>
                        <a:lnTo>
                          <a:pt x="10" y="8"/>
                        </a:lnTo>
                        <a:lnTo>
                          <a:pt x="18" y="2"/>
                        </a:lnTo>
                        <a:lnTo>
                          <a:pt x="30" y="0"/>
                        </a:lnTo>
                        <a:lnTo>
                          <a:pt x="40" y="2"/>
                        </a:lnTo>
                        <a:lnTo>
                          <a:pt x="50" y="8"/>
                        </a:lnTo>
                        <a:lnTo>
                          <a:pt x="56" y="18"/>
                        </a:lnTo>
                        <a:lnTo>
                          <a:pt x="56" y="28"/>
                        </a:lnTo>
                        <a:lnTo>
                          <a:pt x="58"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55" name="Freeform 115"/>
                  <p:cNvSpPr>
                    <a:spLocks/>
                  </p:cNvSpPr>
                  <p:nvPr/>
                </p:nvSpPr>
                <p:spPr bwMode="auto">
                  <a:xfrm>
                    <a:off x="3144" y="893"/>
                    <a:ext cx="56" cy="56"/>
                  </a:xfrm>
                  <a:custGeom>
                    <a:avLst/>
                    <a:gdLst/>
                    <a:ahLst/>
                    <a:cxnLst>
                      <a:cxn ang="0">
                        <a:pos x="56" y="28"/>
                      </a:cxn>
                      <a:cxn ang="0">
                        <a:pos x="54" y="38"/>
                      </a:cxn>
                      <a:cxn ang="0">
                        <a:pos x="48" y="48"/>
                      </a:cxn>
                      <a:cxn ang="0">
                        <a:pos x="38" y="54"/>
                      </a:cxn>
                      <a:cxn ang="0">
                        <a:pos x="28" y="56"/>
                      </a:cxn>
                      <a:cxn ang="0">
                        <a:pos x="16" y="54"/>
                      </a:cxn>
                      <a:cxn ang="0">
                        <a:pos x="8" y="48"/>
                      </a:cxn>
                      <a:cxn ang="0">
                        <a:pos x="2" y="38"/>
                      </a:cxn>
                      <a:cxn ang="0">
                        <a:pos x="0" y="28"/>
                      </a:cxn>
                      <a:cxn ang="0">
                        <a:pos x="2" y="16"/>
                      </a:cxn>
                      <a:cxn ang="0">
                        <a:pos x="8" y="8"/>
                      </a:cxn>
                      <a:cxn ang="0">
                        <a:pos x="16" y="2"/>
                      </a:cxn>
                      <a:cxn ang="0">
                        <a:pos x="28" y="0"/>
                      </a:cxn>
                      <a:cxn ang="0">
                        <a:pos x="38" y="2"/>
                      </a:cxn>
                      <a:cxn ang="0">
                        <a:pos x="48" y="8"/>
                      </a:cxn>
                      <a:cxn ang="0">
                        <a:pos x="54" y="16"/>
                      </a:cxn>
                      <a:cxn ang="0">
                        <a:pos x="54" y="28"/>
                      </a:cxn>
                      <a:cxn ang="0">
                        <a:pos x="56" y="28"/>
                      </a:cxn>
                    </a:cxnLst>
                    <a:rect l="0" t="0" r="r" b="b"/>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56" name="Freeform 116"/>
                  <p:cNvSpPr>
                    <a:spLocks/>
                  </p:cNvSpPr>
                  <p:nvPr/>
                </p:nvSpPr>
                <p:spPr bwMode="auto">
                  <a:xfrm>
                    <a:off x="3380" y="1641"/>
                    <a:ext cx="56" cy="56"/>
                  </a:xfrm>
                  <a:custGeom>
                    <a:avLst/>
                    <a:gdLst/>
                    <a:ahLst/>
                    <a:cxnLst>
                      <a:cxn ang="0">
                        <a:pos x="56" y="28"/>
                      </a:cxn>
                      <a:cxn ang="0">
                        <a:pos x="54" y="38"/>
                      </a:cxn>
                      <a:cxn ang="0">
                        <a:pos x="48" y="48"/>
                      </a:cxn>
                      <a:cxn ang="0">
                        <a:pos x="38" y="54"/>
                      </a:cxn>
                      <a:cxn ang="0">
                        <a:pos x="28" y="56"/>
                      </a:cxn>
                      <a:cxn ang="0">
                        <a:pos x="16" y="54"/>
                      </a:cxn>
                      <a:cxn ang="0">
                        <a:pos x="8" y="48"/>
                      </a:cxn>
                      <a:cxn ang="0">
                        <a:pos x="2" y="38"/>
                      </a:cxn>
                      <a:cxn ang="0">
                        <a:pos x="0" y="28"/>
                      </a:cxn>
                      <a:cxn ang="0">
                        <a:pos x="2" y="16"/>
                      </a:cxn>
                      <a:cxn ang="0">
                        <a:pos x="8" y="8"/>
                      </a:cxn>
                      <a:cxn ang="0">
                        <a:pos x="16" y="2"/>
                      </a:cxn>
                      <a:cxn ang="0">
                        <a:pos x="28" y="0"/>
                      </a:cxn>
                      <a:cxn ang="0">
                        <a:pos x="38" y="2"/>
                      </a:cxn>
                      <a:cxn ang="0">
                        <a:pos x="48" y="8"/>
                      </a:cxn>
                      <a:cxn ang="0">
                        <a:pos x="54" y="16"/>
                      </a:cxn>
                      <a:cxn ang="0">
                        <a:pos x="54" y="28"/>
                      </a:cxn>
                      <a:cxn ang="0">
                        <a:pos x="56" y="28"/>
                      </a:cxn>
                    </a:cxnLst>
                    <a:rect l="0" t="0" r="r" b="b"/>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grpSp>
                <p:nvGrpSpPr>
                  <p:cNvPr id="1392757" name="Group 117"/>
                  <p:cNvGrpSpPr>
                    <a:grpSpLocks/>
                  </p:cNvGrpSpPr>
                  <p:nvPr/>
                </p:nvGrpSpPr>
                <p:grpSpPr bwMode="auto">
                  <a:xfrm>
                    <a:off x="2500" y="915"/>
                    <a:ext cx="778" cy="1360"/>
                    <a:chOff x="2506" y="915"/>
                    <a:chExt cx="778" cy="1360"/>
                  </a:xfrm>
                </p:grpSpPr>
                <p:sp>
                  <p:nvSpPr>
                    <p:cNvPr id="1392758" name="Freeform 118"/>
                    <p:cNvSpPr>
                      <a:spLocks/>
                    </p:cNvSpPr>
                    <p:nvPr/>
                  </p:nvSpPr>
                  <p:spPr bwMode="auto">
                    <a:xfrm>
                      <a:off x="3020" y="1833"/>
                      <a:ext cx="58" cy="56"/>
                    </a:xfrm>
                    <a:custGeom>
                      <a:avLst/>
                      <a:gdLst/>
                      <a:ahLst/>
                      <a:cxnLst>
                        <a:cxn ang="0">
                          <a:pos x="58" y="28"/>
                        </a:cxn>
                        <a:cxn ang="0">
                          <a:pos x="54" y="40"/>
                        </a:cxn>
                        <a:cxn ang="0">
                          <a:pos x="48" y="48"/>
                        </a:cxn>
                        <a:cxn ang="0">
                          <a:pos x="40" y="54"/>
                        </a:cxn>
                        <a:cxn ang="0">
                          <a:pos x="28" y="56"/>
                        </a:cxn>
                        <a:cxn ang="0">
                          <a:pos x="18" y="54"/>
                        </a:cxn>
                        <a:cxn ang="0">
                          <a:pos x="8" y="48"/>
                        </a:cxn>
                        <a:cxn ang="0">
                          <a:pos x="2" y="40"/>
                        </a:cxn>
                        <a:cxn ang="0">
                          <a:pos x="0" y="28"/>
                        </a:cxn>
                        <a:cxn ang="0">
                          <a:pos x="2" y="18"/>
                        </a:cxn>
                        <a:cxn ang="0">
                          <a:pos x="8" y="8"/>
                        </a:cxn>
                        <a:cxn ang="0">
                          <a:pos x="18" y="2"/>
                        </a:cxn>
                        <a:cxn ang="0">
                          <a:pos x="28" y="0"/>
                        </a:cxn>
                        <a:cxn ang="0">
                          <a:pos x="40" y="2"/>
                        </a:cxn>
                        <a:cxn ang="0">
                          <a:pos x="48" y="8"/>
                        </a:cxn>
                        <a:cxn ang="0">
                          <a:pos x="54" y="18"/>
                        </a:cxn>
                        <a:cxn ang="0">
                          <a:pos x="56" y="28"/>
                        </a:cxn>
                        <a:cxn ang="0">
                          <a:pos x="58" y="28"/>
                        </a:cxn>
                      </a:cxnLst>
                      <a:rect l="0" t="0" r="r" b="b"/>
                      <a:pathLst>
                        <a:path w="58" h="56">
                          <a:moveTo>
                            <a:pt x="58" y="28"/>
                          </a:moveTo>
                          <a:lnTo>
                            <a:pt x="54" y="40"/>
                          </a:lnTo>
                          <a:lnTo>
                            <a:pt x="48" y="48"/>
                          </a:lnTo>
                          <a:lnTo>
                            <a:pt x="40" y="54"/>
                          </a:lnTo>
                          <a:lnTo>
                            <a:pt x="28" y="56"/>
                          </a:lnTo>
                          <a:lnTo>
                            <a:pt x="18" y="54"/>
                          </a:lnTo>
                          <a:lnTo>
                            <a:pt x="8" y="48"/>
                          </a:lnTo>
                          <a:lnTo>
                            <a:pt x="2" y="40"/>
                          </a:lnTo>
                          <a:lnTo>
                            <a:pt x="0" y="28"/>
                          </a:lnTo>
                          <a:lnTo>
                            <a:pt x="2" y="18"/>
                          </a:lnTo>
                          <a:lnTo>
                            <a:pt x="8" y="8"/>
                          </a:lnTo>
                          <a:lnTo>
                            <a:pt x="18" y="2"/>
                          </a:lnTo>
                          <a:lnTo>
                            <a:pt x="28" y="0"/>
                          </a:lnTo>
                          <a:lnTo>
                            <a:pt x="40" y="2"/>
                          </a:lnTo>
                          <a:lnTo>
                            <a:pt x="48" y="8"/>
                          </a:lnTo>
                          <a:lnTo>
                            <a:pt x="54" y="18"/>
                          </a:lnTo>
                          <a:lnTo>
                            <a:pt x="56" y="28"/>
                          </a:lnTo>
                          <a:lnTo>
                            <a:pt x="58"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59" name="Freeform 119"/>
                    <p:cNvSpPr>
                      <a:spLocks/>
                    </p:cNvSpPr>
                    <p:nvPr/>
                  </p:nvSpPr>
                  <p:spPr bwMode="auto">
                    <a:xfrm>
                      <a:off x="3104" y="915"/>
                      <a:ext cx="56" cy="58"/>
                    </a:xfrm>
                    <a:custGeom>
                      <a:avLst/>
                      <a:gdLst/>
                      <a:ahLst/>
                      <a:cxnLst>
                        <a:cxn ang="0">
                          <a:pos x="56" y="30"/>
                        </a:cxn>
                        <a:cxn ang="0">
                          <a:pos x="54" y="40"/>
                        </a:cxn>
                        <a:cxn ang="0">
                          <a:pos x="48" y="50"/>
                        </a:cxn>
                        <a:cxn ang="0">
                          <a:pos x="38" y="56"/>
                        </a:cxn>
                        <a:cxn ang="0">
                          <a:pos x="28" y="58"/>
                        </a:cxn>
                        <a:cxn ang="0">
                          <a:pos x="16" y="56"/>
                        </a:cxn>
                        <a:cxn ang="0">
                          <a:pos x="8" y="50"/>
                        </a:cxn>
                        <a:cxn ang="0">
                          <a:pos x="2" y="40"/>
                        </a:cxn>
                        <a:cxn ang="0">
                          <a:pos x="0" y="30"/>
                        </a:cxn>
                        <a:cxn ang="0">
                          <a:pos x="2" y="18"/>
                        </a:cxn>
                        <a:cxn ang="0">
                          <a:pos x="8" y="10"/>
                        </a:cxn>
                        <a:cxn ang="0">
                          <a:pos x="16" y="4"/>
                        </a:cxn>
                        <a:cxn ang="0">
                          <a:pos x="28" y="0"/>
                        </a:cxn>
                        <a:cxn ang="0">
                          <a:pos x="38" y="4"/>
                        </a:cxn>
                        <a:cxn ang="0">
                          <a:pos x="48" y="10"/>
                        </a:cxn>
                        <a:cxn ang="0">
                          <a:pos x="54" y="18"/>
                        </a:cxn>
                        <a:cxn ang="0">
                          <a:pos x="54" y="30"/>
                        </a:cxn>
                        <a:cxn ang="0">
                          <a:pos x="56" y="30"/>
                        </a:cxn>
                      </a:cxnLst>
                      <a:rect l="0" t="0" r="r" b="b"/>
                      <a:pathLst>
                        <a:path w="56" h="58">
                          <a:moveTo>
                            <a:pt x="56" y="30"/>
                          </a:moveTo>
                          <a:lnTo>
                            <a:pt x="54" y="40"/>
                          </a:lnTo>
                          <a:lnTo>
                            <a:pt x="48" y="50"/>
                          </a:lnTo>
                          <a:lnTo>
                            <a:pt x="38" y="56"/>
                          </a:lnTo>
                          <a:lnTo>
                            <a:pt x="28" y="58"/>
                          </a:lnTo>
                          <a:lnTo>
                            <a:pt x="16" y="56"/>
                          </a:lnTo>
                          <a:lnTo>
                            <a:pt x="8" y="50"/>
                          </a:lnTo>
                          <a:lnTo>
                            <a:pt x="2" y="40"/>
                          </a:lnTo>
                          <a:lnTo>
                            <a:pt x="0" y="30"/>
                          </a:lnTo>
                          <a:lnTo>
                            <a:pt x="2" y="18"/>
                          </a:lnTo>
                          <a:lnTo>
                            <a:pt x="8" y="10"/>
                          </a:lnTo>
                          <a:lnTo>
                            <a:pt x="16" y="4"/>
                          </a:lnTo>
                          <a:lnTo>
                            <a:pt x="28" y="0"/>
                          </a:lnTo>
                          <a:lnTo>
                            <a:pt x="38" y="4"/>
                          </a:lnTo>
                          <a:lnTo>
                            <a:pt x="48" y="10"/>
                          </a:lnTo>
                          <a:lnTo>
                            <a:pt x="54" y="18"/>
                          </a:lnTo>
                          <a:lnTo>
                            <a:pt x="54" y="30"/>
                          </a:lnTo>
                          <a:lnTo>
                            <a:pt x="56" y="30"/>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0" name="Freeform 120"/>
                    <p:cNvSpPr>
                      <a:spLocks/>
                    </p:cNvSpPr>
                    <p:nvPr/>
                  </p:nvSpPr>
                  <p:spPr bwMode="auto">
                    <a:xfrm>
                      <a:off x="3226" y="1269"/>
                      <a:ext cx="58" cy="56"/>
                    </a:xfrm>
                    <a:custGeom>
                      <a:avLst/>
                      <a:gdLst/>
                      <a:ahLst/>
                      <a:cxnLst>
                        <a:cxn ang="0">
                          <a:pos x="58" y="28"/>
                        </a:cxn>
                        <a:cxn ang="0">
                          <a:pos x="54" y="38"/>
                        </a:cxn>
                        <a:cxn ang="0">
                          <a:pos x="48" y="48"/>
                        </a:cxn>
                        <a:cxn ang="0">
                          <a:pos x="40" y="54"/>
                        </a:cxn>
                        <a:cxn ang="0">
                          <a:pos x="28" y="56"/>
                        </a:cxn>
                        <a:cxn ang="0">
                          <a:pos x="18" y="54"/>
                        </a:cxn>
                        <a:cxn ang="0">
                          <a:pos x="8" y="48"/>
                        </a:cxn>
                        <a:cxn ang="0">
                          <a:pos x="2" y="38"/>
                        </a:cxn>
                        <a:cxn ang="0">
                          <a:pos x="0" y="28"/>
                        </a:cxn>
                        <a:cxn ang="0">
                          <a:pos x="2" y="16"/>
                        </a:cxn>
                        <a:cxn ang="0">
                          <a:pos x="8" y="8"/>
                        </a:cxn>
                        <a:cxn ang="0">
                          <a:pos x="18" y="2"/>
                        </a:cxn>
                        <a:cxn ang="0">
                          <a:pos x="28" y="0"/>
                        </a:cxn>
                        <a:cxn ang="0">
                          <a:pos x="40" y="2"/>
                        </a:cxn>
                        <a:cxn ang="0">
                          <a:pos x="48" y="8"/>
                        </a:cxn>
                        <a:cxn ang="0">
                          <a:pos x="54" y="16"/>
                        </a:cxn>
                        <a:cxn ang="0">
                          <a:pos x="56" y="28"/>
                        </a:cxn>
                        <a:cxn ang="0">
                          <a:pos x="58" y="28"/>
                        </a:cxn>
                      </a:cxnLst>
                      <a:rect l="0" t="0" r="r" b="b"/>
                      <a:pathLst>
                        <a:path w="58" h="56">
                          <a:moveTo>
                            <a:pt x="58"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6" y="28"/>
                          </a:lnTo>
                          <a:lnTo>
                            <a:pt x="58"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1" name="Freeform 121"/>
                    <p:cNvSpPr>
                      <a:spLocks/>
                    </p:cNvSpPr>
                    <p:nvPr/>
                  </p:nvSpPr>
                  <p:spPr bwMode="auto">
                    <a:xfrm>
                      <a:off x="2592" y="2193"/>
                      <a:ext cx="56" cy="56"/>
                    </a:xfrm>
                    <a:custGeom>
                      <a:avLst/>
                      <a:gdLst/>
                      <a:ahLst/>
                      <a:cxnLst>
                        <a:cxn ang="0">
                          <a:pos x="56" y="28"/>
                        </a:cxn>
                        <a:cxn ang="0">
                          <a:pos x="54" y="38"/>
                        </a:cxn>
                        <a:cxn ang="0">
                          <a:pos x="48" y="48"/>
                        </a:cxn>
                        <a:cxn ang="0">
                          <a:pos x="38" y="54"/>
                        </a:cxn>
                        <a:cxn ang="0">
                          <a:pos x="28" y="56"/>
                        </a:cxn>
                        <a:cxn ang="0">
                          <a:pos x="16" y="54"/>
                        </a:cxn>
                        <a:cxn ang="0">
                          <a:pos x="8" y="48"/>
                        </a:cxn>
                        <a:cxn ang="0">
                          <a:pos x="2" y="38"/>
                        </a:cxn>
                        <a:cxn ang="0">
                          <a:pos x="0" y="28"/>
                        </a:cxn>
                        <a:cxn ang="0">
                          <a:pos x="2" y="16"/>
                        </a:cxn>
                        <a:cxn ang="0">
                          <a:pos x="8" y="8"/>
                        </a:cxn>
                        <a:cxn ang="0">
                          <a:pos x="16" y="2"/>
                        </a:cxn>
                        <a:cxn ang="0">
                          <a:pos x="28" y="0"/>
                        </a:cxn>
                        <a:cxn ang="0">
                          <a:pos x="38" y="2"/>
                        </a:cxn>
                        <a:cxn ang="0">
                          <a:pos x="48" y="8"/>
                        </a:cxn>
                        <a:cxn ang="0">
                          <a:pos x="54" y="16"/>
                        </a:cxn>
                        <a:cxn ang="0">
                          <a:pos x="54" y="28"/>
                        </a:cxn>
                        <a:cxn ang="0">
                          <a:pos x="56" y="28"/>
                        </a:cxn>
                      </a:cxnLst>
                      <a:rect l="0" t="0" r="r" b="b"/>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2" name="Freeform 122"/>
                    <p:cNvSpPr>
                      <a:spLocks/>
                    </p:cNvSpPr>
                    <p:nvPr/>
                  </p:nvSpPr>
                  <p:spPr bwMode="auto">
                    <a:xfrm>
                      <a:off x="2984" y="2217"/>
                      <a:ext cx="56" cy="58"/>
                    </a:xfrm>
                    <a:custGeom>
                      <a:avLst/>
                      <a:gdLst/>
                      <a:ahLst/>
                      <a:cxnLst>
                        <a:cxn ang="0">
                          <a:pos x="56" y="30"/>
                        </a:cxn>
                        <a:cxn ang="0">
                          <a:pos x="54" y="40"/>
                        </a:cxn>
                        <a:cxn ang="0">
                          <a:pos x="48" y="50"/>
                        </a:cxn>
                        <a:cxn ang="0">
                          <a:pos x="40" y="56"/>
                        </a:cxn>
                        <a:cxn ang="0">
                          <a:pos x="28" y="58"/>
                        </a:cxn>
                        <a:cxn ang="0">
                          <a:pos x="18" y="56"/>
                        </a:cxn>
                        <a:cxn ang="0">
                          <a:pos x="8" y="50"/>
                        </a:cxn>
                        <a:cxn ang="0">
                          <a:pos x="2" y="40"/>
                        </a:cxn>
                        <a:cxn ang="0">
                          <a:pos x="0" y="30"/>
                        </a:cxn>
                        <a:cxn ang="0">
                          <a:pos x="2" y="18"/>
                        </a:cxn>
                        <a:cxn ang="0">
                          <a:pos x="8" y="10"/>
                        </a:cxn>
                        <a:cxn ang="0">
                          <a:pos x="18" y="4"/>
                        </a:cxn>
                        <a:cxn ang="0">
                          <a:pos x="28" y="0"/>
                        </a:cxn>
                        <a:cxn ang="0">
                          <a:pos x="40" y="4"/>
                        </a:cxn>
                        <a:cxn ang="0">
                          <a:pos x="48" y="10"/>
                        </a:cxn>
                        <a:cxn ang="0">
                          <a:pos x="54" y="18"/>
                        </a:cxn>
                        <a:cxn ang="0">
                          <a:pos x="54" y="30"/>
                        </a:cxn>
                        <a:cxn ang="0">
                          <a:pos x="56" y="30"/>
                        </a:cxn>
                      </a:cxnLst>
                      <a:rect l="0" t="0" r="r" b="b"/>
                      <a:pathLst>
                        <a:path w="56" h="58">
                          <a:moveTo>
                            <a:pt x="56" y="30"/>
                          </a:moveTo>
                          <a:lnTo>
                            <a:pt x="54" y="40"/>
                          </a:lnTo>
                          <a:lnTo>
                            <a:pt x="48" y="50"/>
                          </a:lnTo>
                          <a:lnTo>
                            <a:pt x="40" y="56"/>
                          </a:lnTo>
                          <a:lnTo>
                            <a:pt x="28" y="58"/>
                          </a:lnTo>
                          <a:lnTo>
                            <a:pt x="18" y="56"/>
                          </a:lnTo>
                          <a:lnTo>
                            <a:pt x="8" y="50"/>
                          </a:lnTo>
                          <a:lnTo>
                            <a:pt x="2" y="40"/>
                          </a:lnTo>
                          <a:lnTo>
                            <a:pt x="0" y="30"/>
                          </a:lnTo>
                          <a:lnTo>
                            <a:pt x="2" y="18"/>
                          </a:lnTo>
                          <a:lnTo>
                            <a:pt x="8" y="10"/>
                          </a:lnTo>
                          <a:lnTo>
                            <a:pt x="18" y="4"/>
                          </a:lnTo>
                          <a:lnTo>
                            <a:pt x="28" y="0"/>
                          </a:lnTo>
                          <a:lnTo>
                            <a:pt x="40" y="4"/>
                          </a:lnTo>
                          <a:lnTo>
                            <a:pt x="48" y="10"/>
                          </a:lnTo>
                          <a:lnTo>
                            <a:pt x="54" y="18"/>
                          </a:lnTo>
                          <a:lnTo>
                            <a:pt x="54" y="30"/>
                          </a:lnTo>
                          <a:lnTo>
                            <a:pt x="56" y="30"/>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3" name="Freeform 123"/>
                    <p:cNvSpPr>
                      <a:spLocks/>
                    </p:cNvSpPr>
                    <p:nvPr/>
                  </p:nvSpPr>
                  <p:spPr bwMode="auto">
                    <a:xfrm>
                      <a:off x="2506" y="2173"/>
                      <a:ext cx="56" cy="56"/>
                    </a:xfrm>
                    <a:custGeom>
                      <a:avLst/>
                      <a:gdLst/>
                      <a:ahLst/>
                      <a:cxnLst>
                        <a:cxn ang="0">
                          <a:pos x="56" y="28"/>
                        </a:cxn>
                        <a:cxn ang="0">
                          <a:pos x="54" y="40"/>
                        </a:cxn>
                        <a:cxn ang="0">
                          <a:pos x="48" y="48"/>
                        </a:cxn>
                        <a:cxn ang="0">
                          <a:pos x="38" y="54"/>
                        </a:cxn>
                        <a:cxn ang="0">
                          <a:pos x="28" y="56"/>
                        </a:cxn>
                        <a:cxn ang="0">
                          <a:pos x="16" y="54"/>
                        </a:cxn>
                        <a:cxn ang="0">
                          <a:pos x="8" y="48"/>
                        </a:cxn>
                        <a:cxn ang="0">
                          <a:pos x="2" y="40"/>
                        </a:cxn>
                        <a:cxn ang="0">
                          <a:pos x="0" y="28"/>
                        </a:cxn>
                        <a:cxn ang="0">
                          <a:pos x="2" y="16"/>
                        </a:cxn>
                        <a:cxn ang="0">
                          <a:pos x="8" y="8"/>
                        </a:cxn>
                        <a:cxn ang="0">
                          <a:pos x="16" y="2"/>
                        </a:cxn>
                        <a:cxn ang="0">
                          <a:pos x="28" y="0"/>
                        </a:cxn>
                        <a:cxn ang="0">
                          <a:pos x="38" y="2"/>
                        </a:cxn>
                        <a:cxn ang="0">
                          <a:pos x="48" y="8"/>
                        </a:cxn>
                        <a:cxn ang="0">
                          <a:pos x="54" y="16"/>
                        </a:cxn>
                        <a:cxn ang="0">
                          <a:pos x="54" y="28"/>
                        </a:cxn>
                        <a:cxn ang="0">
                          <a:pos x="56" y="28"/>
                        </a:cxn>
                      </a:cxnLst>
                      <a:rect l="0" t="0" r="r" b="b"/>
                      <a:pathLst>
                        <a:path w="56" h="56">
                          <a:moveTo>
                            <a:pt x="56" y="28"/>
                          </a:moveTo>
                          <a:lnTo>
                            <a:pt x="54" y="40"/>
                          </a:lnTo>
                          <a:lnTo>
                            <a:pt x="48" y="48"/>
                          </a:lnTo>
                          <a:lnTo>
                            <a:pt x="38" y="54"/>
                          </a:lnTo>
                          <a:lnTo>
                            <a:pt x="28" y="56"/>
                          </a:lnTo>
                          <a:lnTo>
                            <a:pt x="16" y="54"/>
                          </a:lnTo>
                          <a:lnTo>
                            <a:pt x="8" y="48"/>
                          </a:lnTo>
                          <a:lnTo>
                            <a:pt x="2" y="40"/>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4" name="Freeform 124"/>
                    <p:cNvSpPr>
                      <a:spLocks/>
                    </p:cNvSpPr>
                    <p:nvPr/>
                  </p:nvSpPr>
                  <p:spPr bwMode="auto">
                    <a:xfrm>
                      <a:off x="2664" y="2201"/>
                      <a:ext cx="58" cy="56"/>
                    </a:xfrm>
                    <a:custGeom>
                      <a:avLst/>
                      <a:gdLst/>
                      <a:ahLst/>
                      <a:cxnLst>
                        <a:cxn ang="0">
                          <a:pos x="58" y="28"/>
                        </a:cxn>
                        <a:cxn ang="0">
                          <a:pos x="56" y="38"/>
                        </a:cxn>
                        <a:cxn ang="0">
                          <a:pos x="50" y="48"/>
                        </a:cxn>
                        <a:cxn ang="0">
                          <a:pos x="40" y="54"/>
                        </a:cxn>
                        <a:cxn ang="0">
                          <a:pos x="30" y="56"/>
                        </a:cxn>
                        <a:cxn ang="0">
                          <a:pos x="18" y="54"/>
                        </a:cxn>
                        <a:cxn ang="0">
                          <a:pos x="10" y="48"/>
                        </a:cxn>
                        <a:cxn ang="0">
                          <a:pos x="2" y="38"/>
                        </a:cxn>
                        <a:cxn ang="0">
                          <a:pos x="0" y="28"/>
                        </a:cxn>
                        <a:cxn ang="0">
                          <a:pos x="2" y="16"/>
                        </a:cxn>
                        <a:cxn ang="0">
                          <a:pos x="10" y="8"/>
                        </a:cxn>
                        <a:cxn ang="0">
                          <a:pos x="18" y="2"/>
                        </a:cxn>
                        <a:cxn ang="0">
                          <a:pos x="30" y="0"/>
                        </a:cxn>
                        <a:cxn ang="0">
                          <a:pos x="40" y="2"/>
                        </a:cxn>
                        <a:cxn ang="0">
                          <a:pos x="50" y="8"/>
                        </a:cxn>
                        <a:cxn ang="0">
                          <a:pos x="56" y="16"/>
                        </a:cxn>
                        <a:cxn ang="0">
                          <a:pos x="56" y="28"/>
                        </a:cxn>
                        <a:cxn ang="0">
                          <a:pos x="58" y="28"/>
                        </a:cxn>
                      </a:cxnLst>
                      <a:rect l="0" t="0" r="r" b="b"/>
                      <a:pathLst>
                        <a:path w="58" h="56">
                          <a:moveTo>
                            <a:pt x="58" y="28"/>
                          </a:moveTo>
                          <a:lnTo>
                            <a:pt x="56" y="38"/>
                          </a:lnTo>
                          <a:lnTo>
                            <a:pt x="50" y="48"/>
                          </a:lnTo>
                          <a:lnTo>
                            <a:pt x="40" y="54"/>
                          </a:lnTo>
                          <a:lnTo>
                            <a:pt x="30" y="56"/>
                          </a:lnTo>
                          <a:lnTo>
                            <a:pt x="18" y="54"/>
                          </a:lnTo>
                          <a:lnTo>
                            <a:pt x="10" y="48"/>
                          </a:lnTo>
                          <a:lnTo>
                            <a:pt x="2" y="38"/>
                          </a:lnTo>
                          <a:lnTo>
                            <a:pt x="0" y="28"/>
                          </a:lnTo>
                          <a:lnTo>
                            <a:pt x="2" y="16"/>
                          </a:lnTo>
                          <a:lnTo>
                            <a:pt x="10" y="8"/>
                          </a:lnTo>
                          <a:lnTo>
                            <a:pt x="18" y="2"/>
                          </a:lnTo>
                          <a:lnTo>
                            <a:pt x="30" y="0"/>
                          </a:lnTo>
                          <a:lnTo>
                            <a:pt x="40" y="2"/>
                          </a:lnTo>
                          <a:lnTo>
                            <a:pt x="50" y="8"/>
                          </a:lnTo>
                          <a:lnTo>
                            <a:pt x="56" y="16"/>
                          </a:lnTo>
                          <a:lnTo>
                            <a:pt x="56" y="28"/>
                          </a:lnTo>
                          <a:lnTo>
                            <a:pt x="58"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5" name="Freeform 125"/>
                    <p:cNvSpPr>
                      <a:spLocks/>
                    </p:cNvSpPr>
                    <p:nvPr/>
                  </p:nvSpPr>
                  <p:spPr bwMode="auto">
                    <a:xfrm>
                      <a:off x="2748" y="2201"/>
                      <a:ext cx="56" cy="56"/>
                    </a:xfrm>
                    <a:custGeom>
                      <a:avLst/>
                      <a:gdLst/>
                      <a:ahLst/>
                      <a:cxnLst>
                        <a:cxn ang="0">
                          <a:pos x="56" y="28"/>
                        </a:cxn>
                        <a:cxn ang="0">
                          <a:pos x="54" y="38"/>
                        </a:cxn>
                        <a:cxn ang="0">
                          <a:pos x="48" y="48"/>
                        </a:cxn>
                        <a:cxn ang="0">
                          <a:pos x="40" y="54"/>
                        </a:cxn>
                        <a:cxn ang="0">
                          <a:pos x="28" y="56"/>
                        </a:cxn>
                        <a:cxn ang="0">
                          <a:pos x="18" y="54"/>
                        </a:cxn>
                        <a:cxn ang="0">
                          <a:pos x="8" y="48"/>
                        </a:cxn>
                        <a:cxn ang="0">
                          <a:pos x="2" y="38"/>
                        </a:cxn>
                        <a:cxn ang="0">
                          <a:pos x="0" y="28"/>
                        </a:cxn>
                        <a:cxn ang="0">
                          <a:pos x="2" y="16"/>
                        </a:cxn>
                        <a:cxn ang="0">
                          <a:pos x="8" y="8"/>
                        </a:cxn>
                        <a:cxn ang="0">
                          <a:pos x="18" y="2"/>
                        </a:cxn>
                        <a:cxn ang="0">
                          <a:pos x="28" y="0"/>
                        </a:cxn>
                        <a:cxn ang="0">
                          <a:pos x="40" y="2"/>
                        </a:cxn>
                        <a:cxn ang="0">
                          <a:pos x="48" y="8"/>
                        </a:cxn>
                        <a:cxn ang="0">
                          <a:pos x="54" y="16"/>
                        </a:cxn>
                        <a:cxn ang="0">
                          <a:pos x="54" y="28"/>
                        </a:cxn>
                        <a:cxn ang="0">
                          <a:pos x="56" y="28"/>
                        </a:cxn>
                      </a:cxnLst>
                      <a:rect l="0" t="0" r="r" b="b"/>
                      <a:pathLst>
                        <a:path w="56" h="56">
                          <a:moveTo>
                            <a:pt x="56"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6" name="Freeform 126"/>
                    <p:cNvSpPr>
                      <a:spLocks/>
                    </p:cNvSpPr>
                    <p:nvPr/>
                  </p:nvSpPr>
                  <p:spPr bwMode="auto">
                    <a:xfrm>
                      <a:off x="2828" y="2201"/>
                      <a:ext cx="56" cy="56"/>
                    </a:xfrm>
                    <a:custGeom>
                      <a:avLst/>
                      <a:gdLst/>
                      <a:ahLst/>
                      <a:cxnLst>
                        <a:cxn ang="0">
                          <a:pos x="56" y="28"/>
                        </a:cxn>
                        <a:cxn ang="0">
                          <a:pos x="54" y="38"/>
                        </a:cxn>
                        <a:cxn ang="0">
                          <a:pos x="48" y="48"/>
                        </a:cxn>
                        <a:cxn ang="0">
                          <a:pos x="38" y="54"/>
                        </a:cxn>
                        <a:cxn ang="0">
                          <a:pos x="28" y="56"/>
                        </a:cxn>
                        <a:cxn ang="0">
                          <a:pos x="16" y="54"/>
                        </a:cxn>
                        <a:cxn ang="0">
                          <a:pos x="8" y="48"/>
                        </a:cxn>
                        <a:cxn ang="0">
                          <a:pos x="2" y="38"/>
                        </a:cxn>
                        <a:cxn ang="0">
                          <a:pos x="0" y="28"/>
                        </a:cxn>
                        <a:cxn ang="0">
                          <a:pos x="2" y="16"/>
                        </a:cxn>
                        <a:cxn ang="0">
                          <a:pos x="8" y="8"/>
                        </a:cxn>
                        <a:cxn ang="0">
                          <a:pos x="16" y="2"/>
                        </a:cxn>
                        <a:cxn ang="0">
                          <a:pos x="28" y="0"/>
                        </a:cxn>
                        <a:cxn ang="0">
                          <a:pos x="38" y="2"/>
                        </a:cxn>
                        <a:cxn ang="0">
                          <a:pos x="48" y="8"/>
                        </a:cxn>
                        <a:cxn ang="0">
                          <a:pos x="54" y="16"/>
                        </a:cxn>
                        <a:cxn ang="0">
                          <a:pos x="54" y="28"/>
                        </a:cxn>
                        <a:cxn ang="0">
                          <a:pos x="56" y="28"/>
                        </a:cxn>
                      </a:cxnLst>
                      <a:rect l="0" t="0" r="r" b="b"/>
                      <a:pathLst>
                        <a:path w="56" h="56">
                          <a:moveTo>
                            <a:pt x="56" y="28"/>
                          </a:moveTo>
                          <a:lnTo>
                            <a:pt x="54" y="38"/>
                          </a:lnTo>
                          <a:lnTo>
                            <a:pt x="48" y="48"/>
                          </a:lnTo>
                          <a:lnTo>
                            <a:pt x="38" y="54"/>
                          </a:lnTo>
                          <a:lnTo>
                            <a:pt x="28" y="56"/>
                          </a:lnTo>
                          <a:lnTo>
                            <a:pt x="16" y="54"/>
                          </a:lnTo>
                          <a:lnTo>
                            <a:pt x="8" y="48"/>
                          </a:lnTo>
                          <a:lnTo>
                            <a:pt x="2" y="38"/>
                          </a:lnTo>
                          <a:lnTo>
                            <a:pt x="0" y="28"/>
                          </a:lnTo>
                          <a:lnTo>
                            <a:pt x="2" y="16"/>
                          </a:lnTo>
                          <a:lnTo>
                            <a:pt x="8" y="8"/>
                          </a:lnTo>
                          <a:lnTo>
                            <a:pt x="16" y="2"/>
                          </a:lnTo>
                          <a:lnTo>
                            <a:pt x="28" y="0"/>
                          </a:lnTo>
                          <a:lnTo>
                            <a:pt x="38"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7" name="Freeform 127"/>
                    <p:cNvSpPr>
                      <a:spLocks/>
                    </p:cNvSpPr>
                    <p:nvPr/>
                  </p:nvSpPr>
                  <p:spPr bwMode="auto">
                    <a:xfrm>
                      <a:off x="2904" y="2201"/>
                      <a:ext cx="56" cy="56"/>
                    </a:xfrm>
                    <a:custGeom>
                      <a:avLst/>
                      <a:gdLst/>
                      <a:ahLst/>
                      <a:cxnLst>
                        <a:cxn ang="0">
                          <a:pos x="56" y="28"/>
                        </a:cxn>
                        <a:cxn ang="0">
                          <a:pos x="54" y="38"/>
                        </a:cxn>
                        <a:cxn ang="0">
                          <a:pos x="48" y="48"/>
                        </a:cxn>
                        <a:cxn ang="0">
                          <a:pos x="40" y="54"/>
                        </a:cxn>
                        <a:cxn ang="0">
                          <a:pos x="28" y="56"/>
                        </a:cxn>
                        <a:cxn ang="0">
                          <a:pos x="18" y="54"/>
                        </a:cxn>
                        <a:cxn ang="0">
                          <a:pos x="8" y="48"/>
                        </a:cxn>
                        <a:cxn ang="0">
                          <a:pos x="2" y="38"/>
                        </a:cxn>
                        <a:cxn ang="0">
                          <a:pos x="0" y="28"/>
                        </a:cxn>
                        <a:cxn ang="0">
                          <a:pos x="2" y="16"/>
                        </a:cxn>
                        <a:cxn ang="0">
                          <a:pos x="8" y="8"/>
                        </a:cxn>
                        <a:cxn ang="0">
                          <a:pos x="18" y="2"/>
                        </a:cxn>
                        <a:cxn ang="0">
                          <a:pos x="28" y="0"/>
                        </a:cxn>
                        <a:cxn ang="0">
                          <a:pos x="40" y="2"/>
                        </a:cxn>
                        <a:cxn ang="0">
                          <a:pos x="48" y="8"/>
                        </a:cxn>
                        <a:cxn ang="0">
                          <a:pos x="54" y="16"/>
                        </a:cxn>
                        <a:cxn ang="0">
                          <a:pos x="54" y="28"/>
                        </a:cxn>
                        <a:cxn ang="0">
                          <a:pos x="56" y="28"/>
                        </a:cxn>
                      </a:cxnLst>
                      <a:rect l="0" t="0" r="r" b="b"/>
                      <a:pathLst>
                        <a:path w="56" h="56">
                          <a:moveTo>
                            <a:pt x="56"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grpSp>
              <p:sp>
                <p:nvSpPr>
                  <p:cNvPr id="1392768" name="Freeform 128"/>
                  <p:cNvSpPr>
                    <a:spLocks/>
                  </p:cNvSpPr>
                  <p:nvPr/>
                </p:nvSpPr>
                <p:spPr bwMode="auto">
                  <a:xfrm>
                    <a:off x="3184" y="1111"/>
                    <a:ext cx="56" cy="58"/>
                  </a:xfrm>
                  <a:custGeom>
                    <a:avLst/>
                    <a:gdLst/>
                    <a:ahLst/>
                    <a:cxnLst>
                      <a:cxn ang="0">
                        <a:pos x="56" y="30"/>
                      </a:cxn>
                      <a:cxn ang="0">
                        <a:pos x="54" y="40"/>
                      </a:cxn>
                      <a:cxn ang="0">
                        <a:pos x="48" y="50"/>
                      </a:cxn>
                      <a:cxn ang="0">
                        <a:pos x="40" y="56"/>
                      </a:cxn>
                      <a:cxn ang="0">
                        <a:pos x="28" y="58"/>
                      </a:cxn>
                      <a:cxn ang="0">
                        <a:pos x="18" y="56"/>
                      </a:cxn>
                      <a:cxn ang="0">
                        <a:pos x="8" y="50"/>
                      </a:cxn>
                      <a:cxn ang="0">
                        <a:pos x="2" y="40"/>
                      </a:cxn>
                      <a:cxn ang="0">
                        <a:pos x="0" y="30"/>
                      </a:cxn>
                      <a:cxn ang="0">
                        <a:pos x="2" y="18"/>
                      </a:cxn>
                      <a:cxn ang="0">
                        <a:pos x="8" y="10"/>
                      </a:cxn>
                      <a:cxn ang="0">
                        <a:pos x="18" y="4"/>
                      </a:cxn>
                      <a:cxn ang="0">
                        <a:pos x="28" y="0"/>
                      </a:cxn>
                      <a:cxn ang="0">
                        <a:pos x="40" y="4"/>
                      </a:cxn>
                      <a:cxn ang="0">
                        <a:pos x="48" y="10"/>
                      </a:cxn>
                      <a:cxn ang="0">
                        <a:pos x="54" y="18"/>
                      </a:cxn>
                      <a:cxn ang="0">
                        <a:pos x="54" y="30"/>
                      </a:cxn>
                      <a:cxn ang="0">
                        <a:pos x="56" y="30"/>
                      </a:cxn>
                    </a:cxnLst>
                    <a:rect l="0" t="0" r="r" b="b"/>
                    <a:pathLst>
                      <a:path w="56" h="58">
                        <a:moveTo>
                          <a:pt x="56" y="30"/>
                        </a:moveTo>
                        <a:lnTo>
                          <a:pt x="54" y="40"/>
                        </a:lnTo>
                        <a:lnTo>
                          <a:pt x="48" y="50"/>
                        </a:lnTo>
                        <a:lnTo>
                          <a:pt x="40" y="56"/>
                        </a:lnTo>
                        <a:lnTo>
                          <a:pt x="28" y="58"/>
                        </a:lnTo>
                        <a:lnTo>
                          <a:pt x="18" y="56"/>
                        </a:lnTo>
                        <a:lnTo>
                          <a:pt x="8" y="50"/>
                        </a:lnTo>
                        <a:lnTo>
                          <a:pt x="2" y="40"/>
                        </a:lnTo>
                        <a:lnTo>
                          <a:pt x="0" y="30"/>
                        </a:lnTo>
                        <a:lnTo>
                          <a:pt x="2" y="18"/>
                        </a:lnTo>
                        <a:lnTo>
                          <a:pt x="8" y="10"/>
                        </a:lnTo>
                        <a:lnTo>
                          <a:pt x="18" y="4"/>
                        </a:lnTo>
                        <a:lnTo>
                          <a:pt x="28" y="0"/>
                        </a:lnTo>
                        <a:lnTo>
                          <a:pt x="40" y="4"/>
                        </a:lnTo>
                        <a:lnTo>
                          <a:pt x="48" y="10"/>
                        </a:lnTo>
                        <a:lnTo>
                          <a:pt x="54" y="18"/>
                        </a:lnTo>
                        <a:lnTo>
                          <a:pt x="54" y="30"/>
                        </a:lnTo>
                        <a:lnTo>
                          <a:pt x="56" y="30"/>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69" name="Freeform 129"/>
                  <p:cNvSpPr>
                    <a:spLocks/>
                  </p:cNvSpPr>
                  <p:nvPr/>
                </p:nvSpPr>
                <p:spPr bwMode="auto">
                  <a:xfrm>
                    <a:off x="3452" y="1887"/>
                    <a:ext cx="58" cy="56"/>
                  </a:xfrm>
                  <a:custGeom>
                    <a:avLst/>
                    <a:gdLst/>
                    <a:ahLst/>
                    <a:cxnLst>
                      <a:cxn ang="0">
                        <a:pos x="58" y="28"/>
                      </a:cxn>
                      <a:cxn ang="0">
                        <a:pos x="56" y="38"/>
                      </a:cxn>
                      <a:cxn ang="0">
                        <a:pos x="50" y="48"/>
                      </a:cxn>
                      <a:cxn ang="0">
                        <a:pos x="40" y="54"/>
                      </a:cxn>
                      <a:cxn ang="0">
                        <a:pos x="30" y="56"/>
                      </a:cxn>
                      <a:cxn ang="0">
                        <a:pos x="18" y="54"/>
                      </a:cxn>
                      <a:cxn ang="0">
                        <a:pos x="10" y="48"/>
                      </a:cxn>
                      <a:cxn ang="0">
                        <a:pos x="4" y="38"/>
                      </a:cxn>
                      <a:cxn ang="0">
                        <a:pos x="0" y="28"/>
                      </a:cxn>
                      <a:cxn ang="0">
                        <a:pos x="4" y="16"/>
                      </a:cxn>
                      <a:cxn ang="0">
                        <a:pos x="10" y="8"/>
                      </a:cxn>
                      <a:cxn ang="0">
                        <a:pos x="18" y="2"/>
                      </a:cxn>
                      <a:cxn ang="0">
                        <a:pos x="30" y="0"/>
                      </a:cxn>
                      <a:cxn ang="0">
                        <a:pos x="40" y="2"/>
                      </a:cxn>
                      <a:cxn ang="0">
                        <a:pos x="50" y="8"/>
                      </a:cxn>
                      <a:cxn ang="0">
                        <a:pos x="56" y="16"/>
                      </a:cxn>
                      <a:cxn ang="0">
                        <a:pos x="56" y="28"/>
                      </a:cxn>
                      <a:cxn ang="0">
                        <a:pos x="58" y="28"/>
                      </a:cxn>
                    </a:cxnLst>
                    <a:rect l="0" t="0" r="r" b="b"/>
                    <a:pathLst>
                      <a:path w="58" h="56">
                        <a:moveTo>
                          <a:pt x="58" y="28"/>
                        </a:moveTo>
                        <a:lnTo>
                          <a:pt x="56" y="38"/>
                        </a:lnTo>
                        <a:lnTo>
                          <a:pt x="50" y="48"/>
                        </a:lnTo>
                        <a:lnTo>
                          <a:pt x="40" y="54"/>
                        </a:lnTo>
                        <a:lnTo>
                          <a:pt x="30" y="56"/>
                        </a:lnTo>
                        <a:lnTo>
                          <a:pt x="18" y="54"/>
                        </a:lnTo>
                        <a:lnTo>
                          <a:pt x="10" y="48"/>
                        </a:lnTo>
                        <a:lnTo>
                          <a:pt x="4" y="38"/>
                        </a:lnTo>
                        <a:lnTo>
                          <a:pt x="0" y="28"/>
                        </a:lnTo>
                        <a:lnTo>
                          <a:pt x="4" y="16"/>
                        </a:lnTo>
                        <a:lnTo>
                          <a:pt x="10" y="8"/>
                        </a:lnTo>
                        <a:lnTo>
                          <a:pt x="18" y="2"/>
                        </a:lnTo>
                        <a:lnTo>
                          <a:pt x="30" y="0"/>
                        </a:lnTo>
                        <a:lnTo>
                          <a:pt x="40" y="2"/>
                        </a:lnTo>
                        <a:lnTo>
                          <a:pt x="50" y="8"/>
                        </a:lnTo>
                        <a:lnTo>
                          <a:pt x="56" y="16"/>
                        </a:lnTo>
                        <a:lnTo>
                          <a:pt x="56" y="28"/>
                        </a:lnTo>
                        <a:lnTo>
                          <a:pt x="58"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70" name="Freeform 130"/>
                  <p:cNvSpPr>
                    <a:spLocks/>
                  </p:cNvSpPr>
                  <p:nvPr/>
                </p:nvSpPr>
                <p:spPr bwMode="auto">
                  <a:xfrm>
                    <a:off x="3532" y="2073"/>
                    <a:ext cx="58" cy="56"/>
                  </a:xfrm>
                  <a:custGeom>
                    <a:avLst/>
                    <a:gdLst/>
                    <a:ahLst/>
                    <a:cxnLst>
                      <a:cxn ang="0">
                        <a:pos x="58" y="28"/>
                      </a:cxn>
                      <a:cxn ang="0">
                        <a:pos x="56" y="38"/>
                      </a:cxn>
                      <a:cxn ang="0">
                        <a:pos x="50" y="48"/>
                      </a:cxn>
                      <a:cxn ang="0">
                        <a:pos x="40" y="54"/>
                      </a:cxn>
                      <a:cxn ang="0">
                        <a:pos x="30" y="56"/>
                      </a:cxn>
                      <a:cxn ang="0">
                        <a:pos x="18" y="54"/>
                      </a:cxn>
                      <a:cxn ang="0">
                        <a:pos x="10" y="48"/>
                      </a:cxn>
                      <a:cxn ang="0">
                        <a:pos x="2" y="38"/>
                      </a:cxn>
                      <a:cxn ang="0">
                        <a:pos x="0" y="28"/>
                      </a:cxn>
                      <a:cxn ang="0">
                        <a:pos x="2" y="16"/>
                      </a:cxn>
                      <a:cxn ang="0">
                        <a:pos x="10" y="8"/>
                      </a:cxn>
                      <a:cxn ang="0">
                        <a:pos x="18" y="2"/>
                      </a:cxn>
                      <a:cxn ang="0">
                        <a:pos x="30" y="0"/>
                      </a:cxn>
                      <a:cxn ang="0">
                        <a:pos x="40" y="2"/>
                      </a:cxn>
                      <a:cxn ang="0">
                        <a:pos x="50" y="8"/>
                      </a:cxn>
                      <a:cxn ang="0">
                        <a:pos x="56" y="16"/>
                      </a:cxn>
                      <a:cxn ang="0">
                        <a:pos x="56" y="28"/>
                      </a:cxn>
                      <a:cxn ang="0">
                        <a:pos x="58" y="28"/>
                      </a:cxn>
                    </a:cxnLst>
                    <a:rect l="0" t="0" r="r" b="b"/>
                    <a:pathLst>
                      <a:path w="58" h="56">
                        <a:moveTo>
                          <a:pt x="58" y="28"/>
                        </a:moveTo>
                        <a:lnTo>
                          <a:pt x="56" y="38"/>
                        </a:lnTo>
                        <a:lnTo>
                          <a:pt x="50" y="48"/>
                        </a:lnTo>
                        <a:lnTo>
                          <a:pt x="40" y="54"/>
                        </a:lnTo>
                        <a:lnTo>
                          <a:pt x="30" y="56"/>
                        </a:lnTo>
                        <a:lnTo>
                          <a:pt x="18" y="54"/>
                        </a:lnTo>
                        <a:lnTo>
                          <a:pt x="10" y="48"/>
                        </a:lnTo>
                        <a:lnTo>
                          <a:pt x="2" y="38"/>
                        </a:lnTo>
                        <a:lnTo>
                          <a:pt x="0" y="28"/>
                        </a:lnTo>
                        <a:lnTo>
                          <a:pt x="2" y="16"/>
                        </a:lnTo>
                        <a:lnTo>
                          <a:pt x="10" y="8"/>
                        </a:lnTo>
                        <a:lnTo>
                          <a:pt x="18" y="2"/>
                        </a:lnTo>
                        <a:lnTo>
                          <a:pt x="30" y="0"/>
                        </a:lnTo>
                        <a:lnTo>
                          <a:pt x="40" y="2"/>
                        </a:lnTo>
                        <a:lnTo>
                          <a:pt x="50" y="8"/>
                        </a:lnTo>
                        <a:lnTo>
                          <a:pt x="56" y="16"/>
                        </a:lnTo>
                        <a:lnTo>
                          <a:pt x="56" y="28"/>
                        </a:lnTo>
                        <a:lnTo>
                          <a:pt x="58"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sp>
                <p:nvSpPr>
                  <p:cNvPr id="1392771" name="Freeform 131"/>
                  <p:cNvSpPr>
                    <a:spLocks/>
                  </p:cNvSpPr>
                  <p:nvPr/>
                </p:nvSpPr>
                <p:spPr bwMode="auto">
                  <a:xfrm>
                    <a:off x="3616" y="2159"/>
                    <a:ext cx="56" cy="56"/>
                  </a:xfrm>
                  <a:custGeom>
                    <a:avLst/>
                    <a:gdLst/>
                    <a:ahLst/>
                    <a:cxnLst>
                      <a:cxn ang="0">
                        <a:pos x="56" y="28"/>
                      </a:cxn>
                      <a:cxn ang="0">
                        <a:pos x="54" y="40"/>
                      </a:cxn>
                      <a:cxn ang="0">
                        <a:pos x="48" y="48"/>
                      </a:cxn>
                      <a:cxn ang="0">
                        <a:pos x="40" y="54"/>
                      </a:cxn>
                      <a:cxn ang="0">
                        <a:pos x="28" y="56"/>
                      </a:cxn>
                      <a:cxn ang="0">
                        <a:pos x="18" y="54"/>
                      </a:cxn>
                      <a:cxn ang="0">
                        <a:pos x="8" y="48"/>
                      </a:cxn>
                      <a:cxn ang="0">
                        <a:pos x="2" y="40"/>
                      </a:cxn>
                      <a:cxn ang="0">
                        <a:pos x="0" y="28"/>
                      </a:cxn>
                      <a:cxn ang="0">
                        <a:pos x="2" y="18"/>
                      </a:cxn>
                      <a:cxn ang="0">
                        <a:pos x="8" y="8"/>
                      </a:cxn>
                      <a:cxn ang="0">
                        <a:pos x="18" y="2"/>
                      </a:cxn>
                      <a:cxn ang="0">
                        <a:pos x="28" y="0"/>
                      </a:cxn>
                      <a:cxn ang="0">
                        <a:pos x="40" y="2"/>
                      </a:cxn>
                      <a:cxn ang="0">
                        <a:pos x="48" y="8"/>
                      </a:cxn>
                      <a:cxn ang="0">
                        <a:pos x="54" y="18"/>
                      </a:cxn>
                      <a:cxn ang="0">
                        <a:pos x="54" y="28"/>
                      </a:cxn>
                      <a:cxn ang="0">
                        <a:pos x="56" y="28"/>
                      </a:cxn>
                    </a:cxnLst>
                    <a:rect l="0" t="0" r="r" b="b"/>
                    <a:pathLst>
                      <a:path w="56" h="56">
                        <a:moveTo>
                          <a:pt x="56" y="28"/>
                        </a:moveTo>
                        <a:lnTo>
                          <a:pt x="54" y="40"/>
                        </a:lnTo>
                        <a:lnTo>
                          <a:pt x="48" y="48"/>
                        </a:lnTo>
                        <a:lnTo>
                          <a:pt x="40" y="54"/>
                        </a:lnTo>
                        <a:lnTo>
                          <a:pt x="28" y="56"/>
                        </a:lnTo>
                        <a:lnTo>
                          <a:pt x="18" y="54"/>
                        </a:lnTo>
                        <a:lnTo>
                          <a:pt x="8" y="48"/>
                        </a:lnTo>
                        <a:lnTo>
                          <a:pt x="2" y="40"/>
                        </a:lnTo>
                        <a:lnTo>
                          <a:pt x="0" y="28"/>
                        </a:lnTo>
                        <a:lnTo>
                          <a:pt x="2" y="18"/>
                        </a:lnTo>
                        <a:lnTo>
                          <a:pt x="8" y="8"/>
                        </a:lnTo>
                        <a:lnTo>
                          <a:pt x="18" y="2"/>
                        </a:lnTo>
                        <a:lnTo>
                          <a:pt x="28" y="0"/>
                        </a:lnTo>
                        <a:lnTo>
                          <a:pt x="40" y="2"/>
                        </a:lnTo>
                        <a:lnTo>
                          <a:pt x="48" y="8"/>
                        </a:lnTo>
                        <a:lnTo>
                          <a:pt x="54" y="18"/>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grpSp>
            <p:sp>
              <p:nvSpPr>
                <p:cNvPr id="1392772" name="Freeform 132"/>
                <p:cNvSpPr>
                  <a:spLocks/>
                </p:cNvSpPr>
                <p:nvPr/>
              </p:nvSpPr>
              <p:spPr bwMode="auto">
                <a:xfrm>
                  <a:off x="3048" y="1225"/>
                  <a:ext cx="56" cy="56"/>
                </a:xfrm>
                <a:custGeom>
                  <a:avLst/>
                  <a:gdLst/>
                  <a:ahLst/>
                  <a:cxnLst>
                    <a:cxn ang="0">
                      <a:pos x="56" y="28"/>
                    </a:cxn>
                    <a:cxn ang="0">
                      <a:pos x="54" y="38"/>
                    </a:cxn>
                    <a:cxn ang="0">
                      <a:pos x="48" y="48"/>
                    </a:cxn>
                    <a:cxn ang="0">
                      <a:pos x="40" y="54"/>
                    </a:cxn>
                    <a:cxn ang="0">
                      <a:pos x="28" y="56"/>
                    </a:cxn>
                    <a:cxn ang="0">
                      <a:pos x="18" y="54"/>
                    </a:cxn>
                    <a:cxn ang="0">
                      <a:pos x="8" y="48"/>
                    </a:cxn>
                    <a:cxn ang="0">
                      <a:pos x="2" y="38"/>
                    </a:cxn>
                    <a:cxn ang="0">
                      <a:pos x="0" y="28"/>
                    </a:cxn>
                    <a:cxn ang="0">
                      <a:pos x="2" y="16"/>
                    </a:cxn>
                    <a:cxn ang="0">
                      <a:pos x="8" y="8"/>
                    </a:cxn>
                    <a:cxn ang="0">
                      <a:pos x="18" y="2"/>
                    </a:cxn>
                    <a:cxn ang="0">
                      <a:pos x="28" y="0"/>
                    </a:cxn>
                    <a:cxn ang="0">
                      <a:pos x="40" y="2"/>
                    </a:cxn>
                    <a:cxn ang="0">
                      <a:pos x="48" y="8"/>
                    </a:cxn>
                    <a:cxn ang="0">
                      <a:pos x="54" y="16"/>
                    </a:cxn>
                    <a:cxn ang="0">
                      <a:pos x="54" y="28"/>
                    </a:cxn>
                    <a:cxn ang="0">
                      <a:pos x="56" y="28"/>
                    </a:cxn>
                  </a:cxnLst>
                  <a:rect l="0" t="0" r="r" b="b"/>
                  <a:pathLst>
                    <a:path w="56" h="56">
                      <a:moveTo>
                        <a:pt x="56" y="28"/>
                      </a:moveTo>
                      <a:lnTo>
                        <a:pt x="54" y="38"/>
                      </a:lnTo>
                      <a:lnTo>
                        <a:pt x="48" y="48"/>
                      </a:lnTo>
                      <a:lnTo>
                        <a:pt x="40" y="54"/>
                      </a:lnTo>
                      <a:lnTo>
                        <a:pt x="28" y="56"/>
                      </a:lnTo>
                      <a:lnTo>
                        <a:pt x="18" y="54"/>
                      </a:lnTo>
                      <a:lnTo>
                        <a:pt x="8" y="48"/>
                      </a:lnTo>
                      <a:lnTo>
                        <a:pt x="2" y="38"/>
                      </a:lnTo>
                      <a:lnTo>
                        <a:pt x="0" y="28"/>
                      </a:lnTo>
                      <a:lnTo>
                        <a:pt x="2" y="16"/>
                      </a:lnTo>
                      <a:lnTo>
                        <a:pt x="8" y="8"/>
                      </a:lnTo>
                      <a:lnTo>
                        <a:pt x="18" y="2"/>
                      </a:lnTo>
                      <a:lnTo>
                        <a:pt x="28" y="0"/>
                      </a:lnTo>
                      <a:lnTo>
                        <a:pt x="40" y="2"/>
                      </a:lnTo>
                      <a:lnTo>
                        <a:pt x="48" y="8"/>
                      </a:lnTo>
                      <a:lnTo>
                        <a:pt x="54" y="16"/>
                      </a:lnTo>
                      <a:lnTo>
                        <a:pt x="54" y="28"/>
                      </a:lnTo>
                      <a:lnTo>
                        <a:pt x="56" y="28"/>
                      </a:lnTo>
                      <a:close/>
                    </a:path>
                  </a:pathLst>
                </a:custGeom>
                <a:solidFill>
                  <a:srgbClr val="FF0000"/>
                </a:solidFill>
                <a:ln w="9525">
                  <a:noFill/>
                  <a:round/>
                  <a:headEnd/>
                  <a:tailEnd/>
                </a:ln>
              </p:spPr>
              <p:txBody>
                <a:bodyPr/>
                <a:lstStyle/>
                <a:p>
                  <a:endParaRPr lang="en-ZA">
                    <a:effectLst>
                      <a:outerShdw blurRad="38100" dist="38100" dir="2700000" algn="tl">
                        <a:srgbClr val="000000">
                          <a:alpha val="43137"/>
                        </a:srgbClr>
                      </a:outerShdw>
                    </a:effectLst>
                  </a:endParaRPr>
                </a:p>
              </p:txBody>
            </p:sp>
          </p:grpSp>
          <p:sp>
            <p:nvSpPr>
              <p:cNvPr id="1392773" name="Freeform 133"/>
              <p:cNvSpPr>
                <a:spLocks/>
              </p:cNvSpPr>
              <p:nvPr/>
            </p:nvSpPr>
            <p:spPr bwMode="auto">
              <a:xfrm>
                <a:off x="2530" y="915"/>
                <a:ext cx="1112" cy="1340"/>
              </a:xfrm>
              <a:custGeom>
                <a:avLst/>
                <a:gdLst/>
                <a:ahLst/>
                <a:cxnLst>
                  <a:cxn ang="0">
                    <a:pos x="0" y="1286"/>
                  </a:cxn>
                  <a:cxn ang="0">
                    <a:pos x="86" y="1316"/>
                  </a:cxn>
                  <a:cxn ang="0">
                    <a:pos x="398" y="1316"/>
                  </a:cxn>
                  <a:cxn ang="0">
                    <a:pos x="478" y="1340"/>
                  </a:cxn>
                  <a:cxn ang="0">
                    <a:pos x="518" y="930"/>
                  </a:cxn>
                  <a:cxn ang="0">
                    <a:pos x="552" y="316"/>
                  </a:cxn>
                  <a:cxn ang="0">
                    <a:pos x="598" y="24"/>
                  </a:cxn>
                  <a:cxn ang="0">
                    <a:pos x="638" y="0"/>
                  </a:cxn>
                  <a:cxn ang="0">
                    <a:pos x="680" y="206"/>
                  </a:cxn>
                  <a:cxn ang="0">
                    <a:pos x="720" y="376"/>
                  </a:cxn>
                  <a:cxn ang="0">
                    <a:pos x="798" y="352"/>
                  </a:cxn>
                  <a:cxn ang="0">
                    <a:pos x="874" y="754"/>
                  </a:cxn>
                  <a:cxn ang="0">
                    <a:pos x="954" y="986"/>
                  </a:cxn>
                  <a:cxn ang="0">
                    <a:pos x="1030" y="1180"/>
                  </a:cxn>
                  <a:cxn ang="0">
                    <a:pos x="1112" y="1260"/>
                  </a:cxn>
                </a:cxnLst>
                <a:rect l="0" t="0" r="r" b="b"/>
                <a:pathLst>
                  <a:path w="1112" h="1340">
                    <a:moveTo>
                      <a:pt x="0" y="1286"/>
                    </a:moveTo>
                    <a:lnTo>
                      <a:pt x="86" y="1316"/>
                    </a:lnTo>
                    <a:lnTo>
                      <a:pt x="398" y="1316"/>
                    </a:lnTo>
                    <a:lnTo>
                      <a:pt x="478" y="1340"/>
                    </a:lnTo>
                    <a:lnTo>
                      <a:pt x="518" y="930"/>
                    </a:lnTo>
                    <a:lnTo>
                      <a:pt x="552" y="316"/>
                    </a:lnTo>
                    <a:lnTo>
                      <a:pt x="598" y="24"/>
                    </a:lnTo>
                    <a:lnTo>
                      <a:pt x="638" y="0"/>
                    </a:lnTo>
                    <a:lnTo>
                      <a:pt x="680" y="206"/>
                    </a:lnTo>
                    <a:lnTo>
                      <a:pt x="720" y="376"/>
                    </a:lnTo>
                    <a:lnTo>
                      <a:pt x="798" y="352"/>
                    </a:lnTo>
                    <a:lnTo>
                      <a:pt x="874" y="754"/>
                    </a:lnTo>
                    <a:lnTo>
                      <a:pt x="954" y="986"/>
                    </a:lnTo>
                    <a:lnTo>
                      <a:pt x="1030" y="1180"/>
                    </a:lnTo>
                    <a:lnTo>
                      <a:pt x="1112" y="1260"/>
                    </a:lnTo>
                  </a:path>
                </a:pathLst>
              </a:custGeom>
              <a:noFill/>
              <a:ln w="25400">
                <a:solidFill>
                  <a:srgbClr val="FF0000"/>
                </a:solidFill>
                <a:prstDash val="solid"/>
                <a:round/>
                <a:headEnd/>
                <a:tailEnd/>
              </a:ln>
            </p:spPr>
            <p:txBody>
              <a:bodyPr/>
              <a:lstStyle/>
              <a:p>
                <a:endParaRPr lang="en-ZA">
                  <a:effectLst>
                    <a:outerShdw blurRad="38100" dist="38100" dir="2700000" algn="tl">
                      <a:srgbClr val="000000">
                        <a:alpha val="43137"/>
                      </a:srgbClr>
                    </a:outerShdw>
                  </a:effectLst>
                </a:endParaRPr>
              </a:p>
            </p:txBody>
          </p:sp>
        </p:grpSp>
        <p:sp>
          <p:nvSpPr>
            <p:cNvPr id="1392774" name="Line 134"/>
            <p:cNvSpPr>
              <a:spLocks noChangeShapeType="1"/>
            </p:cNvSpPr>
            <p:nvPr/>
          </p:nvSpPr>
          <p:spPr bwMode="auto">
            <a:xfrm>
              <a:off x="2870" y="2979"/>
              <a:ext cx="266" cy="1"/>
            </a:xfrm>
            <a:prstGeom prst="line">
              <a:avLst/>
            </a:prstGeom>
            <a:noFill/>
            <a:ln w="25400">
              <a:solidFill>
                <a:srgbClr val="FF0000"/>
              </a:solidFill>
              <a:round/>
              <a:headEnd/>
              <a:tailEnd/>
            </a:ln>
          </p:spPr>
          <p:txBody>
            <a:bodyPr/>
            <a:lstStyle/>
            <a:p>
              <a:endParaRPr lang="en-ZA">
                <a:effectLst>
                  <a:outerShdw blurRad="38100" dist="38100" dir="2700000" algn="tl">
                    <a:srgbClr val="000000">
                      <a:alpha val="43137"/>
                    </a:srgbClr>
                  </a:outerShdw>
                </a:effectLst>
              </a:endParaRPr>
            </a:p>
          </p:txBody>
        </p:sp>
        <p:grpSp>
          <p:nvGrpSpPr>
            <p:cNvPr id="1392775" name="Group 135"/>
            <p:cNvGrpSpPr>
              <a:grpSpLocks/>
            </p:cNvGrpSpPr>
            <p:nvPr/>
          </p:nvGrpSpPr>
          <p:grpSpPr bwMode="auto">
            <a:xfrm>
              <a:off x="2877" y="2238"/>
              <a:ext cx="2551" cy="1435"/>
              <a:chOff x="2877" y="2238"/>
              <a:chExt cx="2551" cy="1435"/>
            </a:xfrm>
          </p:grpSpPr>
          <p:sp>
            <p:nvSpPr>
              <p:cNvPr id="1392776" name="Text Box 136"/>
              <p:cNvSpPr txBox="1">
                <a:spLocks noChangeArrowheads="1"/>
              </p:cNvSpPr>
              <p:nvPr/>
            </p:nvSpPr>
            <p:spPr bwMode="auto">
              <a:xfrm>
                <a:off x="3238" y="3307"/>
                <a:ext cx="1880" cy="366"/>
              </a:xfrm>
              <a:prstGeom prst="rect">
                <a:avLst/>
              </a:prstGeom>
              <a:noFill/>
              <a:ln w="9525" algn="ctr">
                <a:noFill/>
                <a:miter lim="800000"/>
                <a:headEnd/>
                <a:tailEnd/>
              </a:ln>
              <a:effectLst/>
            </p:spPr>
            <p:txBody>
              <a:bodyPr>
                <a:spAutoFit/>
              </a:bodyPr>
              <a:lstStyle/>
              <a:p>
                <a:pPr>
                  <a:spcBef>
                    <a:spcPct val="50000"/>
                  </a:spcBef>
                </a:pPr>
                <a:r>
                  <a:rPr lang="en-GB" b="1">
                    <a:solidFill>
                      <a:srgbClr val="8DA2CC"/>
                    </a:solidFill>
                    <a:effectLst>
                      <a:outerShdw blurRad="38100" dist="38100" dir="2700000" algn="tl">
                        <a:srgbClr val="000000">
                          <a:alpha val="43137"/>
                        </a:srgbClr>
                      </a:outerShdw>
                    </a:effectLst>
                    <a:latin typeface="Verdana" pitchFamily="34" charset="0"/>
                  </a:rPr>
                  <a:t>Protamine crystallised insulin aspart</a:t>
                </a:r>
                <a:endParaRPr lang="en-US" b="1">
                  <a:solidFill>
                    <a:srgbClr val="8DA2CC"/>
                  </a:solidFill>
                  <a:effectLst>
                    <a:outerShdw blurRad="38100" dist="38100" dir="2700000" algn="tl">
                      <a:srgbClr val="000000">
                        <a:alpha val="43137"/>
                      </a:srgbClr>
                    </a:outerShdw>
                  </a:effectLst>
                  <a:latin typeface="Verdana" pitchFamily="34" charset="0"/>
                </a:endParaRPr>
              </a:p>
            </p:txBody>
          </p:sp>
          <p:sp>
            <p:nvSpPr>
              <p:cNvPr id="1392777" name="Line 137"/>
              <p:cNvSpPr>
                <a:spLocks noChangeShapeType="1"/>
              </p:cNvSpPr>
              <p:nvPr/>
            </p:nvSpPr>
            <p:spPr bwMode="auto">
              <a:xfrm>
                <a:off x="2877" y="3484"/>
                <a:ext cx="266" cy="1"/>
              </a:xfrm>
              <a:prstGeom prst="line">
                <a:avLst/>
              </a:prstGeom>
              <a:noFill/>
              <a:ln w="25400">
                <a:solidFill>
                  <a:srgbClr val="8DA2CC"/>
                </a:solidFill>
                <a:round/>
                <a:headEnd/>
                <a:tailEnd/>
              </a:ln>
            </p:spPr>
            <p:txBody>
              <a:bodyPr/>
              <a:lstStyle/>
              <a:p>
                <a:endParaRPr lang="en-ZA">
                  <a:effectLst>
                    <a:outerShdw blurRad="38100" dist="38100" dir="2700000" algn="tl">
                      <a:srgbClr val="000000">
                        <a:alpha val="43137"/>
                      </a:srgbClr>
                    </a:outerShdw>
                  </a:effectLst>
                </a:endParaRPr>
              </a:p>
            </p:txBody>
          </p:sp>
          <p:sp>
            <p:nvSpPr>
              <p:cNvPr id="1392778" name="Freeform 138"/>
              <p:cNvSpPr>
                <a:spLocks/>
              </p:cNvSpPr>
              <p:nvPr/>
            </p:nvSpPr>
            <p:spPr bwMode="auto">
              <a:xfrm>
                <a:off x="2982" y="2238"/>
                <a:ext cx="2446" cy="421"/>
              </a:xfrm>
              <a:custGeom>
                <a:avLst/>
                <a:gdLst/>
                <a:ahLst/>
                <a:cxnLst>
                  <a:cxn ang="0">
                    <a:pos x="0" y="421"/>
                  </a:cxn>
                  <a:cxn ang="0">
                    <a:pos x="71" y="344"/>
                  </a:cxn>
                  <a:cxn ang="0">
                    <a:pos x="141" y="276"/>
                  </a:cxn>
                  <a:cxn ang="0">
                    <a:pos x="199" y="232"/>
                  </a:cxn>
                  <a:cxn ang="0">
                    <a:pos x="262" y="191"/>
                  </a:cxn>
                  <a:cxn ang="0">
                    <a:pos x="325" y="155"/>
                  </a:cxn>
                  <a:cxn ang="0">
                    <a:pos x="445" y="94"/>
                  </a:cxn>
                  <a:cxn ang="0">
                    <a:pos x="561" y="54"/>
                  </a:cxn>
                  <a:cxn ang="0">
                    <a:pos x="665" y="30"/>
                  </a:cxn>
                  <a:cxn ang="0">
                    <a:pos x="745" y="18"/>
                  </a:cxn>
                  <a:cxn ang="0">
                    <a:pos x="827" y="6"/>
                  </a:cxn>
                  <a:cxn ang="0">
                    <a:pos x="905" y="2"/>
                  </a:cxn>
                  <a:cxn ang="0">
                    <a:pos x="989" y="2"/>
                  </a:cxn>
                  <a:cxn ang="0">
                    <a:pos x="1065" y="2"/>
                  </a:cxn>
                  <a:cxn ang="0">
                    <a:pos x="1157" y="2"/>
                  </a:cxn>
                  <a:cxn ang="0">
                    <a:pos x="1250" y="6"/>
                  </a:cxn>
                  <a:cxn ang="0">
                    <a:pos x="1338" y="14"/>
                  </a:cxn>
                  <a:cxn ang="0">
                    <a:pos x="1474" y="34"/>
                  </a:cxn>
                  <a:cxn ang="0">
                    <a:pos x="1622" y="66"/>
                  </a:cxn>
                  <a:cxn ang="0">
                    <a:pos x="1750" y="102"/>
                  </a:cxn>
                  <a:cxn ang="0">
                    <a:pos x="1870" y="138"/>
                  </a:cxn>
                  <a:cxn ang="0">
                    <a:pos x="2018" y="186"/>
                  </a:cxn>
                  <a:cxn ang="0">
                    <a:pos x="2170" y="250"/>
                  </a:cxn>
                  <a:cxn ang="0">
                    <a:pos x="2306" y="314"/>
                  </a:cxn>
                  <a:cxn ang="0">
                    <a:pos x="2402" y="362"/>
                  </a:cxn>
                  <a:cxn ang="0">
                    <a:pos x="2446" y="382"/>
                  </a:cxn>
                </a:cxnLst>
                <a:rect l="0" t="0" r="r" b="b"/>
                <a:pathLst>
                  <a:path w="2446" h="421">
                    <a:moveTo>
                      <a:pt x="0" y="421"/>
                    </a:moveTo>
                    <a:lnTo>
                      <a:pt x="71" y="344"/>
                    </a:lnTo>
                    <a:lnTo>
                      <a:pt x="141" y="276"/>
                    </a:lnTo>
                    <a:lnTo>
                      <a:pt x="199" y="232"/>
                    </a:lnTo>
                    <a:lnTo>
                      <a:pt x="262" y="191"/>
                    </a:lnTo>
                    <a:cubicBezTo>
                      <a:pt x="283" y="178"/>
                      <a:pt x="295" y="171"/>
                      <a:pt x="325" y="155"/>
                    </a:cubicBezTo>
                    <a:cubicBezTo>
                      <a:pt x="348" y="142"/>
                      <a:pt x="406" y="111"/>
                      <a:pt x="445" y="94"/>
                    </a:cubicBezTo>
                    <a:cubicBezTo>
                      <a:pt x="484" y="77"/>
                      <a:pt x="524" y="65"/>
                      <a:pt x="561" y="54"/>
                    </a:cubicBezTo>
                    <a:lnTo>
                      <a:pt x="665" y="30"/>
                    </a:lnTo>
                    <a:cubicBezTo>
                      <a:pt x="696" y="24"/>
                      <a:pt x="718" y="22"/>
                      <a:pt x="745" y="18"/>
                    </a:cubicBezTo>
                    <a:cubicBezTo>
                      <a:pt x="779" y="11"/>
                      <a:pt x="773" y="10"/>
                      <a:pt x="827" y="6"/>
                    </a:cubicBezTo>
                    <a:cubicBezTo>
                      <a:pt x="881" y="2"/>
                      <a:pt x="878" y="3"/>
                      <a:pt x="905" y="2"/>
                    </a:cubicBezTo>
                    <a:cubicBezTo>
                      <a:pt x="931" y="1"/>
                      <a:pt x="963" y="0"/>
                      <a:pt x="989" y="2"/>
                    </a:cubicBezTo>
                    <a:cubicBezTo>
                      <a:pt x="1016" y="2"/>
                      <a:pt x="1037" y="2"/>
                      <a:pt x="1065" y="2"/>
                    </a:cubicBezTo>
                    <a:cubicBezTo>
                      <a:pt x="1093" y="2"/>
                      <a:pt x="1126" y="1"/>
                      <a:pt x="1157" y="2"/>
                    </a:cubicBezTo>
                    <a:cubicBezTo>
                      <a:pt x="1188" y="3"/>
                      <a:pt x="1220" y="4"/>
                      <a:pt x="1250" y="6"/>
                    </a:cubicBezTo>
                    <a:cubicBezTo>
                      <a:pt x="1280" y="8"/>
                      <a:pt x="1301" y="9"/>
                      <a:pt x="1338" y="14"/>
                    </a:cubicBezTo>
                    <a:cubicBezTo>
                      <a:pt x="1390" y="20"/>
                      <a:pt x="1474" y="34"/>
                      <a:pt x="1474" y="34"/>
                    </a:cubicBezTo>
                    <a:cubicBezTo>
                      <a:pt x="1522" y="45"/>
                      <a:pt x="1550" y="50"/>
                      <a:pt x="1622" y="66"/>
                    </a:cubicBezTo>
                    <a:cubicBezTo>
                      <a:pt x="1666" y="75"/>
                      <a:pt x="1696" y="86"/>
                      <a:pt x="1750" y="102"/>
                    </a:cubicBezTo>
                    <a:cubicBezTo>
                      <a:pt x="1804" y="118"/>
                      <a:pt x="1825" y="122"/>
                      <a:pt x="1870" y="138"/>
                    </a:cubicBezTo>
                    <a:cubicBezTo>
                      <a:pt x="1915" y="152"/>
                      <a:pt x="1968" y="167"/>
                      <a:pt x="2018" y="186"/>
                    </a:cubicBezTo>
                    <a:lnTo>
                      <a:pt x="2170" y="250"/>
                    </a:lnTo>
                    <a:cubicBezTo>
                      <a:pt x="2218" y="271"/>
                      <a:pt x="2267" y="295"/>
                      <a:pt x="2306" y="314"/>
                    </a:cubicBezTo>
                    <a:lnTo>
                      <a:pt x="2402" y="362"/>
                    </a:lnTo>
                    <a:lnTo>
                      <a:pt x="2446" y="382"/>
                    </a:lnTo>
                  </a:path>
                </a:pathLst>
              </a:custGeom>
              <a:noFill/>
              <a:ln w="25400">
                <a:solidFill>
                  <a:srgbClr val="8CA1C5"/>
                </a:solidFill>
                <a:prstDash val="solid"/>
                <a:round/>
                <a:headEnd/>
                <a:tailEnd/>
              </a:ln>
            </p:spPr>
            <p:txBody>
              <a:bodyPr/>
              <a:lstStyle/>
              <a:p>
                <a:endParaRPr lang="en-ZA">
                  <a:effectLst>
                    <a:outerShdw blurRad="38100" dist="38100" dir="2700000" algn="tl">
                      <a:srgbClr val="000000">
                        <a:alpha val="43137"/>
                      </a:srgbClr>
                    </a:outerShdw>
                  </a:effectLst>
                </a:endParaRPr>
              </a:p>
            </p:txBody>
          </p:sp>
        </p:grpSp>
        <p:sp>
          <p:nvSpPr>
            <p:cNvPr id="1392779" name="Text Box 139"/>
            <p:cNvSpPr txBox="1">
              <a:spLocks noChangeArrowheads="1"/>
            </p:cNvSpPr>
            <p:nvPr/>
          </p:nvSpPr>
          <p:spPr bwMode="auto">
            <a:xfrm>
              <a:off x="3234" y="3057"/>
              <a:ext cx="1880" cy="212"/>
            </a:xfrm>
            <a:prstGeom prst="rect">
              <a:avLst/>
            </a:prstGeom>
            <a:noFill/>
            <a:ln w="9525" algn="ctr">
              <a:noFill/>
              <a:miter lim="800000"/>
              <a:headEnd/>
              <a:tailEnd/>
            </a:ln>
            <a:effectLst/>
          </p:spPr>
          <p:txBody>
            <a:bodyPr>
              <a:spAutoFit/>
            </a:bodyPr>
            <a:lstStyle/>
            <a:p>
              <a:pPr>
                <a:spcBef>
                  <a:spcPct val="50000"/>
                </a:spcBef>
              </a:pPr>
              <a:r>
                <a:rPr lang="en-GB" b="1">
                  <a:solidFill>
                    <a:srgbClr val="FF9900"/>
                  </a:solidFill>
                  <a:effectLst>
                    <a:outerShdw blurRad="38100" dist="38100" dir="2700000" algn="tl">
                      <a:srgbClr val="000000">
                        <a:alpha val="43137"/>
                      </a:srgbClr>
                    </a:outerShdw>
                  </a:effectLst>
                  <a:latin typeface="Verdana" pitchFamily="34" charset="0"/>
                </a:rPr>
                <a:t>Soluble insulin aspart</a:t>
              </a:r>
              <a:endParaRPr lang="en-US" b="1">
                <a:solidFill>
                  <a:srgbClr val="FF9900"/>
                </a:solidFill>
                <a:effectLst>
                  <a:outerShdw blurRad="38100" dist="38100" dir="2700000" algn="tl">
                    <a:srgbClr val="000000">
                      <a:alpha val="43137"/>
                    </a:srgbClr>
                  </a:outerShdw>
                </a:effectLst>
                <a:latin typeface="Verdana" pitchFamily="34" charset="0"/>
              </a:endParaRPr>
            </a:p>
          </p:txBody>
        </p:sp>
        <p:sp>
          <p:nvSpPr>
            <p:cNvPr id="1392780" name="Freeform 140"/>
            <p:cNvSpPr>
              <a:spLocks/>
            </p:cNvSpPr>
            <p:nvPr/>
          </p:nvSpPr>
          <p:spPr bwMode="auto">
            <a:xfrm>
              <a:off x="2974" y="981"/>
              <a:ext cx="563" cy="1633"/>
            </a:xfrm>
            <a:custGeom>
              <a:avLst/>
              <a:gdLst/>
              <a:ahLst/>
              <a:cxnLst>
                <a:cxn ang="0">
                  <a:pos x="0" y="1710"/>
                </a:cxn>
                <a:cxn ang="0">
                  <a:pos x="4" y="1708"/>
                </a:cxn>
                <a:cxn ang="0">
                  <a:pos x="6" y="1702"/>
                </a:cxn>
                <a:cxn ang="0">
                  <a:pos x="12" y="1686"/>
                </a:cxn>
                <a:cxn ang="0">
                  <a:pos x="18" y="1660"/>
                </a:cxn>
                <a:cxn ang="0">
                  <a:pos x="24" y="1626"/>
                </a:cxn>
                <a:cxn ang="0">
                  <a:pos x="36" y="1540"/>
                </a:cxn>
                <a:cxn ang="0">
                  <a:pos x="46" y="1428"/>
                </a:cxn>
                <a:cxn ang="0">
                  <a:pos x="58" y="1298"/>
                </a:cxn>
                <a:cxn ang="0">
                  <a:pos x="68" y="1154"/>
                </a:cxn>
                <a:cxn ang="0">
                  <a:pos x="90" y="842"/>
                </a:cxn>
                <a:cxn ang="0">
                  <a:pos x="102" y="684"/>
                </a:cxn>
                <a:cxn ang="0">
                  <a:pos x="114" y="532"/>
                </a:cxn>
                <a:cxn ang="0">
                  <a:pos x="128" y="390"/>
                </a:cxn>
                <a:cxn ang="0">
                  <a:pos x="142" y="264"/>
                </a:cxn>
                <a:cxn ang="0">
                  <a:pos x="158" y="156"/>
                </a:cxn>
                <a:cxn ang="0">
                  <a:pos x="166" y="110"/>
                </a:cxn>
                <a:cxn ang="0">
                  <a:pos x="174" y="74"/>
                </a:cxn>
                <a:cxn ang="0">
                  <a:pos x="184" y="42"/>
                </a:cxn>
                <a:cxn ang="0">
                  <a:pos x="194" y="20"/>
                </a:cxn>
                <a:cxn ang="0">
                  <a:pos x="198" y="12"/>
                </a:cxn>
                <a:cxn ang="0">
                  <a:pos x="204" y="6"/>
                </a:cxn>
                <a:cxn ang="0">
                  <a:pos x="210" y="2"/>
                </a:cxn>
                <a:cxn ang="0">
                  <a:pos x="214" y="0"/>
                </a:cxn>
                <a:cxn ang="0">
                  <a:pos x="218" y="2"/>
                </a:cxn>
                <a:cxn ang="0">
                  <a:pos x="222" y="6"/>
                </a:cxn>
                <a:cxn ang="0">
                  <a:pos x="226" y="12"/>
                </a:cxn>
                <a:cxn ang="0">
                  <a:pos x="230" y="20"/>
                </a:cxn>
                <a:cxn ang="0">
                  <a:pos x="238" y="40"/>
                </a:cxn>
                <a:cxn ang="0">
                  <a:pos x="244" y="70"/>
                </a:cxn>
                <a:cxn ang="0">
                  <a:pos x="252" y="106"/>
                </a:cxn>
                <a:cxn ang="0">
                  <a:pos x="258" y="150"/>
                </a:cxn>
                <a:cxn ang="0">
                  <a:pos x="270" y="254"/>
                </a:cxn>
                <a:cxn ang="0">
                  <a:pos x="294" y="514"/>
                </a:cxn>
                <a:cxn ang="0">
                  <a:pos x="308" y="664"/>
                </a:cxn>
                <a:cxn ang="0">
                  <a:pos x="324" y="818"/>
                </a:cxn>
                <a:cxn ang="0">
                  <a:pos x="342" y="974"/>
                </a:cxn>
                <a:cxn ang="0">
                  <a:pos x="354" y="1050"/>
                </a:cxn>
                <a:cxn ang="0">
                  <a:pos x="366" y="1126"/>
                </a:cxn>
                <a:cxn ang="0">
                  <a:pos x="378" y="1200"/>
                </a:cxn>
                <a:cxn ang="0">
                  <a:pos x="392" y="1270"/>
                </a:cxn>
                <a:cxn ang="0">
                  <a:pos x="408" y="1338"/>
                </a:cxn>
                <a:cxn ang="0">
                  <a:pos x="424" y="1402"/>
                </a:cxn>
                <a:cxn ang="0">
                  <a:pos x="444" y="1462"/>
                </a:cxn>
                <a:cxn ang="0">
                  <a:pos x="464" y="1518"/>
                </a:cxn>
                <a:cxn ang="0">
                  <a:pos x="484" y="1568"/>
                </a:cxn>
                <a:cxn ang="0">
                  <a:pos x="508" y="1612"/>
                </a:cxn>
                <a:cxn ang="0">
                  <a:pos x="520" y="1632"/>
                </a:cxn>
                <a:cxn ang="0">
                  <a:pos x="534" y="1650"/>
                </a:cxn>
                <a:cxn ang="0">
                  <a:pos x="546" y="1666"/>
                </a:cxn>
                <a:cxn ang="0">
                  <a:pos x="560" y="1680"/>
                </a:cxn>
                <a:cxn ang="0">
                  <a:pos x="574" y="1694"/>
                </a:cxn>
                <a:cxn ang="0">
                  <a:pos x="590" y="1704"/>
                </a:cxn>
                <a:cxn ang="0">
                  <a:pos x="606" y="1712"/>
                </a:cxn>
                <a:cxn ang="0">
                  <a:pos x="622" y="1718"/>
                </a:cxn>
              </a:cxnLst>
              <a:rect l="0" t="0" r="r" b="b"/>
              <a:pathLst>
                <a:path w="622" h="1718">
                  <a:moveTo>
                    <a:pt x="0" y="1710"/>
                  </a:moveTo>
                  <a:lnTo>
                    <a:pt x="4" y="1708"/>
                  </a:lnTo>
                  <a:lnTo>
                    <a:pt x="6" y="1702"/>
                  </a:lnTo>
                  <a:lnTo>
                    <a:pt x="12" y="1686"/>
                  </a:lnTo>
                  <a:lnTo>
                    <a:pt x="18" y="1660"/>
                  </a:lnTo>
                  <a:lnTo>
                    <a:pt x="24" y="1626"/>
                  </a:lnTo>
                  <a:lnTo>
                    <a:pt x="36" y="1540"/>
                  </a:lnTo>
                  <a:lnTo>
                    <a:pt x="46" y="1428"/>
                  </a:lnTo>
                  <a:lnTo>
                    <a:pt x="58" y="1298"/>
                  </a:lnTo>
                  <a:lnTo>
                    <a:pt x="68" y="1154"/>
                  </a:lnTo>
                  <a:lnTo>
                    <a:pt x="90" y="842"/>
                  </a:lnTo>
                  <a:lnTo>
                    <a:pt x="102" y="684"/>
                  </a:lnTo>
                  <a:lnTo>
                    <a:pt x="114" y="532"/>
                  </a:lnTo>
                  <a:lnTo>
                    <a:pt x="128" y="390"/>
                  </a:lnTo>
                  <a:lnTo>
                    <a:pt x="142" y="264"/>
                  </a:lnTo>
                  <a:lnTo>
                    <a:pt x="158" y="156"/>
                  </a:lnTo>
                  <a:lnTo>
                    <a:pt x="166" y="110"/>
                  </a:lnTo>
                  <a:lnTo>
                    <a:pt x="174" y="74"/>
                  </a:lnTo>
                  <a:lnTo>
                    <a:pt x="184" y="42"/>
                  </a:lnTo>
                  <a:lnTo>
                    <a:pt x="194" y="20"/>
                  </a:lnTo>
                  <a:lnTo>
                    <a:pt x="198" y="12"/>
                  </a:lnTo>
                  <a:lnTo>
                    <a:pt x="204" y="6"/>
                  </a:lnTo>
                  <a:lnTo>
                    <a:pt x="210" y="2"/>
                  </a:lnTo>
                  <a:lnTo>
                    <a:pt x="214" y="0"/>
                  </a:lnTo>
                  <a:lnTo>
                    <a:pt x="218" y="2"/>
                  </a:lnTo>
                  <a:lnTo>
                    <a:pt x="222" y="6"/>
                  </a:lnTo>
                  <a:lnTo>
                    <a:pt x="226" y="12"/>
                  </a:lnTo>
                  <a:lnTo>
                    <a:pt x="230" y="20"/>
                  </a:lnTo>
                  <a:lnTo>
                    <a:pt x="238" y="40"/>
                  </a:lnTo>
                  <a:lnTo>
                    <a:pt x="244" y="70"/>
                  </a:lnTo>
                  <a:lnTo>
                    <a:pt x="252" y="106"/>
                  </a:lnTo>
                  <a:lnTo>
                    <a:pt x="258" y="150"/>
                  </a:lnTo>
                  <a:lnTo>
                    <a:pt x="270" y="254"/>
                  </a:lnTo>
                  <a:lnTo>
                    <a:pt x="294" y="514"/>
                  </a:lnTo>
                  <a:lnTo>
                    <a:pt x="308" y="664"/>
                  </a:lnTo>
                  <a:lnTo>
                    <a:pt x="324" y="818"/>
                  </a:lnTo>
                  <a:lnTo>
                    <a:pt x="342" y="974"/>
                  </a:lnTo>
                  <a:lnTo>
                    <a:pt x="354" y="1050"/>
                  </a:lnTo>
                  <a:lnTo>
                    <a:pt x="366" y="1126"/>
                  </a:lnTo>
                  <a:lnTo>
                    <a:pt x="378" y="1200"/>
                  </a:lnTo>
                  <a:lnTo>
                    <a:pt x="392" y="1270"/>
                  </a:lnTo>
                  <a:lnTo>
                    <a:pt x="408" y="1338"/>
                  </a:lnTo>
                  <a:lnTo>
                    <a:pt x="424" y="1402"/>
                  </a:lnTo>
                  <a:lnTo>
                    <a:pt x="444" y="1462"/>
                  </a:lnTo>
                  <a:lnTo>
                    <a:pt x="464" y="1518"/>
                  </a:lnTo>
                  <a:lnTo>
                    <a:pt x="484" y="1568"/>
                  </a:lnTo>
                  <a:lnTo>
                    <a:pt x="508" y="1612"/>
                  </a:lnTo>
                  <a:lnTo>
                    <a:pt x="520" y="1632"/>
                  </a:lnTo>
                  <a:lnTo>
                    <a:pt x="534" y="1650"/>
                  </a:lnTo>
                  <a:lnTo>
                    <a:pt x="546" y="1666"/>
                  </a:lnTo>
                  <a:lnTo>
                    <a:pt x="560" y="1680"/>
                  </a:lnTo>
                  <a:lnTo>
                    <a:pt x="574" y="1694"/>
                  </a:lnTo>
                  <a:lnTo>
                    <a:pt x="590" y="1704"/>
                  </a:lnTo>
                  <a:lnTo>
                    <a:pt x="606" y="1712"/>
                  </a:lnTo>
                  <a:lnTo>
                    <a:pt x="622" y="1718"/>
                  </a:lnTo>
                </a:path>
              </a:pathLst>
            </a:custGeom>
            <a:noFill/>
            <a:ln w="25400">
              <a:solidFill>
                <a:srgbClr val="FE911B"/>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92781" name="Line 141"/>
            <p:cNvSpPr>
              <a:spLocks noChangeShapeType="1"/>
            </p:cNvSpPr>
            <p:nvPr/>
          </p:nvSpPr>
          <p:spPr bwMode="auto">
            <a:xfrm>
              <a:off x="2875" y="3193"/>
              <a:ext cx="266" cy="1"/>
            </a:xfrm>
            <a:prstGeom prst="line">
              <a:avLst/>
            </a:prstGeom>
            <a:noFill/>
            <a:ln w="25400">
              <a:solidFill>
                <a:srgbClr val="FE911B"/>
              </a:solidFill>
              <a:round/>
              <a:headEnd/>
              <a:tailEnd/>
            </a:ln>
          </p:spPr>
          <p:txBody>
            <a:bodyPr/>
            <a:lstStyle/>
            <a:p>
              <a:endParaRPr lang="en-ZA">
                <a:effectLst>
                  <a:outerShdw blurRad="38100" dist="38100" dir="2700000" algn="tl">
                    <a:srgbClr val="000000">
                      <a:alpha val="43137"/>
                    </a:srgbClr>
                  </a:outerShdw>
                </a:effectLst>
              </a:endParaRPr>
            </a:p>
          </p:txBody>
        </p:sp>
        <p:sp>
          <p:nvSpPr>
            <p:cNvPr id="1392782" name="Text Box 142"/>
            <p:cNvSpPr txBox="1">
              <a:spLocks noChangeArrowheads="1"/>
            </p:cNvSpPr>
            <p:nvPr/>
          </p:nvSpPr>
          <p:spPr bwMode="auto">
            <a:xfrm>
              <a:off x="3249" y="3693"/>
              <a:ext cx="1880" cy="212"/>
            </a:xfrm>
            <a:prstGeom prst="rect">
              <a:avLst/>
            </a:prstGeom>
            <a:noFill/>
            <a:ln w="9525" algn="ctr">
              <a:noFill/>
              <a:miter lim="800000"/>
              <a:headEnd/>
              <a:tailEnd/>
            </a:ln>
            <a:effectLst/>
          </p:spPr>
          <p:txBody>
            <a:bodyPr>
              <a:spAutoFit/>
            </a:bodyPr>
            <a:lstStyle/>
            <a:p>
              <a:pPr>
                <a:spcBef>
                  <a:spcPct val="50000"/>
                </a:spcBef>
              </a:pPr>
              <a:r>
                <a:rPr lang="en-GB" b="1" dirty="0" err="1">
                  <a:effectLst>
                    <a:outerShdw blurRad="38100" dist="38100" dir="2700000" algn="tl">
                      <a:srgbClr val="000000">
                        <a:alpha val="43137"/>
                      </a:srgbClr>
                    </a:outerShdw>
                  </a:effectLst>
                  <a:latin typeface="Verdana" pitchFamily="34" charset="0"/>
                </a:rPr>
                <a:t>Humalog</a:t>
              </a:r>
              <a:r>
                <a:rPr lang="en-GB" b="1" dirty="0">
                  <a:effectLst>
                    <a:outerShdw blurRad="38100" dist="38100" dir="2700000" algn="tl">
                      <a:srgbClr val="000000">
                        <a:alpha val="43137"/>
                      </a:srgbClr>
                    </a:outerShdw>
                  </a:effectLst>
                  <a:latin typeface="Verdana" pitchFamily="34" charset="0"/>
                </a:rPr>
                <a:t> Mix</a:t>
              </a:r>
              <a:r>
                <a:rPr lang="en-GB" b="1" baseline="30000" dirty="0">
                  <a:effectLst>
                    <a:outerShdw blurRad="38100" dist="38100" dir="2700000" algn="tl">
                      <a:srgbClr val="000000">
                        <a:alpha val="43137"/>
                      </a:srgbClr>
                    </a:outerShdw>
                  </a:effectLst>
                  <a:latin typeface="Verdana" pitchFamily="34" charset="0"/>
                </a:rPr>
                <a:t>®</a:t>
              </a:r>
              <a:r>
                <a:rPr lang="en-GB" b="1" dirty="0">
                  <a:effectLst>
                    <a:outerShdw blurRad="38100" dist="38100" dir="2700000" algn="tl">
                      <a:srgbClr val="000000">
                        <a:alpha val="43137"/>
                      </a:srgbClr>
                    </a:outerShdw>
                  </a:effectLst>
                  <a:latin typeface="Verdana" pitchFamily="34" charset="0"/>
                </a:rPr>
                <a:t> 25/50</a:t>
              </a:r>
              <a:endParaRPr lang="en-US" b="1" dirty="0">
                <a:effectLst>
                  <a:outerShdw blurRad="38100" dist="38100" dir="2700000" algn="tl">
                    <a:srgbClr val="000000">
                      <a:alpha val="43137"/>
                    </a:srgbClr>
                  </a:outerShdw>
                </a:effectLst>
                <a:latin typeface="Verdana" pitchFamily="34" charset="0"/>
              </a:endParaRPr>
            </a:p>
          </p:txBody>
        </p:sp>
        <p:sp>
          <p:nvSpPr>
            <p:cNvPr id="1392783" name="Line 143"/>
            <p:cNvSpPr>
              <a:spLocks noChangeShapeType="1"/>
            </p:cNvSpPr>
            <p:nvPr/>
          </p:nvSpPr>
          <p:spPr bwMode="auto">
            <a:xfrm>
              <a:off x="2888" y="3830"/>
              <a:ext cx="266" cy="1"/>
            </a:xfrm>
            <a:prstGeom prst="line">
              <a:avLst/>
            </a:prstGeom>
            <a:noFill/>
            <a:ln w="25400">
              <a:solidFill>
                <a:schemeClr val="tx1">
                  <a:lumMod val="95000"/>
                </a:schemeClr>
              </a:solidFill>
              <a:round/>
              <a:headEnd/>
              <a:tailEnd/>
            </a:ln>
          </p:spPr>
          <p:txBody>
            <a:bodyPr/>
            <a:lstStyle/>
            <a:p>
              <a:endParaRPr lang="en-ZA">
                <a:effectLst>
                  <a:outerShdw blurRad="38100" dist="38100" dir="2700000" algn="tl">
                    <a:srgbClr val="000000">
                      <a:alpha val="43137"/>
                    </a:srgbClr>
                  </a:outerShdw>
                </a:effectLst>
              </a:endParaRPr>
            </a:p>
          </p:txBody>
        </p:sp>
        <p:sp>
          <p:nvSpPr>
            <p:cNvPr id="1392784" name="Freeform 144"/>
            <p:cNvSpPr>
              <a:spLocks/>
            </p:cNvSpPr>
            <p:nvPr/>
          </p:nvSpPr>
          <p:spPr bwMode="auto">
            <a:xfrm>
              <a:off x="2962" y="884"/>
              <a:ext cx="2480" cy="1775"/>
            </a:xfrm>
            <a:custGeom>
              <a:avLst/>
              <a:gdLst/>
              <a:ahLst/>
              <a:cxnLst>
                <a:cxn ang="0">
                  <a:pos x="0" y="1775"/>
                </a:cxn>
                <a:cxn ang="0">
                  <a:pos x="14" y="1738"/>
                </a:cxn>
                <a:cxn ang="0">
                  <a:pos x="18" y="1724"/>
                </a:cxn>
                <a:cxn ang="0">
                  <a:pos x="22" y="1708"/>
                </a:cxn>
                <a:cxn ang="0">
                  <a:pos x="26" y="1687"/>
                </a:cxn>
                <a:cxn ang="0">
                  <a:pos x="30" y="1661"/>
                </a:cxn>
                <a:cxn ang="0">
                  <a:pos x="36" y="1579"/>
                </a:cxn>
                <a:cxn ang="0">
                  <a:pos x="74" y="966"/>
                </a:cxn>
                <a:cxn ang="0">
                  <a:pos x="101" y="611"/>
                </a:cxn>
                <a:cxn ang="0">
                  <a:pos x="128" y="350"/>
                </a:cxn>
                <a:cxn ang="0">
                  <a:pos x="154" y="180"/>
                </a:cxn>
                <a:cxn ang="0">
                  <a:pos x="175" y="82"/>
                </a:cxn>
                <a:cxn ang="0">
                  <a:pos x="189" y="22"/>
                </a:cxn>
                <a:cxn ang="0">
                  <a:pos x="195" y="10"/>
                </a:cxn>
                <a:cxn ang="0">
                  <a:pos x="199" y="4"/>
                </a:cxn>
                <a:cxn ang="0">
                  <a:pos x="203" y="0"/>
                </a:cxn>
                <a:cxn ang="0">
                  <a:pos x="207" y="0"/>
                </a:cxn>
                <a:cxn ang="0">
                  <a:pos x="211" y="2"/>
                </a:cxn>
                <a:cxn ang="0">
                  <a:pos x="215" y="8"/>
                </a:cxn>
                <a:cxn ang="0">
                  <a:pos x="223" y="22"/>
                </a:cxn>
                <a:cxn ang="0">
                  <a:pos x="227" y="35"/>
                </a:cxn>
                <a:cxn ang="0">
                  <a:pos x="231" y="53"/>
                </a:cxn>
                <a:cxn ang="0">
                  <a:pos x="259" y="160"/>
                </a:cxn>
                <a:cxn ang="0">
                  <a:pos x="333" y="480"/>
                </a:cxn>
                <a:cxn ang="0">
                  <a:pos x="376" y="654"/>
                </a:cxn>
                <a:cxn ang="0">
                  <a:pos x="406" y="785"/>
                </a:cxn>
                <a:cxn ang="0">
                  <a:pos x="427" y="864"/>
                </a:cxn>
                <a:cxn ang="0">
                  <a:pos x="439" y="903"/>
                </a:cxn>
                <a:cxn ang="0">
                  <a:pos x="453" y="948"/>
                </a:cxn>
                <a:cxn ang="0">
                  <a:pos x="470" y="995"/>
                </a:cxn>
                <a:cxn ang="0">
                  <a:pos x="490" y="1042"/>
                </a:cxn>
                <a:cxn ang="0">
                  <a:pos x="514" y="1093"/>
                </a:cxn>
                <a:cxn ang="0">
                  <a:pos x="542" y="1142"/>
                </a:cxn>
                <a:cxn ang="0">
                  <a:pos x="572" y="1189"/>
                </a:cxn>
                <a:cxn ang="0">
                  <a:pos x="590" y="1214"/>
                </a:cxn>
                <a:cxn ang="0">
                  <a:pos x="605" y="1232"/>
                </a:cxn>
                <a:cxn ang="0">
                  <a:pos x="626" y="1259"/>
                </a:cxn>
                <a:cxn ang="0">
                  <a:pos x="644" y="1280"/>
                </a:cxn>
                <a:cxn ang="0">
                  <a:pos x="665" y="1298"/>
                </a:cxn>
                <a:cxn ang="0">
                  <a:pos x="689" y="1316"/>
                </a:cxn>
                <a:cxn ang="0">
                  <a:pos x="722" y="1334"/>
                </a:cxn>
                <a:cxn ang="0">
                  <a:pos x="782" y="1352"/>
                </a:cxn>
                <a:cxn ang="0">
                  <a:pos x="827" y="1358"/>
                </a:cxn>
                <a:cxn ang="0">
                  <a:pos x="872" y="1361"/>
                </a:cxn>
                <a:cxn ang="0">
                  <a:pos x="1001" y="1364"/>
                </a:cxn>
                <a:cxn ang="0">
                  <a:pos x="1094" y="1364"/>
                </a:cxn>
                <a:cxn ang="0">
                  <a:pos x="1214" y="1361"/>
                </a:cxn>
                <a:cxn ang="0">
                  <a:pos x="1382" y="1372"/>
                </a:cxn>
                <a:cxn ang="0">
                  <a:pos x="1550" y="1400"/>
                </a:cxn>
                <a:cxn ang="0">
                  <a:pos x="1758" y="1452"/>
                </a:cxn>
                <a:cxn ang="0">
                  <a:pos x="1966" y="1520"/>
                </a:cxn>
                <a:cxn ang="0">
                  <a:pos x="2159" y="1595"/>
                </a:cxn>
                <a:cxn ang="0">
                  <a:pos x="2234" y="1628"/>
                </a:cxn>
                <a:cxn ang="0">
                  <a:pos x="2348" y="1682"/>
                </a:cxn>
                <a:cxn ang="0">
                  <a:pos x="2480" y="1745"/>
                </a:cxn>
              </a:cxnLst>
              <a:rect l="0" t="0" r="r" b="b"/>
              <a:pathLst>
                <a:path w="2480" h="1775">
                  <a:moveTo>
                    <a:pt x="0" y="1775"/>
                  </a:moveTo>
                  <a:lnTo>
                    <a:pt x="14" y="1738"/>
                  </a:lnTo>
                  <a:lnTo>
                    <a:pt x="18" y="1724"/>
                  </a:lnTo>
                  <a:lnTo>
                    <a:pt x="22" y="1708"/>
                  </a:lnTo>
                  <a:lnTo>
                    <a:pt x="26" y="1687"/>
                  </a:lnTo>
                  <a:lnTo>
                    <a:pt x="30" y="1661"/>
                  </a:lnTo>
                  <a:lnTo>
                    <a:pt x="36" y="1579"/>
                  </a:lnTo>
                  <a:lnTo>
                    <a:pt x="74" y="966"/>
                  </a:lnTo>
                  <a:lnTo>
                    <a:pt x="101" y="611"/>
                  </a:lnTo>
                  <a:cubicBezTo>
                    <a:pt x="110" y="509"/>
                    <a:pt x="119" y="422"/>
                    <a:pt x="128" y="350"/>
                  </a:cubicBezTo>
                  <a:cubicBezTo>
                    <a:pt x="138" y="279"/>
                    <a:pt x="144" y="223"/>
                    <a:pt x="154" y="180"/>
                  </a:cubicBezTo>
                  <a:lnTo>
                    <a:pt x="175" y="82"/>
                  </a:lnTo>
                  <a:lnTo>
                    <a:pt x="189" y="22"/>
                  </a:lnTo>
                  <a:lnTo>
                    <a:pt x="195" y="10"/>
                  </a:lnTo>
                  <a:lnTo>
                    <a:pt x="199" y="4"/>
                  </a:lnTo>
                  <a:lnTo>
                    <a:pt x="203" y="0"/>
                  </a:lnTo>
                  <a:lnTo>
                    <a:pt x="207" y="0"/>
                  </a:lnTo>
                  <a:lnTo>
                    <a:pt x="211" y="2"/>
                  </a:lnTo>
                  <a:lnTo>
                    <a:pt x="215" y="8"/>
                  </a:lnTo>
                  <a:lnTo>
                    <a:pt x="223" y="22"/>
                  </a:lnTo>
                  <a:lnTo>
                    <a:pt x="227" y="35"/>
                  </a:lnTo>
                  <a:lnTo>
                    <a:pt x="231" y="53"/>
                  </a:lnTo>
                  <a:cubicBezTo>
                    <a:pt x="236" y="74"/>
                    <a:pt x="242" y="89"/>
                    <a:pt x="259" y="160"/>
                  </a:cubicBezTo>
                  <a:cubicBezTo>
                    <a:pt x="276" y="232"/>
                    <a:pt x="314" y="398"/>
                    <a:pt x="333" y="480"/>
                  </a:cubicBezTo>
                  <a:cubicBezTo>
                    <a:pt x="352" y="562"/>
                    <a:pt x="364" y="603"/>
                    <a:pt x="376" y="654"/>
                  </a:cubicBezTo>
                  <a:cubicBezTo>
                    <a:pt x="388" y="702"/>
                    <a:pt x="397" y="751"/>
                    <a:pt x="406" y="785"/>
                  </a:cubicBezTo>
                  <a:cubicBezTo>
                    <a:pt x="415" y="820"/>
                    <a:pt x="421" y="842"/>
                    <a:pt x="427" y="864"/>
                  </a:cubicBezTo>
                  <a:lnTo>
                    <a:pt x="439" y="903"/>
                  </a:lnTo>
                  <a:lnTo>
                    <a:pt x="453" y="948"/>
                  </a:lnTo>
                  <a:lnTo>
                    <a:pt x="470" y="995"/>
                  </a:lnTo>
                  <a:lnTo>
                    <a:pt x="490" y="1042"/>
                  </a:lnTo>
                  <a:lnTo>
                    <a:pt x="514" y="1093"/>
                  </a:lnTo>
                  <a:lnTo>
                    <a:pt x="542" y="1142"/>
                  </a:lnTo>
                  <a:lnTo>
                    <a:pt x="572" y="1189"/>
                  </a:lnTo>
                  <a:lnTo>
                    <a:pt x="590" y="1214"/>
                  </a:lnTo>
                  <a:lnTo>
                    <a:pt x="605" y="1232"/>
                  </a:lnTo>
                  <a:lnTo>
                    <a:pt x="626" y="1259"/>
                  </a:lnTo>
                  <a:lnTo>
                    <a:pt x="644" y="1280"/>
                  </a:lnTo>
                  <a:lnTo>
                    <a:pt x="665" y="1298"/>
                  </a:lnTo>
                  <a:lnTo>
                    <a:pt x="689" y="1316"/>
                  </a:lnTo>
                  <a:lnTo>
                    <a:pt x="722" y="1334"/>
                  </a:lnTo>
                  <a:cubicBezTo>
                    <a:pt x="737" y="1338"/>
                    <a:pt x="761" y="1349"/>
                    <a:pt x="782" y="1352"/>
                  </a:cubicBezTo>
                  <a:cubicBezTo>
                    <a:pt x="799" y="1356"/>
                    <a:pt x="812" y="1356"/>
                    <a:pt x="827" y="1358"/>
                  </a:cubicBezTo>
                  <a:cubicBezTo>
                    <a:pt x="842" y="1360"/>
                    <a:pt x="843" y="1360"/>
                    <a:pt x="872" y="1361"/>
                  </a:cubicBezTo>
                  <a:cubicBezTo>
                    <a:pt x="920" y="1366"/>
                    <a:pt x="961" y="1363"/>
                    <a:pt x="1001" y="1364"/>
                  </a:cubicBezTo>
                  <a:cubicBezTo>
                    <a:pt x="1041" y="1365"/>
                    <a:pt x="1059" y="1365"/>
                    <a:pt x="1094" y="1364"/>
                  </a:cubicBezTo>
                  <a:lnTo>
                    <a:pt x="1214" y="1361"/>
                  </a:lnTo>
                  <a:cubicBezTo>
                    <a:pt x="1262" y="1362"/>
                    <a:pt x="1326" y="1366"/>
                    <a:pt x="1382" y="1372"/>
                  </a:cubicBezTo>
                  <a:cubicBezTo>
                    <a:pt x="1439" y="1378"/>
                    <a:pt x="1487" y="1387"/>
                    <a:pt x="1550" y="1400"/>
                  </a:cubicBezTo>
                  <a:cubicBezTo>
                    <a:pt x="1613" y="1413"/>
                    <a:pt x="1689" y="1432"/>
                    <a:pt x="1758" y="1452"/>
                  </a:cubicBezTo>
                  <a:cubicBezTo>
                    <a:pt x="1827" y="1472"/>
                    <a:pt x="1884" y="1488"/>
                    <a:pt x="1966" y="1520"/>
                  </a:cubicBezTo>
                  <a:cubicBezTo>
                    <a:pt x="2033" y="1544"/>
                    <a:pt x="2114" y="1576"/>
                    <a:pt x="2159" y="1595"/>
                  </a:cubicBezTo>
                  <a:cubicBezTo>
                    <a:pt x="2204" y="1613"/>
                    <a:pt x="2202" y="1614"/>
                    <a:pt x="2234" y="1628"/>
                  </a:cubicBezTo>
                  <a:cubicBezTo>
                    <a:pt x="2295" y="1658"/>
                    <a:pt x="2307" y="1663"/>
                    <a:pt x="2348" y="1682"/>
                  </a:cubicBezTo>
                  <a:cubicBezTo>
                    <a:pt x="2389" y="1701"/>
                    <a:pt x="2452" y="1732"/>
                    <a:pt x="2480" y="1745"/>
                  </a:cubicBezTo>
                </a:path>
              </a:pathLst>
            </a:custGeom>
            <a:noFill/>
            <a:ln w="25400">
              <a:solidFill>
                <a:schemeClr val="tx1">
                  <a:lumMod val="85000"/>
                </a:schemeClr>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92785" name="Text Box 145"/>
            <p:cNvSpPr txBox="1">
              <a:spLocks noChangeArrowheads="1"/>
            </p:cNvSpPr>
            <p:nvPr/>
          </p:nvSpPr>
          <p:spPr bwMode="auto">
            <a:xfrm>
              <a:off x="4638" y="1187"/>
              <a:ext cx="1011" cy="404"/>
            </a:xfrm>
            <a:prstGeom prst="rect">
              <a:avLst/>
            </a:prstGeom>
            <a:noFill/>
            <a:ln w="9525" algn="ctr">
              <a:noFill/>
              <a:miter lim="800000"/>
              <a:headEnd/>
              <a:tailEnd/>
            </a:ln>
            <a:effectLst/>
          </p:spPr>
          <p:txBody>
            <a:bodyPr>
              <a:spAutoFit/>
            </a:bodyPr>
            <a:lstStyle/>
            <a:p>
              <a:pPr>
                <a:spcBef>
                  <a:spcPct val="50000"/>
                </a:spcBef>
              </a:pPr>
              <a:r>
                <a:rPr lang="en-GB" sz="1800" dirty="0">
                  <a:effectLst>
                    <a:outerShdw blurRad="38100" dist="38100" dir="2700000" algn="tl">
                      <a:srgbClr val="000000">
                        <a:alpha val="43137"/>
                      </a:srgbClr>
                    </a:outerShdw>
                  </a:effectLst>
                  <a:latin typeface="Verdana" pitchFamily="34" charset="0"/>
                </a:rPr>
                <a:t>Profiles are schematic</a:t>
              </a:r>
              <a:endParaRPr lang="en-US" sz="1800" dirty="0">
                <a:effectLst>
                  <a:outerShdw blurRad="38100" dist="38100" dir="2700000" algn="tl">
                    <a:srgbClr val="000000">
                      <a:alpha val="43137"/>
                    </a:srgbClr>
                  </a:outerShdw>
                </a:effectLst>
                <a:latin typeface="Verdana"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1392643"/>
                                        </p:tgtEl>
                                        <p:attrNameLst>
                                          <p:attrName>style.visibility</p:attrName>
                                        </p:attrNameLst>
                                      </p:cBhvr>
                                      <p:to>
                                        <p:strVal val="visible"/>
                                      </p:to>
                                    </p:set>
                                    <p:anim calcmode="lin" valueType="num">
                                      <p:cBhvr>
                                        <p:cTn id="7" dur="1000" fill="hold"/>
                                        <p:tgtEl>
                                          <p:spTgt spid="1392643"/>
                                        </p:tgtEl>
                                        <p:attrNameLst>
                                          <p:attrName>ppt_w</p:attrName>
                                        </p:attrNameLst>
                                      </p:cBhvr>
                                      <p:tavLst>
                                        <p:tav tm="0">
                                          <p:val>
                                            <p:fltVal val="0"/>
                                          </p:val>
                                        </p:tav>
                                        <p:tav tm="100000">
                                          <p:val>
                                            <p:strVal val="#ppt_w"/>
                                          </p:val>
                                        </p:tav>
                                      </p:tavLst>
                                    </p:anim>
                                    <p:anim calcmode="lin" valueType="num">
                                      <p:cBhvr>
                                        <p:cTn id="8" dur="1000" fill="hold"/>
                                        <p:tgtEl>
                                          <p:spTgt spid="1392643"/>
                                        </p:tgtEl>
                                        <p:attrNameLst>
                                          <p:attrName>ppt_h</p:attrName>
                                        </p:attrNameLst>
                                      </p:cBhvr>
                                      <p:tavLst>
                                        <p:tav tm="0">
                                          <p:val>
                                            <p:fltVal val="0"/>
                                          </p:val>
                                        </p:tav>
                                        <p:tav tm="100000">
                                          <p:val>
                                            <p:strVal val="#ppt_h"/>
                                          </p:val>
                                        </p:tav>
                                      </p:tavLst>
                                    </p:anim>
                                    <p:anim calcmode="lin" valueType="num">
                                      <p:cBhvr>
                                        <p:cTn id="9" dur="1000" fill="hold"/>
                                        <p:tgtEl>
                                          <p:spTgt spid="139264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1392643"/>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1392649"/>
                                        </p:tgtEl>
                                        <p:attrNameLst>
                                          <p:attrName>style.visibility</p:attrName>
                                        </p:attrNameLst>
                                      </p:cBhvr>
                                      <p:to>
                                        <p:strVal val="visible"/>
                                      </p:to>
                                    </p:set>
                                    <p:animEffect transition="in" filter="wipe(left)">
                                      <p:cBhvr>
                                        <p:cTn id="14" dur="500"/>
                                        <p:tgtEl>
                                          <p:spTgt spid="1392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14818" name="Group 1026"/>
          <p:cNvGrpSpPr>
            <a:grpSpLocks/>
          </p:cNvGrpSpPr>
          <p:nvPr/>
        </p:nvGrpSpPr>
        <p:grpSpPr bwMode="auto">
          <a:xfrm>
            <a:off x="1100138" y="1350963"/>
            <a:ext cx="7010400" cy="1031875"/>
            <a:chOff x="1323" y="1019"/>
            <a:chExt cx="3605" cy="542"/>
          </a:xfrm>
        </p:grpSpPr>
        <p:grpSp>
          <p:nvGrpSpPr>
            <p:cNvPr id="1314819" name="Group 1027"/>
            <p:cNvGrpSpPr>
              <a:grpSpLocks/>
            </p:cNvGrpSpPr>
            <p:nvPr/>
          </p:nvGrpSpPr>
          <p:grpSpPr bwMode="auto">
            <a:xfrm>
              <a:off x="1323" y="1023"/>
              <a:ext cx="3605" cy="538"/>
              <a:chOff x="1536" y="1311"/>
              <a:chExt cx="3552" cy="945"/>
            </a:xfrm>
          </p:grpSpPr>
          <p:sp>
            <p:nvSpPr>
              <p:cNvPr id="1314820" name="Oval 1028"/>
              <p:cNvSpPr>
                <a:spLocks noChangeArrowheads="1"/>
              </p:cNvSpPr>
              <p:nvPr/>
            </p:nvSpPr>
            <p:spPr bwMode="auto">
              <a:xfrm>
                <a:off x="2736" y="1311"/>
                <a:ext cx="2352" cy="945"/>
              </a:xfrm>
              <a:prstGeom prst="ellipse">
                <a:avLst/>
              </a:prstGeom>
              <a:solidFill>
                <a:srgbClr val="FFFF00"/>
              </a:solidFill>
              <a:ln w="9525">
                <a:noFill/>
                <a:round/>
                <a:headEnd/>
                <a:tailEnd/>
              </a:ln>
              <a:effectLst/>
            </p:spPr>
            <p:txBody>
              <a:bodyPr wrap="none" anchor="ctr"/>
              <a:lstStyle/>
              <a:p>
                <a:endParaRPr lang="en-ZA"/>
              </a:p>
            </p:txBody>
          </p:sp>
          <p:sp>
            <p:nvSpPr>
              <p:cNvPr id="1314821" name="Oval 1029"/>
              <p:cNvSpPr>
                <a:spLocks noChangeArrowheads="1"/>
              </p:cNvSpPr>
              <p:nvPr/>
            </p:nvSpPr>
            <p:spPr bwMode="auto">
              <a:xfrm>
                <a:off x="1536" y="1311"/>
                <a:ext cx="2352" cy="945"/>
              </a:xfrm>
              <a:prstGeom prst="ellipse">
                <a:avLst/>
              </a:prstGeom>
              <a:solidFill>
                <a:srgbClr val="00CCFF"/>
              </a:solidFill>
              <a:ln w="9525">
                <a:noFill/>
                <a:round/>
                <a:headEnd/>
                <a:tailEnd/>
              </a:ln>
              <a:effectLst/>
            </p:spPr>
            <p:txBody>
              <a:bodyPr wrap="none" anchor="ctr"/>
              <a:lstStyle/>
              <a:p>
                <a:endParaRPr lang="en-ZA"/>
              </a:p>
            </p:txBody>
          </p:sp>
          <p:sp>
            <p:nvSpPr>
              <p:cNvPr id="1314822" name="Oval 1030"/>
              <p:cNvSpPr>
                <a:spLocks noChangeArrowheads="1"/>
              </p:cNvSpPr>
              <p:nvPr/>
            </p:nvSpPr>
            <p:spPr bwMode="auto">
              <a:xfrm>
                <a:off x="2688" y="1311"/>
                <a:ext cx="2352" cy="945"/>
              </a:xfrm>
              <a:prstGeom prst="ellipse">
                <a:avLst/>
              </a:prstGeom>
              <a:solidFill>
                <a:srgbClr val="FFFF00">
                  <a:alpha val="50000"/>
                </a:srgbClr>
              </a:solidFill>
              <a:ln w="9525">
                <a:noFill/>
                <a:round/>
                <a:headEnd/>
                <a:tailEnd/>
              </a:ln>
              <a:effectLst/>
            </p:spPr>
            <p:txBody>
              <a:bodyPr wrap="none" anchor="ctr"/>
              <a:lstStyle/>
              <a:p>
                <a:endParaRPr lang="en-ZA"/>
              </a:p>
            </p:txBody>
          </p:sp>
        </p:grpSp>
        <p:sp>
          <p:nvSpPr>
            <p:cNvPr id="1314823" name="Text Box 1031"/>
            <p:cNvSpPr txBox="1">
              <a:spLocks noChangeArrowheads="1"/>
            </p:cNvSpPr>
            <p:nvPr/>
          </p:nvSpPr>
          <p:spPr bwMode="auto">
            <a:xfrm>
              <a:off x="1560" y="1021"/>
              <a:ext cx="923" cy="432"/>
            </a:xfrm>
            <a:prstGeom prst="rect">
              <a:avLst/>
            </a:prstGeom>
            <a:noFill/>
            <a:ln w="9525">
              <a:noFill/>
              <a:miter lim="800000"/>
              <a:headEnd/>
              <a:tailEnd/>
            </a:ln>
            <a:effectLst/>
          </p:spPr>
          <p:txBody>
            <a:bodyPr wrap="none">
              <a:spAutoFit/>
            </a:bodyPr>
            <a:lstStyle/>
            <a:p>
              <a:pPr algn="ctr" eaLnBrk="0" hangingPunct="0"/>
              <a:r>
                <a:rPr lang="en-US" sz="2400" b="1">
                  <a:solidFill>
                    <a:srgbClr val="000066"/>
                  </a:solidFill>
                  <a:latin typeface="Arial" charset="0"/>
                </a:rPr>
                <a:t>Insulin</a:t>
              </a:r>
            </a:p>
            <a:p>
              <a:pPr algn="ctr" eaLnBrk="0" hangingPunct="0"/>
              <a:r>
                <a:rPr lang="en-US" sz="2400" b="1">
                  <a:solidFill>
                    <a:srgbClr val="000066"/>
                  </a:solidFill>
                  <a:latin typeface="Arial" charset="0"/>
                </a:rPr>
                <a:t>Resistance</a:t>
              </a:r>
              <a:endParaRPr lang="en-US" sz="2000" b="1">
                <a:solidFill>
                  <a:srgbClr val="000066"/>
                </a:solidFill>
                <a:latin typeface="Arial" charset="0"/>
              </a:endParaRPr>
            </a:p>
          </p:txBody>
        </p:sp>
        <p:sp>
          <p:nvSpPr>
            <p:cNvPr id="1314824" name="Text Box 1032"/>
            <p:cNvSpPr txBox="1">
              <a:spLocks noChangeArrowheads="1"/>
            </p:cNvSpPr>
            <p:nvPr/>
          </p:nvSpPr>
          <p:spPr bwMode="auto">
            <a:xfrm>
              <a:off x="2762" y="1029"/>
              <a:ext cx="749" cy="432"/>
            </a:xfrm>
            <a:prstGeom prst="rect">
              <a:avLst/>
            </a:prstGeom>
            <a:noFill/>
            <a:ln w="9525">
              <a:noFill/>
              <a:miter lim="800000"/>
              <a:headEnd/>
              <a:tailEnd/>
            </a:ln>
            <a:effectLst/>
          </p:spPr>
          <p:txBody>
            <a:bodyPr wrap="none">
              <a:spAutoFit/>
            </a:bodyPr>
            <a:lstStyle/>
            <a:p>
              <a:pPr algn="ctr" eaLnBrk="0" hangingPunct="0"/>
              <a:r>
                <a:rPr lang="en-US" sz="2400" b="1">
                  <a:solidFill>
                    <a:srgbClr val="000066"/>
                  </a:solidFill>
                  <a:latin typeface="Arial" charset="0"/>
                </a:rPr>
                <a:t>Type 2 </a:t>
              </a:r>
            </a:p>
            <a:p>
              <a:pPr algn="ctr" eaLnBrk="0" hangingPunct="0"/>
              <a:r>
                <a:rPr lang="en-US" sz="2400" b="1">
                  <a:solidFill>
                    <a:srgbClr val="000066"/>
                  </a:solidFill>
                  <a:latin typeface="Arial" charset="0"/>
                </a:rPr>
                <a:t>Diabetes</a:t>
              </a:r>
              <a:endParaRPr lang="en-US" sz="2000" b="1">
                <a:solidFill>
                  <a:srgbClr val="000066"/>
                </a:solidFill>
                <a:latin typeface="Arial" charset="0"/>
              </a:endParaRPr>
            </a:p>
          </p:txBody>
        </p:sp>
        <p:sp>
          <p:nvSpPr>
            <p:cNvPr id="1314825" name="Text Box 1033"/>
            <p:cNvSpPr txBox="1">
              <a:spLocks noChangeArrowheads="1"/>
            </p:cNvSpPr>
            <p:nvPr/>
          </p:nvSpPr>
          <p:spPr bwMode="auto">
            <a:xfrm>
              <a:off x="3707" y="1019"/>
              <a:ext cx="1000" cy="432"/>
            </a:xfrm>
            <a:prstGeom prst="rect">
              <a:avLst/>
            </a:prstGeom>
            <a:noFill/>
            <a:ln w="9525">
              <a:noFill/>
              <a:miter lim="800000"/>
              <a:headEnd/>
              <a:tailEnd/>
            </a:ln>
            <a:effectLst/>
          </p:spPr>
          <p:txBody>
            <a:bodyPr wrap="none">
              <a:spAutoFit/>
            </a:bodyPr>
            <a:lstStyle/>
            <a:p>
              <a:pPr algn="ctr" eaLnBrk="0" hangingPunct="0"/>
              <a:r>
                <a:rPr lang="en-US" sz="2400" b="1">
                  <a:solidFill>
                    <a:srgbClr val="000066"/>
                  </a:solidFill>
                  <a:latin typeface="Symbol" pitchFamily="18" charset="2"/>
                  <a:cs typeface="Times New Roman" pitchFamily="18" charset="0"/>
                </a:rPr>
                <a:t>b</a:t>
              </a:r>
              <a:r>
                <a:rPr lang="en-US" sz="2400" b="1">
                  <a:solidFill>
                    <a:srgbClr val="000066"/>
                  </a:solidFill>
                  <a:latin typeface="Arial" charset="0"/>
                  <a:cs typeface="Times New Roman" pitchFamily="18" charset="0"/>
                </a:rPr>
                <a:t>-cell</a:t>
              </a:r>
            </a:p>
            <a:p>
              <a:pPr algn="ctr" eaLnBrk="0" hangingPunct="0"/>
              <a:r>
                <a:rPr lang="en-US" sz="2400" b="1">
                  <a:solidFill>
                    <a:srgbClr val="000066"/>
                  </a:solidFill>
                  <a:latin typeface="Arial" charset="0"/>
                  <a:cs typeface="Times New Roman" pitchFamily="18" charset="0"/>
                </a:rPr>
                <a:t>Dysfunction</a:t>
              </a:r>
              <a:endParaRPr lang="en-US" sz="2400" b="1">
                <a:solidFill>
                  <a:srgbClr val="000066"/>
                </a:solidFill>
                <a:latin typeface="Arial" charset="0"/>
              </a:endParaRPr>
            </a:p>
          </p:txBody>
        </p:sp>
      </p:grpSp>
      <p:grpSp>
        <p:nvGrpSpPr>
          <p:cNvPr id="1314826" name="Group 1034"/>
          <p:cNvGrpSpPr>
            <a:grpSpLocks/>
          </p:cNvGrpSpPr>
          <p:nvPr/>
        </p:nvGrpSpPr>
        <p:grpSpPr bwMode="auto">
          <a:xfrm>
            <a:off x="1009650" y="2722563"/>
            <a:ext cx="7394575" cy="2989262"/>
            <a:chOff x="384" y="1934"/>
            <a:chExt cx="5616" cy="1964"/>
          </a:xfrm>
        </p:grpSpPr>
        <p:sp>
          <p:nvSpPr>
            <p:cNvPr id="1314827" name="Line 1035"/>
            <p:cNvSpPr>
              <a:spLocks noChangeShapeType="1"/>
            </p:cNvSpPr>
            <p:nvPr/>
          </p:nvSpPr>
          <p:spPr bwMode="auto">
            <a:xfrm>
              <a:off x="384" y="1934"/>
              <a:ext cx="0" cy="1964"/>
            </a:xfrm>
            <a:prstGeom prst="line">
              <a:avLst/>
            </a:prstGeom>
            <a:noFill/>
            <a:ln w="38100">
              <a:solidFill>
                <a:schemeClr val="tx2"/>
              </a:solidFill>
              <a:round/>
              <a:headEnd/>
              <a:tailEnd/>
            </a:ln>
            <a:effectLst/>
          </p:spPr>
          <p:txBody>
            <a:bodyPr/>
            <a:lstStyle/>
            <a:p>
              <a:endParaRPr lang="en-ZA"/>
            </a:p>
          </p:txBody>
        </p:sp>
        <p:sp>
          <p:nvSpPr>
            <p:cNvPr id="1314828" name="Line 1036"/>
            <p:cNvSpPr>
              <a:spLocks noChangeShapeType="1"/>
            </p:cNvSpPr>
            <p:nvPr/>
          </p:nvSpPr>
          <p:spPr bwMode="auto">
            <a:xfrm>
              <a:off x="384" y="3888"/>
              <a:ext cx="5616" cy="0"/>
            </a:xfrm>
            <a:prstGeom prst="line">
              <a:avLst/>
            </a:prstGeom>
            <a:noFill/>
            <a:ln w="38100">
              <a:solidFill>
                <a:schemeClr val="tx2"/>
              </a:solidFill>
              <a:round/>
              <a:headEnd/>
              <a:tailEnd/>
            </a:ln>
            <a:effectLst/>
          </p:spPr>
          <p:txBody>
            <a:bodyPr/>
            <a:lstStyle/>
            <a:p>
              <a:endParaRPr lang="en-ZA"/>
            </a:p>
          </p:txBody>
        </p:sp>
      </p:grpSp>
      <p:sp>
        <p:nvSpPr>
          <p:cNvPr id="1314829" name="Freeform 1037"/>
          <p:cNvSpPr>
            <a:spLocks/>
          </p:cNvSpPr>
          <p:nvPr/>
        </p:nvSpPr>
        <p:spPr bwMode="auto">
          <a:xfrm>
            <a:off x="1262063" y="3082925"/>
            <a:ext cx="6992937" cy="2105025"/>
          </a:xfrm>
          <a:custGeom>
            <a:avLst/>
            <a:gdLst/>
            <a:ahLst/>
            <a:cxnLst>
              <a:cxn ang="0">
                <a:pos x="0" y="13"/>
              </a:cxn>
              <a:cxn ang="0">
                <a:pos x="409" y="163"/>
              </a:cxn>
              <a:cxn ang="0">
                <a:pos x="1519" y="990"/>
              </a:cxn>
              <a:cxn ang="0">
                <a:pos x="5309" y="1223"/>
              </a:cxn>
            </a:cxnLst>
            <a:rect l="0" t="0" r="r" b="b"/>
            <a:pathLst>
              <a:path w="5309" h="1223">
                <a:moveTo>
                  <a:pt x="0" y="13"/>
                </a:moveTo>
                <a:cubicBezTo>
                  <a:pt x="68" y="38"/>
                  <a:pt x="156" y="0"/>
                  <a:pt x="409" y="163"/>
                </a:cubicBezTo>
                <a:cubicBezTo>
                  <a:pt x="662" y="326"/>
                  <a:pt x="702" y="813"/>
                  <a:pt x="1519" y="990"/>
                </a:cubicBezTo>
                <a:cubicBezTo>
                  <a:pt x="2336" y="1167"/>
                  <a:pt x="4520" y="1175"/>
                  <a:pt x="5309" y="1223"/>
                </a:cubicBezTo>
              </a:path>
            </a:pathLst>
          </a:custGeom>
          <a:noFill/>
          <a:ln w="76200" cmpd="sng">
            <a:solidFill>
              <a:srgbClr val="0000FF"/>
            </a:solidFill>
            <a:round/>
            <a:headEnd/>
            <a:tailEnd/>
          </a:ln>
          <a:effectLst/>
        </p:spPr>
        <p:txBody>
          <a:bodyPr/>
          <a:lstStyle/>
          <a:p>
            <a:endParaRPr lang="en-ZA"/>
          </a:p>
        </p:txBody>
      </p:sp>
      <p:sp>
        <p:nvSpPr>
          <p:cNvPr id="1314830" name="Freeform 1038"/>
          <p:cNvSpPr>
            <a:spLocks/>
          </p:cNvSpPr>
          <p:nvPr/>
        </p:nvSpPr>
        <p:spPr bwMode="auto">
          <a:xfrm>
            <a:off x="1327150" y="3027363"/>
            <a:ext cx="7004050" cy="2522537"/>
          </a:xfrm>
          <a:custGeom>
            <a:avLst/>
            <a:gdLst/>
            <a:ahLst/>
            <a:cxnLst>
              <a:cxn ang="0">
                <a:pos x="0" y="1224"/>
              </a:cxn>
              <a:cxn ang="0">
                <a:pos x="745" y="1115"/>
              </a:cxn>
              <a:cxn ang="0">
                <a:pos x="1480" y="158"/>
              </a:cxn>
              <a:cxn ang="0">
                <a:pos x="2323" y="167"/>
              </a:cxn>
              <a:cxn ang="0">
                <a:pos x="3316" y="859"/>
              </a:cxn>
              <a:cxn ang="0">
                <a:pos x="4351" y="1316"/>
              </a:cxn>
              <a:cxn ang="0">
                <a:pos x="5320" y="1499"/>
              </a:cxn>
            </a:cxnLst>
            <a:rect l="0" t="0" r="r" b="b"/>
            <a:pathLst>
              <a:path w="5320" h="1499">
                <a:moveTo>
                  <a:pt x="0" y="1224"/>
                </a:moveTo>
                <a:cubicBezTo>
                  <a:pt x="124" y="1206"/>
                  <a:pt x="498" y="1293"/>
                  <a:pt x="745" y="1115"/>
                </a:cubicBezTo>
                <a:cubicBezTo>
                  <a:pt x="992" y="937"/>
                  <a:pt x="1217" y="316"/>
                  <a:pt x="1480" y="158"/>
                </a:cubicBezTo>
                <a:cubicBezTo>
                  <a:pt x="1743" y="0"/>
                  <a:pt x="2017" y="50"/>
                  <a:pt x="2323" y="167"/>
                </a:cubicBezTo>
                <a:cubicBezTo>
                  <a:pt x="2629" y="284"/>
                  <a:pt x="2978" y="668"/>
                  <a:pt x="3316" y="859"/>
                </a:cubicBezTo>
                <a:cubicBezTo>
                  <a:pt x="3654" y="1050"/>
                  <a:pt x="4017" y="1209"/>
                  <a:pt x="4351" y="1316"/>
                </a:cubicBezTo>
                <a:cubicBezTo>
                  <a:pt x="4685" y="1423"/>
                  <a:pt x="5118" y="1461"/>
                  <a:pt x="5320" y="1499"/>
                </a:cubicBezTo>
              </a:path>
            </a:pathLst>
          </a:custGeom>
          <a:noFill/>
          <a:ln w="76200" cap="flat" cmpd="sng">
            <a:solidFill>
              <a:srgbClr val="FF66CC"/>
            </a:solidFill>
            <a:prstDash val="dash"/>
            <a:round/>
            <a:headEnd/>
            <a:tailEnd/>
          </a:ln>
          <a:effectLst/>
        </p:spPr>
        <p:txBody>
          <a:bodyPr/>
          <a:lstStyle/>
          <a:p>
            <a:endParaRPr lang="en-ZA"/>
          </a:p>
        </p:txBody>
      </p:sp>
      <p:sp>
        <p:nvSpPr>
          <p:cNvPr id="1314831" name="Text Box 1039"/>
          <p:cNvSpPr txBox="1">
            <a:spLocks noChangeArrowheads="1"/>
          </p:cNvSpPr>
          <p:nvPr/>
        </p:nvSpPr>
        <p:spPr bwMode="auto">
          <a:xfrm>
            <a:off x="7037388" y="4173538"/>
            <a:ext cx="1525587" cy="701675"/>
          </a:xfrm>
          <a:prstGeom prst="rect">
            <a:avLst/>
          </a:prstGeom>
          <a:solidFill>
            <a:srgbClr val="0000FF"/>
          </a:solidFill>
          <a:ln w="9525">
            <a:noFill/>
            <a:miter lim="800000"/>
            <a:headEnd/>
            <a:tailEnd/>
          </a:ln>
          <a:effectLst/>
        </p:spPr>
        <p:txBody>
          <a:bodyPr wrap="none">
            <a:spAutoFit/>
          </a:bodyPr>
          <a:lstStyle/>
          <a:p>
            <a:pPr algn="ctr" eaLnBrk="0" hangingPunct="0"/>
            <a:r>
              <a:rPr lang="en-US" sz="2000" b="1">
                <a:solidFill>
                  <a:srgbClr val="00FFFF"/>
                </a:solidFill>
                <a:effectLst>
                  <a:outerShdw blurRad="38100" dist="38100" dir="2700000" algn="tl">
                    <a:srgbClr val="000000"/>
                  </a:outerShdw>
                </a:effectLst>
                <a:latin typeface="Arial" charset="0"/>
              </a:rPr>
              <a:t>Insulin</a:t>
            </a:r>
          </a:p>
          <a:p>
            <a:pPr algn="ctr" eaLnBrk="0" hangingPunct="0"/>
            <a:r>
              <a:rPr lang="en-US" sz="2000" b="1">
                <a:solidFill>
                  <a:srgbClr val="00FFFF"/>
                </a:solidFill>
                <a:effectLst>
                  <a:outerShdw blurRad="38100" dist="38100" dir="2700000" algn="tl">
                    <a:srgbClr val="000000"/>
                  </a:outerShdw>
                </a:effectLst>
                <a:latin typeface="Arial" charset="0"/>
              </a:rPr>
              <a:t>Resistance</a:t>
            </a:r>
          </a:p>
        </p:txBody>
      </p:sp>
      <p:sp>
        <p:nvSpPr>
          <p:cNvPr id="1314832" name="Text Box 1040"/>
          <p:cNvSpPr txBox="1">
            <a:spLocks noChangeArrowheads="1"/>
          </p:cNvSpPr>
          <p:nvPr/>
        </p:nvSpPr>
        <p:spPr bwMode="auto">
          <a:xfrm rot="-2118508">
            <a:off x="6565900" y="2903538"/>
            <a:ext cx="2338388" cy="436562"/>
          </a:xfrm>
          <a:prstGeom prst="rect">
            <a:avLst/>
          </a:prstGeom>
          <a:solidFill>
            <a:srgbClr val="FFFF00"/>
          </a:solidFill>
          <a:ln w="9525">
            <a:solidFill>
              <a:srgbClr val="009900"/>
            </a:solidFill>
            <a:miter lim="800000"/>
            <a:headEnd/>
            <a:tailEnd/>
          </a:ln>
          <a:effectLst/>
        </p:spPr>
        <p:txBody>
          <a:bodyPr wrap="none">
            <a:spAutoFit/>
          </a:bodyPr>
          <a:lstStyle/>
          <a:p>
            <a:pPr algn="ctr" eaLnBrk="0" hangingPunct="0"/>
            <a:r>
              <a:rPr lang="en-US" sz="2200" b="1">
                <a:solidFill>
                  <a:srgbClr val="009900"/>
                </a:solidFill>
                <a:effectLst>
                  <a:outerShdw blurRad="38100" dist="38100" dir="2700000" algn="tl">
                    <a:srgbClr val="000000"/>
                  </a:outerShdw>
                </a:effectLst>
                <a:latin typeface="Arial" charset="0"/>
              </a:rPr>
              <a:t>Hyperglycaemia</a:t>
            </a:r>
          </a:p>
        </p:txBody>
      </p:sp>
      <p:sp>
        <p:nvSpPr>
          <p:cNvPr id="1314833" name="Text Box 1041"/>
          <p:cNvSpPr txBox="1">
            <a:spLocks noChangeArrowheads="1"/>
          </p:cNvSpPr>
          <p:nvPr/>
        </p:nvSpPr>
        <p:spPr bwMode="auto">
          <a:xfrm rot="2048959">
            <a:off x="898525" y="2949575"/>
            <a:ext cx="1862138" cy="396875"/>
          </a:xfrm>
          <a:prstGeom prst="rect">
            <a:avLst/>
          </a:prstGeom>
          <a:solidFill>
            <a:srgbClr val="0000FF"/>
          </a:solidFill>
          <a:ln w="9525">
            <a:noFill/>
            <a:miter lim="800000"/>
            <a:headEnd/>
            <a:tailEnd/>
          </a:ln>
          <a:effectLst/>
        </p:spPr>
        <p:txBody>
          <a:bodyPr wrap="none">
            <a:spAutoFit/>
          </a:bodyPr>
          <a:lstStyle/>
          <a:p>
            <a:pPr algn="ctr" eaLnBrk="0" hangingPunct="0"/>
            <a:r>
              <a:rPr lang="en-US" sz="2000" b="1">
                <a:solidFill>
                  <a:srgbClr val="00FFFF"/>
                </a:solidFill>
                <a:effectLst>
                  <a:outerShdw blurRad="38100" dist="38100" dir="2700000" algn="tl">
                    <a:srgbClr val="000000"/>
                  </a:outerShdw>
                </a:effectLst>
                <a:latin typeface="Arial" charset="0"/>
              </a:rPr>
              <a:t>Insulin Action</a:t>
            </a:r>
          </a:p>
        </p:txBody>
      </p:sp>
      <p:sp>
        <p:nvSpPr>
          <p:cNvPr id="1314835" name="Text Box 1043"/>
          <p:cNvSpPr txBox="1">
            <a:spLocks noChangeArrowheads="1"/>
          </p:cNvSpPr>
          <p:nvPr/>
        </p:nvSpPr>
        <p:spPr bwMode="auto">
          <a:xfrm>
            <a:off x="1963738" y="2459038"/>
            <a:ext cx="4594225" cy="457200"/>
          </a:xfrm>
          <a:prstGeom prst="rect">
            <a:avLst/>
          </a:prstGeom>
          <a:noFill/>
          <a:ln w="9525">
            <a:noFill/>
            <a:miter lim="800000"/>
            <a:headEnd/>
            <a:tailEnd/>
          </a:ln>
          <a:effectLst/>
        </p:spPr>
        <p:txBody>
          <a:bodyPr wrap="none">
            <a:spAutoFit/>
          </a:bodyPr>
          <a:lstStyle/>
          <a:p>
            <a:pPr algn="ctr" eaLnBrk="0" hangingPunct="0"/>
            <a:r>
              <a:rPr lang="en-US" sz="2400" b="1" dirty="0" err="1">
                <a:solidFill>
                  <a:srgbClr val="FFC000"/>
                </a:solidFill>
                <a:effectLst>
                  <a:outerShdw blurRad="38100" dist="38100" dir="2700000" algn="tl">
                    <a:srgbClr val="C0C0C0"/>
                  </a:outerShdw>
                </a:effectLst>
                <a:latin typeface="Arial Narrow" pitchFamily="34" charset="0"/>
              </a:rPr>
              <a:t>Hyperinsulinemia</a:t>
            </a:r>
            <a:r>
              <a:rPr lang="en-US" sz="2400" b="1" dirty="0">
                <a:solidFill>
                  <a:srgbClr val="FFC000"/>
                </a:solidFill>
                <a:effectLst>
                  <a:outerShdw blurRad="38100" dist="38100" dir="2700000" algn="tl">
                    <a:srgbClr val="C0C0C0"/>
                  </a:outerShdw>
                </a:effectLst>
                <a:latin typeface="Arial Narrow" pitchFamily="34" charset="0"/>
              </a:rPr>
              <a:t>, then</a:t>
            </a:r>
            <a:r>
              <a:rPr lang="en-US" sz="2400" b="1" dirty="0">
                <a:solidFill>
                  <a:srgbClr val="FFC000"/>
                </a:solidFill>
                <a:effectLst>
                  <a:outerShdw blurRad="38100" dist="38100" dir="2700000" algn="tl">
                    <a:srgbClr val="C0C0C0"/>
                  </a:outerShdw>
                </a:effectLst>
                <a:latin typeface="Symbol" pitchFamily="18" charset="2"/>
              </a:rPr>
              <a:t> b</a:t>
            </a:r>
            <a:r>
              <a:rPr lang="en-US" sz="2400" b="1" dirty="0">
                <a:solidFill>
                  <a:srgbClr val="FFC000"/>
                </a:solidFill>
                <a:effectLst>
                  <a:outerShdw blurRad="38100" dist="38100" dir="2700000" algn="tl">
                    <a:srgbClr val="C0C0C0"/>
                  </a:outerShdw>
                </a:effectLst>
                <a:latin typeface="Arial" charset="0"/>
              </a:rPr>
              <a:t>-</a:t>
            </a:r>
            <a:r>
              <a:rPr lang="en-US" sz="2400" b="1" dirty="0">
                <a:solidFill>
                  <a:srgbClr val="FFC000"/>
                </a:solidFill>
                <a:effectLst>
                  <a:outerShdw blurRad="38100" dist="38100" dir="2700000" algn="tl">
                    <a:srgbClr val="C0C0C0"/>
                  </a:outerShdw>
                </a:effectLst>
                <a:latin typeface="Arial Narrow" pitchFamily="34" charset="0"/>
              </a:rPr>
              <a:t>cell Failure</a:t>
            </a:r>
          </a:p>
        </p:txBody>
      </p:sp>
      <p:sp>
        <p:nvSpPr>
          <p:cNvPr id="1314836" name="Text Box 1044"/>
          <p:cNvSpPr txBox="1">
            <a:spLocks noChangeArrowheads="1"/>
          </p:cNvSpPr>
          <p:nvPr/>
        </p:nvSpPr>
        <p:spPr bwMode="auto">
          <a:xfrm>
            <a:off x="927100" y="5759450"/>
            <a:ext cx="1058863" cy="396875"/>
          </a:xfrm>
          <a:prstGeom prst="rect">
            <a:avLst/>
          </a:prstGeom>
          <a:noFill/>
          <a:ln w="9525">
            <a:noFill/>
            <a:miter lim="800000"/>
            <a:headEnd/>
            <a:tailEnd/>
          </a:ln>
          <a:effectLst/>
        </p:spPr>
        <p:txBody>
          <a:bodyPr wrap="none">
            <a:spAutoFit/>
          </a:bodyPr>
          <a:lstStyle/>
          <a:p>
            <a:pPr algn="ctr" eaLnBrk="0" hangingPunct="0"/>
            <a:r>
              <a:rPr lang="en-US" sz="2000" b="1" dirty="0">
                <a:solidFill>
                  <a:schemeClr val="tx1">
                    <a:lumMod val="95000"/>
                  </a:schemeClr>
                </a:solidFill>
                <a:latin typeface="Arial" charset="0"/>
              </a:rPr>
              <a:t>Normal</a:t>
            </a:r>
          </a:p>
        </p:txBody>
      </p:sp>
      <p:sp>
        <p:nvSpPr>
          <p:cNvPr id="1314837" name="Text Box 1045"/>
          <p:cNvSpPr txBox="1">
            <a:spLocks noChangeArrowheads="1"/>
          </p:cNvSpPr>
          <p:nvPr/>
        </p:nvSpPr>
        <p:spPr bwMode="auto">
          <a:xfrm>
            <a:off x="3251200" y="5761038"/>
            <a:ext cx="676275" cy="396875"/>
          </a:xfrm>
          <a:prstGeom prst="rect">
            <a:avLst/>
          </a:prstGeom>
          <a:noFill/>
          <a:ln w="9525">
            <a:noFill/>
            <a:miter lim="800000"/>
            <a:headEnd/>
            <a:tailEnd/>
          </a:ln>
          <a:effectLst/>
        </p:spPr>
        <p:txBody>
          <a:bodyPr wrap="none">
            <a:spAutoFit/>
          </a:bodyPr>
          <a:lstStyle/>
          <a:p>
            <a:pPr algn="ctr" eaLnBrk="0" hangingPunct="0"/>
            <a:r>
              <a:rPr lang="en-US" sz="2000" b="1" dirty="0">
                <a:solidFill>
                  <a:schemeClr val="tx1">
                    <a:lumMod val="95000"/>
                  </a:schemeClr>
                </a:solidFill>
                <a:latin typeface="Arial" charset="0"/>
              </a:rPr>
              <a:t>IGT</a:t>
            </a:r>
            <a:r>
              <a:rPr lang="en-US" sz="2000" b="1" dirty="0">
                <a:solidFill>
                  <a:srgbClr val="FF3300"/>
                </a:solidFill>
                <a:latin typeface="Arial" charset="0"/>
              </a:rPr>
              <a:t> </a:t>
            </a:r>
          </a:p>
        </p:txBody>
      </p:sp>
      <p:sp>
        <p:nvSpPr>
          <p:cNvPr id="1314838" name="Text Box 1046"/>
          <p:cNvSpPr txBox="1">
            <a:spLocks noChangeArrowheads="1"/>
          </p:cNvSpPr>
          <p:nvPr/>
        </p:nvSpPr>
        <p:spPr bwMode="auto">
          <a:xfrm>
            <a:off x="4633913" y="6156325"/>
            <a:ext cx="2049462" cy="701675"/>
          </a:xfrm>
          <a:prstGeom prst="rect">
            <a:avLst/>
          </a:prstGeom>
          <a:gradFill flip="none" rotWithShape="1">
            <a:gsLst>
              <a:gs pos="0">
                <a:schemeClr val="tx2">
                  <a:shade val="30000"/>
                  <a:satMod val="115000"/>
                </a:schemeClr>
              </a:gs>
              <a:gs pos="50000">
                <a:schemeClr val="tx2">
                  <a:shade val="67500"/>
                  <a:satMod val="115000"/>
                </a:schemeClr>
              </a:gs>
              <a:gs pos="100000">
                <a:schemeClr val="tx2">
                  <a:shade val="100000"/>
                  <a:satMod val="115000"/>
                </a:schemeClr>
              </a:gs>
            </a:gsLst>
            <a:lin ang="5400000" scaled="1"/>
            <a:tileRect/>
          </a:gradFill>
          <a:ln w="9525">
            <a:noFill/>
            <a:miter lim="800000"/>
            <a:headEnd/>
            <a:tailEnd/>
          </a:ln>
          <a:effectLst/>
        </p:spPr>
        <p:txBody>
          <a:bodyPr wrap="none">
            <a:spAutoFit/>
          </a:bodyPr>
          <a:lstStyle/>
          <a:p>
            <a:pPr algn="ctr" eaLnBrk="0" hangingPunct="0"/>
            <a:r>
              <a:rPr lang="en-US" sz="2000" b="1" dirty="0">
                <a:solidFill>
                  <a:schemeClr val="bg1"/>
                </a:solidFill>
                <a:latin typeface="Arial" charset="0"/>
              </a:rPr>
              <a:t>NEED INSULIN </a:t>
            </a:r>
          </a:p>
          <a:p>
            <a:pPr algn="ctr" eaLnBrk="0" hangingPunct="0"/>
            <a:r>
              <a:rPr lang="en-US" sz="2000" b="1" dirty="0">
                <a:solidFill>
                  <a:schemeClr val="bg1"/>
                </a:solidFill>
                <a:latin typeface="Arial" charset="0"/>
              </a:rPr>
              <a:t>THERAPY</a:t>
            </a:r>
          </a:p>
        </p:txBody>
      </p:sp>
      <p:sp>
        <p:nvSpPr>
          <p:cNvPr id="1314839" name="Text Box 1047"/>
          <p:cNvSpPr txBox="1">
            <a:spLocks noChangeArrowheads="1"/>
          </p:cNvSpPr>
          <p:nvPr/>
        </p:nvSpPr>
        <p:spPr bwMode="auto">
          <a:xfrm>
            <a:off x="6786563" y="5759450"/>
            <a:ext cx="1976437" cy="701675"/>
          </a:xfrm>
          <a:prstGeom prst="rect">
            <a:avLst/>
          </a:prstGeom>
          <a:noFill/>
          <a:ln w="9525">
            <a:noFill/>
            <a:miter lim="800000"/>
            <a:headEnd/>
            <a:tailEnd/>
          </a:ln>
          <a:effectLst/>
        </p:spPr>
        <p:txBody>
          <a:bodyPr wrap="none">
            <a:spAutoFit/>
          </a:bodyPr>
          <a:lstStyle/>
          <a:p>
            <a:pPr algn="ctr" eaLnBrk="0" hangingPunct="0"/>
            <a:r>
              <a:rPr lang="en-US" sz="2000" b="1" dirty="0">
                <a:solidFill>
                  <a:schemeClr val="tx1">
                    <a:lumMod val="95000"/>
                  </a:schemeClr>
                </a:solidFill>
                <a:latin typeface="Arial" charset="0"/>
              </a:rPr>
              <a:t>Progression o</a:t>
            </a:r>
            <a:r>
              <a:rPr lang="en-GB" sz="2000" b="1" dirty="0">
                <a:solidFill>
                  <a:schemeClr val="tx1">
                    <a:lumMod val="95000"/>
                  </a:schemeClr>
                </a:solidFill>
                <a:latin typeface="Arial" charset="0"/>
              </a:rPr>
              <a:t>f</a:t>
            </a:r>
            <a:br>
              <a:rPr lang="en-GB" sz="2000" b="1" dirty="0">
                <a:solidFill>
                  <a:schemeClr val="tx1">
                    <a:lumMod val="95000"/>
                  </a:schemeClr>
                </a:solidFill>
                <a:latin typeface="Arial" charset="0"/>
              </a:rPr>
            </a:br>
            <a:r>
              <a:rPr lang="en-GB" sz="2000" b="1" dirty="0">
                <a:solidFill>
                  <a:schemeClr val="tx1">
                    <a:lumMod val="95000"/>
                  </a:schemeClr>
                </a:solidFill>
                <a:latin typeface="Arial" charset="0"/>
              </a:rPr>
              <a:t>Type 2 DM</a:t>
            </a:r>
            <a:endParaRPr lang="en-US" sz="2000" b="1" dirty="0">
              <a:solidFill>
                <a:schemeClr val="tx1">
                  <a:lumMod val="95000"/>
                </a:schemeClr>
              </a:solidFill>
              <a:latin typeface="Arial" charset="0"/>
            </a:endParaRPr>
          </a:p>
        </p:txBody>
      </p:sp>
      <p:sp>
        <p:nvSpPr>
          <p:cNvPr id="1314840" name="Rectangle 1048"/>
          <p:cNvSpPr>
            <a:spLocks noChangeArrowheads="1"/>
          </p:cNvSpPr>
          <p:nvPr/>
        </p:nvSpPr>
        <p:spPr bwMode="auto">
          <a:xfrm>
            <a:off x="268288" y="119748"/>
            <a:ext cx="8648700" cy="762000"/>
          </a:xfrm>
          <a:prstGeom prst="rect">
            <a:avLst/>
          </a:prstGeom>
          <a:solidFill>
            <a:schemeClr val="tx1"/>
          </a:solidFill>
          <a:ln w="9525">
            <a:noFill/>
            <a:miter lim="800000"/>
            <a:headEnd/>
            <a:tailEnd/>
          </a:ln>
          <a:effectLst/>
        </p:spPr>
        <p:txBody>
          <a:bodyPr anchor="ctr"/>
          <a:lstStyle/>
          <a:p>
            <a:pPr algn="ctr" eaLnBrk="0" hangingPunct="0"/>
            <a:r>
              <a:rPr lang="en-US" sz="3600" b="1" dirty="0">
                <a:solidFill>
                  <a:schemeClr val="bg2">
                    <a:lumMod val="20000"/>
                    <a:lumOff val="80000"/>
                  </a:schemeClr>
                </a:solidFill>
                <a:effectLst>
                  <a:outerShdw blurRad="38100" dist="38100" dir="2700000" algn="tl">
                    <a:srgbClr val="C0C0C0"/>
                  </a:outerShdw>
                </a:effectLst>
                <a:latin typeface="FormalScrp421 BT" pitchFamily="66" charset="0"/>
              </a:rPr>
              <a:t>Pathogenesis of Type 2 Diabetes</a:t>
            </a:r>
            <a:endParaRPr lang="en-GB" sz="3600" b="1" dirty="0">
              <a:solidFill>
                <a:schemeClr val="bg2">
                  <a:lumMod val="20000"/>
                  <a:lumOff val="80000"/>
                </a:schemeClr>
              </a:solidFill>
              <a:effectLst>
                <a:outerShdw blurRad="38100" dist="38100" dir="2700000" algn="tl">
                  <a:srgbClr val="C0C0C0"/>
                </a:outerShdw>
              </a:effectLst>
              <a:latin typeface="FormalScrp421 BT" pitchFamily="66" charset="0"/>
            </a:endParaRPr>
          </a:p>
        </p:txBody>
      </p:sp>
      <p:sp>
        <p:nvSpPr>
          <p:cNvPr id="1314841" name="Text Box 1049"/>
          <p:cNvSpPr txBox="1">
            <a:spLocks noChangeArrowheads="1"/>
          </p:cNvSpPr>
          <p:nvPr/>
        </p:nvSpPr>
        <p:spPr bwMode="auto">
          <a:xfrm>
            <a:off x="558800" y="6273800"/>
            <a:ext cx="2960688" cy="336550"/>
          </a:xfrm>
          <a:prstGeom prst="rect">
            <a:avLst/>
          </a:prstGeom>
          <a:solidFill>
            <a:schemeClr val="tx1"/>
          </a:solidFill>
          <a:ln w="9525">
            <a:noFill/>
            <a:miter lim="800000"/>
            <a:headEnd/>
            <a:tailEnd/>
          </a:ln>
          <a:effectLst/>
        </p:spPr>
        <p:txBody>
          <a:bodyPr wrap="none">
            <a:spAutoFit/>
          </a:bodyPr>
          <a:lstStyle/>
          <a:p>
            <a:pPr eaLnBrk="0" hangingPunct="0"/>
            <a:r>
              <a:rPr lang="en-GB" dirty="0">
                <a:solidFill>
                  <a:srgbClr val="FFC000"/>
                </a:solidFill>
                <a:latin typeface="Arial" charset="0"/>
                <a:cs typeface="Times New Roman" pitchFamily="18" charset="0"/>
              </a:rPr>
              <a:t>Diabetes Care 1992;15:318-68</a:t>
            </a:r>
          </a:p>
        </p:txBody>
      </p:sp>
      <p:sp>
        <p:nvSpPr>
          <p:cNvPr id="1314842" name="Text Box 1050"/>
          <p:cNvSpPr txBox="1">
            <a:spLocks noChangeArrowheads="1"/>
          </p:cNvSpPr>
          <p:nvPr/>
        </p:nvSpPr>
        <p:spPr bwMode="auto">
          <a:xfrm>
            <a:off x="4941888" y="2973388"/>
            <a:ext cx="1463675" cy="711200"/>
          </a:xfrm>
          <a:prstGeom prst="rect">
            <a:avLst/>
          </a:prstGeom>
          <a:solidFill>
            <a:srgbClr val="CC3399"/>
          </a:solidFill>
          <a:ln w="9525">
            <a:solidFill>
              <a:srgbClr val="FF9900"/>
            </a:solidFill>
            <a:miter lim="800000"/>
            <a:headEnd/>
            <a:tailEnd/>
          </a:ln>
          <a:effectLst/>
        </p:spPr>
        <p:txBody>
          <a:bodyPr wrap="none">
            <a:spAutoFit/>
          </a:bodyPr>
          <a:lstStyle/>
          <a:p>
            <a:pPr algn="ctr" eaLnBrk="0" hangingPunct="0"/>
            <a:r>
              <a:rPr lang="en-US" sz="2000" b="1">
                <a:solidFill>
                  <a:srgbClr val="CCFFCC"/>
                </a:solidFill>
                <a:effectLst>
                  <a:outerShdw blurRad="38100" dist="38100" dir="2700000" algn="tl">
                    <a:srgbClr val="000000"/>
                  </a:outerShdw>
                </a:effectLst>
                <a:latin typeface="Arial" charset="0"/>
              </a:rPr>
              <a:t>Insulin</a:t>
            </a:r>
          </a:p>
          <a:p>
            <a:pPr algn="ctr" eaLnBrk="0" hangingPunct="0"/>
            <a:r>
              <a:rPr lang="en-US" sz="2000" b="1">
                <a:solidFill>
                  <a:srgbClr val="CCFFCC"/>
                </a:solidFill>
                <a:effectLst>
                  <a:outerShdw blurRad="38100" dist="38100" dir="2700000" algn="tl">
                    <a:srgbClr val="000000"/>
                  </a:outerShdw>
                </a:effectLst>
                <a:latin typeface="Arial" charset="0"/>
              </a:rPr>
              <a:t>Deficiency</a:t>
            </a:r>
          </a:p>
        </p:txBody>
      </p:sp>
      <p:sp>
        <p:nvSpPr>
          <p:cNvPr id="1314843" name="Freeform 1051"/>
          <p:cNvSpPr>
            <a:spLocks/>
          </p:cNvSpPr>
          <p:nvPr/>
        </p:nvSpPr>
        <p:spPr bwMode="auto">
          <a:xfrm>
            <a:off x="1371600" y="2362200"/>
            <a:ext cx="6840538" cy="2906713"/>
          </a:xfrm>
          <a:custGeom>
            <a:avLst/>
            <a:gdLst/>
            <a:ahLst/>
            <a:cxnLst>
              <a:cxn ang="0">
                <a:pos x="0" y="1737"/>
              </a:cxn>
              <a:cxn ang="0">
                <a:pos x="2405" y="1411"/>
              </a:cxn>
              <a:cxn ang="0">
                <a:pos x="5193" y="0"/>
              </a:cxn>
            </a:cxnLst>
            <a:rect l="0" t="0" r="r" b="b"/>
            <a:pathLst>
              <a:path w="5193" h="1737">
                <a:moveTo>
                  <a:pt x="0" y="1737"/>
                </a:moveTo>
                <a:cubicBezTo>
                  <a:pt x="401" y="1684"/>
                  <a:pt x="1540" y="1700"/>
                  <a:pt x="2405" y="1411"/>
                </a:cubicBezTo>
                <a:cubicBezTo>
                  <a:pt x="3270" y="1122"/>
                  <a:pt x="4612" y="294"/>
                  <a:pt x="5193" y="0"/>
                </a:cubicBezTo>
              </a:path>
            </a:pathLst>
          </a:custGeom>
          <a:noFill/>
          <a:ln w="76200" cap="flat" cmpd="sng">
            <a:solidFill>
              <a:srgbClr val="009900"/>
            </a:solidFill>
            <a:prstDash val="sysDot"/>
            <a:round/>
            <a:headEnd/>
            <a:tailEnd/>
          </a:ln>
          <a:effectLst/>
        </p:spPr>
        <p:txBody>
          <a:bodyPr/>
          <a:lstStyle/>
          <a:p>
            <a:endParaRPr lang="en-ZA"/>
          </a:p>
        </p:txBody>
      </p:sp>
      <p:sp>
        <p:nvSpPr>
          <p:cNvPr id="1314844" name="AutoShape 1052"/>
          <p:cNvSpPr>
            <a:spLocks noChangeArrowheads="1"/>
          </p:cNvSpPr>
          <p:nvPr/>
        </p:nvSpPr>
        <p:spPr bwMode="auto">
          <a:xfrm rot="3720612">
            <a:off x="6350001" y="4906962"/>
            <a:ext cx="438150" cy="1628775"/>
          </a:xfrm>
          <a:prstGeom prst="upArrow">
            <a:avLst>
              <a:gd name="adj1" fmla="val 50000"/>
              <a:gd name="adj2" fmla="val 92935"/>
            </a:avLst>
          </a:prstGeom>
          <a:gradFill rotWithShape="0">
            <a:gsLst>
              <a:gs pos="0">
                <a:srgbClr val="66FF33">
                  <a:gamma/>
                  <a:shade val="46275"/>
                  <a:invGamma/>
                </a:srgbClr>
              </a:gs>
              <a:gs pos="100000">
                <a:srgbClr val="66FF33"/>
              </a:gs>
            </a:gsLst>
            <a:lin ang="2700000" scaled="1"/>
          </a:gradFill>
          <a:ln w="9525">
            <a:solidFill>
              <a:srgbClr val="66FF33"/>
            </a:solidFill>
            <a:miter lim="800000"/>
            <a:headEnd/>
            <a:tailEnd/>
          </a:ln>
          <a:effectLst/>
        </p:spPr>
        <p:txBody>
          <a:bodyPr wrap="none" anchor="ctr"/>
          <a:lstStyle/>
          <a:p>
            <a:endParaRPr lang="en-ZA"/>
          </a:p>
        </p:txBody>
      </p:sp>
      <p:sp>
        <p:nvSpPr>
          <p:cNvPr id="1314846" name="Text Box 1054"/>
          <p:cNvSpPr txBox="1">
            <a:spLocks noChangeArrowheads="1"/>
          </p:cNvSpPr>
          <p:nvPr/>
        </p:nvSpPr>
        <p:spPr bwMode="auto">
          <a:xfrm>
            <a:off x="1112838" y="5216525"/>
            <a:ext cx="1903412" cy="436563"/>
          </a:xfrm>
          <a:prstGeom prst="rect">
            <a:avLst/>
          </a:prstGeom>
          <a:solidFill>
            <a:srgbClr val="FFFF00"/>
          </a:solidFill>
          <a:ln w="9525">
            <a:solidFill>
              <a:srgbClr val="009900"/>
            </a:solidFill>
            <a:miter lim="800000"/>
            <a:headEnd/>
            <a:tailEnd/>
          </a:ln>
          <a:effectLst/>
        </p:spPr>
        <p:txBody>
          <a:bodyPr wrap="none">
            <a:spAutoFit/>
          </a:bodyPr>
          <a:lstStyle/>
          <a:p>
            <a:pPr algn="ctr" eaLnBrk="0" hangingPunct="0"/>
            <a:r>
              <a:rPr lang="en-US" sz="2200" b="1">
                <a:solidFill>
                  <a:srgbClr val="009900"/>
                </a:solidFill>
                <a:effectLst>
                  <a:outerShdw blurRad="38100" dist="38100" dir="2700000" algn="tl">
                    <a:srgbClr val="000000"/>
                  </a:outerShdw>
                </a:effectLst>
                <a:latin typeface="Arial" charset="0"/>
              </a:rPr>
              <a:t>Euglycaemia</a:t>
            </a:r>
          </a:p>
        </p:txBody>
      </p:sp>
      <p:sp>
        <p:nvSpPr>
          <p:cNvPr id="1314847" name="Text Box 1055"/>
          <p:cNvSpPr txBox="1">
            <a:spLocks noChangeArrowheads="1"/>
          </p:cNvSpPr>
          <p:nvPr/>
        </p:nvSpPr>
        <p:spPr bwMode="auto">
          <a:xfrm>
            <a:off x="5129213" y="5722938"/>
            <a:ext cx="579437" cy="396875"/>
          </a:xfrm>
          <a:prstGeom prst="rect">
            <a:avLst/>
          </a:prstGeom>
          <a:noFill/>
          <a:ln w="9525">
            <a:noFill/>
            <a:miter lim="800000"/>
            <a:headEnd/>
            <a:tailEnd/>
          </a:ln>
          <a:effectLst/>
        </p:spPr>
        <p:txBody>
          <a:bodyPr wrap="none">
            <a:spAutoFit/>
          </a:bodyPr>
          <a:lstStyle/>
          <a:p>
            <a:pPr algn="ctr" eaLnBrk="0" hangingPunct="0"/>
            <a:r>
              <a:rPr lang="en-US" sz="2000" b="1" dirty="0">
                <a:solidFill>
                  <a:schemeClr val="tx1">
                    <a:lumMod val="95000"/>
                  </a:schemeClr>
                </a:solidFill>
                <a:latin typeface="Arial" charset="0"/>
              </a:rPr>
              <a:t>DM</a:t>
            </a:r>
          </a:p>
        </p:txBody>
      </p:sp>
      <p:sp>
        <p:nvSpPr>
          <p:cNvPr id="1314848" name="AutoShape 1056"/>
          <p:cNvSpPr>
            <a:spLocks noChangeArrowheads="1"/>
          </p:cNvSpPr>
          <p:nvPr/>
        </p:nvSpPr>
        <p:spPr bwMode="auto">
          <a:xfrm>
            <a:off x="5295900" y="4400550"/>
            <a:ext cx="247650" cy="1238250"/>
          </a:xfrm>
          <a:prstGeom prst="upArrow">
            <a:avLst>
              <a:gd name="adj1" fmla="val 50000"/>
              <a:gd name="adj2" fmla="val 125000"/>
            </a:avLst>
          </a:prstGeom>
          <a:solidFill>
            <a:srgbClr val="CC3300"/>
          </a:solidFill>
          <a:ln w="9525">
            <a:solidFill>
              <a:schemeClr val="tx1"/>
            </a:solidFill>
            <a:miter lim="800000"/>
            <a:headEnd/>
            <a:tailEnd/>
          </a:ln>
          <a:effectLst/>
        </p:spPr>
        <p:txBody>
          <a:bodyPr wrap="none" anchor="ctr"/>
          <a:lstStyle/>
          <a:p>
            <a:endParaRPr lang="en-ZA"/>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14829"/>
                                        </p:tgtEl>
                                        <p:attrNameLst>
                                          <p:attrName>style.visibility</p:attrName>
                                        </p:attrNameLst>
                                      </p:cBhvr>
                                      <p:to>
                                        <p:strVal val="visible"/>
                                      </p:to>
                                    </p:set>
                                    <p:animEffect transition="in" filter="wipe(left)">
                                      <p:cBhvr>
                                        <p:cTn id="7" dur="500"/>
                                        <p:tgtEl>
                                          <p:spTgt spid="131482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14831"/>
                                        </p:tgtEl>
                                        <p:attrNameLst>
                                          <p:attrName>style.visibility</p:attrName>
                                        </p:attrNameLst>
                                      </p:cBhvr>
                                      <p:to>
                                        <p:strVal val="visible"/>
                                      </p:to>
                                    </p:set>
                                    <p:animEffect transition="in" filter="dissolve">
                                      <p:cBhvr>
                                        <p:cTn id="12" dur="500"/>
                                        <p:tgtEl>
                                          <p:spTgt spid="131483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14830"/>
                                        </p:tgtEl>
                                        <p:attrNameLst>
                                          <p:attrName>style.visibility</p:attrName>
                                        </p:attrNameLst>
                                      </p:cBhvr>
                                      <p:to>
                                        <p:strVal val="visible"/>
                                      </p:to>
                                    </p:set>
                                    <p:animEffect transition="in" filter="wipe(left)">
                                      <p:cBhvr>
                                        <p:cTn id="17" dur="500"/>
                                        <p:tgtEl>
                                          <p:spTgt spid="131483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14835"/>
                                        </p:tgtEl>
                                        <p:attrNameLst>
                                          <p:attrName>style.visibility</p:attrName>
                                        </p:attrNameLst>
                                      </p:cBhvr>
                                      <p:to>
                                        <p:strVal val="visible"/>
                                      </p:to>
                                    </p:set>
                                    <p:animEffect transition="in" filter="dissolve">
                                      <p:cBhvr>
                                        <p:cTn id="22" dur="500"/>
                                        <p:tgtEl>
                                          <p:spTgt spid="131483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314842"/>
                                        </p:tgtEl>
                                        <p:attrNameLst>
                                          <p:attrName>style.visibility</p:attrName>
                                        </p:attrNameLst>
                                      </p:cBhvr>
                                      <p:to>
                                        <p:strVal val="visible"/>
                                      </p:to>
                                    </p:set>
                                    <p:animEffect transition="in" filter="dissolve">
                                      <p:cBhvr>
                                        <p:cTn id="27" dur="500"/>
                                        <p:tgtEl>
                                          <p:spTgt spid="131484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14843"/>
                                        </p:tgtEl>
                                        <p:attrNameLst>
                                          <p:attrName>style.visibility</p:attrName>
                                        </p:attrNameLst>
                                      </p:cBhvr>
                                      <p:to>
                                        <p:strVal val="visible"/>
                                      </p:to>
                                    </p:set>
                                    <p:animEffect transition="in" filter="wipe(left)">
                                      <p:cBhvr>
                                        <p:cTn id="32" dur="500"/>
                                        <p:tgtEl>
                                          <p:spTgt spid="1314843"/>
                                        </p:tgtEl>
                                      </p:cBhvr>
                                    </p:animEffect>
                                  </p:childTnLst>
                                </p:cTn>
                              </p:par>
                            </p:childTnLst>
                          </p:cTn>
                        </p:par>
                        <p:par>
                          <p:cTn id="33" fill="hold">
                            <p:stCondLst>
                              <p:cond delay="500"/>
                            </p:stCondLst>
                            <p:childTnLst>
                              <p:par>
                                <p:cTn id="34" presetID="1" presetClass="entr" presetSubtype="0" fill="hold" grpId="0" nodeType="afterEffect">
                                  <p:stCondLst>
                                    <p:cond delay="0"/>
                                  </p:stCondLst>
                                  <p:childTnLst>
                                    <p:set>
                                      <p:cBhvr>
                                        <p:cTn id="35" dur="1" fill="hold">
                                          <p:stCondLst>
                                            <p:cond delay="499"/>
                                          </p:stCondLst>
                                        </p:cTn>
                                        <p:tgtEl>
                                          <p:spTgt spid="1314846"/>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9" presetClass="entr" presetSubtype="0" fill="hold" grpId="0" nodeType="clickEffect">
                                  <p:stCondLst>
                                    <p:cond delay="0"/>
                                  </p:stCondLst>
                                  <p:childTnLst>
                                    <p:set>
                                      <p:cBhvr>
                                        <p:cTn id="39" dur="1" fill="hold">
                                          <p:stCondLst>
                                            <p:cond delay="0"/>
                                          </p:stCondLst>
                                        </p:cTn>
                                        <p:tgtEl>
                                          <p:spTgt spid="1314832"/>
                                        </p:tgtEl>
                                        <p:attrNameLst>
                                          <p:attrName>style.visibility</p:attrName>
                                        </p:attrNameLst>
                                      </p:cBhvr>
                                      <p:to>
                                        <p:strVal val="visible"/>
                                      </p:to>
                                    </p:set>
                                    <p:animEffect transition="in" filter="dissolve">
                                      <p:cBhvr>
                                        <p:cTn id="40" dur="500"/>
                                        <p:tgtEl>
                                          <p:spTgt spid="1314832"/>
                                        </p:tgtEl>
                                      </p:cBhvr>
                                    </p:animEffect>
                                  </p:childTnLst>
                                </p:cTn>
                              </p:par>
                            </p:childTnLst>
                          </p:cTn>
                        </p:par>
                      </p:childTnLst>
                    </p:cTn>
                  </p:par>
                  <p:par>
                    <p:cTn id="41" fill="hold">
                      <p:stCondLst>
                        <p:cond delay="indefinite"/>
                      </p:stCondLst>
                      <p:childTnLst>
                        <p:par>
                          <p:cTn id="42" fill="hold">
                            <p:stCondLst>
                              <p:cond delay="0"/>
                            </p:stCondLst>
                            <p:childTnLst>
                              <p:par>
                                <p:cTn id="43" presetID="17" presetClass="entr" presetSubtype="10" fill="hold" grpId="0" nodeType="clickEffect">
                                  <p:stCondLst>
                                    <p:cond delay="0"/>
                                  </p:stCondLst>
                                  <p:childTnLst>
                                    <p:set>
                                      <p:cBhvr>
                                        <p:cTn id="44" dur="1" fill="hold">
                                          <p:stCondLst>
                                            <p:cond delay="0"/>
                                          </p:stCondLst>
                                        </p:cTn>
                                        <p:tgtEl>
                                          <p:spTgt spid="1314848"/>
                                        </p:tgtEl>
                                        <p:attrNameLst>
                                          <p:attrName>style.visibility</p:attrName>
                                        </p:attrNameLst>
                                      </p:cBhvr>
                                      <p:to>
                                        <p:strVal val="visible"/>
                                      </p:to>
                                    </p:set>
                                    <p:anim calcmode="lin" valueType="num">
                                      <p:cBhvr>
                                        <p:cTn id="45" dur="500" fill="hold"/>
                                        <p:tgtEl>
                                          <p:spTgt spid="1314848"/>
                                        </p:tgtEl>
                                        <p:attrNameLst>
                                          <p:attrName>ppt_w</p:attrName>
                                        </p:attrNameLst>
                                      </p:cBhvr>
                                      <p:tavLst>
                                        <p:tav tm="0">
                                          <p:val>
                                            <p:fltVal val="0"/>
                                          </p:val>
                                        </p:tav>
                                        <p:tav tm="100000">
                                          <p:val>
                                            <p:strVal val="#ppt_w"/>
                                          </p:val>
                                        </p:tav>
                                      </p:tavLst>
                                    </p:anim>
                                    <p:anim calcmode="lin" valueType="num">
                                      <p:cBhvr>
                                        <p:cTn id="46" dur="500" fill="hold"/>
                                        <p:tgtEl>
                                          <p:spTgt spid="1314848"/>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314818"/>
                                        </p:tgtEl>
                                        <p:attrNameLst>
                                          <p:attrName>style.visibility</p:attrName>
                                        </p:attrNameLst>
                                      </p:cBhvr>
                                      <p:to>
                                        <p:strVal val="visible"/>
                                      </p:to>
                                    </p:set>
                                    <p:anim calcmode="lin" valueType="num">
                                      <p:cBhvr additive="base">
                                        <p:cTn id="51" dur="500" fill="hold"/>
                                        <p:tgtEl>
                                          <p:spTgt spid="1314818"/>
                                        </p:tgtEl>
                                        <p:attrNameLst>
                                          <p:attrName>ppt_x</p:attrName>
                                        </p:attrNameLst>
                                      </p:cBhvr>
                                      <p:tavLst>
                                        <p:tav tm="0">
                                          <p:val>
                                            <p:strVal val="#ppt_x"/>
                                          </p:val>
                                        </p:tav>
                                        <p:tav tm="100000">
                                          <p:val>
                                            <p:strVal val="#ppt_x"/>
                                          </p:val>
                                        </p:tav>
                                      </p:tavLst>
                                    </p:anim>
                                    <p:anim calcmode="lin" valueType="num">
                                      <p:cBhvr additive="base">
                                        <p:cTn id="52" dur="500" fill="hold"/>
                                        <p:tgtEl>
                                          <p:spTgt spid="131481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314844"/>
                                        </p:tgtEl>
                                        <p:attrNameLst>
                                          <p:attrName>style.visibility</p:attrName>
                                        </p:attrNameLst>
                                      </p:cBhvr>
                                      <p:to>
                                        <p:strVal val="visible"/>
                                      </p:to>
                                    </p:set>
                                    <p:anim calcmode="lin" valueType="num">
                                      <p:cBhvr additive="base">
                                        <p:cTn id="57" dur="500" fill="hold"/>
                                        <p:tgtEl>
                                          <p:spTgt spid="1314844"/>
                                        </p:tgtEl>
                                        <p:attrNameLst>
                                          <p:attrName>ppt_x</p:attrName>
                                        </p:attrNameLst>
                                      </p:cBhvr>
                                      <p:tavLst>
                                        <p:tav tm="0">
                                          <p:val>
                                            <p:strVal val="#ppt_x"/>
                                          </p:val>
                                        </p:tav>
                                        <p:tav tm="100000">
                                          <p:val>
                                            <p:strVal val="#ppt_x"/>
                                          </p:val>
                                        </p:tav>
                                      </p:tavLst>
                                    </p:anim>
                                    <p:anim calcmode="lin" valueType="num">
                                      <p:cBhvr additive="base">
                                        <p:cTn id="58" dur="500" fill="hold"/>
                                        <p:tgtEl>
                                          <p:spTgt spid="1314844"/>
                                        </p:tgtEl>
                                        <p:attrNameLst>
                                          <p:attrName>ppt_y</p:attrName>
                                        </p:attrNameLst>
                                      </p:cBhvr>
                                      <p:tavLst>
                                        <p:tav tm="0">
                                          <p:val>
                                            <p:strVal val="1+#ppt_h/2"/>
                                          </p:val>
                                        </p:tav>
                                        <p:tav tm="100000">
                                          <p:val>
                                            <p:strVal val="#ppt_y"/>
                                          </p:val>
                                        </p:tav>
                                      </p:tavLst>
                                    </p:anim>
                                  </p:childTnLst>
                                </p:cTn>
                              </p:par>
                            </p:childTnLst>
                          </p:cTn>
                        </p:par>
                        <p:par>
                          <p:cTn id="59" fill="hold">
                            <p:stCondLst>
                              <p:cond delay="500"/>
                            </p:stCondLst>
                            <p:childTnLst>
                              <p:par>
                                <p:cTn id="60" presetID="1" presetClass="entr" presetSubtype="0" fill="hold" grpId="0" nodeType="afterEffect">
                                  <p:stCondLst>
                                    <p:cond delay="0"/>
                                  </p:stCondLst>
                                  <p:childTnLst>
                                    <p:set>
                                      <p:cBhvr>
                                        <p:cTn id="61" dur="1" fill="hold">
                                          <p:stCondLst>
                                            <p:cond delay="499"/>
                                          </p:stCondLst>
                                        </p:cTn>
                                        <p:tgtEl>
                                          <p:spTgt spid="13148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4829" grpId="0" animBg="1"/>
      <p:bldP spid="1314830" grpId="0" animBg="1"/>
      <p:bldP spid="1314831" grpId="0" animBg="1" autoUpdateAnimBg="0"/>
      <p:bldP spid="1314832" grpId="0" animBg="1" autoUpdateAnimBg="0"/>
      <p:bldP spid="1314835" grpId="0" autoUpdateAnimBg="0"/>
      <p:bldP spid="1314838" grpId="0" animBg="1" autoUpdateAnimBg="0"/>
      <p:bldP spid="1314842" grpId="0" animBg="1" autoUpdateAnimBg="0"/>
      <p:bldP spid="1314843" grpId="0" animBg="1"/>
      <p:bldP spid="1314844" grpId="0" animBg="1"/>
      <p:bldP spid="1314846" grpId="0" animBg="1" autoUpdateAnimBg="0"/>
      <p:bldP spid="1314848" grpId="0" animBg="1"/>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86498" name="Rectangle 2"/>
          <p:cNvSpPr>
            <a:spLocks noChangeArrowheads="1"/>
          </p:cNvSpPr>
          <p:nvPr/>
        </p:nvSpPr>
        <p:spPr bwMode="auto">
          <a:xfrm>
            <a:off x="242888" y="152400"/>
            <a:ext cx="8634412" cy="990600"/>
          </a:xfrm>
          <a:prstGeom prst="rect">
            <a:avLst/>
          </a:prstGeom>
          <a:solidFill>
            <a:schemeClr val="tx1"/>
          </a:solidFill>
          <a:ln w="9525">
            <a:noFill/>
            <a:miter lim="800000"/>
            <a:headEnd/>
            <a:tailEnd/>
          </a:ln>
          <a:effectLst/>
        </p:spPr>
        <p:txBody>
          <a:bodyPr anchor="ctr"/>
          <a:lstStyle/>
          <a:p>
            <a:pPr algn="ctr"/>
            <a:r>
              <a:rPr lang="en-ZA" sz="3200" b="1" dirty="0">
                <a:solidFill>
                  <a:schemeClr val="bg2">
                    <a:lumMod val="20000"/>
                    <a:lumOff val="80000"/>
                  </a:schemeClr>
                </a:solidFill>
                <a:effectLst>
                  <a:outerShdw blurRad="38100" dist="38100" dir="2700000" algn="tl">
                    <a:srgbClr val="000000">
                      <a:alpha val="43137"/>
                    </a:srgbClr>
                  </a:outerShdw>
                </a:effectLst>
                <a:latin typeface="Americana XBd BT" pitchFamily="18" charset="0"/>
              </a:rPr>
              <a:t>Pre-mix</a:t>
            </a:r>
            <a:r>
              <a:rPr lang="en-GB" sz="3200" b="1" dirty="0">
                <a:solidFill>
                  <a:schemeClr val="bg2">
                    <a:lumMod val="20000"/>
                    <a:lumOff val="80000"/>
                  </a:schemeClr>
                </a:solidFill>
                <a:effectLst>
                  <a:outerShdw blurRad="38100" dist="38100" dir="2700000" algn="tl">
                    <a:srgbClr val="000000">
                      <a:alpha val="43137"/>
                    </a:srgbClr>
                  </a:outerShdw>
                </a:effectLst>
                <a:latin typeface="Americana XBd BT" pitchFamily="18" charset="0"/>
              </a:rPr>
              <a:t> Insulin Therapy Once Daily</a:t>
            </a:r>
          </a:p>
        </p:txBody>
      </p:sp>
      <p:grpSp>
        <p:nvGrpSpPr>
          <p:cNvPr id="1386499" name="Group 3"/>
          <p:cNvGrpSpPr>
            <a:grpSpLocks/>
          </p:cNvGrpSpPr>
          <p:nvPr/>
        </p:nvGrpSpPr>
        <p:grpSpPr bwMode="auto">
          <a:xfrm>
            <a:off x="417513" y="1485900"/>
            <a:ext cx="8726487" cy="4410075"/>
            <a:chOff x="263" y="1152"/>
            <a:chExt cx="5497" cy="2778"/>
          </a:xfrm>
        </p:grpSpPr>
        <p:grpSp>
          <p:nvGrpSpPr>
            <p:cNvPr id="1386500" name="Group 4"/>
            <p:cNvGrpSpPr>
              <a:grpSpLocks/>
            </p:cNvGrpSpPr>
            <p:nvPr/>
          </p:nvGrpSpPr>
          <p:grpSpPr bwMode="auto">
            <a:xfrm>
              <a:off x="340" y="1273"/>
              <a:ext cx="5420" cy="2455"/>
              <a:chOff x="340" y="1273"/>
              <a:chExt cx="5420" cy="2455"/>
            </a:xfrm>
          </p:grpSpPr>
          <p:pic>
            <p:nvPicPr>
              <p:cNvPr id="1386501" name="Picture 5"/>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340" y="1273"/>
                <a:ext cx="5352" cy="2455"/>
              </a:xfrm>
              <a:prstGeom prst="rect">
                <a:avLst/>
              </a:prstGeom>
              <a:noFill/>
              <a:ln>
                <a:noFill/>
              </a:ln>
            </p:spPr>
          </p:pic>
          <p:sp>
            <p:nvSpPr>
              <p:cNvPr id="1386502" name="Rectangle 6"/>
              <p:cNvSpPr>
                <a:spLocks noChangeArrowheads="1"/>
              </p:cNvSpPr>
              <p:nvPr/>
            </p:nvSpPr>
            <p:spPr bwMode="auto">
              <a:xfrm>
                <a:off x="4052" y="1384"/>
                <a:ext cx="1708" cy="781"/>
              </a:xfrm>
              <a:prstGeom prst="rect">
                <a:avLst/>
              </a:prstGeom>
              <a:solidFill>
                <a:schemeClr val="bg1"/>
              </a:solidFill>
              <a:ln w="28575">
                <a:noFill/>
                <a:miter lim="800000"/>
                <a:headEnd/>
                <a:tailEnd/>
              </a:ln>
              <a:effectLst/>
            </p:spPr>
            <p:txBody>
              <a:bodyPr wrap="none" anchor="ctr"/>
              <a:lstStyle/>
              <a:p>
                <a:endParaRPr lang="en-ZA"/>
              </a:p>
            </p:txBody>
          </p:sp>
        </p:grpSp>
        <p:sp>
          <p:nvSpPr>
            <p:cNvPr id="1386503" name="Rectangle 7"/>
            <p:cNvSpPr>
              <a:spLocks noChangeArrowheads="1"/>
            </p:cNvSpPr>
            <p:nvPr/>
          </p:nvSpPr>
          <p:spPr bwMode="auto">
            <a:xfrm>
              <a:off x="263" y="1152"/>
              <a:ext cx="362" cy="2063"/>
            </a:xfrm>
            <a:prstGeom prst="rect">
              <a:avLst/>
            </a:prstGeom>
            <a:solidFill>
              <a:schemeClr val="bg1"/>
            </a:solidFill>
            <a:ln w="28575">
              <a:noFill/>
              <a:miter lim="800000"/>
              <a:headEnd/>
              <a:tailEnd/>
            </a:ln>
            <a:effectLst/>
          </p:spPr>
          <p:txBody>
            <a:bodyPr wrap="none" anchor="ctr"/>
            <a:lstStyle/>
            <a:p>
              <a:endParaRPr lang="en-ZA"/>
            </a:p>
          </p:txBody>
        </p:sp>
        <p:sp>
          <p:nvSpPr>
            <p:cNvPr id="1386504" name="Rectangle 8"/>
            <p:cNvSpPr>
              <a:spLocks noChangeArrowheads="1"/>
            </p:cNvSpPr>
            <p:nvPr/>
          </p:nvSpPr>
          <p:spPr bwMode="auto">
            <a:xfrm>
              <a:off x="2203" y="3577"/>
              <a:ext cx="909" cy="353"/>
            </a:xfrm>
            <a:prstGeom prst="rect">
              <a:avLst/>
            </a:prstGeom>
            <a:solidFill>
              <a:schemeClr val="bg1"/>
            </a:solidFill>
            <a:ln w="28575">
              <a:noFill/>
              <a:miter lim="800000"/>
              <a:headEnd/>
              <a:tailEnd/>
            </a:ln>
            <a:effectLst/>
          </p:spPr>
          <p:txBody>
            <a:bodyPr wrap="none" anchor="ctr"/>
            <a:lstStyle/>
            <a:p>
              <a:endParaRPr lang="en-ZA"/>
            </a:p>
          </p:txBody>
        </p:sp>
      </p:grpSp>
      <p:sp>
        <p:nvSpPr>
          <p:cNvPr id="1386505" name="Text Box 9"/>
          <p:cNvSpPr txBox="1">
            <a:spLocks noChangeArrowheads="1"/>
          </p:cNvSpPr>
          <p:nvPr/>
        </p:nvSpPr>
        <p:spPr bwMode="auto">
          <a:xfrm rot="-5400000">
            <a:off x="-1503362" y="3175000"/>
            <a:ext cx="4283075" cy="581025"/>
          </a:xfrm>
          <a:prstGeom prst="rect">
            <a:avLst/>
          </a:prstGeom>
          <a:noFill/>
          <a:ln w="28575">
            <a:noFill/>
            <a:miter lim="800000"/>
            <a:headEnd/>
            <a:tailEnd/>
          </a:ln>
          <a:effectLst/>
        </p:spPr>
        <p:txBody>
          <a:bodyPr>
            <a:spAutoFit/>
          </a:bodyPr>
          <a:lstStyle/>
          <a:p>
            <a:pPr algn="ctr">
              <a:spcBef>
                <a:spcPct val="50000"/>
              </a:spcBef>
            </a:pPr>
            <a:r>
              <a:rPr lang="en-GB" b="1">
                <a:latin typeface="Verdana" pitchFamily="34" charset="0"/>
              </a:rPr>
              <a:t>Predicted plasma insulin concentration profile (mU/l)</a:t>
            </a:r>
          </a:p>
        </p:txBody>
      </p:sp>
      <p:sp>
        <p:nvSpPr>
          <p:cNvPr id="1386506" name="Text Box 10"/>
          <p:cNvSpPr txBox="1">
            <a:spLocks noChangeArrowheads="1"/>
          </p:cNvSpPr>
          <p:nvPr/>
        </p:nvSpPr>
        <p:spPr bwMode="auto">
          <a:xfrm>
            <a:off x="3525838" y="5465763"/>
            <a:ext cx="1911350" cy="336550"/>
          </a:xfrm>
          <a:prstGeom prst="rect">
            <a:avLst/>
          </a:prstGeom>
          <a:noFill/>
          <a:ln w="28575">
            <a:noFill/>
            <a:miter lim="800000"/>
            <a:headEnd/>
            <a:tailEnd/>
          </a:ln>
          <a:effectLst/>
        </p:spPr>
        <p:txBody>
          <a:bodyPr>
            <a:spAutoFit/>
          </a:bodyPr>
          <a:lstStyle/>
          <a:p>
            <a:pPr>
              <a:spcBef>
                <a:spcPct val="50000"/>
              </a:spcBef>
            </a:pPr>
            <a:r>
              <a:rPr lang="en-GB" b="1" dirty="0">
                <a:latin typeface="Verdana" pitchFamily="34" charset="0"/>
              </a:rPr>
              <a:t>Time of day</a:t>
            </a:r>
          </a:p>
        </p:txBody>
      </p:sp>
      <p:grpSp>
        <p:nvGrpSpPr>
          <p:cNvPr id="1386507" name="Group 11"/>
          <p:cNvGrpSpPr>
            <a:grpSpLocks/>
          </p:cNvGrpSpPr>
          <p:nvPr/>
        </p:nvGrpSpPr>
        <p:grpSpPr bwMode="auto">
          <a:xfrm>
            <a:off x="5180013" y="1385888"/>
            <a:ext cx="2916237" cy="1209675"/>
            <a:chOff x="3986" y="1077"/>
            <a:chExt cx="1837" cy="762"/>
          </a:xfrm>
        </p:grpSpPr>
        <p:sp>
          <p:nvSpPr>
            <p:cNvPr id="1386508" name="Line 12"/>
            <p:cNvSpPr>
              <a:spLocks noChangeShapeType="1"/>
            </p:cNvSpPr>
            <p:nvPr/>
          </p:nvSpPr>
          <p:spPr bwMode="auto">
            <a:xfrm flipH="1">
              <a:off x="3986" y="1174"/>
              <a:ext cx="277" cy="1"/>
            </a:xfrm>
            <a:prstGeom prst="line">
              <a:avLst/>
            </a:prstGeom>
            <a:noFill/>
            <a:ln w="25400">
              <a:solidFill>
                <a:schemeClr val="folHlink"/>
              </a:solidFill>
              <a:round/>
              <a:headEnd/>
              <a:tailEnd/>
            </a:ln>
          </p:spPr>
          <p:txBody>
            <a:bodyPr/>
            <a:lstStyle/>
            <a:p>
              <a:endParaRPr lang="en-ZA"/>
            </a:p>
          </p:txBody>
        </p:sp>
        <p:sp>
          <p:nvSpPr>
            <p:cNvPr id="1386509" name="Line 13"/>
            <p:cNvSpPr>
              <a:spLocks noChangeShapeType="1"/>
            </p:cNvSpPr>
            <p:nvPr/>
          </p:nvSpPr>
          <p:spPr bwMode="auto">
            <a:xfrm flipH="1">
              <a:off x="3986" y="1459"/>
              <a:ext cx="277" cy="1"/>
            </a:xfrm>
            <a:prstGeom prst="line">
              <a:avLst/>
            </a:prstGeom>
            <a:noFill/>
            <a:ln w="28575">
              <a:solidFill>
                <a:srgbClr val="00997D"/>
              </a:solidFill>
              <a:round/>
              <a:headEnd/>
              <a:tailEnd/>
            </a:ln>
          </p:spPr>
          <p:txBody>
            <a:bodyPr/>
            <a:lstStyle/>
            <a:p>
              <a:endParaRPr lang="en-ZA"/>
            </a:p>
          </p:txBody>
        </p:sp>
        <p:sp>
          <p:nvSpPr>
            <p:cNvPr id="1386510" name="Text Box 14"/>
            <p:cNvSpPr txBox="1">
              <a:spLocks noChangeArrowheads="1"/>
            </p:cNvSpPr>
            <p:nvPr/>
          </p:nvSpPr>
          <p:spPr bwMode="auto">
            <a:xfrm>
              <a:off x="4258" y="1077"/>
              <a:ext cx="1565" cy="212"/>
            </a:xfrm>
            <a:prstGeom prst="rect">
              <a:avLst/>
            </a:prstGeom>
            <a:solidFill>
              <a:schemeClr val="folHlink"/>
            </a:solidFill>
            <a:ln w="12700">
              <a:noFill/>
              <a:miter lim="800000"/>
              <a:headEnd type="none" w="sm" len="sm"/>
              <a:tailEnd type="none" w="sm" len="sm"/>
            </a:ln>
            <a:effectLst/>
          </p:spPr>
          <p:txBody>
            <a:bodyPr>
              <a:spAutoFit/>
            </a:bodyPr>
            <a:lstStyle/>
            <a:p>
              <a:pPr eaLnBrk="0" hangingPunct="0"/>
              <a:r>
                <a:rPr lang="en-GB" b="1" dirty="0">
                  <a:solidFill>
                    <a:schemeClr val="accent4">
                      <a:lumMod val="20000"/>
                      <a:lumOff val="80000"/>
                    </a:schemeClr>
                  </a:solidFill>
                  <a:effectLst>
                    <a:outerShdw blurRad="38100" dist="38100" dir="2700000" algn="tl">
                      <a:srgbClr val="000000">
                        <a:alpha val="43137"/>
                      </a:srgbClr>
                    </a:outerShdw>
                  </a:effectLst>
                  <a:latin typeface="Verdana" pitchFamily="34" charset="0"/>
                </a:rPr>
                <a:t>Rapid-acting insulin</a:t>
              </a:r>
              <a:r>
                <a:rPr lang="en-GB" sz="1400" b="1" dirty="0">
                  <a:solidFill>
                    <a:schemeClr val="accent4">
                      <a:lumMod val="20000"/>
                      <a:lumOff val="80000"/>
                    </a:schemeClr>
                  </a:solidFill>
                  <a:effectLst>
                    <a:outerShdw blurRad="38100" dist="38100" dir="2700000" algn="tl">
                      <a:srgbClr val="000000">
                        <a:alpha val="43137"/>
                      </a:srgbClr>
                    </a:outerShdw>
                  </a:effectLst>
                  <a:latin typeface="Verdana" pitchFamily="34" charset="0"/>
                </a:rPr>
                <a:t> </a:t>
              </a:r>
            </a:p>
          </p:txBody>
        </p:sp>
        <p:sp>
          <p:nvSpPr>
            <p:cNvPr id="1386511" name="Text Box 15"/>
            <p:cNvSpPr txBox="1">
              <a:spLocks noChangeArrowheads="1"/>
            </p:cNvSpPr>
            <p:nvPr/>
          </p:nvSpPr>
          <p:spPr bwMode="auto">
            <a:xfrm>
              <a:off x="4258" y="1359"/>
              <a:ext cx="1163" cy="212"/>
            </a:xfrm>
            <a:prstGeom prst="rect">
              <a:avLst/>
            </a:prstGeom>
            <a:solidFill>
              <a:schemeClr val="folHlink"/>
            </a:solidFill>
            <a:ln w="12700">
              <a:noFill/>
              <a:miter lim="800000"/>
              <a:headEnd type="none" w="sm" len="sm"/>
              <a:tailEnd type="none" w="sm" len="sm"/>
            </a:ln>
            <a:effectLst/>
          </p:spPr>
          <p:txBody>
            <a:bodyPr>
              <a:spAutoFit/>
            </a:bodyPr>
            <a:lstStyle/>
            <a:p>
              <a:pPr eaLnBrk="0" hangingPunct="0"/>
              <a:r>
                <a:rPr lang="en-GB" b="1" dirty="0">
                  <a:solidFill>
                    <a:schemeClr val="accent1">
                      <a:lumMod val="60000"/>
                      <a:lumOff val="40000"/>
                    </a:schemeClr>
                  </a:solidFill>
                  <a:effectLst>
                    <a:outerShdw blurRad="38100" dist="38100" dir="2700000" algn="tl">
                      <a:srgbClr val="000000">
                        <a:alpha val="43137"/>
                      </a:srgbClr>
                    </a:outerShdw>
                  </a:effectLst>
                  <a:latin typeface="Verdana" pitchFamily="34" charset="0"/>
                </a:rPr>
                <a:t>Basal insulin</a:t>
              </a:r>
            </a:p>
          </p:txBody>
        </p:sp>
        <p:sp>
          <p:nvSpPr>
            <p:cNvPr id="1386512" name="Line 16"/>
            <p:cNvSpPr>
              <a:spLocks noChangeShapeType="1"/>
            </p:cNvSpPr>
            <p:nvPr/>
          </p:nvSpPr>
          <p:spPr bwMode="auto">
            <a:xfrm flipH="1">
              <a:off x="3996" y="1724"/>
              <a:ext cx="277" cy="1"/>
            </a:xfrm>
            <a:prstGeom prst="line">
              <a:avLst/>
            </a:prstGeom>
            <a:noFill/>
            <a:ln w="25400">
              <a:solidFill>
                <a:srgbClr val="00ADD6"/>
              </a:solidFill>
              <a:round/>
              <a:headEnd/>
              <a:tailEnd/>
            </a:ln>
          </p:spPr>
          <p:txBody>
            <a:bodyPr/>
            <a:lstStyle/>
            <a:p>
              <a:endParaRPr lang="en-ZA"/>
            </a:p>
          </p:txBody>
        </p:sp>
        <p:sp>
          <p:nvSpPr>
            <p:cNvPr id="1386513" name="Text Box 17"/>
            <p:cNvSpPr txBox="1">
              <a:spLocks noChangeArrowheads="1"/>
            </p:cNvSpPr>
            <p:nvPr/>
          </p:nvSpPr>
          <p:spPr bwMode="auto">
            <a:xfrm>
              <a:off x="4258" y="1627"/>
              <a:ext cx="1115" cy="212"/>
            </a:xfrm>
            <a:prstGeom prst="rect">
              <a:avLst/>
            </a:prstGeom>
            <a:solidFill>
              <a:schemeClr val="folHlink"/>
            </a:solidFill>
            <a:ln w="12700">
              <a:noFill/>
              <a:miter lim="800000"/>
              <a:headEnd type="none" w="sm" len="sm"/>
              <a:tailEnd type="none" w="sm" len="sm"/>
            </a:ln>
            <a:effectLst/>
          </p:spPr>
          <p:txBody>
            <a:bodyPr>
              <a:spAutoFit/>
            </a:bodyPr>
            <a:lstStyle/>
            <a:p>
              <a:pPr eaLnBrk="0" hangingPunct="0"/>
              <a:endParaRPr lang="en-GB" b="1">
                <a:solidFill>
                  <a:srgbClr val="0000FF"/>
                </a:solidFill>
                <a:latin typeface="Verdana" pitchFamily="34" charset="0"/>
              </a:endParaRPr>
            </a:p>
          </p:txBody>
        </p:sp>
      </p:grpSp>
      <p:sp>
        <p:nvSpPr>
          <p:cNvPr id="1386514" name="Rectangle 18"/>
          <p:cNvSpPr>
            <a:spLocks noChangeArrowheads="1"/>
          </p:cNvSpPr>
          <p:nvPr/>
        </p:nvSpPr>
        <p:spPr bwMode="auto">
          <a:xfrm>
            <a:off x="1962150" y="1924050"/>
            <a:ext cx="2152650" cy="2171700"/>
          </a:xfrm>
          <a:prstGeom prst="rect">
            <a:avLst/>
          </a:prstGeom>
          <a:solidFill>
            <a:schemeClr val="bg1"/>
          </a:solidFill>
          <a:ln w="9525">
            <a:noFill/>
            <a:miter lim="800000"/>
            <a:headEnd/>
            <a:tailEnd/>
          </a:ln>
          <a:effectLst/>
        </p:spPr>
        <p:txBody>
          <a:bodyPr wrap="none" anchor="ctr"/>
          <a:lstStyle/>
          <a:p>
            <a:endParaRPr lang="en-ZA"/>
          </a:p>
        </p:txBody>
      </p:sp>
      <p:sp>
        <p:nvSpPr>
          <p:cNvPr id="1386515" name="Rectangle 19"/>
          <p:cNvSpPr>
            <a:spLocks noChangeArrowheads="1"/>
          </p:cNvSpPr>
          <p:nvPr/>
        </p:nvSpPr>
        <p:spPr bwMode="auto">
          <a:xfrm>
            <a:off x="3676650" y="3886200"/>
            <a:ext cx="476250" cy="400050"/>
          </a:xfrm>
          <a:prstGeom prst="rect">
            <a:avLst/>
          </a:prstGeom>
          <a:solidFill>
            <a:schemeClr val="bg1"/>
          </a:solidFill>
          <a:ln w="9525">
            <a:noFill/>
            <a:miter lim="800000"/>
            <a:headEnd/>
            <a:tailEnd/>
          </a:ln>
          <a:effectLst/>
        </p:spPr>
        <p:txBody>
          <a:bodyPr wrap="none" anchor="ctr"/>
          <a:lstStyle/>
          <a:p>
            <a:endParaRPr lang="en-ZA"/>
          </a:p>
        </p:txBody>
      </p:sp>
      <p:sp>
        <p:nvSpPr>
          <p:cNvPr id="1386516" name="AutoShape 20"/>
          <p:cNvSpPr>
            <a:spLocks noChangeArrowheads="1"/>
          </p:cNvSpPr>
          <p:nvPr/>
        </p:nvSpPr>
        <p:spPr bwMode="auto">
          <a:xfrm>
            <a:off x="1911350" y="4095750"/>
            <a:ext cx="193675" cy="371475"/>
          </a:xfrm>
          <a:prstGeom prst="diamond">
            <a:avLst/>
          </a:prstGeom>
          <a:solidFill>
            <a:schemeClr val="bg1"/>
          </a:solidFill>
          <a:ln w="9525">
            <a:noFill/>
            <a:miter lim="800000"/>
            <a:headEnd/>
            <a:tailEnd/>
          </a:ln>
          <a:effectLst/>
        </p:spPr>
        <p:txBody>
          <a:bodyPr wrap="none" anchor="ctr"/>
          <a:lstStyle/>
          <a:p>
            <a:endParaRPr lang="en-ZA"/>
          </a:p>
        </p:txBody>
      </p:sp>
      <p:sp>
        <p:nvSpPr>
          <p:cNvPr id="1386517" name="Rectangle 21"/>
          <p:cNvSpPr>
            <a:spLocks noChangeArrowheads="1"/>
          </p:cNvSpPr>
          <p:nvPr/>
        </p:nvSpPr>
        <p:spPr bwMode="auto">
          <a:xfrm>
            <a:off x="3981450" y="4086225"/>
            <a:ext cx="180975" cy="228600"/>
          </a:xfrm>
          <a:prstGeom prst="rect">
            <a:avLst/>
          </a:prstGeom>
          <a:solidFill>
            <a:schemeClr val="bg1"/>
          </a:solidFill>
          <a:ln w="9525">
            <a:noFill/>
            <a:miter lim="800000"/>
            <a:headEnd/>
            <a:tailEnd/>
          </a:ln>
          <a:effectLst/>
        </p:spPr>
        <p:txBody>
          <a:bodyPr wrap="none" anchor="ctr"/>
          <a:lstStyle/>
          <a:p>
            <a:endParaRPr lang="en-ZA"/>
          </a:p>
        </p:txBody>
      </p:sp>
      <p:sp>
        <p:nvSpPr>
          <p:cNvPr id="1386518" name="AutoShape 22"/>
          <p:cNvSpPr>
            <a:spLocks noChangeArrowheads="1"/>
          </p:cNvSpPr>
          <p:nvPr/>
        </p:nvSpPr>
        <p:spPr bwMode="auto">
          <a:xfrm>
            <a:off x="2003425" y="3432175"/>
            <a:ext cx="838200" cy="1030288"/>
          </a:xfrm>
          <a:prstGeom prst="triangle">
            <a:avLst>
              <a:gd name="adj" fmla="val 50000"/>
            </a:avLst>
          </a:prstGeom>
          <a:solidFill>
            <a:srgbClr val="CC0099"/>
          </a:solidFill>
          <a:ln w="9525">
            <a:solidFill>
              <a:schemeClr val="tx1"/>
            </a:solidFill>
            <a:miter lim="800000"/>
            <a:headEnd/>
            <a:tailEnd/>
          </a:ln>
          <a:effectLst/>
        </p:spPr>
        <p:txBody>
          <a:bodyPr wrap="none" anchor="ctr"/>
          <a:lstStyle/>
          <a:p>
            <a:endParaRPr lang="en-ZA"/>
          </a:p>
        </p:txBody>
      </p:sp>
      <p:sp>
        <p:nvSpPr>
          <p:cNvPr id="1386519" name="AutoShape 23"/>
          <p:cNvSpPr>
            <a:spLocks noChangeArrowheads="1"/>
          </p:cNvSpPr>
          <p:nvPr/>
        </p:nvSpPr>
        <p:spPr bwMode="auto">
          <a:xfrm>
            <a:off x="2847975" y="3476625"/>
            <a:ext cx="1055688" cy="985838"/>
          </a:xfrm>
          <a:prstGeom prst="triangle">
            <a:avLst>
              <a:gd name="adj" fmla="val 50000"/>
            </a:avLst>
          </a:prstGeom>
          <a:solidFill>
            <a:srgbClr val="33CC33"/>
          </a:solidFill>
          <a:ln w="9525">
            <a:solidFill>
              <a:schemeClr val="tx1"/>
            </a:solidFill>
            <a:miter lim="800000"/>
            <a:headEnd/>
            <a:tailEnd/>
          </a:ln>
          <a:effectLst/>
        </p:spPr>
        <p:txBody>
          <a:bodyPr wrap="none" anchor="ctr"/>
          <a:lstStyle/>
          <a:p>
            <a:endParaRPr lang="en-ZA"/>
          </a:p>
        </p:txBody>
      </p:sp>
      <p:sp>
        <p:nvSpPr>
          <p:cNvPr id="1386520" name="AutoShape 24"/>
          <p:cNvSpPr>
            <a:spLocks noChangeArrowheads="1"/>
          </p:cNvSpPr>
          <p:nvPr/>
        </p:nvSpPr>
        <p:spPr bwMode="auto">
          <a:xfrm>
            <a:off x="4094163" y="2894013"/>
            <a:ext cx="925512" cy="1568450"/>
          </a:xfrm>
          <a:prstGeom prst="triangle">
            <a:avLst>
              <a:gd name="adj" fmla="val 50000"/>
            </a:avLst>
          </a:prstGeom>
          <a:solidFill>
            <a:srgbClr val="0000FF"/>
          </a:solidFill>
          <a:ln w="9525">
            <a:solidFill>
              <a:schemeClr val="tx1"/>
            </a:solidFill>
            <a:miter lim="800000"/>
            <a:headEnd/>
            <a:tailEnd/>
          </a:ln>
          <a:effectLst/>
        </p:spPr>
        <p:txBody>
          <a:bodyPr wrap="none" anchor="ctr"/>
          <a:lstStyle/>
          <a:p>
            <a:endParaRPr lang="en-ZA"/>
          </a:p>
        </p:txBody>
      </p:sp>
      <p:sp>
        <p:nvSpPr>
          <p:cNvPr id="1386521" name="AutoShape 25"/>
          <p:cNvSpPr>
            <a:spLocks noChangeArrowheads="1"/>
          </p:cNvSpPr>
          <p:nvPr/>
        </p:nvSpPr>
        <p:spPr bwMode="auto">
          <a:xfrm>
            <a:off x="5130800" y="2100263"/>
            <a:ext cx="438150" cy="457200"/>
          </a:xfrm>
          <a:prstGeom prst="triangle">
            <a:avLst>
              <a:gd name="adj" fmla="val 50000"/>
            </a:avLst>
          </a:prstGeom>
          <a:solidFill>
            <a:srgbClr val="CCFFCC"/>
          </a:solidFill>
          <a:ln w="9525">
            <a:solidFill>
              <a:schemeClr val="tx1"/>
            </a:solidFill>
            <a:miter lim="800000"/>
            <a:headEnd/>
            <a:tailEnd/>
          </a:ln>
          <a:effectLst/>
        </p:spPr>
        <p:txBody>
          <a:bodyPr wrap="none" anchor="ctr"/>
          <a:lstStyle/>
          <a:p>
            <a:endParaRPr lang="en-ZA"/>
          </a:p>
        </p:txBody>
      </p:sp>
      <p:sp>
        <p:nvSpPr>
          <p:cNvPr id="1386522" name="Rectangle 26"/>
          <p:cNvSpPr>
            <a:spLocks noChangeArrowheads="1"/>
          </p:cNvSpPr>
          <p:nvPr/>
        </p:nvSpPr>
        <p:spPr bwMode="auto">
          <a:xfrm>
            <a:off x="5637213" y="2232025"/>
            <a:ext cx="2600325" cy="346075"/>
          </a:xfrm>
          <a:prstGeom prst="rect">
            <a:avLst/>
          </a:prstGeom>
          <a:solidFill>
            <a:srgbClr val="008000"/>
          </a:solidFill>
          <a:ln w="9525">
            <a:solidFill>
              <a:srgbClr val="33CC33"/>
            </a:solidFill>
            <a:miter lim="800000"/>
            <a:headEnd/>
            <a:tailEnd/>
          </a:ln>
          <a:effectLst/>
        </p:spPr>
        <p:txBody>
          <a:bodyPr>
            <a:spAutoFit/>
          </a:bodyPr>
          <a:lstStyle/>
          <a:p>
            <a:r>
              <a:rPr lang="en-GB" b="1">
                <a:solidFill>
                  <a:srgbClr val="99FF66"/>
                </a:solidFill>
                <a:latin typeface="Verdana" pitchFamily="34" charset="0"/>
              </a:rPr>
              <a:t>Endogenous insulin</a:t>
            </a:r>
            <a:endParaRPr lang="en-US" b="1">
              <a:solidFill>
                <a:srgbClr val="99FF66"/>
              </a:solidFill>
              <a:latin typeface="Verdana" pitchFamily="34" charset="0"/>
            </a:endParaRPr>
          </a:p>
        </p:txBody>
      </p:sp>
      <p:sp>
        <p:nvSpPr>
          <p:cNvPr id="1386523" name="Text Box 27"/>
          <p:cNvSpPr txBox="1">
            <a:spLocks noChangeArrowheads="1"/>
          </p:cNvSpPr>
          <p:nvPr/>
        </p:nvSpPr>
        <p:spPr bwMode="auto">
          <a:xfrm>
            <a:off x="262164" y="5902776"/>
            <a:ext cx="8534400" cy="854075"/>
          </a:xfrm>
          <a:prstGeom prst="rect">
            <a:avLst/>
          </a:prstGeom>
          <a:solidFill>
            <a:schemeClr val="tx1"/>
          </a:solidFill>
          <a:ln w="9525">
            <a:noFill/>
            <a:miter lim="800000"/>
            <a:headEnd/>
            <a:tailEnd/>
          </a:ln>
          <a:effectLst/>
        </p:spPr>
        <p:txBody>
          <a:bodyPr>
            <a:spAutoFit/>
          </a:bodyPr>
          <a:lstStyle/>
          <a:p>
            <a:pPr algn="ctr">
              <a:spcBef>
                <a:spcPct val="50000"/>
              </a:spcBef>
            </a:pPr>
            <a:r>
              <a:rPr lang="en-US" sz="2000" b="1" dirty="0">
                <a:solidFill>
                  <a:schemeClr val="accent4">
                    <a:lumMod val="40000"/>
                    <a:lumOff val="60000"/>
                  </a:schemeClr>
                </a:solidFill>
                <a:effectLst>
                  <a:outerShdw blurRad="38100" dist="38100" dir="2700000" algn="tl">
                    <a:srgbClr val="000000">
                      <a:alpha val="43137"/>
                    </a:srgbClr>
                  </a:outerShdw>
                </a:effectLst>
              </a:rPr>
              <a:t>Start dose: 10 – 12u a.c. Titrate according to FBG</a:t>
            </a:r>
          </a:p>
          <a:p>
            <a:pPr algn="ctr">
              <a:spcBef>
                <a:spcPct val="50000"/>
              </a:spcBef>
            </a:pPr>
            <a:r>
              <a:rPr lang="en-US" sz="2000" b="1" dirty="0">
                <a:solidFill>
                  <a:schemeClr val="accent4">
                    <a:lumMod val="40000"/>
                    <a:lumOff val="60000"/>
                  </a:schemeClr>
                </a:solidFill>
                <a:effectLst>
                  <a:outerShdw blurRad="38100" dist="38100" dir="2700000" algn="tl">
                    <a:srgbClr val="000000">
                      <a:alpha val="43137"/>
                    </a:srgbClr>
                  </a:outerShdw>
                </a:effectLst>
              </a:rPr>
              <a:t>Continue Glibenclamide 5mg bd + Metformin 850mg bd</a:t>
            </a:r>
          </a:p>
        </p:txBody>
      </p:sp>
      <p:cxnSp>
        <p:nvCxnSpPr>
          <p:cNvPr id="31" name="Straight Connector 30"/>
          <p:cNvCxnSpPr/>
          <p:nvPr/>
        </p:nvCxnSpPr>
        <p:spPr>
          <a:xfrm rot="16200000" flipH="1">
            <a:off x="29025" y="3236685"/>
            <a:ext cx="3018976" cy="2903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1553029" y="4673600"/>
            <a:ext cx="5254171" cy="72571"/>
          </a:xfrm>
          <a:prstGeom prst="line">
            <a:avLst/>
          </a:prstGeom>
          <a:ln w="57150"/>
        </p:spPr>
        <p:style>
          <a:lnRef idx="1">
            <a:schemeClr val="accent1"/>
          </a:lnRef>
          <a:fillRef idx="0">
            <a:schemeClr val="accent1"/>
          </a:fillRef>
          <a:effectRef idx="0">
            <a:schemeClr val="accent1"/>
          </a:effectRef>
          <a:fontRef idx="minor">
            <a:schemeClr val="tx1"/>
          </a:fontRef>
        </p:style>
      </p:cxn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86523"/>
                                        </p:tgtEl>
                                        <p:attrNameLst>
                                          <p:attrName>style.visibility</p:attrName>
                                        </p:attrNameLst>
                                      </p:cBhvr>
                                      <p:to>
                                        <p:strVal val="visible"/>
                                      </p:to>
                                    </p:set>
                                    <p:anim calcmode="lin" valueType="num">
                                      <p:cBhvr additive="base">
                                        <p:cTn id="7" dur="500" fill="hold"/>
                                        <p:tgtEl>
                                          <p:spTgt spid="1386523"/>
                                        </p:tgtEl>
                                        <p:attrNameLst>
                                          <p:attrName>ppt_x</p:attrName>
                                        </p:attrNameLst>
                                      </p:cBhvr>
                                      <p:tavLst>
                                        <p:tav tm="0">
                                          <p:val>
                                            <p:strVal val="#ppt_x"/>
                                          </p:val>
                                        </p:tav>
                                        <p:tav tm="100000">
                                          <p:val>
                                            <p:strVal val="#ppt_x"/>
                                          </p:val>
                                        </p:tav>
                                      </p:tavLst>
                                    </p:anim>
                                    <p:anim calcmode="lin" valueType="num">
                                      <p:cBhvr additive="base">
                                        <p:cTn id="8" dur="500" fill="hold"/>
                                        <p:tgtEl>
                                          <p:spTgt spid="138652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6523"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155B1-87CB-A763-7FC9-15EFAA51FD70}"/>
              </a:ext>
            </a:extLst>
          </p:cNvPr>
          <p:cNvSpPr>
            <a:spLocks noGrp="1"/>
          </p:cNvSpPr>
          <p:nvPr>
            <p:ph type="title"/>
          </p:nvPr>
        </p:nvSpPr>
        <p:spPr/>
        <p:txBody>
          <a:bodyPr>
            <a:normAutofit/>
          </a:bodyPr>
          <a:lstStyle/>
          <a:p>
            <a:r>
              <a:rPr lang="en-US" dirty="0"/>
              <a:t>PREMIXED/ C0-formulated INSULINS AVAILABLE</a:t>
            </a:r>
            <a:endParaRPr lang="en-ZA" dirty="0"/>
          </a:p>
        </p:txBody>
      </p:sp>
      <p:sp>
        <p:nvSpPr>
          <p:cNvPr id="3" name="Content Placeholder 2">
            <a:extLst>
              <a:ext uri="{FF2B5EF4-FFF2-40B4-BE49-F238E27FC236}">
                <a16:creationId xmlns:a16="http://schemas.microsoft.com/office/drawing/2014/main" id="{1A83BFE4-8017-29EE-F046-6160D4C69560}"/>
              </a:ext>
            </a:extLst>
          </p:cNvPr>
          <p:cNvSpPr>
            <a:spLocks noGrp="1"/>
          </p:cNvSpPr>
          <p:nvPr>
            <p:ph idx="1"/>
          </p:nvPr>
        </p:nvSpPr>
        <p:spPr/>
        <p:txBody>
          <a:bodyPr/>
          <a:lstStyle/>
          <a:p>
            <a:r>
              <a:rPr lang="en-US" dirty="0"/>
              <a:t>BOLUS/BASAL combinations of 30/70 or 25/75</a:t>
            </a:r>
          </a:p>
          <a:p>
            <a:endParaRPr lang="en-US" dirty="0"/>
          </a:p>
          <a:p>
            <a:r>
              <a:rPr lang="en-US" dirty="0"/>
              <a:t>Bolus insulin with </a:t>
            </a:r>
            <a:r>
              <a:rPr lang="en-US" dirty="0" err="1"/>
              <a:t>protaminated</a:t>
            </a:r>
            <a:r>
              <a:rPr lang="en-US" dirty="0"/>
              <a:t> insulin: Premixed</a:t>
            </a:r>
          </a:p>
          <a:p>
            <a:endParaRPr lang="en-US" dirty="0"/>
          </a:p>
          <a:p>
            <a:r>
              <a:rPr lang="en-US" dirty="0"/>
              <a:t>Bolus insulin with longer acting basal analogue insulin: C0-formulated</a:t>
            </a:r>
          </a:p>
          <a:p>
            <a:endParaRPr lang="en-ZA" dirty="0"/>
          </a:p>
        </p:txBody>
      </p:sp>
    </p:spTree>
    <p:extLst>
      <p:ext uri="{BB962C8B-B14F-4D97-AF65-F5344CB8AC3E}">
        <p14:creationId xmlns:p14="http://schemas.microsoft.com/office/powerpoint/2010/main" val="731206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reeform: Shape 37">
            <a:extLst>
              <a:ext uri="{FF2B5EF4-FFF2-40B4-BE49-F238E27FC236}">
                <a16:creationId xmlns:a16="http://schemas.microsoft.com/office/drawing/2014/main" id="{A1F508D1-DF82-4D8F-8EC4-EBECE4B894A1}"/>
              </a:ext>
            </a:extLst>
          </p:cNvPr>
          <p:cNvSpPr/>
          <p:nvPr/>
        </p:nvSpPr>
        <p:spPr>
          <a:xfrm>
            <a:off x="1" y="805164"/>
            <a:ext cx="9141619" cy="3755308"/>
          </a:xfrm>
          <a:custGeom>
            <a:avLst/>
            <a:gdLst>
              <a:gd name="connsiteX0" fmla="*/ 0 w 12188825"/>
              <a:gd name="connsiteY0" fmla="*/ 0 h 5007077"/>
              <a:gd name="connsiteX1" fmla="*/ 12188825 w 12188825"/>
              <a:gd name="connsiteY1" fmla="*/ 0 h 5007077"/>
              <a:gd name="connsiteX2" fmla="*/ 12188825 w 12188825"/>
              <a:gd name="connsiteY2" fmla="*/ 228601 h 5007077"/>
              <a:gd name="connsiteX3" fmla="*/ 12188825 w 12188825"/>
              <a:gd name="connsiteY3" fmla="*/ 4778476 h 5007077"/>
              <a:gd name="connsiteX4" fmla="*/ 12188825 w 12188825"/>
              <a:gd name="connsiteY4" fmla="*/ 5007077 h 5007077"/>
              <a:gd name="connsiteX5" fmla="*/ 4667148 w 12188825"/>
              <a:gd name="connsiteY5" fmla="*/ 5007077 h 5007077"/>
              <a:gd name="connsiteX6" fmla="*/ 4205031 w 12188825"/>
              <a:gd name="connsiteY6" fmla="*/ 4689484 h 5007077"/>
              <a:gd name="connsiteX7" fmla="*/ 3873696 w 12188825"/>
              <a:gd name="connsiteY7" fmla="*/ 4535129 h 5007077"/>
              <a:gd name="connsiteX8" fmla="*/ 13528 w 12188825"/>
              <a:gd name="connsiteY8" fmla="*/ 4535129 h 5007077"/>
              <a:gd name="connsiteX9" fmla="*/ 0 w 12188825"/>
              <a:gd name="connsiteY9" fmla="*/ 4537860 h 5007077"/>
              <a:gd name="connsiteX10" fmla="*/ 0 w 12188825"/>
              <a:gd name="connsiteY10" fmla="*/ 4309259 h 5007077"/>
              <a:gd name="connsiteX11" fmla="*/ 0 w 12188825"/>
              <a:gd name="connsiteY11" fmla="*/ 228601 h 5007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8825" h="5007077">
                <a:moveTo>
                  <a:pt x="0" y="0"/>
                </a:moveTo>
                <a:lnTo>
                  <a:pt x="12188825" y="0"/>
                </a:lnTo>
                <a:lnTo>
                  <a:pt x="12188825" y="228601"/>
                </a:lnTo>
                <a:lnTo>
                  <a:pt x="12188825" y="4778476"/>
                </a:lnTo>
                <a:lnTo>
                  <a:pt x="12188825" y="5007077"/>
                </a:lnTo>
                <a:lnTo>
                  <a:pt x="4667148" y="5007077"/>
                </a:lnTo>
                <a:cubicBezTo>
                  <a:pt x="4667148" y="4901213"/>
                  <a:pt x="4205031" y="4795348"/>
                  <a:pt x="4205031" y="4689484"/>
                </a:cubicBezTo>
                <a:cubicBezTo>
                  <a:pt x="4205031" y="4604236"/>
                  <a:pt x="3958944" y="4535129"/>
                  <a:pt x="3873696" y="4535129"/>
                </a:cubicBezTo>
                <a:lnTo>
                  <a:pt x="13528" y="4535129"/>
                </a:lnTo>
                <a:lnTo>
                  <a:pt x="0" y="4537860"/>
                </a:lnTo>
                <a:lnTo>
                  <a:pt x="0" y="4309259"/>
                </a:lnTo>
                <a:lnTo>
                  <a:pt x="0" y="228601"/>
                </a:lnTo>
                <a:close/>
              </a:path>
            </a:pathLst>
          </a:cu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fontAlgn="auto">
              <a:spcBef>
                <a:spcPts val="0"/>
              </a:spcBef>
              <a:spcAft>
                <a:spcPts val="0"/>
              </a:spcAft>
              <a:defRPr/>
            </a:pPr>
            <a:endParaRPr lang="en-US" sz="1350">
              <a:solidFill>
                <a:srgbClr val="FFFFFF"/>
              </a:solidFill>
              <a:latin typeface="Verdana"/>
            </a:endParaRPr>
          </a:p>
        </p:txBody>
      </p:sp>
      <p:sp>
        <p:nvSpPr>
          <p:cNvPr id="31" name="Freeform: Shape 30">
            <a:extLst>
              <a:ext uri="{FF2B5EF4-FFF2-40B4-BE49-F238E27FC236}">
                <a16:creationId xmlns:a16="http://schemas.microsoft.com/office/drawing/2014/main" id="{03751F77-48A2-4FC1-AEB4-0F153631DEEF}"/>
              </a:ext>
            </a:extLst>
          </p:cNvPr>
          <p:cNvSpPr>
            <a:spLocks/>
          </p:cNvSpPr>
          <p:nvPr/>
        </p:nvSpPr>
        <p:spPr bwMode="auto">
          <a:xfrm>
            <a:off x="2" y="4222340"/>
            <a:ext cx="9143999" cy="418740"/>
          </a:xfrm>
          <a:custGeom>
            <a:avLst/>
            <a:gdLst>
              <a:gd name="connsiteX0" fmla="*/ 0 w 12191999"/>
              <a:gd name="connsiteY0" fmla="*/ 0 h 558320"/>
              <a:gd name="connsiteX1" fmla="*/ 1111044 w 12191999"/>
              <a:gd name="connsiteY1" fmla="*/ 0 h 558320"/>
              <a:gd name="connsiteX2" fmla="*/ 2156439 w 12191999"/>
              <a:gd name="connsiteY2" fmla="*/ 0 h 558320"/>
              <a:gd name="connsiteX3" fmla="*/ 2676862 w 12191999"/>
              <a:gd name="connsiteY3" fmla="*/ 0 h 558320"/>
              <a:gd name="connsiteX4" fmla="*/ 3067949 w 12191999"/>
              <a:gd name="connsiteY4" fmla="*/ 0 h 558320"/>
              <a:gd name="connsiteX5" fmla="*/ 3283974 w 12191999"/>
              <a:gd name="connsiteY5" fmla="*/ 0 h 558320"/>
              <a:gd name="connsiteX6" fmla="*/ 3500283 w 12191999"/>
              <a:gd name="connsiteY6" fmla="*/ 0 h 558320"/>
              <a:gd name="connsiteX7" fmla="*/ 3536022 w 12191999"/>
              <a:gd name="connsiteY7" fmla="*/ 0 h 558320"/>
              <a:gd name="connsiteX8" fmla="*/ 3733105 w 12191999"/>
              <a:gd name="connsiteY8" fmla="*/ 0 h 558320"/>
              <a:gd name="connsiteX9" fmla="*/ 4296445 w 12191999"/>
              <a:gd name="connsiteY9" fmla="*/ 222699 h 558320"/>
              <a:gd name="connsiteX10" fmla="*/ 4859787 w 12191999"/>
              <a:gd name="connsiteY10" fmla="*/ 445398 h 558320"/>
              <a:gd name="connsiteX11" fmla="*/ 7310337 w 12191999"/>
              <a:gd name="connsiteY11" fmla="*/ 445398 h 558320"/>
              <a:gd name="connsiteX12" fmla="*/ 7677133 w 12191999"/>
              <a:gd name="connsiteY12" fmla="*/ 445398 h 558320"/>
              <a:gd name="connsiteX13" fmla="*/ 8063716 w 12191999"/>
              <a:gd name="connsiteY13" fmla="*/ 445398 h 558320"/>
              <a:gd name="connsiteX14" fmla="*/ 8258201 w 12191999"/>
              <a:gd name="connsiteY14" fmla="*/ 445398 h 558320"/>
              <a:gd name="connsiteX15" fmla="*/ 8568728 w 12191999"/>
              <a:gd name="connsiteY15" fmla="*/ 445398 h 558320"/>
              <a:gd name="connsiteX16" fmla="*/ 9098577 w 12191999"/>
              <a:gd name="connsiteY16" fmla="*/ 445398 h 558320"/>
              <a:gd name="connsiteX17" fmla="*/ 9329679 w 12191999"/>
              <a:gd name="connsiteY17" fmla="*/ 445398 h 558320"/>
              <a:gd name="connsiteX18" fmla="*/ 12042216 w 12191999"/>
              <a:gd name="connsiteY18" fmla="*/ 445398 h 558320"/>
              <a:gd name="connsiteX19" fmla="*/ 12191999 w 12191999"/>
              <a:gd name="connsiteY19" fmla="*/ 445398 h 558320"/>
              <a:gd name="connsiteX20" fmla="*/ 12191999 w 12191999"/>
              <a:gd name="connsiteY20" fmla="*/ 558320 h 558320"/>
              <a:gd name="connsiteX21" fmla="*/ 12157348 w 12191999"/>
              <a:gd name="connsiteY21" fmla="*/ 558320 h 558320"/>
              <a:gd name="connsiteX22" fmla="*/ 9575978 w 12191999"/>
              <a:gd name="connsiteY22" fmla="*/ 558320 h 558320"/>
              <a:gd name="connsiteX23" fmla="*/ 9332199 w 12191999"/>
              <a:gd name="connsiteY23" fmla="*/ 558320 h 558320"/>
              <a:gd name="connsiteX24" fmla="*/ 8773285 w 12191999"/>
              <a:gd name="connsiteY24" fmla="*/ 558320 h 558320"/>
              <a:gd name="connsiteX25" fmla="*/ 8445725 w 12191999"/>
              <a:gd name="connsiteY25" fmla="*/ 558320 h 558320"/>
              <a:gd name="connsiteX26" fmla="*/ 8240571 w 12191999"/>
              <a:gd name="connsiteY26" fmla="*/ 558320 h 558320"/>
              <a:gd name="connsiteX27" fmla="*/ 7832783 w 12191999"/>
              <a:gd name="connsiteY27" fmla="*/ 558320 h 558320"/>
              <a:gd name="connsiteX28" fmla="*/ 7445867 w 12191999"/>
              <a:gd name="connsiteY28" fmla="*/ 558320 h 558320"/>
              <a:gd name="connsiteX29" fmla="*/ 4860895 w 12191999"/>
              <a:gd name="connsiteY29" fmla="*/ 558320 h 558320"/>
              <a:gd name="connsiteX30" fmla="*/ 4266651 w 12191999"/>
              <a:gd name="connsiteY30" fmla="*/ 323405 h 558320"/>
              <a:gd name="connsiteX31" fmla="*/ 3672410 w 12191999"/>
              <a:gd name="connsiteY31" fmla="*/ 88490 h 558320"/>
              <a:gd name="connsiteX32" fmla="*/ 3464516 w 12191999"/>
              <a:gd name="connsiteY32" fmla="*/ 88490 h 558320"/>
              <a:gd name="connsiteX33" fmla="*/ 3426816 w 12191999"/>
              <a:gd name="connsiteY33" fmla="*/ 88490 h 558320"/>
              <a:gd name="connsiteX34" fmla="*/ 3198642 w 12191999"/>
              <a:gd name="connsiteY34" fmla="*/ 88490 h 558320"/>
              <a:gd name="connsiteX35" fmla="*/ 2970767 w 12191999"/>
              <a:gd name="connsiteY35" fmla="*/ 88490 h 558320"/>
              <a:gd name="connsiteX36" fmla="*/ 2558228 w 12191999"/>
              <a:gd name="connsiteY36" fmla="*/ 88490 h 558320"/>
              <a:gd name="connsiteX37" fmla="*/ 2009257 w 12191999"/>
              <a:gd name="connsiteY37" fmla="*/ 88490 h 558320"/>
              <a:gd name="connsiteX38" fmla="*/ 906518 w 12191999"/>
              <a:gd name="connsiteY38" fmla="*/ 88490 h 558320"/>
              <a:gd name="connsiteX39" fmla="*/ 0 w 12191999"/>
              <a:gd name="connsiteY39" fmla="*/ 88490 h 558320"/>
              <a:gd name="connsiteX40" fmla="*/ 0 w 12191999"/>
              <a:gd name="connsiteY40" fmla="*/ 0 h 558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2191999" h="558320">
                <a:moveTo>
                  <a:pt x="0" y="0"/>
                </a:moveTo>
                <a:lnTo>
                  <a:pt x="1111044" y="0"/>
                </a:lnTo>
                <a:lnTo>
                  <a:pt x="2156439" y="0"/>
                </a:lnTo>
                <a:lnTo>
                  <a:pt x="2676862" y="0"/>
                </a:lnTo>
                <a:lnTo>
                  <a:pt x="3067949" y="0"/>
                </a:lnTo>
                <a:lnTo>
                  <a:pt x="3283974" y="0"/>
                </a:lnTo>
                <a:lnTo>
                  <a:pt x="3500283" y="0"/>
                </a:lnTo>
                <a:lnTo>
                  <a:pt x="3536022" y="0"/>
                </a:lnTo>
                <a:cubicBezTo>
                  <a:pt x="3733105" y="0"/>
                  <a:pt x="3733105" y="0"/>
                  <a:pt x="3733105" y="0"/>
                </a:cubicBezTo>
                <a:cubicBezTo>
                  <a:pt x="3942640" y="0"/>
                  <a:pt x="4145305" y="80033"/>
                  <a:pt x="4296445" y="222699"/>
                </a:cubicBezTo>
                <a:cubicBezTo>
                  <a:pt x="4451021" y="365366"/>
                  <a:pt x="4650250" y="445398"/>
                  <a:pt x="4859787" y="445398"/>
                </a:cubicBezTo>
                <a:cubicBezTo>
                  <a:pt x="5919483" y="445398"/>
                  <a:pt x="6714257" y="445398"/>
                  <a:pt x="7310337" y="445398"/>
                </a:cubicBezTo>
                <a:lnTo>
                  <a:pt x="7677133" y="445398"/>
                </a:lnTo>
                <a:lnTo>
                  <a:pt x="8063716" y="445398"/>
                </a:lnTo>
                <a:lnTo>
                  <a:pt x="8258201" y="445398"/>
                </a:lnTo>
                <a:lnTo>
                  <a:pt x="8568728" y="445398"/>
                </a:lnTo>
                <a:cubicBezTo>
                  <a:pt x="9098577" y="445398"/>
                  <a:pt x="9098577" y="445398"/>
                  <a:pt x="9098577" y="445398"/>
                </a:cubicBezTo>
                <a:lnTo>
                  <a:pt x="9329679" y="445398"/>
                </a:lnTo>
                <a:cubicBezTo>
                  <a:pt x="10475818" y="445398"/>
                  <a:pt x="11360047" y="445398"/>
                  <a:pt x="12042216" y="445398"/>
                </a:cubicBezTo>
                <a:lnTo>
                  <a:pt x="12191999" y="445398"/>
                </a:lnTo>
                <a:lnTo>
                  <a:pt x="12191999" y="558320"/>
                </a:lnTo>
                <a:lnTo>
                  <a:pt x="12157348" y="558320"/>
                </a:lnTo>
                <a:cubicBezTo>
                  <a:pt x="11480219" y="558320"/>
                  <a:pt x="10633861" y="558320"/>
                  <a:pt x="9575978" y="558320"/>
                </a:cubicBezTo>
                <a:lnTo>
                  <a:pt x="9332199" y="558320"/>
                </a:lnTo>
                <a:cubicBezTo>
                  <a:pt x="9332199" y="558320"/>
                  <a:pt x="9332199" y="558320"/>
                  <a:pt x="8773285" y="558320"/>
                </a:cubicBezTo>
                <a:lnTo>
                  <a:pt x="8445725" y="558320"/>
                </a:lnTo>
                <a:lnTo>
                  <a:pt x="8240571" y="558320"/>
                </a:lnTo>
                <a:lnTo>
                  <a:pt x="7832783" y="558320"/>
                </a:lnTo>
                <a:lnTo>
                  <a:pt x="7445867" y="558320"/>
                </a:lnTo>
                <a:cubicBezTo>
                  <a:pt x="6817090" y="558320"/>
                  <a:pt x="5978719" y="558320"/>
                  <a:pt x="4860895" y="558320"/>
                </a:cubicBezTo>
                <a:cubicBezTo>
                  <a:pt x="4639864" y="558320"/>
                  <a:pt x="4429706" y="473898"/>
                  <a:pt x="4266651" y="323405"/>
                </a:cubicBezTo>
                <a:cubicBezTo>
                  <a:pt x="4107220" y="172913"/>
                  <a:pt x="3893438" y="88490"/>
                  <a:pt x="3672410" y="88490"/>
                </a:cubicBezTo>
                <a:cubicBezTo>
                  <a:pt x="3672410" y="88490"/>
                  <a:pt x="3672410" y="88490"/>
                  <a:pt x="3464516" y="88490"/>
                </a:cubicBezTo>
                <a:lnTo>
                  <a:pt x="3426816" y="88490"/>
                </a:lnTo>
                <a:lnTo>
                  <a:pt x="3198642" y="88490"/>
                </a:lnTo>
                <a:lnTo>
                  <a:pt x="2970767" y="88490"/>
                </a:lnTo>
                <a:lnTo>
                  <a:pt x="2558228" y="88490"/>
                </a:lnTo>
                <a:lnTo>
                  <a:pt x="2009257" y="88490"/>
                </a:lnTo>
                <a:lnTo>
                  <a:pt x="906518" y="88490"/>
                </a:lnTo>
                <a:lnTo>
                  <a:pt x="0" y="88490"/>
                </a:lnTo>
                <a:lnTo>
                  <a:pt x="0" y="0"/>
                </a:lnTo>
                <a:close/>
              </a:path>
            </a:pathLst>
          </a:custGeom>
          <a:solidFill>
            <a:srgbClr val="C2DEEA"/>
          </a:solidFill>
          <a:ln>
            <a:noFill/>
          </a:ln>
        </p:spPr>
        <p:txBody>
          <a:bodyPr vert="horz" wrap="square" lIns="68580" tIns="34290" rIns="68580" bIns="34290" numCol="1" anchor="t" anchorCtr="0" compatLnSpc="1">
            <a:prstTxWarp prst="textNoShape">
              <a:avLst/>
            </a:prstTxWarp>
            <a:noAutofit/>
          </a:bodyPr>
          <a:lstStyle/>
          <a:p>
            <a:pPr defTabSz="914378" fontAlgn="auto">
              <a:spcBef>
                <a:spcPts val="0"/>
              </a:spcBef>
              <a:spcAft>
                <a:spcPts val="0"/>
              </a:spcAft>
              <a:defRPr/>
            </a:pPr>
            <a:endParaRPr lang="en-US" sz="1350">
              <a:solidFill>
                <a:srgbClr val="001965"/>
              </a:solidFill>
              <a:latin typeface="Verdana"/>
            </a:endParaRPr>
          </a:p>
        </p:txBody>
      </p:sp>
      <p:sp>
        <p:nvSpPr>
          <p:cNvPr id="9" name="Title 3">
            <a:extLst>
              <a:ext uri="{FF2B5EF4-FFF2-40B4-BE49-F238E27FC236}">
                <a16:creationId xmlns:a16="http://schemas.microsoft.com/office/drawing/2014/main" id="{96F5324A-89C8-498A-ABB7-A2BA78631039}"/>
              </a:ext>
            </a:extLst>
          </p:cNvPr>
          <p:cNvSpPr txBox="1">
            <a:spLocks/>
          </p:cNvSpPr>
          <p:nvPr/>
        </p:nvSpPr>
        <p:spPr>
          <a:xfrm>
            <a:off x="2445841" y="2734904"/>
            <a:ext cx="4037486" cy="1531543"/>
          </a:xfrm>
          <a:prstGeom prst="rect">
            <a:avLst/>
          </a:prstGeom>
        </p:spPr>
        <p:txBody>
          <a:bodyPr/>
          <a:lstStyle>
            <a:lvl1pPr algn="l" defTabSz="914400" rtl="0" eaLnBrk="1" latinLnBrk="0" hangingPunct="1">
              <a:spcBef>
                <a:spcPct val="0"/>
              </a:spcBef>
              <a:buNone/>
              <a:defRPr sz="2400" b="1" kern="1200">
                <a:solidFill>
                  <a:schemeClr val="accent2"/>
                </a:solidFill>
                <a:latin typeface="+mj-lt"/>
                <a:ea typeface="+mj-ea"/>
                <a:cs typeface="+mj-cs"/>
              </a:defRPr>
            </a:lvl1pPr>
          </a:lstStyle>
          <a:p>
            <a:pPr>
              <a:defRPr/>
            </a:pPr>
            <a:r>
              <a:rPr lang="en-GB" kern="0" dirty="0">
                <a:solidFill>
                  <a:srgbClr val="001965"/>
                </a:solidFill>
              </a:rPr>
              <a:t>Biphasic insulin aspart</a:t>
            </a:r>
          </a:p>
        </p:txBody>
      </p:sp>
      <p:pic>
        <p:nvPicPr>
          <p:cNvPr id="7" name="Picture 11" descr="NN_m_2c_RGB">
            <a:extLst>
              <a:ext uri="{FF2B5EF4-FFF2-40B4-BE49-F238E27FC236}">
                <a16:creationId xmlns:a16="http://schemas.microsoft.com/office/drawing/2014/main" id="{D90FC75E-EC33-4200-A556-9DC7519CB70F}"/>
              </a:ext>
            </a:extLst>
          </p:cNvPr>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57236" y="5237787"/>
            <a:ext cx="669963" cy="558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a:extLst>
              <a:ext uri="{FF2B5EF4-FFF2-40B4-BE49-F238E27FC236}">
                <a16:creationId xmlns:a16="http://schemas.microsoft.com/office/drawing/2014/main" id="{2EDD7C9A-CFDA-476C-AF24-002A396E810C}"/>
              </a:ext>
            </a:extLst>
          </p:cNvPr>
          <p:cNvSpPr txBox="1">
            <a:spLocks/>
          </p:cNvSpPr>
          <p:nvPr/>
        </p:nvSpPr>
        <p:spPr bwMode="auto">
          <a:xfrm>
            <a:off x="2509373" y="3303835"/>
            <a:ext cx="5423238" cy="396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ctr" anchorCtr="0" compatLnSpc="1">
            <a:prstTxWarp prst="textNoShape">
              <a:avLst/>
            </a:prstTxWarp>
            <a:noAutofit/>
          </a:bodyPr>
          <a:lstStyle>
            <a:lvl1pPr algn="l" defTabSz="342892" rtl="0" eaLnBrk="0" fontAlgn="base" hangingPunct="0">
              <a:spcBef>
                <a:spcPct val="0"/>
              </a:spcBef>
              <a:spcAft>
                <a:spcPct val="0"/>
              </a:spcAft>
              <a:defRPr sz="1800" b="1">
                <a:solidFill>
                  <a:srgbClr val="0092D2"/>
                </a:solidFill>
                <a:latin typeface="Verdana"/>
                <a:ea typeface="+mj-ea"/>
                <a:cs typeface="Verdana"/>
              </a:defRPr>
            </a:lvl1pPr>
            <a:lvl2pPr algn="l" defTabSz="342892" rtl="0" eaLnBrk="0" fontAlgn="base" hangingPunct="0">
              <a:spcBef>
                <a:spcPct val="0"/>
              </a:spcBef>
              <a:spcAft>
                <a:spcPct val="0"/>
              </a:spcAft>
              <a:defRPr sz="2100">
                <a:solidFill>
                  <a:srgbClr val="003366"/>
                </a:solidFill>
                <a:latin typeface="Verdana" pitchFamily="34" charset="0"/>
              </a:defRPr>
            </a:lvl2pPr>
            <a:lvl3pPr algn="l" defTabSz="342892" rtl="0" eaLnBrk="0" fontAlgn="base" hangingPunct="0">
              <a:spcBef>
                <a:spcPct val="0"/>
              </a:spcBef>
              <a:spcAft>
                <a:spcPct val="0"/>
              </a:spcAft>
              <a:defRPr sz="2100">
                <a:solidFill>
                  <a:srgbClr val="003366"/>
                </a:solidFill>
                <a:latin typeface="Verdana" pitchFamily="34" charset="0"/>
              </a:defRPr>
            </a:lvl3pPr>
            <a:lvl4pPr algn="l" defTabSz="342892" rtl="0" eaLnBrk="0" fontAlgn="base" hangingPunct="0">
              <a:spcBef>
                <a:spcPct val="0"/>
              </a:spcBef>
              <a:spcAft>
                <a:spcPct val="0"/>
              </a:spcAft>
              <a:defRPr sz="2100">
                <a:solidFill>
                  <a:srgbClr val="003366"/>
                </a:solidFill>
                <a:latin typeface="Verdana" pitchFamily="34" charset="0"/>
              </a:defRPr>
            </a:lvl4pPr>
            <a:lvl5pPr algn="l" defTabSz="342892" rtl="0" eaLnBrk="0" fontAlgn="base" hangingPunct="0">
              <a:spcBef>
                <a:spcPct val="0"/>
              </a:spcBef>
              <a:spcAft>
                <a:spcPct val="0"/>
              </a:spcAft>
              <a:defRPr sz="2100">
                <a:solidFill>
                  <a:srgbClr val="003366"/>
                </a:solidFill>
                <a:latin typeface="Verdana" pitchFamily="34" charset="0"/>
              </a:defRPr>
            </a:lvl5pPr>
            <a:lvl6pPr marL="342892" algn="l" defTabSz="342892" rtl="0" fontAlgn="base">
              <a:spcBef>
                <a:spcPct val="0"/>
              </a:spcBef>
              <a:spcAft>
                <a:spcPct val="0"/>
              </a:spcAft>
              <a:defRPr sz="2100">
                <a:solidFill>
                  <a:srgbClr val="003366"/>
                </a:solidFill>
                <a:latin typeface="Verdana" pitchFamily="34" charset="0"/>
              </a:defRPr>
            </a:lvl6pPr>
            <a:lvl7pPr marL="685783" algn="l" defTabSz="342892" rtl="0" fontAlgn="base">
              <a:spcBef>
                <a:spcPct val="0"/>
              </a:spcBef>
              <a:spcAft>
                <a:spcPct val="0"/>
              </a:spcAft>
              <a:defRPr sz="2100">
                <a:solidFill>
                  <a:srgbClr val="003366"/>
                </a:solidFill>
                <a:latin typeface="Verdana" pitchFamily="34" charset="0"/>
              </a:defRPr>
            </a:lvl7pPr>
            <a:lvl8pPr marL="1028675" algn="l" defTabSz="342892" rtl="0" fontAlgn="base">
              <a:spcBef>
                <a:spcPct val="0"/>
              </a:spcBef>
              <a:spcAft>
                <a:spcPct val="0"/>
              </a:spcAft>
              <a:defRPr sz="2100">
                <a:solidFill>
                  <a:srgbClr val="003366"/>
                </a:solidFill>
                <a:latin typeface="Verdana" pitchFamily="34" charset="0"/>
              </a:defRPr>
            </a:lvl8pPr>
            <a:lvl9pPr marL="1371566" algn="l" defTabSz="342892" rtl="0" fontAlgn="base">
              <a:spcBef>
                <a:spcPct val="0"/>
              </a:spcBef>
              <a:spcAft>
                <a:spcPct val="0"/>
              </a:spcAft>
              <a:defRPr sz="2100">
                <a:solidFill>
                  <a:srgbClr val="003366"/>
                </a:solidFill>
                <a:latin typeface="Verdana" pitchFamily="34" charset="0"/>
              </a:defRPr>
            </a:lvl9pPr>
          </a:lstStyle>
          <a:p>
            <a:pPr>
              <a:defRPr/>
            </a:pPr>
            <a:r>
              <a:rPr lang="en-GB" sz="1350" kern="0" dirty="0"/>
              <a:t>The core science</a:t>
            </a:r>
          </a:p>
        </p:txBody>
      </p:sp>
      <p:pic>
        <p:nvPicPr>
          <p:cNvPr id="12" name="Picture 11" descr="DK-12150 NMX Synopsis 2014 Cover.jpg">
            <a:extLst>
              <a:ext uri="{FF2B5EF4-FFF2-40B4-BE49-F238E27FC236}">
                <a16:creationId xmlns:a16="http://schemas.microsoft.com/office/drawing/2014/main" id="{BD89CA07-837D-4457-9751-14D49B91B1B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5632" y="4599861"/>
            <a:ext cx="1533742" cy="1275851"/>
          </a:xfrm>
          <a:prstGeom prst="rect">
            <a:avLst/>
          </a:prstGeom>
        </p:spPr>
      </p:pic>
    </p:spTree>
    <p:extLst>
      <p:ext uri="{BB962C8B-B14F-4D97-AF65-F5344CB8AC3E}">
        <p14:creationId xmlns:p14="http://schemas.microsoft.com/office/powerpoint/2010/main" val="37369090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424940" y="3337723"/>
            <a:ext cx="6213831" cy="512061"/>
          </a:xfrm>
          <a:prstGeom prst="rect">
            <a:avLst/>
          </a:prstGeom>
          <a:solidFill>
            <a:srgbClr val="E0DE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2" name="Rectangle 1"/>
          <p:cNvSpPr/>
          <p:nvPr/>
        </p:nvSpPr>
        <p:spPr>
          <a:xfrm>
            <a:off x="1424940" y="3845309"/>
            <a:ext cx="6213831" cy="1195322"/>
          </a:xfrm>
          <a:prstGeom prst="rect">
            <a:avLst/>
          </a:prstGeom>
          <a:solidFill>
            <a:srgbClr val="8278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18434" name="Rectangle 4"/>
          <p:cNvSpPr>
            <a:spLocks noChangeArrowheads="1"/>
          </p:cNvSpPr>
          <p:nvPr/>
        </p:nvSpPr>
        <p:spPr bwMode="auto">
          <a:xfrm>
            <a:off x="3892744" y="3506920"/>
            <a:ext cx="730343" cy="300498"/>
          </a:xfrm>
          <a:prstGeom prst="rect">
            <a:avLst/>
          </a:prstGeom>
          <a:solidFill>
            <a:srgbClr val="001965"/>
          </a:solidFill>
          <a:ln>
            <a:noFill/>
          </a:ln>
        </p:spPr>
        <p:txBody>
          <a:bodyPr wrap="squar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lgn="ctr">
              <a:spcBef>
                <a:spcPct val="0"/>
              </a:spcBef>
              <a:buClrTx/>
              <a:buFontTx/>
              <a:buNone/>
            </a:pPr>
            <a:r>
              <a:rPr lang="da-DK" sz="1500" dirty="0">
                <a:solidFill>
                  <a:schemeClr val="bg1"/>
                </a:solidFill>
                <a:latin typeface="+mj-lt"/>
              </a:rPr>
              <a:t>30</a:t>
            </a:r>
            <a:r>
              <a:rPr lang="sv-SE" sz="1500" dirty="0">
                <a:solidFill>
                  <a:schemeClr val="bg1"/>
                </a:solidFill>
                <a:latin typeface="+mj-lt"/>
              </a:rPr>
              <a:t>%</a:t>
            </a:r>
            <a:endParaRPr lang="da-DK" sz="1500" dirty="0">
              <a:solidFill>
                <a:schemeClr val="bg1"/>
              </a:solidFill>
              <a:latin typeface="+mj-lt"/>
            </a:endParaRPr>
          </a:p>
        </p:txBody>
      </p:sp>
      <p:sp>
        <p:nvSpPr>
          <p:cNvPr id="18435" name="Rectangle 5"/>
          <p:cNvSpPr>
            <a:spLocks noChangeArrowheads="1"/>
          </p:cNvSpPr>
          <p:nvPr/>
        </p:nvSpPr>
        <p:spPr bwMode="auto">
          <a:xfrm>
            <a:off x="1500475" y="4106680"/>
            <a:ext cx="2440853" cy="526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buClrTx/>
              <a:buFontTx/>
              <a:buNone/>
            </a:pPr>
            <a:r>
              <a:rPr lang="da-DK" sz="1350" dirty="0">
                <a:solidFill>
                  <a:schemeClr val="bg1"/>
                </a:solidFill>
                <a:latin typeface="+mj-lt"/>
              </a:rPr>
              <a:t>Protamine-crystallised</a:t>
            </a:r>
          </a:p>
          <a:p>
            <a:pPr>
              <a:buClrTx/>
              <a:buFontTx/>
              <a:buNone/>
            </a:pPr>
            <a:r>
              <a:rPr lang="da-DK" sz="1350" dirty="0">
                <a:solidFill>
                  <a:schemeClr val="bg1"/>
                </a:solidFill>
                <a:latin typeface="+mj-lt"/>
              </a:rPr>
              <a:t>insulin </a:t>
            </a:r>
            <a:r>
              <a:rPr lang="da-DK" sz="1350" dirty="0" err="1">
                <a:solidFill>
                  <a:schemeClr val="bg1"/>
                </a:solidFill>
                <a:latin typeface="+mj-lt"/>
              </a:rPr>
              <a:t>aspart</a:t>
            </a:r>
            <a:endParaRPr lang="da-DK" sz="1350" dirty="0">
              <a:solidFill>
                <a:schemeClr val="bg1"/>
              </a:solidFill>
              <a:latin typeface="+mj-lt"/>
            </a:endParaRPr>
          </a:p>
        </p:txBody>
      </p:sp>
      <p:sp>
        <p:nvSpPr>
          <p:cNvPr id="18436" name="Rectangle 6"/>
          <p:cNvSpPr>
            <a:spLocks noChangeArrowheads="1"/>
          </p:cNvSpPr>
          <p:nvPr/>
        </p:nvSpPr>
        <p:spPr bwMode="auto">
          <a:xfrm>
            <a:off x="1500474" y="3503350"/>
            <a:ext cx="1942708" cy="277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buClrTx/>
              <a:buFontTx/>
              <a:buNone/>
            </a:pPr>
            <a:r>
              <a:rPr lang="da-DK" sz="1350" dirty="0">
                <a:solidFill>
                  <a:srgbClr val="001965"/>
                </a:solidFill>
                <a:latin typeface="+mj-lt"/>
              </a:rPr>
              <a:t>Soluble insulin aspart</a:t>
            </a:r>
          </a:p>
        </p:txBody>
      </p:sp>
      <p:sp>
        <p:nvSpPr>
          <p:cNvPr id="18437" name="Rectangle 7"/>
          <p:cNvSpPr>
            <a:spLocks noChangeArrowheads="1"/>
          </p:cNvSpPr>
          <p:nvPr/>
        </p:nvSpPr>
        <p:spPr bwMode="auto">
          <a:xfrm>
            <a:off x="1485901" y="2551052"/>
            <a:ext cx="1365627" cy="73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buClrTx/>
              <a:buFontTx/>
              <a:buNone/>
            </a:pPr>
            <a:r>
              <a:rPr lang="da-DK" sz="1350" b="1" dirty="0">
                <a:solidFill>
                  <a:srgbClr val="001965"/>
                </a:solidFill>
                <a:latin typeface="+mj-lt"/>
              </a:rPr>
              <a:t>BIAsp 30</a:t>
            </a:r>
          </a:p>
          <a:p>
            <a:pPr>
              <a:buClrTx/>
              <a:buFontTx/>
              <a:buNone/>
            </a:pPr>
            <a:r>
              <a:rPr lang="da-DK" sz="1350" b="1" dirty="0">
                <a:solidFill>
                  <a:srgbClr val="001965"/>
                </a:solidFill>
                <a:latin typeface="+mj-lt"/>
              </a:rPr>
              <a:t>A premixed </a:t>
            </a:r>
            <a:br>
              <a:rPr lang="da-DK" sz="1350" b="1" dirty="0">
                <a:solidFill>
                  <a:srgbClr val="001965"/>
                </a:solidFill>
                <a:latin typeface="+mj-lt"/>
              </a:rPr>
            </a:br>
            <a:r>
              <a:rPr lang="da-DK" sz="1350" b="1" dirty="0">
                <a:solidFill>
                  <a:srgbClr val="001965"/>
                </a:solidFill>
                <a:latin typeface="+mj-lt"/>
              </a:rPr>
              <a:t>suspension of:</a:t>
            </a:r>
          </a:p>
        </p:txBody>
      </p:sp>
      <p:sp>
        <p:nvSpPr>
          <p:cNvPr id="18439" name="Line 10"/>
          <p:cNvSpPr>
            <a:spLocks noChangeShapeType="1"/>
          </p:cNvSpPr>
          <p:nvPr/>
        </p:nvSpPr>
        <p:spPr bwMode="auto">
          <a:xfrm>
            <a:off x="3553711" y="3642532"/>
            <a:ext cx="270038" cy="0"/>
          </a:xfrm>
          <a:prstGeom prst="line">
            <a:avLst/>
          </a:prstGeom>
          <a:noFill/>
          <a:ln w="63500">
            <a:solidFill>
              <a:srgbClr val="001965"/>
            </a:solidFill>
            <a:round/>
            <a:headEnd type="none" w="sm" len="sm"/>
            <a:tailEnd type="triangle" w="sm" len="sm"/>
          </a:ln>
          <a:extLst>
            <a:ext uri="{909E8E84-426E-40DD-AFC4-6F175D3DCCD1}">
              <a14:hiddenFill xmlns:a14="http://schemas.microsoft.com/office/drawing/2010/main">
                <a:noFill/>
              </a14:hiddenFill>
            </a:ext>
          </a:extLst>
        </p:spPr>
        <p:txBody>
          <a:bodyPr lIns="91349" tIns="45674" rIns="91349" bIns="45674"/>
          <a:lstStyle/>
          <a:p>
            <a:endParaRPr lang="en-GB" sz="1800" dirty="0">
              <a:latin typeface="+mj-lt"/>
            </a:endParaRPr>
          </a:p>
        </p:txBody>
      </p:sp>
      <p:sp>
        <p:nvSpPr>
          <p:cNvPr id="18440" name="Line 11"/>
          <p:cNvSpPr>
            <a:spLocks noChangeShapeType="1"/>
          </p:cNvSpPr>
          <p:nvPr/>
        </p:nvSpPr>
        <p:spPr bwMode="auto">
          <a:xfrm>
            <a:off x="3553711" y="4221863"/>
            <a:ext cx="270038" cy="0"/>
          </a:xfrm>
          <a:prstGeom prst="line">
            <a:avLst/>
          </a:prstGeom>
          <a:noFill/>
          <a:ln w="63500">
            <a:solidFill>
              <a:schemeClr val="bg1"/>
            </a:solidFill>
            <a:round/>
            <a:headEnd type="none" w="sm" len="sm"/>
            <a:tailEnd type="triangle" w="sm" len="sm"/>
          </a:ln>
          <a:extLst>
            <a:ext uri="{909E8E84-426E-40DD-AFC4-6F175D3DCCD1}">
              <a14:hiddenFill xmlns:a14="http://schemas.microsoft.com/office/drawing/2010/main">
                <a:noFill/>
              </a14:hiddenFill>
            </a:ext>
          </a:extLst>
        </p:spPr>
        <p:txBody>
          <a:bodyPr lIns="91349" tIns="45674" rIns="91349" bIns="45674"/>
          <a:lstStyle/>
          <a:p>
            <a:endParaRPr lang="en-GB" sz="1800" dirty="0">
              <a:latin typeface="+mj-lt"/>
            </a:endParaRPr>
          </a:p>
        </p:txBody>
      </p:sp>
      <p:sp>
        <p:nvSpPr>
          <p:cNvPr id="18441" name="Rectangle 13"/>
          <p:cNvSpPr>
            <a:spLocks noChangeArrowheads="1"/>
          </p:cNvSpPr>
          <p:nvPr/>
        </p:nvSpPr>
        <p:spPr bwMode="auto">
          <a:xfrm>
            <a:off x="5143572" y="3506920"/>
            <a:ext cx="723227" cy="300498"/>
          </a:xfrm>
          <a:prstGeom prst="rect">
            <a:avLst/>
          </a:prstGeom>
          <a:solidFill>
            <a:srgbClr val="009FDA"/>
          </a:solidFill>
          <a:ln>
            <a:noFill/>
          </a:ln>
        </p:spPr>
        <p:txBody>
          <a:bodyPr wrap="squar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lgn="ctr">
              <a:spcBef>
                <a:spcPct val="0"/>
              </a:spcBef>
              <a:buClrTx/>
              <a:buFontTx/>
              <a:buNone/>
            </a:pPr>
            <a:r>
              <a:rPr lang="da-DK" sz="1500" dirty="0">
                <a:solidFill>
                  <a:schemeClr val="bg1"/>
                </a:solidFill>
                <a:latin typeface="+mj-lt"/>
              </a:rPr>
              <a:t>30</a:t>
            </a:r>
            <a:r>
              <a:rPr lang="sv-SE" sz="1500" dirty="0">
                <a:solidFill>
                  <a:schemeClr val="bg1"/>
                </a:solidFill>
                <a:latin typeface="+mj-lt"/>
              </a:rPr>
              <a:t>%</a:t>
            </a:r>
            <a:endParaRPr lang="da-DK" sz="1500" dirty="0">
              <a:solidFill>
                <a:schemeClr val="bg1"/>
              </a:solidFill>
              <a:latin typeface="+mj-lt"/>
            </a:endParaRPr>
          </a:p>
        </p:txBody>
      </p:sp>
      <p:sp>
        <p:nvSpPr>
          <p:cNvPr id="18443" name="Line 18"/>
          <p:cNvSpPr>
            <a:spLocks noChangeShapeType="1"/>
          </p:cNvSpPr>
          <p:nvPr/>
        </p:nvSpPr>
        <p:spPr bwMode="auto">
          <a:xfrm flipH="1">
            <a:off x="5945982" y="3642532"/>
            <a:ext cx="270037" cy="0"/>
          </a:xfrm>
          <a:prstGeom prst="line">
            <a:avLst/>
          </a:prstGeom>
          <a:noFill/>
          <a:ln w="63500">
            <a:solidFill>
              <a:srgbClr val="001965"/>
            </a:solidFill>
            <a:round/>
            <a:headEnd type="none" w="sm" len="sm"/>
            <a:tailEnd type="triangle" w="sm" len="sm"/>
          </a:ln>
          <a:extLst>
            <a:ext uri="{909E8E84-426E-40DD-AFC4-6F175D3DCCD1}">
              <a14:hiddenFill xmlns:a14="http://schemas.microsoft.com/office/drawing/2010/main">
                <a:noFill/>
              </a14:hiddenFill>
            </a:ext>
          </a:extLst>
        </p:spPr>
        <p:txBody>
          <a:bodyPr lIns="91349" tIns="45674" rIns="91349" bIns="45674"/>
          <a:lstStyle/>
          <a:p>
            <a:endParaRPr lang="en-GB" sz="1800" dirty="0">
              <a:latin typeface="+mj-lt"/>
            </a:endParaRPr>
          </a:p>
        </p:txBody>
      </p:sp>
      <p:sp>
        <p:nvSpPr>
          <p:cNvPr id="18444" name="Line 19"/>
          <p:cNvSpPr>
            <a:spLocks noChangeShapeType="1"/>
          </p:cNvSpPr>
          <p:nvPr/>
        </p:nvSpPr>
        <p:spPr bwMode="auto">
          <a:xfrm flipH="1">
            <a:off x="5945982" y="4221863"/>
            <a:ext cx="270037" cy="0"/>
          </a:xfrm>
          <a:prstGeom prst="line">
            <a:avLst/>
          </a:prstGeom>
          <a:noFill/>
          <a:ln w="63500">
            <a:solidFill>
              <a:schemeClr val="bg1"/>
            </a:solidFill>
            <a:round/>
            <a:headEnd type="none" w="sm" len="sm"/>
            <a:tailEnd type="triangle" w="sm" len="sm"/>
          </a:ln>
          <a:extLst>
            <a:ext uri="{909E8E84-426E-40DD-AFC4-6F175D3DCCD1}">
              <a14:hiddenFill xmlns:a14="http://schemas.microsoft.com/office/drawing/2010/main">
                <a:noFill/>
              </a14:hiddenFill>
            </a:ext>
          </a:extLst>
        </p:spPr>
        <p:txBody>
          <a:bodyPr lIns="91349" tIns="45674" rIns="91349" bIns="45674"/>
          <a:lstStyle/>
          <a:p>
            <a:endParaRPr lang="en-GB" sz="1800" dirty="0">
              <a:solidFill>
                <a:schemeClr val="bg1"/>
              </a:solidFill>
              <a:latin typeface="+mj-lt"/>
            </a:endParaRPr>
          </a:p>
        </p:txBody>
      </p:sp>
      <p:sp>
        <p:nvSpPr>
          <p:cNvPr id="18445" name="Rectangle 20"/>
          <p:cNvSpPr>
            <a:spLocks noChangeArrowheads="1"/>
          </p:cNvSpPr>
          <p:nvPr/>
        </p:nvSpPr>
        <p:spPr bwMode="auto">
          <a:xfrm>
            <a:off x="6220775" y="4082682"/>
            <a:ext cx="1451303" cy="94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buClrTx/>
              <a:buNone/>
            </a:pPr>
            <a:r>
              <a:rPr lang="da-DK" sz="1350" dirty="0">
                <a:solidFill>
                  <a:schemeClr val="bg1"/>
                </a:solidFill>
                <a:latin typeface="+mj-lt"/>
              </a:rPr>
              <a:t>NPH insulin </a:t>
            </a:r>
            <a:r>
              <a:rPr lang="da-DK" sz="1350" dirty="0">
                <a:solidFill>
                  <a:schemeClr val="bg1"/>
                </a:solidFill>
              </a:rPr>
              <a:t>(</a:t>
            </a:r>
            <a:r>
              <a:rPr lang="da-DK" sz="1350" dirty="0" err="1">
                <a:solidFill>
                  <a:schemeClr val="bg1"/>
                </a:solidFill>
              </a:rPr>
              <a:t>protaminated</a:t>
            </a:r>
            <a:r>
              <a:rPr lang="da-DK" sz="1350" dirty="0">
                <a:solidFill>
                  <a:schemeClr val="bg1"/>
                </a:solidFill>
              </a:rPr>
              <a:t> human insulin)</a:t>
            </a:r>
          </a:p>
          <a:p>
            <a:pPr>
              <a:buClrTx/>
              <a:buFontTx/>
              <a:buNone/>
            </a:pPr>
            <a:endParaRPr lang="da-DK" sz="1350" dirty="0">
              <a:solidFill>
                <a:schemeClr val="bg1"/>
              </a:solidFill>
              <a:latin typeface="+mj-lt"/>
            </a:endParaRPr>
          </a:p>
        </p:txBody>
      </p:sp>
      <p:sp>
        <p:nvSpPr>
          <p:cNvPr id="18446" name="AutoShape 27"/>
          <p:cNvSpPr>
            <a:spLocks noChangeAspect="1" noChangeArrowheads="1"/>
          </p:cNvSpPr>
          <p:nvPr/>
        </p:nvSpPr>
        <p:spPr bwMode="auto">
          <a:xfrm>
            <a:off x="3326833" y="2006335"/>
            <a:ext cx="2614736" cy="1172173"/>
          </a:xfrm>
          <a:prstGeom prst="roundRect">
            <a:avLst>
              <a:gd name="adj" fmla="val 16667"/>
            </a:avLst>
          </a:prstGeom>
          <a:blipFill dpi="0" rotWithShape="1">
            <a:blip r:embed="rId3"/>
            <a:srcRect/>
            <a:stretch>
              <a:fillRect/>
            </a:stretch>
          </a:blipFill>
          <a:ln w="19050" algn="ctr">
            <a:solidFill>
              <a:srgbClr val="001965"/>
            </a:solidFill>
            <a:round/>
            <a:headEnd/>
            <a:tailEnd/>
          </a:ln>
        </p:spPr>
        <p:txBody>
          <a:bodyPr wrap="none" lIns="91349" tIns="45674" rIns="91349" bIns="45674" anchor="ct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eaLnBrk="1" hangingPunct="1">
              <a:spcBef>
                <a:spcPct val="0"/>
              </a:spcBef>
              <a:buClrTx/>
              <a:buFontTx/>
              <a:buNone/>
            </a:pPr>
            <a:endParaRPr lang="en-GB" sz="2400" dirty="0">
              <a:solidFill>
                <a:schemeClr val="tx1"/>
              </a:solidFill>
              <a:latin typeface="+mj-lt"/>
            </a:endParaRPr>
          </a:p>
        </p:txBody>
      </p:sp>
      <p:sp>
        <p:nvSpPr>
          <p:cNvPr id="23" name="Rectangle 2"/>
          <p:cNvSpPr txBox="1">
            <a:spLocks noChangeArrowheads="1"/>
          </p:cNvSpPr>
          <p:nvPr/>
        </p:nvSpPr>
        <p:spPr>
          <a:xfrm>
            <a:off x="1502855" y="1620226"/>
            <a:ext cx="6135917" cy="450856"/>
          </a:xfrm>
          <a:prstGeom prst="rect">
            <a:avLst/>
          </a:prstGeom>
        </p:spPr>
        <p:txBody>
          <a:bodyPr lIns="91349" tIns="45674" rIns="91349" bIns="45674"/>
          <a:lstStyle/>
          <a:p>
            <a:pPr eaLnBrk="1" hangingPunct="1">
              <a:defRPr/>
            </a:pPr>
            <a:endParaRPr lang="en-GB" sz="2100" b="1" kern="0" dirty="0">
              <a:solidFill>
                <a:srgbClr val="001965"/>
              </a:solidFill>
              <a:latin typeface="+mj-lt"/>
              <a:ea typeface="+mj-ea"/>
              <a:cs typeface="+mj-cs"/>
            </a:endParaRPr>
          </a:p>
        </p:txBody>
      </p:sp>
      <p:sp>
        <p:nvSpPr>
          <p:cNvPr id="18448" name="Title 24"/>
          <p:cNvSpPr>
            <a:spLocks noGrp="1"/>
          </p:cNvSpPr>
          <p:nvPr>
            <p:ph type="title"/>
          </p:nvPr>
        </p:nvSpPr>
        <p:spPr/>
        <p:txBody>
          <a:bodyPr>
            <a:normAutofit/>
          </a:bodyPr>
          <a:lstStyle/>
          <a:p>
            <a:r>
              <a:rPr lang="en-GB" dirty="0"/>
              <a:t>How is BIAsp 30 different from BHI 30?</a:t>
            </a:r>
            <a:endParaRPr lang="en-US" dirty="0"/>
          </a:p>
        </p:txBody>
      </p:sp>
      <p:sp>
        <p:nvSpPr>
          <p:cNvPr id="18449" name="TextBox 23"/>
          <p:cNvSpPr txBox="1">
            <a:spLocks noChangeArrowheads="1"/>
          </p:cNvSpPr>
          <p:nvPr/>
        </p:nvSpPr>
        <p:spPr bwMode="auto">
          <a:xfrm>
            <a:off x="5182316" y="4638222"/>
            <a:ext cx="675002" cy="276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49" tIns="45674" rIns="91349" bIns="45674">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lgn="ctr" eaLnBrk="1" hangingPunct="1">
              <a:spcBef>
                <a:spcPct val="50000"/>
              </a:spcBef>
              <a:buClrTx/>
              <a:buFontTx/>
              <a:buNone/>
            </a:pPr>
            <a:r>
              <a:rPr lang="en-GB" sz="1200" dirty="0">
                <a:solidFill>
                  <a:schemeClr val="bg1"/>
                </a:solidFill>
                <a:latin typeface="+mj-lt"/>
              </a:rPr>
              <a:t>BHI 30</a:t>
            </a:r>
            <a:endParaRPr lang="en-US" sz="1200" dirty="0">
              <a:solidFill>
                <a:schemeClr val="bg1"/>
              </a:solidFill>
              <a:latin typeface="+mj-lt"/>
            </a:endParaRPr>
          </a:p>
        </p:txBody>
      </p:sp>
      <p:sp>
        <p:nvSpPr>
          <p:cNvPr id="18450" name="TextBox 24"/>
          <p:cNvSpPr txBox="1">
            <a:spLocks noChangeArrowheads="1"/>
          </p:cNvSpPr>
          <p:nvPr/>
        </p:nvSpPr>
        <p:spPr bwMode="auto">
          <a:xfrm>
            <a:off x="3831323" y="4638222"/>
            <a:ext cx="841714" cy="276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349" tIns="45674" rIns="91349" bIns="45674">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lgn="ctr" eaLnBrk="1" hangingPunct="1">
              <a:spcBef>
                <a:spcPct val="50000"/>
              </a:spcBef>
              <a:buClrTx/>
              <a:buFontTx/>
              <a:buNone/>
            </a:pPr>
            <a:r>
              <a:rPr lang="en-GB" sz="1200" dirty="0">
                <a:solidFill>
                  <a:schemeClr val="bg1"/>
                </a:solidFill>
                <a:latin typeface="+mj-lt"/>
              </a:rPr>
              <a:t>BIAsp 30</a:t>
            </a:r>
            <a:endParaRPr lang="en-US" sz="1200" dirty="0">
              <a:solidFill>
                <a:schemeClr val="bg1"/>
              </a:solidFill>
              <a:latin typeface="+mj-lt"/>
            </a:endParaRPr>
          </a:p>
        </p:txBody>
      </p:sp>
      <p:sp>
        <p:nvSpPr>
          <p:cNvPr id="18451" name="Rectangle 23" descr="Dashed vertical"/>
          <p:cNvSpPr>
            <a:spLocks noChangeArrowheads="1"/>
          </p:cNvSpPr>
          <p:nvPr/>
        </p:nvSpPr>
        <p:spPr bwMode="auto">
          <a:xfrm>
            <a:off x="5143148" y="3845957"/>
            <a:ext cx="725508" cy="772046"/>
          </a:xfrm>
          <a:prstGeom prst="rect">
            <a:avLst/>
          </a:prstGeom>
          <a:pattFill prst="dashVert">
            <a:fgClr>
              <a:srgbClr val="009FDA"/>
            </a:fgClr>
            <a:bgClr>
              <a:srgbClr val="FFFFFF"/>
            </a:bgClr>
          </a:pattFill>
          <a:ln w="9525">
            <a:solidFill>
              <a:srgbClr val="009FDA"/>
            </a:solidFill>
            <a:miter lim="800000"/>
            <a:headEnd/>
            <a:tailEnd/>
          </a:ln>
        </p:spPr>
        <p:txBody>
          <a:bodyPr lIns="91349" tIns="45674" rIns="91349" bIns="45674"/>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eaLnBrk="1" hangingPunct="1">
              <a:spcBef>
                <a:spcPct val="0"/>
              </a:spcBef>
              <a:buClrTx/>
              <a:buFontTx/>
              <a:buNone/>
            </a:pPr>
            <a:endParaRPr lang="en-GB" sz="1800" dirty="0">
              <a:solidFill>
                <a:schemeClr val="tx1"/>
              </a:solidFill>
              <a:latin typeface="+mj-lt"/>
            </a:endParaRPr>
          </a:p>
        </p:txBody>
      </p:sp>
      <p:sp>
        <p:nvSpPr>
          <p:cNvPr id="18452" name="Rectangle 24" descr="Dashed vertical"/>
          <p:cNvSpPr>
            <a:spLocks noChangeArrowheads="1"/>
          </p:cNvSpPr>
          <p:nvPr/>
        </p:nvSpPr>
        <p:spPr bwMode="auto">
          <a:xfrm>
            <a:off x="3893935" y="3845957"/>
            <a:ext cx="732647" cy="772046"/>
          </a:xfrm>
          <a:prstGeom prst="rect">
            <a:avLst/>
          </a:prstGeom>
          <a:pattFill prst="dashVert">
            <a:fgClr>
              <a:srgbClr val="001965"/>
            </a:fgClr>
            <a:bgClr>
              <a:srgbClr val="FFFFFF"/>
            </a:bgClr>
          </a:pattFill>
          <a:ln w="9525">
            <a:solidFill>
              <a:srgbClr val="092F5E"/>
            </a:solidFill>
            <a:miter lim="800000"/>
            <a:headEnd/>
            <a:tailEnd/>
          </a:ln>
        </p:spPr>
        <p:txBody>
          <a:bodyPr lIns="91349" tIns="45674" rIns="91349" bIns="45674"/>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eaLnBrk="1" hangingPunct="1">
              <a:spcBef>
                <a:spcPct val="0"/>
              </a:spcBef>
              <a:buClrTx/>
              <a:buFontTx/>
              <a:buNone/>
            </a:pPr>
            <a:endParaRPr lang="en-GB" sz="1800" dirty="0">
              <a:solidFill>
                <a:schemeClr val="tx1"/>
              </a:solidFill>
              <a:latin typeface="+mj-lt"/>
            </a:endParaRPr>
          </a:p>
        </p:txBody>
      </p:sp>
      <p:sp>
        <p:nvSpPr>
          <p:cNvPr id="26" name="Rectangle 4"/>
          <p:cNvSpPr>
            <a:spLocks noChangeArrowheads="1"/>
          </p:cNvSpPr>
          <p:nvPr/>
        </p:nvSpPr>
        <p:spPr bwMode="auto">
          <a:xfrm>
            <a:off x="3946084" y="4078175"/>
            <a:ext cx="619331" cy="300498"/>
          </a:xfrm>
          <a:prstGeom prst="rect">
            <a:avLst/>
          </a:prstGeom>
          <a:solidFill>
            <a:schemeClr val="bg1"/>
          </a:solidFill>
          <a:ln>
            <a:noFill/>
          </a:ln>
        </p:spPr>
        <p:txBody>
          <a:bodyPr wrap="squar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lgn="ctr">
              <a:spcBef>
                <a:spcPct val="0"/>
              </a:spcBef>
              <a:buClrTx/>
              <a:buFontTx/>
              <a:buNone/>
            </a:pPr>
            <a:r>
              <a:rPr lang="da-DK" sz="1500" dirty="0">
                <a:solidFill>
                  <a:srgbClr val="001965"/>
                </a:solidFill>
                <a:latin typeface="+mj-lt"/>
              </a:rPr>
              <a:t>70</a:t>
            </a:r>
            <a:r>
              <a:rPr lang="sv-SE" sz="1500" dirty="0">
                <a:solidFill>
                  <a:srgbClr val="001965"/>
                </a:solidFill>
                <a:latin typeface="+mj-lt"/>
              </a:rPr>
              <a:t>%</a:t>
            </a:r>
            <a:endParaRPr lang="da-DK" sz="1500" dirty="0">
              <a:solidFill>
                <a:srgbClr val="001965"/>
              </a:solidFill>
              <a:latin typeface="+mj-lt"/>
            </a:endParaRPr>
          </a:p>
        </p:txBody>
      </p:sp>
      <p:sp>
        <p:nvSpPr>
          <p:cNvPr id="27" name="Rectangle 13"/>
          <p:cNvSpPr>
            <a:spLocks noChangeArrowheads="1"/>
          </p:cNvSpPr>
          <p:nvPr/>
        </p:nvSpPr>
        <p:spPr bwMode="auto">
          <a:xfrm>
            <a:off x="5204460" y="4078175"/>
            <a:ext cx="617954" cy="300498"/>
          </a:xfrm>
          <a:prstGeom prst="rect">
            <a:avLst/>
          </a:prstGeom>
          <a:solidFill>
            <a:schemeClr val="bg1"/>
          </a:solidFill>
          <a:ln>
            <a:noFill/>
          </a:ln>
        </p:spPr>
        <p:txBody>
          <a:bodyPr wrap="squar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lgn="ctr">
              <a:spcBef>
                <a:spcPct val="0"/>
              </a:spcBef>
              <a:buClrTx/>
              <a:buFontTx/>
              <a:buNone/>
            </a:pPr>
            <a:r>
              <a:rPr lang="da-DK" sz="1500" dirty="0">
                <a:solidFill>
                  <a:srgbClr val="009FDA"/>
                </a:solidFill>
                <a:latin typeface="+mj-lt"/>
              </a:rPr>
              <a:t>70</a:t>
            </a:r>
            <a:r>
              <a:rPr lang="sv-SE" sz="1500" dirty="0">
                <a:solidFill>
                  <a:srgbClr val="009FDA"/>
                </a:solidFill>
                <a:latin typeface="+mj-lt"/>
              </a:rPr>
              <a:t>%</a:t>
            </a:r>
            <a:endParaRPr lang="da-DK" sz="1500" dirty="0">
              <a:solidFill>
                <a:srgbClr val="009FDA"/>
              </a:solidFill>
              <a:latin typeface="+mj-lt"/>
            </a:endParaRPr>
          </a:p>
        </p:txBody>
      </p:sp>
      <p:sp>
        <p:nvSpPr>
          <p:cNvPr id="18442" name="Rectangle 17"/>
          <p:cNvSpPr>
            <a:spLocks noChangeArrowheads="1"/>
          </p:cNvSpPr>
          <p:nvPr/>
        </p:nvSpPr>
        <p:spPr bwMode="auto">
          <a:xfrm>
            <a:off x="6220777" y="3349850"/>
            <a:ext cx="1333567" cy="485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spcBef>
                <a:spcPct val="0"/>
              </a:spcBef>
              <a:buClrTx/>
              <a:buFontTx/>
              <a:buNone/>
            </a:pPr>
            <a:r>
              <a:rPr lang="da-DK" sz="1350" dirty="0">
                <a:solidFill>
                  <a:srgbClr val="001965"/>
                </a:solidFill>
                <a:latin typeface="+mj-lt"/>
              </a:rPr>
              <a:t>Regular</a:t>
            </a:r>
          </a:p>
          <a:p>
            <a:pPr>
              <a:spcBef>
                <a:spcPct val="0"/>
              </a:spcBef>
              <a:buClrTx/>
              <a:buFontTx/>
              <a:buNone/>
            </a:pPr>
            <a:r>
              <a:rPr lang="da-DK" sz="1350" dirty="0">
                <a:solidFill>
                  <a:srgbClr val="001965"/>
                </a:solidFill>
                <a:latin typeface="+mj-lt"/>
              </a:rPr>
              <a:t>human insulin</a:t>
            </a:r>
          </a:p>
        </p:txBody>
      </p:sp>
      <p:sp>
        <p:nvSpPr>
          <p:cNvPr id="29" name="Rectangle 7"/>
          <p:cNvSpPr>
            <a:spLocks noChangeArrowheads="1"/>
          </p:cNvSpPr>
          <p:nvPr/>
        </p:nvSpPr>
        <p:spPr bwMode="auto">
          <a:xfrm>
            <a:off x="6231612" y="2551052"/>
            <a:ext cx="1365627" cy="73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991" tIns="34496" rIns="68991" bIns="34496">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lgn="r">
              <a:buClrTx/>
              <a:buFontTx/>
              <a:buNone/>
            </a:pPr>
            <a:r>
              <a:rPr lang="da-DK" sz="1350" b="1" dirty="0">
                <a:solidFill>
                  <a:srgbClr val="001965"/>
                </a:solidFill>
                <a:latin typeface="+mj-lt"/>
              </a:rPr>
              <a:t>BHI 30</a:t>
            </a:r>
          </a:p>
          <a:p>
            <a:pPr algn="r">
              <a:buClrTx/>
              <a:buFontTx/>
              <a:buNone/>
            </a:pPr>
            <a:r>
              <a:rPr lang="da-DK" sz="1350" b="1" dirty="0">
                <a:solidFill>
                  <a:srgbClr val="001965"/>
                </a:solidFill>
                <a:latin typeface="+mj-lt"/>
              </a:rPr>
              <a:t>A premixed</a:t>
            </a:r>
            <a:br>
              <a:rPr lang="da-DK" sz="1350" b="1" dirty="0">
                <a:solidFill>
                  <a:srgbClr val="001965"/>
                </a:solidFill>
                <a:latin typeface="+mj-lt"/>
              </a:rPr>
            </a:br>
            <a:r>
              <a:rPr lang="da-DK" sz="1350" b="1" dirty="0">
                <a:solidFill>
                  <a:srgbClr val="001965"/>
                </a:solidFill>
                <a:latin typeface="+mj-lt"/>
              </a:rPr>
              <a:t>suspension of:</a:t>
            </a:r>
          </a:p>
        </p:txBody>
      </p:sp>
      <p:sp>
        <p:nvSpPr>
          <p:cNvPr id="31" name="Text Box 30"/>
          <p:cNvSpPr txBox="1">
            <a:spLocks noChangeArrowheads="1"/>
          </p:cNvSpPr>
          <p:nvPr/>
        </p:nvSpPr>
        <p:spPr bwMode="auto">
          <a:xfrm>
            <a:off x="219776" y="5604304"/>
            <a:ext cx="6340183" cy="196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1349" tIns="45674" rIns="91349" bIns="45674" anchor="b">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a:spcBef>
                <a:spcPts val="0"/>
              </a:spcBef>
              <a:buClrTx/>
              <a:buNone/>
            </a:pPr>
            <a:r>
              <a:rPr lang="pt-BR" sz="675" dirty="0">
                <a:solidFill>
                  <a:srgbClr val="001965"/>
                </a:solidFill>
              </a:rPr>
              <a:t>BIAsp 30 SPC. http://ec.europa.eu/health/documents/community-register/2000/200008013730/anx_3730_en.pdf</a:t>
            </a:r>
          </a:p>
        </p:txBody>
      </p:sp>
      <p:sp>
        <p:nvSpPr>
          <p:cNvPr id="32" name="Text Box 30"/>
          <p:cNvSpPr txBox="1">
            <a:spLocks noChangeArrowheads="1"/>
          </p:cNvSpPr>
          <p:nvPr/>
        </p:nvSpPr>
        <p:spPr bwMode="auto">
          <a:xfrm>
            <a:off x="218446" y="5381783"/>
            <a:ext cx="5602980" cy="20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1349" tIns="45674" rIns="91349" bIns="45674">
            <a:spAutoFit/>
          </a:bodyPr>
          <a:lstStyle>
            <a:lvl1pPr>
              <a:spcBef>
                <a:spcPct val="20000"/>
              </a:spcBef>
              <a:buClr>
                <a:srgbClr val="E64A0E"/>
              </a:buClr>
              <a:buChar char="•"/>
              <a:defRPr sz="2200">
                <a:solidFill>
                  <a:srgbClr val="092F5E"/>
                </a:solidFill>
                <a:latin typeface="Verdana" panose="020B0604030504040204" pitchFamily="34" charset="0"/>
              </a:defRPr>
            </a:lvl1pPr>
            <a:lvl2pPr marL="742950" indent="-285750">
              <a:spcBef>
                <a:spcPct val="20000"/>
              </a:spcBef>
              <a:buClr>
                <a:srgbClr val="E64A0E"/>
              </a:buClr>
              <a:buChar char="•"/>
              <a:defRPr sz="2000">
                <a:solidFill>
                  <a:srgbClr val="092F5E"/>
                </a:solidFill>
                <a:latin typeface="Verdana" panose="020B0604030504040204" pitchFamily="34" charset="0"/>
              </a:defRPr>
            </a:lvl2pPr>
            <a:lvl3pPr marL="1143000" indent="-228600">
              <a:spcBef>
                <a:spcPct val="20000"/>
              </a:spcBef>
              <a:buClr>
                <a:srgbClr val="E64A0E"/>
              </a:buClr>
              <a:buChar char="•"/>
              <a:defRPr>
                <a:solidFill>
                  <a:srgbClr val="092F5E"/>
                </a:solidFill>
                <a:latin typeface="Verdana" panose="020B0604030504040204" pitchFamily="34" charset="0"/>
              </a:defRPr>
            </a:lvl3pPr>
            <a:lvl4pPr marL="1600200" indent="-228600">
              <a:spcBef>
                <a:spcPct val="20000"/>
              </a:spcBef>
              <a:buClr>
                <a:srgbClr val="E64A0E"/>
              </a:buClr>
              <a:buChar char="•"/>
              <a:defRPr sz="1600">
                <a:solidFill>
                  <a:srgbClr val="092F5E"/>
                </a:solidFill>
                <a:latin typeface="Verdana" panose="020B0604030504040204" pitchFamily="34" charset="0"/>
              </a:defRPr>
            </a:lvl4pPr>
            <a:lvl5pPr marL="2057400" indent="-228600">
              <a:spcBef>
                <a:spcPct val="20000"/>
              </a:spcBef>
              <a:buClr>
                <a:srgbClr val="E64A0E"/>
              </a:buClr>
              <a:buChar char="•"/>
              <a:defRPr sz="1600">
                <a:solidFill>
                  <a:srgbClr val="092F5E"/>
                </a:solidFill>
                <a:latin typeface="Verdana" panose="020B0604030504040204" pitchFamily="34" charset="0"/>
              </a:defRPr>
            </a:lvl5pPr>
            <a:lvl6pPr marL="25146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6pPr>
            <a:lvl7pPr marL="29718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7pPr>
            <a:lvl8pPr marL="34290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8pPr>
            <a:lvl9pPr marL="3886200" indent="-228600" eaLnBrk="0" fontAlgn="base" hangingPunct="0">
              <a:spcBef>
                <a:spcPct val="20000"/>
              </a:spcBef>
              <a:spcAft>
                <a:spcPct val="0"/>
              </a:spcAft>
              <a:buClr>
                <a:srgbClr val="E64A0E"/>
              </a:buClr>
              <a:buChar char="•"/>
              <a:defRPr sz="1600">
                <a:solidFill>
                  <a:srgbClr val="092F5E"/>
                </a:solidFill>
                <a:latin typeface="Verdana" panose="020B0604030504040204" pitchFamily="34" charset="0"/>
              </a:defRPr>
            </a:lvl9pPr>
          </a:lstStyle>
          <a:p>
            <a:pPr eaLnBrk="1" hangingPunct="1">
              <a:spcBef>
                <a:spcPct val="50000"/>
              </a:spcBef>
              <a:buClrTx/>
              <a:buNone/>
            </a:pPr>
            <a:r>
              <a:rPr lang="en-GB" sz="750" dirty="0">
                <a:solidFill>
                  <a:srgbClr val="001965"/>
                </a:solidFill>
              </a:rPr>
              <a:t>BHI, biphasic human insulin; BIAsp, biphasic insulin aspart; NPH, neutral protamine </a:t>
            </a:r>
            <a:r>
              <a:rPr lang="en-GB" sz="750" dirty="0" err="1">
                <a:solidFill>
                  <a:srgbClr val="001965"/>
                </a:solidFill>
              </a:rPr>
              <a:t>Hagedorn</a:t>
            </a:r>
            <a:r>
              <a:rPr lang="en-GB" sz="750" dirty="0">
                <a:solidFill>
                  <a:srgbClr val="001965"/>
                </a:solidFill>
              </a:rPr>
              <a:t> </a:t>
            </a:r>
          </a:p>
        </p:txBody>
      </p:sp>
      <p:sp>
        <p:nvSpPr>
          <p:cNvPr id="30" name="Action Button: Home 29">
            <a:hlinkClick r:id="rId4" action="ppaction://hlinksldjump" highlightClick="1"/>
          </p:cNvPr>
          <p:cNvSpPr/>
          <p:nvPr/>
        </p:nvSpPr>
        <p:spPr>
          <a:xfrm>
            <a:off x="8582551" y="5438675"/>
            <a:ext cx="510977" cy="510977"/>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CBE73BAA-D19D-4D27-8850-5FB56CAC5678}"/>
              </a:ext>
            </a:extLst>
          </p:cNvPr>
          <p:cNvSpPr/>
          <p:nvPr>
            <p:custDataLst>
              <p:tags r:id="rId2"/>
            </p:custDataLst>
          </p:nvPr>
        </p:nvSpPr>
        <p:spPr>
          <a:xfrm>
            <a:off x="1097281" y="2914651"/>
            <a:ext cx="771525" cy="771525"/>
          </a:xfrm>
          <a:prstGeom prst="rect">
            <a:avLst/>
          </a:prstGeom>
          <a:solidFill>
            <a:srgbClr val="009FDA"/>
          </a:solidFill>
          <a:ln w="9525" cap="flat" cmpd="sng" algn="ctr">
            <a:noFill/>
            <a:prstDash val="solid"/>
          </a:ln>
          <a:effectLst/>
          <a:extLst>
            <a:ext uri="{91240B29-F687-4F45-9708-019B960494DF}">
              <a14:hiddenLine xmlns:a14="http://schemas.microsoft.com/office/drawing/2010/main" w="9525" cap="flat" cmpd="sng" algn="ctr">
                <a:solidFill>
                  <a:schemeClr val="accent1"/>
                </a:solidFill>
                <a:prstDash val="solid"/>
              </a14:hiddenLine>
            </a:ext>
            <a:ext uri="{31F19639-BCED-4A60-ADC4-E9642A236FB7}">
              <a14:hiddenScene3d xmlns:a14="http://schemas.microsoft.com/office/drawing/2010/main">
                <a:camera prst="orthographicFront"/>
                <a:lightRig rig="threePt" dir="t"/>
              </a14:hiddenScene3d>
            </a:ext>
            <a:ext uri="{E45631CC-5BF2-4C18-A39C-3461C7D3F71A}">
              <a14:hiddenSp3d xmlns:a14="http://schemas.microsoft.com/office/drawing/2010/main"/>
            </a:ext>
          </a:extLst>
        </p:spPr>
        <p:style>
          <a:lnRef idx="2">
            <a:schemeClr val="accent1">
              <a:shade val="50000"/>
            </a:schemeClr>
          </a:lnRef>
          <a:fillRef idx="1">
            <a:schemeClr val="accent1"/>
          </a:fillRef>
          <a:effectRef idx="0">
            <a:schemeClr val="accent1"/>
          </a:effectRef>
          <a:fontRef idx="minor">
            <a:schemeClr val="lt1"/>
          </a:fontRef>
        </p:style>
        <p:txBody>
          <a:bodyPr wrap="none" rtlCol="0" anchor="ctr">
            <a:sp3d/>
          </a:bodyPr>
          <a:lstStyle/>
          <a:p>
            <a:pPr algn="ctr"/>
            <a:r>
              <a:rPr lang="en-US" sz="2250" dirty="0">
                <a:solidFill>
                  <a:srgbClr val="FFFFFF"/>
                </a:solidFill>
                <a:effectLst>
                  <a:glow>
                    <a:scrgbClr r="0" g="0" b="0"/>
                  </a:glow>
                </a:effectLst>
              </a:rPr>
              <a:t>2.1</a:t>
            </a:r>
          </a:p>
        </p:txBody>
      </p:sp>
      <p:sp>
        <p:nvSpPr>
          <p:cNvPr id="30" name="Rectangle 29">
            <a:extLst>
              <a:ext uri="{FF2B5EF4-FFF2-40B4-BE49-F238E27FC236}">
                <a16:creationId xmlns:a16="http://schemas.microsoft.com/office/drawing/2014/main" id="{8C26A0C2-ABD7-4D95-AE2F-BC1C07FC8378}"/>
              </a:ext>
            </a:extLst>
          </p:cNvPr>
          <p:cNvSpPr/>
          <p:nvPr>
            <p:custDataLst>
              <p:tags r:id="rId3"/>
            </p:custDataLst>
          </p:nvPr>
        </p:nvSpPr>
        <p:spPr>
          <a:xfrm>
            <a:off x="2223294" y="2884915"/>
            <a:ext cx="6667500" cy="438582"/>
          </a:xfrm>
          <a:prstGeom prst="rect">
            <a:avLst/>
          </a:prstGeom>
          <a:solidFill>
            <a:schemeClr val="accent1">
              <a:alpha val="0"/>
            </a:schemeClr>
          </a:solidFill>
          <a:ln w="9525" cap="flat" cmpd="sng" algn="ctr">
            <a:noFill/>
            <a:prstDash val="solid"/>
          </a:ln>
          <a:effectLst/>
          <a:extLst>
            <a:ext uri="{91240B29-F687-4F45-9708-019B960494DF}">
              <a14:hiddenLine xmlns:a14="http://schemas.microsoft.com/office/drawing/2010/main" w="9525" cap="flat" cmpd="sng" algn="ctr">
                <a:solidFill>
                  <a:schemeClr val="accent1"/>
                </a:solidFill>
                <a:prstDash val="solid"/>
              </a14:hiddenLine>
            </a:ext>
            <a:ext uri="{31F19639-BCED-4A60-ADC4-E9642A236FB7}">
              <a14:hiddenScene3d xmlns:a14="http://schemas.microsoft.com/office/drawing/2010/main">
                <a:camera prst="orthographicFront"/>
                <a:lightRig rig="threePt" dir="t"/>
              </a14:hiddenScene3d>
            </a:ext>
            <a:ext uri="{E45631CC-5BF2-4C18-A39C-3461C7D3F71A}">
              <a14:hiddenSp3d xmlns:a14="http://schemas.microsoft.com/office/drawing/2010/main"/>
            </a:ext>
          </a:extLst>
        </p:spPr>
        <p:style>
          <a:lnRef idx="2">
            <a:schemeClr val="accent1">
              <a:shade val="50000"/>
            </a:schemeClr>
          </a:lnRef>
          <a:fillRef idx="1">
            <a:schemeClr val="accent1"/>
          </a:fillRef>
          <a:effectRef idx="0">
            <a:schemeClr val="accent1"/>
          </a:effectRef>
          <a:fontRef idx="minor">
            <a:schemeClr val="lt1"/>
          </a:fontRef>
        </p:style>
        <p:txBody>
          <a:bodyPr rtlCol="0" anchor="t">
            <a:spAutoFit/>
            <a:sp3d/>
          </a:bodyPr>
          <a:lstStyle/>
          <a:p>
            <a:r>
              <a:rPr lang="en-US" sz="2250" b="1" dirty="0">
                <a:solidFill>
                  <a:srgbClr val="001965"/>
                </a:solidFill>
                <a:effectLst>
                  <a:glow>
                    <a:scrgbClr r="0" g="0" b="0"/>
                  </a:glow>
                </a:effectLst>
              </a:rPr>
              <a:t>Efficacy and safety in type 2 diabetes</a:t>
            </a:r>
          </a:p>
        </p:txBody>
      </p:sp>
      <p:cxnSp>
        <p:nvCxnSpPr>
          <p:cNvPr id="31" name="Straight Connector 30">
            <a:extLst>
              <a:ext uri="{FF2B5EF4-FFF2-40B4-BE49-F238E27FC236}">
                <a16:creationId xmlns:a16="http://schemas.microsoft.com/office/drawing/2014/main" id="{B564EB5D-3122-4B16-948D-15E770529AA1}"/>
              </a:ext>
            </a:extLst>
          </p:cNvPr>
          <p:cNvCxnSpPr/>
          <p:nvPr>
            <p:custDataLst>
              <p:tags r:id="rId4"/>
            </p:custDataLst>
          </p:nvPr>
        </p:nvCxnSpPr>
        <p:spPr>
          <a:xfrm>
            <a:off x="2286000" y="3396824"/>
            <a:ext cx="6667500" cy="0"/>
          </a:xfrm>
          <a:prstGeom prst="line">
            <a:avLst/>
          </a:prstGeom>
          <a:ln>
            <a:solidFill>
              <a:srgbClr val="009FDA"/>
            </a:solidFill>
          </a:ln>
          <a:extLst>
            <a:ext uri="{31F19639-BCED-4A60-ADC4-E9642A236FB7}">
              <a14:hiddenScene3d xmlns:a14="http://schemas.microsoft.com/office/drawing/2010/main">
                <a:camera prst="orthographicFront"/>
                <a:lightRig rig="threePt" dir="t"/>
              </a14:hiddenScene3d>
            </a:ext>
            <a:ext uri="{E45631CC-5BF2-4C18-A39C-3461C7D3F71A}">
              <a14:hiddenSp3d xmlns:a14="http://schemas.microsoft.com/office/drawing/2010/main"/>
            </a:ext>
          </a:extLst>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4707CAE2-2C4D-4A18-B9BE-8CF664D2E924}"/>
              </a:ext>
            </a:extLst>
          </p:cNvPr>
          <p:cNvSpPr/>
          <p:nvPr>
            <p:custDataLst>
              <p:tags r:id="rId5"/>
            </p:custDataLst>
          </p:nvPr>
        </p:nvSpPr>
        <p:spPr>
          <a:xfrm>
            <a:off x="2286000" y="3400429"/>
            <a:ext cx="6542088" cy="815608"/>
          </a:xfrm>
          <a:prstGeom prst="rect">
            <a:avLst/>
          </a:prstGeom>
          <a:solidFill>
            <a:schemeClr val="accent1">
              <a:alpha val="0"/>
            </a:schemeClr>
          </a:solidFill>
          <a:ln w="9525" cap="flat" cmpd="sng" algn="ctr">
            <a:noFill/>
            <a:prstDash val="solid"/>
          </a:ln>
          <a:effectLst/>
          <a:extLst>
            <a:ext uri="{91240B29-F687-4F45-9708-019B960494DF}">
              <a14:hiddenLine xmlns:a14="http://schemas.microsoft.com/office/drawing/2010/main" w="9525" cap="flat" cmpd="sng" algn="ctr">
                <a:solidFill>
                  <a:schemeClr val="accent1"/>
                </a:solidFill>
                <a:prstDash val="solid"/>
              </a14:hiddenLine>
            </a:ext>
            <a:ext uri="{31F19639-BCED-4A60-ADC4-E9642A236FB7}">
              <a14:hiddenScene3d xmlns:a14="http://schemas.microsoft.com/office/drawing/2010/main">
                <a:camera prst="orthographicFront"/>
                <a:lightRig rig="threePt" dir="t"/>
              </a14:hiddenScene3d>
            </a:ext>
            <a:ext uri="{E45631CC-5BF2-4C18-A39C-3461C7D3F71A}">
              <a14:hiddenSp3d xmlns:a14="http://schemas.microsoft.com/office/drawing/2010/main"/>
            </a:ext>
          </a:extLst>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sp3d/>
          </a:bodyPr>
          <a:lstStyle/>
          <a:p>
            <a:pPr marL="0" lvl="1"/>
            <a:r>
              <a:rPr lang="en-US" altLang="en-US" sz="3200" dirty="0">
                <a:solidFill>
                  <a:srgbClr val="009FDA"/>
                </a:solidFill>
              </a:rPr>
              <a:t>BIAsp 30 for insulin initiation</a:t>
            </a:r>
          </a:p>
          <a:p>
            <a:pPr marL="0" lvl="1"/>
            <a:r>
              <a:rPr lang="en-US" altLang="en-US" sz="1500" dirty="0">
                <a:solidFill>
                  <a:srgbClr val="009FDA"/>
                </a:solidFill>
              </a:rPr>
              <a:t>RCTs</a:t>
            </a:r>
          </a:p>
        </p:txBody>
      </p:sp>
    </p:spTree>
    <p:custDataLst>
      <p:tags r:id="rId1"/>
    </p:custDataLst>
    <p:extLst>
      <p:ext uri="{BB962C8B-B14F-4D97-AF65-F5344CB8AC3E}">
        <p14:creationId xmlns:p14="http://schemas.microsoft.com/office/powerpoint/2010/main" val="28188139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89829394"/>
              </p:ext>
            </p:extLst>
          </p:nvPr>
        </p:nvGraphicFramePr>
        <p:xfrm>
          <a:off x="164892" y="959710"/>
          <a:ext cx="8780003" cy="4241878"/>
        </p:xfrm>
        <a:graphic>
          <a:graphicData uri="http://schemas.openxmlformats.org/drawingml/2006/table">
            <a:tbl>
              <a:tblPr firstRow="1" bandRow="1">
                <a:tableStyleId>{5C22544A-7EE6-4342-B048-85BDC9FD1C3A}</a:tableStyleId>
              </a:tblPr>
              <a:tblGrid>
                <a:gridCol w="1463612">
                  <a:extLst>
                    <a:ext uri="{9D8B030D-6E8A-4147-A177-3AD203B41FA5}">
                      <a16:colId xmlns:a16="http://schemas.microsoft.com/office/drawing/2014/main" val="20000"/>
                    </a:ext>
                  </a:extLst>
                </a:gridCol>
                <a:gridCol w="1197792">
                  <a:extLst>
                    <a:ext uri="{9D8B030D-6E8A-4147-A177-3AD203B41FA5}">
                      <a16:colId xmlns:a16="http://schemas.microsoft.com/office/drawing/2014/main" val="20001"/>
                    </a:ext>
                  </a:extLst>
                </a:gridCol>
                <a:gridCol w="1076604">
                  <a:extLst>
                    <a:ext uri="{9D8B030D-6E8A-4147-A177-3AD203B41FA5}">
                      <a16:colId xmlns:a16="http://schemas.microsoft.com/office/drawing/2014/main" val="20002"/>
                    </a:ext>
                  </a:extLst>
                </a:gridCol>
                <a:gridCol w="2347671">
                  <a:extLst>
                    <a:ext uri="{9D8B030D-6E8A-4147-A177-3AD203B41FA5}">
                      <a16:colId xmlns:a16="http://schemas.microsoft.com/office/drawing/2014/main" val="20003"/>
                    </a:ext>
                  </a:extLst>
                </a:gridCol>
                <a:gridCol w="1293160">
                  <a:extLst>
                    <a:ext uri="{9D8B030D-6E8A-4147-A177-3AD203B41FA5}">
                      <a16:colId xmlns:a16="http://schemas.microsoft.com/office/drawing/2014/main" val="20004"/>
                    </a:ext>
                  </a:extLst>
                </a:gridCol>
                <a:gridCol w="1401164">
                  <a:extLst>
                    <a:ext uri="{9D8B030D-6E8A-4147-A177-3AD203B41FA5}">
                      <a16:colId xmlns:a16="http://schemas.microsoft.com/office/drawing/2014/main" val="20005"/>
                    </a:ext>
                  </a:extLst>
                </a:gridCol>
              </a:tblGrid>
              <a:tr h="605417">
                <a:tc>
                  <a:txBody>
                    <a:bodyPr/>
                    <a:lstStyle/>
                    <a:p>
                      <a:r>
                        <a:rPr lang="en-GB" sz="1200" dirty="0">
                          <a:latin typeface="Verdana" panose="020B0604030504040204" pitchFamily="34" charset="0"/>
                          <a:ea typeface="Verdana" panose="020B0604030504040204" pitchFamily="34" charset="0"/>
                          <a:cs typeface="Verdana" panose="020B0604030504040204" pitchFamily="34" charset="0"/>
                        </a:rPr>
                        <a:t>Study</a:t>
                      </a:r>
                    </a:p>
                  </a:txBody>
                  <a:tcPr marL="69386" marR="69386" marT="34290" marB="34290" anchor="ctr">
                    <a:lnL w="12700" cap="flat" cmpd="sng" algn="ctr">
                      <a:solidFill>
                        <a:srgbClr val="001965"/>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solidFill>
                      <a:srgbClr val="001965"/>
                    </a:solid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No. of </a:t>
                      </a:r>
                      <a:b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b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patients</a:t>
                      </a:r>
                      <a:endParaRPr kumimoji="0" lang="en-GB" sz="1200" b="1"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15" marB="35115"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solidFill>
                      <a:srgbClr val="001965"/>
                    </a:solid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No. of </a:t>
                      </a:r>
                      <a:b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b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countries</a:t>
                      </a:r>
                      <a:endParaRPr kumimoji="0" lang="en-GB" sz="1200" b="1"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15" marB="35115"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solidFill>
                      <a:srgbClr val="001965"/>
                    </a:solid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Regimen or arms</a:t>
                      </a:r>
                      <a:endParaRPr kumimoji="0" lang="en-GB" sz="1200" b="1"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15" marB="35115"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solidFill>
                      <a:srgbClr val="001965"/>
                    </a:solid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Baseline HbA</a:t>
                      </a:r>
                      <a:r>
                        <a:rPr kumimoji="0" lang="en-GB" sz="1200" b="1" u="none" strike="noStrike" cap="none" normalizeH="0" baseline="-2500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1c</a:t>
                      </a: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 (%)</a:t>
                      </a:r>
                      <a:endParaRPr kumimoji="0" lang="en-GB" sz="1200" b="1"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15" marB="35115" anchor="ctr" anchorCtr="1"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solidFill>
                      <a:srgbClr val="001965"/>
                    </a:solid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End-of-study HbA</a:t>
                      </a:r>
                      <a:r>
                        <a:rPr kumimoji="0" lang="en-GB" sz="1200" b="1" u="none" strike="noStrike" cap="none" normalizeH="0" baseline="-2500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1c</a:t>
                      </a:r>
                      <a:r>
                        <a:rPr kumimoji="0" lang="en-GB" sz="1200" b="1"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rPr>
                        <a:t> (%)</a:t>
                      </a:r>
                      <a:endParaRPr kumimoji="0" lang="en-GB" sz="1200" b="1" i="0" u="none" strike="noStrike" cap="none" normalizeH="0" baseline="0" dirty="0">
                        <a:ln>
                          <a:noFill/>
                        </a:ln>
                        <a:solidFill>
                          <a:schemeClr val="bg1"/>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15" marB="35115" anchor="ctr" anchorCtr="1" horzOverflow="overflow">
                    <a:lnL w="12700" cap="flat" cmpd="sng" algn="ctr">
                      <a:solidFill>
                        <a:schemeClr val="bg1"/>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solidFill>
                      <a:srgbClr val="001965"/>
                    </a:solidFill>
                  </a:tcPr>
                </a:tc>
                <a:extLst>
                  <a:ext uri="{0D108BD9-81ED-4DB2-BD59-A6C34878D82A}">
                    <a16:rowId xmlns:a16="http://schemas.microsoft.com/office/drawing/2014/main" val="10000"/>
                  </a:ext>
                </a:extLst>
              </a:tr>
              <a:tr h="60539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INITIATE</a:t>
                      </a:r>
                      <a:r>
                        <a:rPr kumimoji="0" lang="en-GB" sz="1400" b="1" i="0" u="none" strike="noStrike" cap="none" normalizeH="0" baseline="3000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1</a:t>
                      </a:r>
                    </a:p>
                  </a:txBody>
                  <a:tcPr marL="95774" marR="95774" marT="34310" marB="34310" anchor="ctr"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233</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1</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algn="ctr" eaLnBrk="0" hangingPunct="0">
                        <a:spcBef>
                          <a:spcPct val="20000"/>
                        </a:spcBef>
                        <a:buClr>
                          <a:srgbClr val="E64A0E"/>
                        </a:buClr>
                      </a:pPr>
                      <a: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t>BIAsp 30 BID vs. </a:t>
                      </a:r>
                      <a:b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br>
                      <a:r>
                        <a:rPr kumimoji="0" lang="en-GB" sz="120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IGlar </a:t>
                      </a:r>
                      <a: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t>OD</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9.7</a:t>
                      </a:r>
                      <a:b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b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9.8</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6.9*</a:t>
                      </a:r>
                      <a:b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b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7.4</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extLst>
                  <a:ext uri="{0D108BD9-81ED-4DB2-BD59-A6C34878D82A}">
                    <a16:rowId xmlns:a16="http://schemas.microsoft.com/office/drawing/2014/main" val="10001"/>
                  </a:ext>
                </a:extLst>
              </a:tr>
              <a:tr h="6561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400" b="1"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EuroMix</a:t>
                      </a:r>
                      <a:r>
                        <a:rPr kumimoji="0" lang="en-GB" sz="1400" b="1" u="none" strike="noStrike" cap="none" normalizeH="0" baseline="3000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2</a:t>
                      </a:r>
                      <a:endParaRPr kumimoji="0" lang="en-GB" sz="1400" b="1"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5774" marR="95774" marT="34310" marB="34310" anchor="ctr"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255</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t>BIAsp 30 </a:t>
                      </a:r>
                      <a:r>
                        <a:rPr kumimoji="0" lang="en-GB" sz="120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BID + met vs. IGlar + glim</a:t>
                      </a:r>
                      <a:endParaRPr kumimoji="0" lang="en-GB" sz="1200" b="0" i="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9.2</a:t>
                      </a:r>
                      <a:b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b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8.9</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7.5**</a:t>
                      </a:r>
                    </a:p>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7.9</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extLst>
                  <a:ext uri="{0D108BD9-81ED-4DB2-BD59-A6C34878D82A}">
                    <a16:rowId xmlns:a16="http://schemas.microsoft.com/office/drawing/2014/main" val="10002"/>
                  </a:ext>
                </a:extLst>
              </a:tr>
              <a:tr h="6561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1"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ACTION</a:t>
                      </a:r>
                      <a:r>
                        <a:rPr kumimoji="0" lang="en-GB" sz="1200" b="1" u="none" strike="noStrike" cap="none" normalizeH="0" baseline="3000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3</a:t>
                      </a:r>
                      <a:endParaRPr kumimoji="0" lang="en-GB" altLang="ja-JP" sz="1200" b="1"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5774" marR="95774" marT="34310" marB="34310" anchor="ctr"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200</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1</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t>BIAsp 30 </a:t>
                      </a: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BID met + </a:t>
                      </a:r>
                      <a:b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b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pio vs. met + pio</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8.1</a:t>
                      </a:r>
                      <a:b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b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8.1</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 6.5***</a:t>
                      </a:r>
                    </a:p>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 7.8</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extLst>
                  <a:ext uri="{0D108BD9-81ED-4DB2-BD59-A6C34878D82A}">
                    <a16:rowId xmlns:a16="http://schemas.microsoft.com/office/drawing/2014/main" val="10003"/>
                  </a:ext>
                </a:extLst>
              </a:tr>
              <a:tr h="859346">
                <a:tc>
                  <a:txBody>
                    <a:bodyPr/>
                    <a:lstStyle/>
                    <a:p>
                      <a:pPr marL="0" marR="0" lvl="0" indent="0" algn="l" defTabSz="914400" rtl="0" eaLnBrk="0" fontAlgn="base" latinLnBrk="0" hangingPunct="0">
                        <a:lnSpc>
                          <a:spcPct val="100000"/>
                        </a:lnSpc>
                        <a:spcBef>
                          <a:spcPts val="0"/>
                        </a:spcBef>
                        <a:spcAft>
                          <a:spcPct val="0"/>
                        </a:spcAft>
                        <a:buClr>
                          <a:srgbClr val="E64A0E"/>
                        </a:buClr>
                        <a:buSzTx/>
                        <a:buFontTx/>
                        <a:buNone/>
                        <a:tabLst/>
                      </a:pPr>
                      <a:r>
                        <a:rPr kumimoji="0" lang="en-GB" sz="1400" b="1"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OnceMix</a:t>
                      </a:r>
                      <a:r>
                        <a:rPr kumimoji="0" lang="en-GB" sz="1400" b="1" i="0" u="none" strike="noStrike" cap="none" normalizeH="0" baseline="3000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4</a:t>
                      </a:r>
                      <a:endParaRPr kumimoji="0" lang="en-GB" sz="1400" b="1"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5774" marR="95774" marT="34310" marB="34310" anchor="ctr"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433</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15</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defRPr/>
                      </a:pPr>
                      <a: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t>BIAsp 30 OD vs. </a:t>
                      </a:r>
                      <a:b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br>
                      <a:r>
                        <a:rPr kumimoji="0" lang="en-GB" sz="120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IGlar </a:t>
                      </a:r>
                      <a: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t>OD (both + met </a:t>
                      </a:r>
                      <a:b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br>
                      <a:r>
                        <a:rPr lang="en-GB" sz="1200" dirty="0">
                          <a:solidFill>
                            <a:srgbClr val="001965"/>
                          </a:solidFill>
                          <a:latin typeface="Verdana" panose="020B0604030504040204" pitchFamily="34" charset="0"/>
                          <a:ea typeface="Verdana" panose="020B0604030504040204" pitchFamily="34" charset="0"/>
                          <a:cs typeface="Verdana" panose="020B0604030504040204" pitchFamily="34" charset="0"/>
                        </a:rPr>
                        <a:t>+ glim)</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8.5</a:t>
                      </a:r>
                    </a:p>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8.5</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7.1*</a:t>
                      </a:r>
                    </a:p>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7.3*</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extLst>
                  <a:ext uri="{0D108BD9-81ED-4DB2-BD59-A6C34878D82A}">
                    <a16:rowId xmlns:a16="http://schemas.microsoft.com/office/drawing/2014/main" val="10004"/>
                  </a:ext>
                </a:extLst>
              </a:tr>
              <a:tr h="859346">
                <a:tc>
                  <a:txBody>
                    <a:bodyPr/>
                    <a:lstStyle/>
                    <a:p>
                      <a:pPr marL="0" marR="0" lvl="0" indent="0" algn="l" defTabSz="914400" rtl="0" eaLnBrk="0" fontAlgn="base" latinLnBrk="0" hangingPunct="0">
                        <a:lnSpc>
                          <a:spcPct val="100000"/>
                        </a:lnSpc>
                        <a:spcBef>
                          <a:spcPts val="0"/>
                        </a:spcBef>
                        <a:spcAft>
                          <a:spcPct val="0"/>
                        </a:spcAft>
                        <a:buClr>
                          <a:srgbClr val="E64A0E"/>
                        </a:buClr>
                        <a:buSzTx/>
                        <a:buFontTx/>
                        <a:buNone/>
                        <a:tabLst/>
                      </a:pPr>
                      <a:r>
                        <a:rPr kumimoji="0" lang="en-GB" sz="1200" b="1" i="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EasyMix</a:t>
                      </a:r>
                      <a:r>
                        <a:rPr kumimoji="0" lang="en-GB" sz="1200" b="1" i="0" u="none" strike="noStrike" kern="1200" cap="none" normalizeH="0" baseline="3000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5</a:t>
                      </a:r>
                      <a:r>
                        <a:rPr kumimoji="0" lang="en-GB" sz="1200" b="1" i="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 </a:t>
                      </a:r>
                    </a:p>
                  </a:txBody>
                  <a:tcPr marL="95774" marR="95774" marT="34310" marB="34310" anchor="ctr"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521</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2</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indent="0" algn="ctr" rtl="0" eaLnBrk="0" fontAlgn="base" latinLnBrk="0" hangingPunct="0">
                        <a:spcBef>
                          <a:spcPts val="360"/>
                        </a:spcBef>
                        <a:spcAft>
                          <a:spcPts val="0"/>
                        </a:spcAft>
                      </a:pPr>
                      <a:r>
                        <a:rPr lang="en-GB" sz="1200" kern="1200" dirty="0">
                          <a:solidFill>
                            <a:srgbClr val="001965"/>
                          </a:solidFill>
                          <a:effectLst/>
                          <a:latin typeface="Verdana" panose="020B0604030504040204" pitchFamily="34" charset="0"/>
                          <a:ea typeface="Verdana" panose="020B0604030504040204" pitchFamily="34" charset="0"/>
                          <a:cs typeface="Verdana" panose="020B0604030504040204" pitchFamily="34" charset="0"/>
                        </a:rPr>
                        <a:t>BIAsp 30 OD vs. </a:t>
                      </a:r>
                      <a:br>
                        <a:rPr lang="en-GB" sz="1200" kern="1200" dirty="0">
                          <a:solidFill>
                            <a:srgbClr val="001965"/>
                          </a:solidFill>
                          <a:effectLst/>
                          <a:latin typeface="Verdana" panose="020B0604030504040204" pitchFamily="34" charset="0"/>
                          <a:ea typeface="Verdana" panose="020B0604030504040204" pitchFamily="34" charset="0"/>
                          <a:cs typeface="Verdana" panose="020B0604030504040204" pitchFamily="34" charset="0"/>
                        </a:rPr>
                      </a:br>
                      <a:r>
                        <a:rPr kumimoji="0" lang="en-GB" sz="120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IGlar </a:t>
                      </a:r>
                      <a:r>
                        <a:rPr lang="en-GB" sz="1200" kern="1200" dirty="0">
                          <a:solidFill>
                            <a:srgbClr val="001965"/>
                          </a:solidFill>
                          <a:effectLst/>
                          <a:latin typeface="Verdana" panose="020B0604030504040204" pitchFamily="34" charset="0"/>
                          <a:ea typeface="Verdana" panose="020B0604030504040204" pitchFamily="34" charset="0"/>
                          <a:cs typeface="Verdana" panose="020B0604030504040204" pitchFamily="34" charset="0"/>
                        </a:rPr>
                        <a:t>OD (both + met </a:t>
                      </a:r>
                      <a:br>
                        <a:rPr lang="en-GB" sz="1200" kern="1200" dirty="0">
                          <a:solidFill>
                            <a:srgbClr val="001965"/>
                          </a:solidFill>
                          <a:effectLst/>
                          <a:latin typeface="Verdana" panose="020B0604030504040204" pitchFamily="34" charset="0"/>
                          <a:ea typeface="Verdana" panose="020B0604030504040204" pitchFamily="34" charset="0"/>
                          <a:cs typeface="Verdana" panose="020B0604030504040204" pitchFamily="34" charset="0"/>
                        </a:rPr>
                      </a:br>
                      <a:r>
                        <a:rPr lang="en-GB" sz="1200" kern="1200" dirty="0">
                          <a:solidFill>
                            <a:srgbClr val="001965"/>
                          </a:solidFill>
                          <a:effectLst/>
                          <a:latin typeface="Verdana" panose="020B0604030504040204" pitchFamily="34" charset="0"/>
                          <a:ea typeface="Verdana" panose="020B0604030504040204" pitchFamily="34" charset="0"/>
                          <a:cs typeface="Verdana" panose="020B0604030504040204" pitchFamily="34" charset="0"/>
                        </a:rPr>
                        <a:t>+ glim)</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8.2</a:t>
                      </a:r>
                    </a:p>
                    <a:p>
                      <a:pPr marL="0" marR="0" lvl="0" indent="0" algn="ctr" defTabSz="914400" rtl="0" eaLnBrk="0" fontAlgn="base" latinLnBrk="0" hangingPunct="0">
                        <a:lnSpc>
                          <a:spcPct val="100000"/>
                        </a:lnSpc>
                        <a:spcBef>
                          <a:spcPct val="20000"/>
                        </a:spcBef>
                        <a:spcAft>
                          <a:spcPct val="0"/>
                        </a:spcAft>
                        <a:buClr>
                          <a:srgbClr val="E64A0E"/>
                        </a:buClr>
                        <a:buSzTx/>
                        <a:buFontTx/>
                        <a:buNone/>
                        <a:tabLst/>
                      </a:pPr>
                      <a:r>
                        <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8.1</a:t>
                      </a: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20000"/>
                        </a:spcBef>
                        <a:spcAft>
                          <a:spcPct val="0"/>
                        </a:spcAft>
                        <a:buClr>
                          <a:srgbClr val="E64A0E"/>
                        </a:buClr>
                        <a:buSzTx/>
                        <a:buFontTx/>
                        <a:buNone/>
                        <a:tabLst/>
                        <a:defRPr/>
                      </a:pPr>
                      <a:r>
                        <a:rPr kumimoji="0" lang="en-GB" sz="1200" b="0" i="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7.4</a:t>
                      </a:r>
                    </a:p>
                    <a:p>
                      <a:pPr marL="0" marR="0" lvl="0" indent="0" algn="ctr" defTabSz="914400" rtl="0" eaLnBrk="0" fontAlgn="base" latinLnBrk="0" hangingPunct="0">
                        <a:lnSpc>
                          <a:spcPct val="100000"/>
                        </a:lnSpc>
                        <a:spcBef>
                          <a:spcPct val="20000"/>
                        </a:spcBef>
                        <a:spcAft>
                          <a:spcPct val="0"/>
                        </a:spcAft>
                        <a:buClr>
                          <a:srgbClr val="E64A0E"/>
                        </a:buClr>
                        <a:buSzTx/>
                        <a:buFontTx/>
                        <a:buNone/>
                        <a:tabLst/>
                        <a:defRPr/>
                      </a:pPr>
                      <a:r>
                        <a:rPr kumimoji="0" lang="en-GB" sz="1200" b="0" i="0" u="none" strike="noStrike" kern="1200"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rPr>
                        <a:t>7.5</a:t>
                      </a:r>
                      <a:endParaRPr kumimoji="0" lang="en-GB" sz="1200" b="0" i="0" u="none" strike="noStrike" cap="none" normalizeH="0" baseline="0" dirty="0">
                        <a:ln>
                          <a:noFill/>
                        </a:ln>
                        <a:solidFill>
                          <a:srgbClr val="001965"/>
                        </a:solidFill>
                        <a:effectLst/>
                        <a:latin typeface="Verdana" panose="020B0604030504040204" pitchFamily="34" charset="0"/>
                        <a:ea typeface="Verdana" panose="020B0604030504040204" pitchFamily="34" charset="0"/>
                        <a:cs typeface="Verdana" panose="020B0604030504040204" pitchFamily="34" charset="0"/>
                      </a:endParaRPr>
                    </a:p>
                  </a:txBody>
                  <a:tcPr marL="94265" marR="94265" marT="35108" marB="35108" anchor="ctr" anchorCtr="1" horzOverflow="overflow">
                    <a:lnL w="12700" cap="flat" cmpd="sng" algn="ctr">
                      <a:solidFill>
                        <a:srgbClr val="001965"/>
                      </a:solidFill>
                      <a:prstDash val="solid"/>
                      <a:round/>
                      <a:headEnd type="none" w="med" len="med"/>
                      <a:tailEnd type="none" w="med" len="med"/>
                    </a:lnL>
                    <a:lnR w="12700" cap="flat" cmpd="sng" algn="ctr">
                      <a:solidFill>
                        <a:srgbClr val="001965"/>
                      </a:solidFill>
                      <a:prstDash val="solid"/>
                      <a:round/>
                      <a:headEnd type="none" w="med" len="med"/>
                      <a:tailEnd type="none" w="med" len="med"/>
                    </a:lnR>
                    <a:lnT w="12700" cap="flat" cmpd="sng" algn="ctr">
                      <a:solidFill>
                        <a:srgbClr val="001965"/>
                      </a:solidFill>
                      <a:prstDash val="solid"/>
                      <a:round/>
                      <a:headEnd type="none" w="med" len="med"/>
                      <a:tailEnd type="none" w="med" len="med"/>
                    </a:lnT>
                    <a:lnB w="12700" cap="flat" cmpd="sng" algn="ctr">
                      <a:solidFill>
                        <a:srgbClr val="001965"/>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20482" name="Rectangle 2"/>
          <p:cNvSpPr>
            <a:spLocks noGrp="1" noChangeArrowheads="1"/>
          </p:cNvSpPr>
          <p:nvPr>
            <p:ph type="title"/>
          </p:nvPr>
        </p:nvSpPr>
        <p:spPr/>
        <p:txBody>
          <a:bodyPr/>
          <a:lstStyle/>
          <a:p>
            <a:r>
              <a:rPr lang="en-GB" dirty="0"/>
              <a:t>BIAsp 30: RCTs</a:t>
            </a:r>
          </a:p>
        </p:txBody>
      </p:sp>
      <p:sp>
        <p:nvSpPr>
          <p:cNvPr id="8" name="Rectangle 7"/>
          <p:cNvSpPr/>
          <p:nvPr/>
        </p:nvSpPr>
        <p:spPr>
          <a:xfrm>
            <a:off x="488104" y="5338988"/>
            <a:ext cx="8167791" cy="1200329"/>
          </a:xfrm>
          <a:prstGeom prst="rect">
            <a:avLst/>
          </a:prstGeom>
        </p:spPr>
        <p:txBody>
          <a:bodyPr wrap="square" lIns="0" anchor="b">
            <a:spAutoFit/>
          </a:bodyPr>
          <a:lstStyle/>
          <a:p>
            <a:pPr defTabSz="685783"/>
            <a:r>
              <a:rPr lang="en-GB" sz="675" dirty="0">
                <a:solidFill>
                  <a:srgbClr val="001965"/>
                </a:solidFill>
                <a:ea typeface="Verdana" pitchFamily="34" charset="0"/>
                <a:cs typeface="Verdana" pitchFamily="34" charset="0"/>
              </a:rPr>
              <a:t>*</a:t>
            </a:r>
            <a:r>
              <a:rPr lang="en-GB" sz="675" i="1" dirty="0">
                <a:solidFill>
                  <a:srgbClr val="001965"/>
                </a:solidFill>
                <a:ea typeface="Verdana" pitchFamily="34" charset="0"/>
                <a:cs typeface="Verdana" pitchFamily="34" charset="0"/>
              </a:rPr>
              <a:t>p</a:t>
            </a:r>
            <a:r>
              <a:rPr lang="en-GB" sz="1200" dirty="0">
                <a:solidFill>
                  <a:srgbClr val="001965"/>
                </a:solidFill>
                <a:ea typeface="Verdana" pitchFamily="34" charset="0"/>
                <a:cs typeface="Verdana" pitchFamily="34" charset="0"/>
              </a:rPr>
              <a:t>&lt;0.01 difference between treatments at end of trial; **</a:t>
            </a:r>
            <a:r>
              <a:rPr lang="en-GB" sz="1200" i="1" dirty="0">
                <a:solidFill>
                  <a:srgbClr val="001965"/>
                </a:solidFill>
                <a:ea typeface="Verdana" pitchFamily="34" charset="0"/>
                <a:cs typeface="Verdana" pitchFamily="34" charset="0"/>
              </a:rPr>
              <a:t>p</a:t>
            </a:r>
            <a:r>
              <a:rPr lang="en-GB" sz="1200" dirty="0">
                <a:solidFill>
                  <a:srgbClr val="001965"/>
                </a:solidFill>
                <a:ea typeface="Verdana" pitchFamily="34" charset="0"/>
                <a:cs typeface="Verdana" pitchFamily="34" charset="0"/>
              </a:rPr>
              <a:t>&lt;0.0002 difference between treatments at end of trial; ***</a:t>
            </a:r>
            <a:r>
              <a:rPr lang="en-GB" sz="1200" i="1" dirty="0">
                <a:solidFill>
                  <a:srgbClr val="001965"/>
                </a:solidFill>
                <a:ea typeface="Verdana" pitchFamily="34" charset="0"/>
                <a:cs typeface="Verdana" pitchFamily="34" charset="0"/>
              </a:rPr>
              <a:t>p</a:t>
            </a:r>
            <a:r>
              <a:rPr lang="en-GB" sz="1200" dirty="0">
                <a:solidFill>
                  <a:srgbClr val="001965"/>
                </a:solidFill>
                <a:ea typeface="Verdana" pitchFamily="34" charset="0"/>
                <a:cs typeface="Verdana" pitchFamily="34" charset="0"/>
              </a:rPr>
              <a:t>&lt;0.0001 difference between treatments at end of trial</a:t>
            </a:r>
          </a:p>
          <a:p>
            <a:pPr defTabSz="685783"/>
            <a:r>
              <a:rPr lang="en-GB" sz="1200" dirty="0">
                <a:solidFill>
                  <a:srgbClr val="001965"/>
                </a:solidFill>
                <a:ea typeface="Verdana" pitchFamily="34" charset="0"/>
                <a:cs typeface="Verdana" pitchFamily="34" charset="0"/>
              </a:rPr>
              <a:t>BIAsp, biphasic insulin aspart; BID, twice daily; IGlar, insulin glargine; OD, once daily; met, metformin; glim, glimepiride; pio, pioglitazone; RCT, randomised controlled trial</a:t>
            </a:r>
          </a:p>
          <a:p>
            <a:pPr defTabSz="685783"/>
            <a:r>
              <a:rPr lang="en-GB" sz="1200" dirty="0">
                <a:solidFill>
                  <a:srgbClr val="001965"/>
                </a:solidFill>
                <a:ea typeface="Verdana" pitchFamily="34" charset="0"/>
                <a:cs typeface="Verdana" pitchFamily="34" charset="0"/>
              </a:rPr>
              <a:t>1. Raskin </a:t>
            </a:r>
            <a:r>
              <a:rPr lang="en-GB" sz="1200" i="1" dirty="0">
                <a:solidFill>
                  <a:srgbClr val="001965"/>
                </a:solidFill>
                <a:ea typeface="Verdana" pitchFamily="34" charset="0"/>
                <a:cs typeface="Verdana" pitchFamily="34" charset="0"/>
              </a:rPr>
              <a:t>et al. Diabetes Care </a:t>
            </a:r>
            <a:r>
              <a:rPr lang="en-GB" sz="1200" dirty="0">
                <a:solidFill>
                  <a:srgbClr val="001965"/>
                </a:solidFill>
                <a:ea typeface="Verdana" pitchFamily="34" charset="0"/>
                <a:cs typeface="Verdana" pitchFamily="34" charset="0"/>
              </a:rPr>
              <a:t>2005;28:260–5; 2. Kann </a:t>
            </a:r>
            <a:r>
              <a:rPr lang="en-GB" sz="1200" i="1" dirty="0">
                <a:solidFill>
                  <a:srgbClr val="001965"/>
                </a:solidFill>
                <a:ea typeface="Verdana" pitchFamily="34" charset="0"/>
                <a:cs typeface="Verdana" pitchFamily="34" charset="0"/>
              </a:rPr>
              <a:t>et al. Exp Clin Endo Diab </a:t>
            </a:r>
            <a:r>
              <a:rPr lang="en-GB" sz="1200" dirty="0">
                <a:solidFill>
                  <a:srgbClr val="001965"/>
                </a:solidFill>
                <a:ea typeface="Verdana" pitchFamily="34" charset="0"/>
                <a:cs typeface="Verdana" pitchFamily="34" charset="0"/>
              </a:rPr>
              <a:t>2006;114:527–32; 3. Raskin </a:t>
            </a:r>
            <a:r>
              <a:rPr lang="en-GB" sz="1200" i="1" dirty="0">
                <a:solidFill>
                  <a:srgbClr val="001965"/>
                </a:solidFill>
                <a:ea typeface="Verdana" pitchFamily="34" charset="0"/>
                <a:cs typeface="Verdana" pitchFamily="34" charset="0"/>
              </a:rPr>
              <a:t>et al. Diabetes Obes Metab </a:t>
            </a:r>
            <a:r>
              <a:rPr lang="en-GB" sz="1200" dirty="0">
                <a:solidFill>
                  <a:srgbClr val="001965"/>
                </a:solidFill>
                <a:ea typeface="Verdana" pitchFamily="34" charset="0"/>
                <a:cs typeface="Verdana" pitchFamily="34" charset="0"/>
              </a:rPr>
              <a:t>2009;11:27–32; 4. Strojek </a:t>
            </a:r>
            <a:r>
              <a:rPr lang="en-GB" sz="1200" i="1" dirty="0">
                <a:solidFill>
                  <a:srgbClr val="001965"/>
                </a:solidFill>
                <a:ea typeface="Verdana" pitchFamily="34" charset="0"/>
                <a:cs typeface="Verdana" pitchFamily="34" charset="0"/>
              </a:rPr>
              <a:t>et al. Curr Med Res Opin </a:t>
            </a:r>
            <a:r>
              <a:rPr lang="en-GB" sz="1200" dirty="0">
                <a:solidFill>
                  <a:srgbClr val="001965"/>
                </a:solidFill>
                <a:ea typeface="Verdana" pitchFamily="34" charset="0"/>
                <a:cs typeface="Verdana" pitchFamily="34" charset="0"/>
              </a:rPr>
              <a:t>2009;25:2887–94</a:t>
            </a:r>
          </a:p>
        </p:txBody>
      </p:sp>
    </p:spTree>
    <p:custDataLst>
      <p:tags r:id="rId1"/>
    </p:custDataLst>
    <p:extLst>
      <p:ext uri="{BB962C8B-B14F-4D97-AF65-F5344CB8AC3E}">
        <p14:creationId xmlns:p14="http://schemas.microsoft.com/office/powerpoint/2010/main" val="6062743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TextBox 64"/>
          <p:cNvSpPr txBox="1"/>
          <p:nvPr/>
        </p:nvSpPr>
        <p:spPr>
          <a:xfrm>
            <a:off x="4224837" y="5095123"/>
            <a:ext cx="2334869" cy="230806"/>
          </a:xfrm>
          <a:prstGeom prst="rect">
            <a:avLst/>
          </a:prstGeom>
          <a:noFill/>
        </p:spPr>
        <p:txBody>
          <a:bodyPr wrap="square" lIns="91414" tIns="45707" rIns="91414" bIns="45707" rtlCol="0">
            <a:spAutoFit/>
          </a:bodyPr>
          <a:lstStyle/>
          <a:p>
            <a:pPr algn="ctr" defTabSz="914063"/>
            <a:r>
              <a:rPr lang="en-US" sz="900" b="1" dirty="0">
                <a:solidFill>
                  <a:srgbClr val="001965"/>
                </a:solidFill>
              </a:rPr>
              <a:t>HbA</a:t>
            </a:r>
            <a:r>
              <a:rPr lang="en-US" sz="900" b="1" baseline="-25000" dirty="0">
                <a:solidFill>
                  <a:srgbClr val="001965"/>
                </a:solidFill>
              </a:rPr>
              <a:t>1c</a:t>
            </a:r>
            <a:r>
              <a:rPr lang="en-US" sz="900" b="1" dirty="0">
                <a:solidFill>
                  <a:srgbClr val="001965"/>
                </a:solidFill>
              </a:rPr>
              <a:t> (%)</a:t>
            </a:r>
          </a:p>
        </p:txBody>
      </p:sp>
      <p:sp>
        <p:nvSpPr>
          <p:cNvPr id="2" name="Title 1"/>
          <p:cNvSpPr>
            <a:spLocks noGrp="1"/>
          </p:cNvSpPr>
          <p:nvPr>
            <p:ph type="title"/>
          </p:nvPr>
        </p:nvSpPr>
        <p:spPr/>
        <p:txBody>
          <a:bodyPr vert="horz" lIns="91438" tIns="45719" rIns="91438" bIns="45719" anchor="ctr">
            <a:normAutofit/>
            <a:scene3d>
              <a:camera prst="orthographicFront"/>
              <a:lightRig rig="soft" dir="t"/>
            </a:scene3d>
            <a:sp3d prstMaterial="softEdge">
              <a:bevelT w="25400" h="25400"/>
            </a:sp3d>
          </a:bodyPr>
          <a:lstStyle/>
          <a:p>
            <a:r>
              <a:rPr lang="en-US" sz="2800" dirty="0"/>
              <a:t>Meta-analysis change in HbA</a:t>
            </a:r>
            <a:r>
              <a:rPr lang="en-US" sz="2800" baseline="-25000" dirty="0"/>
              <a:t>1c</a:t>
            </a:r>
            <a:endParaRPr lang="en-US" sz="2800" dirty="0"/>
          </a:p>
        </p:txBody>
      </p:sp>
      <p:graphicFrame>
        <p:nvGraphicFramePr>
          <p:cNvPr id="5" name="Content Placeholder 1"/>
          <p:cNvGraphicFramePr>
            <a:graphicFrameLocks/>
          </p:cNvGraphicFramePr>
          <p:nvPr>
            <p:extLst>
              <p:ext uri="{D42A27DB-BD31-4B8C-83A1-F6EECF244321}">
                <p14:modId xmlns:p14="http://schemas.microsoft.com/office/powerpoint/2010/main" val="2864743028"/>
              </p:ext>
            </p:extLst>
          </p:nvPr>
        </p:nvGraphicFramePr>
        <p:xfrm>
          <a:off x="123099" y="1987325"/>
          <a:ext cx="6742786" cy="2861992"/>
        </p:xfrm>
        <a:graphic>
          <a:graphicData uri="http://schemas.openxmlformats.org/drawingml/2006/table">
            <a:tbl>
              <a:tblPr firstRow="1" bandRow="1">
                <a:tableStyleId>{5C22544A-7EE6-4342-B048-85BDC9FD1C3A}</a:tableStyleId>
              </a:tblPr>
              <a:tblGrid>
                <a:gridCol w="1964417">
                  <a:extLst>
                    <a:ext uri="{9D8B030D-6E8A-4147-A177-3AD203B41FA5}">
                      <a16:colId xmlns:a16="http://schemas.microsoft.com/office/drawing/2014/main" val="20000"/>
                    </a:ext>
                  </a:extLst>
                </a:gridCol>
                <a:gridCol w="2370331">
                  <a:extLst>
                    <a:ext uri="{9D8B030D-6E8A-4147-A177-3AD203B41FA5}">
                      <a16:colId xmlns:a16="http://schemas.microsoft.com/office/drawing/2014/main" val="20001"/>
                    </a:ext>
                  </a:extLst>
                </a:gridCol>
                <a:gridCol w="1364281">
                  <a:extLst>
                    <a:ext uri="{9D8B030D-6E8A-4147-A177-3AD203B41FA5}">
                      <a16:colId xmlns:a16="http://schemas.microsoft.com/office/drawing/2014/main" val="20002"/>
                    </a:ext>
                  </a:extLst>
                </a:gridCol>
                <a:gridCol w="1043757">
                  <a:extLst>
                    <a:ext uri="{9D8B030D-6E8A-4147-A177-3AD203B41FA5}">
                      <a16:colId xmlns:a16="http://schemas.microsoft.com/office/drawing/2014/main" val="20003"/>
                    </a:ext>
                  </a:extLst>
                </a:gridCol>
              </a:tblGrid>
              <a:tr h="204428">
                <a:tc>
                  <a:txBody>
                    <a:bodyPr/>
                    <a:lstStyle/>
                    <a:p>
                      <a:pPr algn="r"/>
                      <a:r>
                        <a:rPr lang="en-US" sz="900" b="0" dirty="0" err="1">
                          <a:solidFill>
                            <a:srgbClr val="002060"/>
                          </a:solidFill>
                        </a:rPr>
                        <a:t>Malek</a:t>
                      </a:r>
                      <a:r>
                        <a:rPr lang="en-US" sz="900" b="0" dirty="0">
                          <a:solidFill>
                            <a:srgbClr val="002060"/>
                          </a:solidFill>
                        </a:rPr>
                        <a:t>, 2015</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rowSpan="13">
                  <a:txBody>
                    <a:bodyPr/>
                    <a:lstStyle/>
                    <a:p>
                      <a:endParaRPr lang="en-US" sz="1600" dirty="0"/>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algn="ctr"/>
                      <a:r>
                        <a:rPr lang="en-US" sz="900" b="0" dirty="0">
                          <a:solidFill>
                            <a:srgbClr val="002060"/>
                          </a:solidFill>
                        </a:rPr>
                        <a:t>-0.1, (-0.30, 0.10)</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algn="ctr"/>
                      <a:r>
                        <a:rPr lang="en-US" sz="900" b="0" dirty="0">
                          <a:solidFill>
                            <a:srgbClr val="002060"/>
                          </a:solidFill>
                        </a:rPr>
                        <a:t>8.33</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0"/>
                  </a:ext>
                </a:extLst>
              </a:tr>
              <a:tr h="204428">
                <a:tc>
                  <a:txBody>
                    <a:bodyPr/>
                    <a:lstStyle/>
                    <a:p>
                      <a:pPr marL="0" algn="r" defTabSz="914400" rtl="0" eaLnBrk="1" latinLnBrk="0" hangingPunct="1"/>
                      <a:r>
                        <a:rPr lang="en-US" sz="900" kern="1200" dirty="0" err="1">
                          <a:solidFill>
                            <a:srgbClr val="002060"/>
                          </a:solidFill>
                          <a:latin typeface="+mn-lt"/>
                          <a:ea typeface="+mn-ea"/>
                          <a:cs typeface="+mn-cs"/>
                        </a:rPr>
                        <a:t>Jia</a:t>
                      </a:r>
                      <a:r>
                        <a:rPr lang="en-US" sz="900" kern="1200" dirty="0">
                          <a:solidFill>
                            <a:srgbClr val="002060"/>
                          </a:solidFill>
                          <a:latin typeface="+mn-lt"/>
                          <a:ea typeface="+mn-ea"/>
                          <a:cs typeface="+mn-cs"/>
                        </a:rPr>
                        <a:t>, 2015</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0.00 (-0.15,</a:t>
                      </a:r>
                      <a:r>
                        <a:rPr lang="en-US" sz="900" kern="1200" baseline="0" dirty="0">
                          <a:solidFill>
                            <a:srgbClr val="002060"/>
                          </a:solidFill>
                          <a:latin typeface="+mn-lt"/>
                          <a:ea typeface="+mn-ea"/>
                          <a:cs typeface="+mn-cs"/>
                        </a:rPr>
                        <a:t> 0.15)</a:t>
                      </a:r>
                      <a:endParaRPr lang="en-US" sz="9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9.28</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1"/>
                  </a:ext>
                </a:extLst>
              </a:tr>
              <a:tr h="204428">
                <a:tc>
                  <a:txBody>
                    <a:bodyPr/>
                    <a:lstStyle/>
                    <a:p>
                      <a:pPr marL="0" algn="r" defTabSz="914400" rtl="0" eaLnBrk="1" latinLnBrk="0" hangingPunct="1"/>
                      <a:r>
                        <a:rPr lang="en-US" sz="900" kern="1200" dirty="0" err="1">
                          <a:solidFill>
                            <a:srgbClr val="002060"/>
                          </a:solidFill>
                          <a:latin typeface="+mn-lt"/>
                          <a:ea typeface="+mn-ea"/>
                          <a:cs typeface="+mn-cs"/>
                        </a:rPr>
                        <a:t>Giugliano</a:t>
                      </a:r>
                      <a:r>
                        <a:rPr lang="en-US" sz="900" kern="1200" dirty="0">
                          <a:solidFill>
                            <a:srgbClr val="002060"/>
                          </a:solidFill>
                          <a:latin typeface="+mn-lt"/>
                          <a:ea typeface="+mn-ea"/>
                          <a:cs typeface="+mn-cs"/>
                        </a:rPr>
                        <a:t>, 2014</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-0.14 (-0.41, 0.13)</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6.89</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2"/>
                  </a:ext>
                </a:extLst>
              </a:tr>
              <a:tr h="204428">
                <a:tc>
                  <a:txBody>
                    <a:bodyPr/>
                    <a:lstStyle/>
                    <a:p>
                      <a:pPr marL="0" algn="r" defTabSz="914400" rtl="0" eaLnBrk="1" latinLnBrk="0" hangingPunct="1"/>
                      <a:r>
                        <a:rPr lang="en-US" sz="900" kern="1200" dirty="0" err="1">
                          <a:solidFill>
                            <a:srgbClr val="002060"/>
                          </a:solidFill>
                          <a:latin typeface="+mn-lt"/>
                          <a:ea typeface="+mn-ea"/>
                          <a:cs typeface="+mn-cs"/>
                        </a:rPr>
                        <a:t>Tinahones</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a:t>
                      </a:r>
                      <a:r>
                        <a:rPr lang="en-US" sz="900" kern="1200" dirty="0">
                          <a:solidFill>
                            <a:srgbClr val="002060"/>
                          </a:solidFill>
                          <a:latin typeface="+mn-lt"/>
                          <a:ea typeface="+mn-ea"/>
                          <a:cs typeface="+mn-cs"/>
                        </a:rPr>
                        <a:t>014</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-0.22 (-0.42.</a:t>
                      </a:r>
                      <a:r>
                        <a:rPr lang="en-US" sz="900" kern="1200" baseline="0" dirty="0">
                          <a:solidFill>
                            <a:srgbClr val="002060"/>
                          </a:solidFill>
                          <a:latin typeface="+mn-lt"/>
                          <a:ea typeface="+mn-ea"/>
                          <a:cs typeface="+mn-cs"/>
                        </a:rPr>
                        <a:t> -0.02)</a:t>
                      </a:r>
                      <a:endParaRPr lang="en-US" sz="9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8.35</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3"/>
                  </a:ext>
                </a:extLst>
              </a:tr>
              <a:tr h="204428">
                <a:tc>
                  <a:txBody>
                    <a:bodyPr/>
                    <a:lstStyle/>
                    <a:p>
                      <a:pPr marL="0" algn="r" defTabSz="914400" rtl="0" eaLnBrk="1" latinLnBrk="0" hangingPunct="1"/>
                      <a:r>
                        <a:rPr lang="en-US" sz="900" kern="1200" dirty="0">
                          <a:solidFill>
                            <a:srgbClr val="002060"/>
                          </a:solidFill>
                          <a:latin typeface="+mn-lt"/>
                          <a:ea typeface="+mn-ea"/>
                          <a:cs typeface="+mn-cs"/>
                        </a:rPr>
                        <a:t>Riddle, 2014</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0.40 (0.07, 0.73)</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5.89</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4"/>
                  </a:ext>
                </a:extLst>
              </a:tr>
              <a:tr h="204428">
                <a:tc>
                  <a:txBody>
                    <a:bodyPr/>
                    <a:lstStyle/>
                    <a:p>
                      <a:pPr marL="0" algn="r" defTabSz="914400" rtl="0" eaLnBrk="1" latinLnBrk="0" hangingPunct="1"/>
                      <a:r>
                        <a:rPr lang="en-US" sz="900" kern="1200" dirty="0">
                          <a:solidFill>
                            <a:srgbClr val="002060"/>
                          </a:solidFill>
                          <a:latin typeface="+mn-lt"/>
                          <a:ea typeface="+mn-ea"/>
                          <a:cs typeface="+mn-cs"/>
                        </a:rPr>
                        <a:t>Bowering,</a:t>
                      </a:r>
                      <a:r>
                        <a:rPr lang="en-US" sz="900" kern="1200" baseline="0" dirty="0">
                          <a:solidFill>
                            <a:srgbClr val="002060"/>
                          </a:solidFill>
                          <a:latin typeface="+mn-lt"/>
                          <a:ea typeface="+mn-ea"/>
                          <a:cs typeface="+mn-cs"/>
                        </a:rPr>
                        <a:t> 2012</a:t>
                      </a:r>
                      <a:endParaRPr lang="en-US" sz="9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-0.04 (-0.28, 0.20)</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7.55</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5"/>
                  </a:ext>
                </a:extLst>
              </a:tr>
              <a:tr h="204428">
                <a:tc>
                  <a:txBody>
                    <a:bodyPr/>
                    <a:lstStyle/>
                    <a:p>
                      <a:pPr marL="0" algn="r" defTabSz="914400" rtl="0" eaLnBrk="1" latinLnBrk="0" hangingPunct="1"/>
                      <a:r>
                        <a:rPr lang="en-US" sz="900" kern="1200" dirty="0">
                          <a:solidFill>
                            <a:srgbClr val="002060"/>
                          </a:solidFill>
                          <a:latin typeface="+mn-lt"/>
                          <a:ea typeface="+mn-ea"/>
                          <a:cs typeface="+mn-cs"/>
                        </a:rPr>
                        <a:t>Levin, 2011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0.60 (0.16, 1.04)</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4.39</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6"/>
                  </a:ext>
                </a:extLst>
              </a:tr>
              <a:tr h="204428">
                <a:tc>
                  <a:txBody>
                    <a:bodyPr/>
                    <a:lstStyle/>
                    <a:p>
                      <a:pPr marL="0" algn="r" defTabSz="914400" rtl="0" eaLnBrk="1" latinLnBrk="0" hangingPunct="1"/>
                      <a:r>
                        <a:rPr lang="en-US" sz="900" kern="1200" dirty="0" err="1">
                          <a:solidFill>
                            <a:srgbClr val="002060"/>
                          </a:solidFill>
                          <a:latin typeface="+mn-lt"/>
                          <a:ea typeface="+mn-ea"/>
                          <a:cs typeface="+mn-cs"/>
                        </a:rPr>
                        <a:t>Fritsche</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2010</a:t>
                      </a:r>
                      <a:endParaRPr lang="en-US" sz="9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0.48 (0.25, 0.71)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7.64</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7"/>
                  </a:ext>
                </a:extLst>
              </a:tr>
              <a:tr h="204428">
                <a:tc>
                  <a:txBody>
                    <a:bodyPr/>
                    <a:lstStyle/>
                    <a:p>
                      <a:pPr marL="0" algn="r" defTabSz="914400" rtl="0" eaLnBrk="1" latinLnBrk="0" hangingPunct="1"/>
                      <a:r>
                        <a:rPr lang="en-US" sz="900" kern="1200" dirty="0">
                          <a:solidFill>
                            <a:srgbClr val="002060"/>
                          </a:solidFill>
                          <a:latin typeface="+mn-lt"/>
                          <a:ea typeface="+mn-ea"/>
                          <a:cs typeface="+mn-cs"/>
                        </a:rPr>
                        <a:t>Miser, 2010</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0.00 (-0.27, 0.27)</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6.93</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8"/>
                  </a:ext>
                </a:extLst>
              </a:tr>
              <a:tr h="204428">
                <a:tc>
                  <a:txBody>
                    <a:bodyPr/>
                    <a:lstStyle/>
                    <a:p>
                      <a:pPr marL="0" algn="r" defTabSz="914400" rtl="0" eaLnBrk="1" latinLnBrk="0" hangingPunct="1"/>
                      <a:r>
                        <a:rPr lang="en-US" sz="900" kern="1200" dirty="0">
                          <a:solidFill>
                            <a:srgbClr val="002060"/>
                          </a:solidFill>
                          <a:latin typeface="+mn-lt"/>
                          <a:ea typeface="+mn-ea"/>
                          <a:cs typeface="+mn-cs"/>
                        </a:rPr>
                        <a:t>Jain, 2010</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0.17 (-0.03, 0.37)</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8.33</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9"/>
                  </a:ext>
                </a:extLst>
              </a:tr>
              <a:tr h="204428">
                <a:tc>
                  <a:txBody>
                    <a:bodyPr/>
                    <a:lstStyle/>
                    <a:p>
                      <a:pPr marL="0" algn="r" defTabSz="914400" rtl="0" eaLnBrk="1" latinLnBrk="0" hangingPunct="1"/>
                      <a:r>
                        <a:rPr lang="en-US" sz="900" kern="1200" dirty="0">
                          <a:solidFill>
                            <a:srgbClr val="002060"/>
                          </a:solidFill>
                          <a:latin typeface="+mn-lt"/>
                          <a:ea typeface="+mn-ea"/>
                          <a:cs typeface="+mn-cs"/>
                        </a:rPr>
                        <a:t>Liebl, 2009</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0.23 (0.07, 0.39)</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9.00</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10"/>
                  </a:ext>
                </a:extLst>
              </a:tr>
              <a:tr h="204428">
                <a:tc>
                  <a:txBody>
                    <a:bodyPr/>
                    <a:lstStyle/>
                    <a:p>
                      <a:pPr marL="0" algn="r" defTabSz="914400" rtl="0" eaLnBrk="1" latinLnBrk="0" hangingPunct="1"/>
                      <a:r>
                        <a:rPr lang="en-US" sz="900" kern="1200" dirty="0" err="1">
                          <a:solidFill>
                            <a:srgbClr val="002060"/>
                          </a:solidFill>
                          <a:latin typeface="+mn-lt"/>
                          <a:ea typeface="+mn-ea"/>
                          <a:cs typeface="+mn-cs"/>
                        </a:rPr>
                        <a:t>Rosenstock</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2008</a:t>
                      </a:r>
                      <a:endParaRPr lang="en-US" sz="9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0.22 (0.03,</a:t>
                      </a:r>
                      <a:r>
                        <a:rPr lang="en-US" sz="900" kern="1200" baseline="0" dirty="0">
                          <a:solidFill>
                            <a:srgbClr val="002060"/>
                          </a:solidFill>
                          <a:latin typeface="+mn-lt"/>
                          <a:ea typeface="+mn-ea"/>
                          <a:cs typeface="+mn-cs"/>
                        </a:rPr>
                        <a:t> 0.41)</a:t>
                      </a:r>
                      <a:endParaRPr lang="en-US" sz="9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8.61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11"/>
                  </a:ext>
                </a:extLst>
              </a:tr>
              <a:tr h="204428">
                <a:tc>
                  <a:txBody>
                    <a:bodyPr/>
                    <a:lstStyle/>
                    <a:p>
                      <a:pPr marL="0" algn="r" defTabSz="914400" rtl="0" eaLnBrk="1" latinLnBrk="0" hangingPunct="1"/>
                      <a:r>
                        <a:rPr lang="en-US" sz="900" kern="1200" dirty="0" err="1">
                          <a:solidFill>
                            <a:srgbClr val="002060"/>
                          </a:solidFill>
                          <a:latin typeface="+mn-lt"/>
                          <a:ea typeface="+mn-ea"/>
                          <a:cs typeface="+mn-cs"/>
                        </a:rPr>
                        <a:t>Ligthelm</a:t>
                      </a:r>
                      <a:r>
                        <a:rPr lang="en-US" sz="900" kern="1200" dirty="0">
                          <a:solidFill>
                            <a:srgbClr val="002060"/>
                          </a:solidFill>
                          <a:latin typeface="+mn-lt"/>
                          <a:ea typeface="+mn-ea"/>
                          <a:cs typeface="+mn-cs"/>
                        </a:rPr>
                        <a:t>, 2008</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-0.10</a:t>
                      </a:r>
                      <a:r>
                        <a:rPr lang="en-US" sz="900" kern="1200" baseline="0" dirty="0">
                          <a:solidFill>
                            <a:srgbClr val="002060"/>
                          </a:solidFill>
                          <a:latin typeface="+mn-lt"/>
                          <a:ea typeface="+mn-ea"/>
                          <a:cs typeface="+mn-cs"/>
                        </a:rPr>
                        <a:t> (-0.27, 0.07)</a:t>
                      </a:r>
                      <a:endParaRPr lang="en-US" sz="9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8.81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12"/>
                  </a:ext>
                </a:extLst>
              </a:tr>
              <a:tr h="204428">
                <a:tc>
                  <a:txBody>
                    <a:bodyPr/>
                    <a:lstStyle/>
                    <a:p>
                      <a:pPr marL="0" algn="r" defTabSz="914400" rtl="0" eaLnBrk="1" latinLnBrk="0" hangingPunct="1"/>
                      <a:r>
                        <a:rPr lang="en-US" sz="900" kern="1200" dirty="0">
                          <a:solidFill>
                            <a:srgbClr val="002060"/>
                          </a:solidFill>
                          <a:latin typeface="+mn-lt"/>
                          <a:ea typeface="+mn-ea"/>
                          <a:cs typeface="+mn-cs"/>
                        </a:rPr>
                        <a:t>Overall (I</a:t>
                      </a:r>
                      <a:r>
                        <a:rPr lang="en-US" sz="900" kern="1200" baseline="30000" dirty="0">
                          <a:solidFill>
                            <a:srgbClr val="002060"/>
                          </a:solidFill>
                          <a:latin typeface="+mn-lt"/>
                          <a:ea typeface="+mn-ea"/>
                          <a:cs typeface="+mn-cs"/>
                        </a:rPr>
                        <a:t>2</a:t>
                      </a:r>
                      <a:r>
                        <a:rPr lang="en-US" sz="900" kern="1200" dirty="0">
                          <a:solidFill>
                            <a:srgbClr val="002060"/>
                          </a:solidFill>
                          <a:latin typeface="+mn-lt"/>
                          <a:ea typeface="+mn-ea"/>
                          <a:cs typeface="+mn-cs"/>
                        </a:rPr>
                        <a:t>=74.4%, </a:t>
                      </a:r>
                      <a:r>
                        <a:rPr lang="en-US" sz="900" i="1" kern="1200" dirty="0">
                          <a:solidFill>
                            <a:srgbClr val="002060"/>
                          </a:solidFill>
                          <a:latin typeface="+mn-lt"/>
                          <a:ea typeface="+mn-ea"/>
                          <a:cs typeface="+mn-cs"/>
                        </a:rPr>
                        <a:t>p</a:t>
                      </a:r>
                      <a:r>
                        <a:rPr lang="en-US" sz="900" kern="1200" dirty="0">
                          <a:solidFill>
                            <a:srgbClr val="002060"/>
                          </a:solidFill>
                          <a:latin typeface="+mn-lt"/>
                          <a:ea typeface="+mn-ea"/>
                          <a:cs typeface="+mn-cs"/>
                        </a:rPr>
                        <a:t>=0.000)</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r" defTabSz="914400" rtl="0" eaLnBrk="1" latinLnBrk="0" hangingPunct="1"/>
                      <a:endParaRPr lang="en-US" sz="800" kern="1200" dirty="0">
                        <a:solidFill>
                          <a:srgbClr val="002060"/>
                        </a:solidFill>
                        <a:latin typeface="+mn-lt"/>
                        <a:ea typeface="+mn-ea"/>
                        <a:cs typeface="+mn-cs"/>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0.09 (-0.03, 0.21)</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100.00</a:t>
                      </a: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13"/>
                  </a:ext>
                </a:extLst>
              </a:tr>
            </a:tbl>
          </a:graphicData>
        </a:graphic>
      </p:graphicFrame>
      <p:cxnSp>
        <p:nvCxnSpPr>
          <p:cNvPr id="18" name="Straight Connector 17"/>
          <p:cNvCxnSpPr/>
          <p:nvPr/>
        </p:nvCxnSpPr>
        <p:spPr>
          <a:xfrm>
            <a:off x="3239114" y="1990253"/>
            <a:ext cx="0" cy="3144837"/>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366982" y="1990252"/>
            <a:ext cx="0" cy="3078162"/>
          </a:xfrm>
          <a:prstGeom prst="line">
            <a:avLst/>
          </a:prstGeom>
          <a:ln w="19050">
            <a:solidFill>
              <a:srgbClr val="001965"/>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742026" y="2536418"/>
            <a:ext cx="0"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71" name="Group 70"/>
          <p:cNvGrpSpPr/>
          <p:nvPr/>
        </p:nvGrpSpPr>
        <p:grpSpPr>
          <a:xfrm>
            <a:off x="2734806" y="2482610"/>
            <a:ext cx="731963" cy="45858"/>
            <a:chOff x="3083371" y="2350191"/>
            <a:chExt cx="975951" cy="61144"/>
          </a:xfrm>
        </p:grpSpPr>
        <p:cxnSp>
          <p:nvCxnSpPr>
            <p:cNvPr id="60" name="Straight Connector 59"/>
            <p:cNvCxnSpPr/>
            <p:nvPr/>
          </p:nvCxnSpPr>
          <p:spPr>
            <a:xfrm flipV="1">
              <a:off x="3083371" y="2380761"/>
              <a:ext cx="975951" cy="4"/>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34" name="Diamond 33"/>
            <p:cNvSpPr/>
            <p:nvPr/>
          </p:nvSpPr>
          <p:spPr>
            <a:xfrm>
              <a:off x="3492077" y="2350191"/>
              <a:ext cx="48864" cy="61144"/>
            </a:xfrm>
            <a:prstGeom prst="diamond">
              <a:avLst/>
            </a:prstGeom>
            <a:ln w="9525">
              <a:solidFill>
                <a:schemeClr val="accent1"/>
              </a:solidFill>
            </a:ln>
            <a:effectLst>
              <a:glow rad="50800">
                <a:schemeClr val="accent3">
                  <a:satMod val="175000"/>
                  <a:alpha val="2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69" name="Group 68"/>
          <p:cNvGrpSpPr/>
          <p:nvPr/>
        </p:nvGrpSpPr>
        <p:grpSpPr>
          <a:xfrm>
            <a:off x="2879469" y="2071591"/>
            <a:ext cx="488647" cy="45858"/>
            <a:chOff x="3276256" y="1815171"/>
            <a:chExt cx="651529" cy="61144"/>
          </a:xfrm>
        </p:grpSpPr>
        <p:cxnSp>
          <p:nvCxnSpPr>
            <p:cNvPr id="48" name="Straight Connector 47"/>
            <p:cNvCxnSpPr/>
            <p:nvPr/>
          </p:nvCxnSpPr>
          <p:spPr>
            <a:xfrm>
              <a:off x="3276256" y="1845743"/>
              <a:ext cx="651529"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36" name="Diamond 35"/>
            <p:cNvSpPr/>
            <p:nvPr/>
          </p:nvSpPr>
          <p:spPr>
            <a:xfrm>
              <a:off x="3573518" y="1815171"/>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0" name="Group 69"/>
          <p:cNvGrpSpPr/>
          <p:nvPr/>
        </p:nvGrpSpPr>
        <p:grpSpPr>
          <a:xfrm>
            <a:off x="3070336" y="2277101"/>
            <a:ext cx="406358" cy="45858"/>
            <a:chOff x="3530760" y="2095420"/>
            <a:chExt cx="541810" cy="61144"/>
          </a:xfrm>
        </p:grpSpPr>
        <p:cxnSp>
          <p:nvCxnSpPr>
            <p:cNvPr id="49" name="Straight Connector 48"/>
            <p:cNvCxnSpPr/>
            <p:nvPr/>
          </p:nvCxnSpPr>
          <p:spPr>
            <a:xfrm>
              <a:off x="3530760" y="2125992"/>
              <a:ext cx="541810"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37" name="Diamond 36"/>
            <p:cNvSpPr/>
            <p:nvPr/>
          </p:nvSpPr>
          <p:spPr>
            <a:xfrm>
              <a:off x="3726220" y="2095420"/>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2" name="Group 71"/>
          <p:cNvGrpSpPr/>
          <p:nvPr/>
        </p:nvGrpSpPr>
        <p:grpSpPr>
          <a:xfrm>
            <a:off x="2742026" y="2688120"/>
            <a:ext cx="474183" cy="45858"/>
            <a:chOff x="3093014" y="2604963"/>
            <a:chExt cx="632244" cy="61144"/>
          </a:xfrm>
        </p:grpSpPr>
        <p:cxnSp>
          <p:nvCxnSpPr>
            <p:cNvPr id="50" name="Straight Connector 49"/>
            <p:cNvCxnSpPr/>
            <p:nvPr/>
          </p:nvCxnSpPr>
          <p:spPr>
            <a:xfrm>
              <a:off x="3093014" y="2635535"/>
              <a:ext cx="632244"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38" name="Diamond 37"/>
            <p:cNvSpPr/>
            <p:nvPr/>
          </p:nvSpPr>
          <p:spPr>
            <a:xfrm>
              <a:off x="3369915" y="2604963"/>
              <a:ext cx="48864" cy="6114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4" name="Group 73"/>
          <p:cNvGrpSpPr/>
          <p:nvPr/>
        </p:nvGrpSpPr>
        <p:grpSpPr>
          <a:xfrm>
            <a:off x="2879469" y="3099140"/>
            <a:ext cx="596345" cy="45858"/>
            <a:chOff x="3276256" y="3127245"/>
            <a:chExt cx="795126" cy="61144"/>
          </a:xfrm>
        </p:grpSpPr>
        <p:cxnSp>
          <p:nvCxnSpPr>
            <p:cNvPr id="52" name="Straight Connector 51"/>
            <p:cNvCxnSpPr/>
            <p:nvPr/>
          </p:nvCxnSpPr>
          <p:spPr>
            <a:xfrm>
              <a:off x="3276256" y="3157817"/>
              <a:ext cx="795126"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39" name="Diamond 38"/>
            <p:cNvSpPr/>
            <p:nvPr/>
          </p:nvSpPr>
          <p:spPr>
            <a:xfrm>
              <a:off x="3665139" y="3127245"/>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3" name="Group 72"/>
          <p:cNvGrpSpPr/>
          <p:nvPr/>
        </p:nvGrpSpPr>
        <p:grpSpPr>
          <a:xfrm>
            <a:off x="3350418" y="2893630"/>
            <a:ext cx="796468" cy="45858"/>
            <a:chOff x="3904203" y="2859735"/>
            <a:chExt cx="1061957" cy="61144"/>
          </a:xfrm>
        </p:grpSpPr>
        <p:cxnSp>
          <p:nvCxnSpPr>
            <p:cNvPr id="51" name="Straight Connector 50"/>
            <p:cNvCxnSpPr/>
            <p:nvPr/>
          </p:nvCxnSpPr>
          <p:spPr>
            <a:xfrm>
              <a:off x="3904203" y="2890307"/>
              <a:ext cx="1061957"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40" name="Diamond 39"/>
            <p:cNvSpPr/>
            <p:nvPr/>
          </p:nvSpPr>
          <p:spPr>
            <a:xfrm>
              <a:off x="4418469" y="2859735"/>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5" name="Group 74"/>
          <p:cNvGrpSpPr/>
          <p:nvPr/>
        </p:nvGrpSpPr>
        <p:grpSpPr>
          <a:xfrm>
            <a:off x="3466758" y="3304649"/>
            <a:ext cx="983326" cy="45858"/>
            <a:chOff x="4059323" y="3394678"/>
            <a:chExt cx="1311101" cy="61144"/>
          </a:xfrm>
        </p:grpSpPr>
        <p:cxnSp>
          <p:nvCxnSpPr>
            <p:cNvPr id="56" name="Straight Arrow Connector 55"/>
            <p:cNvCxnSpPr/>
            <p:nvPr/>
          </p:nvCxnSpPr>
          <p:spPr>
            <a:xfrm>
              <a:off x="4059323" y="3425250"/>
              <a:ext cx="1311101" cy="0"/>
            </a:xfrm>
            <a:prstGeom prst="straightConnector1">
              <a:avLst/>
            </a:prstGeom>
            <a:ln w="12700" cap="rnd" cmpd="sng">
              <a:solidFill>
                <a:srgbClr val="002060"/>
              </a:solidFill>
              <a:round/>
              <a:headEnd w="med" len="med"/>
              <a:tailEnd type="arrow" w="sm" len="lg"/>
            </a:ln>
          </p:spPr>
          <p:style>
            <a:lnRef idx="1">
              <a:schemeClr val="accent1"/>
            </a:lnRef>
            <a:fillRef idx="0">
              <a:schemeClr val="accent1"/>
            </a:fillRef>
            <a:effectRef idx="0">
              <a:schemeClr val="accent1"/>
            </a:effectRef>
            <a:fontRef idx="minor">
              <a:schemeClr val="tx1"/>
            </a:fontRef>
          </p:style>
        </p:cxnSp>
        <p:sp>
          <p:nvSpPr>
            <p:cNvPr id="41" name="Diamond 40"/>
            <p:cNvSpPr/>
            <p:nvPr/>
          </p:nvSpPr>
          <p:spPr>
            <a:xfrm>
              <a:off x="4774774" y="3394678"/>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6" name="Group 75"/>
          <p:cNvGrpSpPr/>
          <p:nvPr/>
        </p:nvGrpSpPr>
        <p:grpSpPr>
          <a:xfrm>
            <a:off x="3559800" y="3510159"/>
            <a:ext cx="596345" cy="45858"/>
            <a:chOff x="4183364" y="3649527"/>
            <a:chExt cx="795126" cy="61144"/>
          </a:xfrm>
        </p:grpSpPr>
        <p:cxnSp>
          <p:nvCxnSpPr>
            <p:cNvPr id="59" name="Straight Connector 58"/>
            <p:cNvCxnSpPr/>
            <p:nvPr/>
          </p:nvCxnSpPr>
          <p:spPr>
            <a:xfrm>
              <a:off x="4183364" y="3680099"/>
              <a:ext cx="795126"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42" name="Diamond 41"/>
            <p:cNvSpPr/>
            <p:nvPr/>
          </p:nvSpPr>
          <p:spPr>
            <a:xfrm>
              <a:off x="4560991" y="3649527"/>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7" name="Group 76"/>
          <p:cNvGrpSpPr/>
          <p:nvPr/>
        </p:nvGrpSpPr>
        <p:grpSpPr>
          <a:xfrm>
            <a:off x="2879469" y="3715669"/>
            <a:ext cx="740605" cy="45858"/>
            <a:chOff x="3276256" y="3900009"/>
            <a:chExt cx="987473" cy="61144"/>
          </a:xfrm>
        </p:grpSpPr>
        <p:cxnSp>
          <p:nvCxnSpPr>
            <p:cNvPr id="53" name="Straight Connector 52"/>
            <p:cNvCxnSpPr/>
            <p:nvPr/>
          </p:nvCxnSpPr>
          <p:spPr>
            <a:xfrm>
              <a:off x="3276256" y="3930581"/>
              <a:ext cx="987473"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43" name="Diamond 42"/>
            <p:cNvSpPr/>
            <p:nvPr/>
          </p:nvSpPr>
          <p:spPr>
            <a:xfrm>
              <a:off x="3730291" y="3900009"/>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8" name="Group 77"/>
          <p:cNvGrpSpPr/>
          <p:nvPr/>
        </p:nvGrpSpPr>
        <p:grpSpPr>
          <a:xfrm>
            <a:off x="3229550" y="3921179"/>
            <a:ext cx="486633" cy="45858"/>
            <a:chOff x="3743044" y="4154781"/>
            <a:chExt cx="648844" cy="61144"/>
          </a:xfrm>
        </p:grpSpPr>
        <p:cxnSp>
          <p:nvCxnSpPr>
            <p:cNvPr id="54" name="Straight Connector 53"/>
            <p:cNvCxnSpPr/>
            <p:nvPr/>
          </p:nvCxnSpPr>
          <p:spPr>
            <a:xfrm>
              <a:off x="3743044" y="4185353"/>
              <a:ext cx="648844"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44" name="Diamond 43"/>
            <p:cNvSpPr/>
            <p:nvPr/>
          </p:nvSpPr>
          <p:spPr>
            <a:xfrm>
              <a:off x="4025515" y="4154781"/>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79" name="Group 78"/>
          <p:cNvGrpSpPr/>
          <p:nvPr/>
        </p:nvGrpSpPr>
        <p:grpSpPr>
          <a:xfrm>
            <a:off x="3368107" y="4126688"/>
            <a:ext cx="380546" cy="45858"/>
            <a:chOff x="3927785" y="4422291"/>
            <a:chExt cx="507395" cy="61144"/>
          </a:xfrm>
        </p:grpSpPr>
        <p:cxnSp>
          <p:nvCxnSpPr>
            <p:cNvPr id="55" name="Straight Connector 54"/>
            <p:cNvCxnSpPr/>
            <p:nvPr/>
          </p:nvCxnSpPr>
          <p:spPr>
            <a:xfrm>
              <a:off x="3927785" y="4452863"/>
              <a:ext cx="507395"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45" name="Diamond 44"/>
            <p:cNvSpPr/>
            <p:nvPr/>
          </p:nvSpPr>
          <p:spPr>
            <a:xfrm>
              <a:off x="4117136" y="4422291"/>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80" name="Group 79"/>
          <p:cNvGrpSpPr/>
          <p:nvPr/>
        </p:nvGrpSpPr>
        <p:grpSpPr>
          <a:xfrm>
            <a:off x="3307640" y="4332198"/>
            <a:ext cx="441023" cy="45858"/>
            <a:chOff x="3847150" y="4669420"/>
            <a:chExt cx="588031" cy="61144"/>
          </a:xfrm>
        </p:grpSpPr>
        <p:cxnSp>
          <p:nvCxnSpPr>
            <p:cNvPr id="57" name="Straight Connector 56"/>
            <p:cNvCxnSpPr/>
            <p:nvPr/>
          </p:nvCxnSpPr>
          <p:spPr>
            <a:xfrm>
              <a:off x="3847150" y="4699992"/>
              <a:ext cx="588031"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46" name="Diamond 45"/>
            <p:cNvSpPr/>
            <p:nvPr/>
          </p:nvSpPr>
          <p:spPr>
            <a:xfrm>
              <a:off x="4117136" y="4669420"/>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81" name="Group 80"/>
          <p:cNvGrpSpPr/>
          <p:nvPr/>
        </p:nvGrpSpPr>
        <p:grpSpPr>
          <a:xfrm>
            <a:off x="2917041" y="4537705"/>
            <a:ext cx="441023" cy="45858"/>
            <a:chOff x="3326352" y="4944573"/>
            <a:chExt cx="588031" cy="61144"/>
          </a:xfrm>
        </p:grpSpPr>
        <p:cxnSp>
          <p:nvCxnSpPr>
            <p:cNvPr id="58" name="Straight Connector 57"/>
            <p:cNvCxnSpPr/>
            <p:nvPr/>
          </p:nvCxnSpPr>
          <p:spPr>
            <a:xfrm>
              <a:off x="3326352" y="4975145"/>
              <a:ext cx="588031"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47" name="Diamond 46"/>
            <p:cNvSpPr/>
            <p:nvPr/>
          </p:nvSpPr>
          <p:spPr>
            <a:xfrm>
              <a:off x="3577589" y="4944573"/>
              <a:ext cx="48864" cy="61144"/>
            </a:xfrm>
            <a:prstGeom prst="diamond">
              <a:avLst/>
            </a:prstGeom>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sp>
        <p:nvSpPr>
          <p:cNvPr id="23" name="Diamond 22"/>
          <p:cNvSpPr/>
          <p:nvPr/>
        </p:nvSpPr>
        <p:spPr>
          <a:xfrm>
            <a:off x="3203103" y="4641657"/>
            <a:ext cx="328914" cy="189166"/>
          </a:xfrm>
          <a:prstGeom prst="diamond">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68564" tIns="34289" rIns="68564" bIns="34289" rtlCol="0" anchor="ctr"/>
          <a:lstStyle/>
          <a:p>
            <a:pPr algn="ctr" defTabSz="914063"/>
            <a:endParaRPr lang="en-US" sz="1200" dirty="0">
              <a:solidFill>
                <a:srgbClr val="FFFFFF"/>
              </a:solidFill>
            </a:endParaRPr>
          </a:p>
        </p:txBody>
      </p:sp>
      <p:grpSp>
        <p:nvGrpSpPr>
          <p:cNvPr id="8" name="Group 7"/>
          <p:cNvGrpSpPr/>
          <p:nvPr/>
        </p:nvGrpSpPr>
        <p:grpSpPr>
          <a:xfrm>
            <a:off x="1807466" y="5107689"/>
            <a:ext cx="2968404" cy="238854"/>
            <a:chOff x="3100956" y="4134996"/>
            <a:chExt cx="2968404" cy="238850"/>
          </a:xfrm>
        </p:grpSpPr>
        <p:sp>
          <p:nvSpPr>
            <p:cNvPr id="9" name="TextBox 8"/>
            <p:cNvSpPr txBox="1"/>
            <p:nvPr/>
          </p:nvSpPr>
          <p:spPr>
            <a:xfrm>
              <a:off x="3100956" y="4135840"/>
              <a:ext cx="314325" cy="230828"/>
            </a:xfrm>
            <a:prstGeom prst="rect">
              <a:avLst/>
            </a:prstGeom>
            <a:noFill/>
          </p:spPr>
          <p:txBody>
            <a:bodyPr wrap="square" rtlCol="0">
              <a:spAutoFit/>
            </a:bodyPr>
            <a:lstStyle/>
            <a:p>
              <a:pPr defTabSz="914063"/>
              <a:r>
                <a:rPr lang="en-US" sz="900" dirty="0">
                  <a:solidFill>
                    <a:srgbClr val="002060"/>
                  </a:solidFill>
                </a:rPr>
                <a:t>-1</a:t>
              </a:r>
            </a:p>
          </p:txBody>
        </p:sp>
        <p:sp>
          <p:nvSpPr>
            <p:cNvPr id="10" name="TextBox 9"/>
            <p:cNvSpPr txBox="1"/>
            <p:nvPr/>
          </p:nvSpPr>
          <p:spPr>
            <a:xfrm>
              <a:off x="3326926" y="4143018"/>
              <a:ext cx="542612" cy="230828"/>
            </a:xfrm>
            <a:prstGeom prst="rect">
              <a:avLst/>
            </a:prstGeom>
            <a:noFill/>
          </p:spPr>
          <p:txBody>
            <a:bodyPr wrap="square" rtlCol="0">
              <a:spAutoFit/>
            </a:bodyPr>
            <a:lstStyle/>
            <a:p>
              <a:pPr defTabSz="914063"/>
              <a:r>
                <a:rPr lang="en-US" sz="900" dirty="0">
                  <a:solidFill>
                    <a:srgbClr val="002060"/>
                  </a:solidFill>
                </a:rPr>
                <a:t>-0.75</a:t>
              </a:r>
            </a:p>
          </p:txBody>
        </p:sp>
        <p:sp>
          <p:nvSpPr>
            <p:cNvPr id="11" name="TextBox 10"/>
            <p:cNvSpPr txBox="1"/>
            <p:nvPr/>
          </p:nvSpPr>
          <p:spPr>
            <a:xfrm>
              <a:off x="3699716" y="4143018"/>
              <a:ext cx="466725" cy="230828"/>
            </a:xfrm>
            <a:prstGeom prst="rect">
              <a:avLst/>
            </a:prstGeom>
            <a:noFill/>
          </p:spPr>
          <p:txBody>
            <a:bodyPr wrap="square" rtlCol="0">
              <a:spAutoFit/>
            </a:bodyPr>
            <a:lstStyle/>
            <a:p>
              <a:pPr defTabSz="914063"/>
              <a:r>
                <a:rPr lang="en-US" sz="900" dirty="0">
                  <a:solidFill>
                    <a:srgbClr val="002060"/>
                  </a:solidFill>
                </a:rPr>
                <a:t>-0.5</a:t>
              </a:r>
            </a:p>
          </p:txBody>
        </p:sp>
        <p:sp>
          <p:nvSpPr>
            <p:cNvPr id="12" name="TextBox 11"/>
            <p:cNvSpPr txBox="1"/>
            <p:nvPr/>
          </p:nvSpPr>
          <p:spPr>
            <a:xfrm>
              <a:off x="3994991" y="4143018"/>
              <a:ext cx="582141" cy="230828"/>
            </a:xfrm>
            <a:prstGeom prst="rect">
              <a:avLst/>
            </a:prstGeom>
            <a:noFill/>
          </p:spPr>
          <p:txBody>
            <a:bodyPr wrap="square" rtlCol="0">
              <a:spAutoFit/>
            </a:bodyPr>
            <a:lstStyle/>
            <a:p>
              <a:pPr defTabSz="914063"/>
              <a:r>
                <a:rPr lang="en-US" sz="900" dirty="0">
                  <a:solidFill>
                    <a:srgbClr val="002060"/>
                  </a:solidFill>
                </a:rPr>
                <a:t>-0.25</a:t>
              </a:r>
            </a:p>
          </p:txBody>
        </p:sp>
        <p:sp>
          <p:nvSpPr>
            <p:cNvPr id="13" name="TextBox 12"/>
            <p:cNvSpPr txBox="1"/>
            <p:nvPr/>
          </p:nvSpPr>
          <p:spPr>
            <a:xfrm>
              <a:off x="4316760" y="4135840"/>
              <a:ext cx="466725" cy="230828"/>
            </a:xfrm>
            <a:prstGeom prst="rect">
              <a:avLst/>
            </a:prstGeom>
            <a:noFill/>
          </p:spPr>
          <p:txBody>
            <a:bodyPr wrap="square" rtlCol="0">
              <a:spAutoFit/>
            </a:bodyPr>
            <a:lstStyle/>
            <a:p>
              <a:pPr algn="ctr" defTabSz="914063"/>
              <a:r>
                <a:rPr lang="en-US" sz="900" dirty="0">
                  <a:solidFill>
                    <a:srgbClr val="002060"/>
                  </a:solidFill>
                </a:rPr>
                <a:t>0</a:t>
              </a:r>
            </a:p>
          </p:txBody>
        </p:sp>
        <p:sp>
          <p:nvSpPr>
            <p:cNvPr id="14" name="TextBox 13"/>
            <p:cNvSpPr txBox="1"/>
            <p:nvPr/>
          </p:nvSpPr>
          <p:spPr>
            <a:xfrm>
              <a:off x="4640610" y="4135840"/>
              <a:ext cx="466725" cy="230828"/>
            </a:xfrm>
            <a:prstGeom prst="rect">
              <a:avLst/>
            </a:prstGeom>
            <a:noFill/>
          </p:spPr>
          <p:txBody>
            <a:bodyPr wrap="square" rtlCol="0">
              <a:spAutoFit/>
            </a:bodyPr>
            <a:lstStyle/>
            <a:p>
              <a:pPr algn="ctr" defTabSz="914063"/>
              <a:r>
                <a:rPr lang="en-US" sz="900" dirty="0">
                  <a:solidFill>
                    <a:srgbClr val="002060"/>
                  </a:solidFill>
                </a:rPr>
                <a:t>0.25</a:t>
              </a:r>
            </a:p>
          </p:txBody>
        </p:sp>
        <p:sp>
          <p:nvSpPr>
            <p:cNvPr id="15" name="TextBox 14"/>
            <p:cNvSpPr txBox="1"/>
            <p:nvPr/>
          </p:nvSpPr>
          <p:spPr>
            <a:xfrm>
              <a:off x="4973985" y="4134996"/>
              <a:ext cx="466725" cy="230828"/>
            </a:xfrm>
            <a:prstGeom prst="rect">
              <a:avLst/>
            </a:prstGeom>
            <a:noFill/>
          </p:spPr>
          <p:txBody>
            <a:bodyPr wrap="square" rtlCol="0">
              <a:spAutoFit/>
            </a:bodyPr>
            <a:lstStyle/>
            <a:p>
              <a:pPr algn="ctr" defTabSz="914063"/>
              <a:r>
                <a:rPr lang="en-US" sz="900" dirty="0">
                  <a:solidFill>
                    <a:srgbClr val="002060"/>
                  </a:solidFill>
                </a:rPr>
                <a:t>0.5</a:t>
              </a:r>
            </a:p>
          </p:txBody>
        </p:sp>
        <p:sp>
          <p:nvSpPr>
            <p:cNvPr id="16" name="TextBox 15"/>
            <p:cNvSpPr txBox="1"/>
            <p:nvPr/>
          </p:nvSpPr>
          <p:spPr>
            <a:xfrm>
              <a:off x="5278785" y="4134996"/>
              <a:ext cx="466725" cy="230828"/>
            </a:xfrm>
            <a:prstGeom prst="rect">
              <a:avLst/>
            </a:prstGeom>
            <a:noFill/>
          </p:spPr>
          <p:txBody>
            <a:bodyPr wrap="square" rtlCol="0">
              <a:spAutoFit/>
            </a:bodyPr>
            <a:lstStyle/>
            <a:p>
              <a:pPr algn="ctr" defTabSz="914063"/>
              <a:r>
                <a:rPr lang="en-US" sz="900" dirty="0">
                  <a:solidFill>
                    <a:srgbClr val="002060"/>
                  </a:solidFill>
                </a:rPr>
                <a:t>0.75</a:t>
              </a:r>
            </a:p>
          </p:txBody>
        </p:sp>
        <p:sp>
          <p:nvSpPr>
            <p:cNvPr id="17" name="TextBox 16"/>
            <p:cNvSpPr txBox="1"/>
            <p:nvPr/>
          </p:nvSpPr>
          <p:spPr>
            <a:xfrm>
              <a:off x="5602635" y="4134996"/>
              <a:ext cx="466725" cy="230828"/>
            </a:xfrm>
            <a:prstGeom prst="rect">
              <a:avLst/>
            </a:prstGeom>
            <a:noFill/>
          </p:spPr>
          <p:txBody>
            <a:bodyPr wrap="square" rtlCol="0">
              <a:spAutoFit/>
            </a:bodyPr>
            <a:lstStyle/>
            <a:p>
              <a:pPr algn="ctr" defTabSz="914063"/>
              <a:r>
                <a:rPr lang="en-US" sz="900" dirty="0">
                  <a:solidFill>
                    <a:srgbClr val="002060"/>
                  </a:solidFill>
                </a:rPr>
                <a:t>1</a:t>
              </a:r>
            </a:p>
          </p:txBody>
        </p:sp>
      </p:grpSp>
      <p:sp>
        <p:nvSpPr>
          <p:cNvPr id="61" name="TextBox 60"/>
          <p:cNvSpPr txBox="1"/>
          <p:nvPr/>
        </p:nvSpPr>
        <p:spPr>
          <a:xfrm>
            <a:off x="1771479" y="5302650"/>
            <a:ext cx="1324312" cy="230806"/>
          </a:xfrm>
          <a:prstGeom prst="rect">
            <a:avLst/>
          </a:prstGeom>
          <a:noFill/>
        </p:spPr>
        <p:txBody>
          <a:bodyPr wrap="square" lIns="91414" tIns="45707" rIns="91414" bIns="45707" rtlCol="0">
            <a:spAutoFit/>
          </a:bodyPr>
          <a:lstStyle/>
          <a:p>
            <a:pPr defTabSz="914063"/>
            <a:r>
              <a:rPr lang="en-US" sz="900" b="1" dirty="0" err="1">
                <a:solidFill>
                  <a:srgbClr val="001965"/>
                </a:solidFill>
              </a:rPr>
              <a:t>Favours</a:t>
            </a:r>
            <a:r>
              <a:rPr lang="en-US" sz="900" b="1" dirty="0">
                <a:solidFill>
                  <a:srgbClr val="001965"/>
                </a:solidFill>
              </a:rPr>
              <a:t> premix</a:t>
            </a:r>
          </a:p>
        </p:txBody>
      </p:sp>
      <p:sp>
        <p:nvSpPr>
          <p:cNvPr id="62" name="TextBox 61"/>
          <p:cNvSpPr txBox="1"/>
          <p:nvPr/>
        </p:nvSpPr>
        <p:spPr>
          <a:xfrm>
            <a:off x="3574603" y="5302650"/>
            <a:ext cx="1525542" cy="230806"/>
          </a:xfrm>
          <a:prstGeom prst="rect">
            <a:avLst/>
          </a:prstGeom>
          <a:noFill/>
        </p:spPr>
        <p:txBody>
          <a:bodyPr wrap="square" lIns="91414" tIns="45707" rIns="91414" bIns="45707" rtlCol="0">
            <a:spAutoFit/>
          </a:bodyPr>
          <a:lstStyle/>
          <a:p>
            <a:pPr defTabSz="914063"/>
            <a:r>
              <a:rPr lang="en-US" sz="900" b="1" dirty="0" err="1">
                <a:solidFill>
                  <a:srgbClr val="001965"/>
                </a:solidFill>
              </a:rPr>
              <a:t>Favours</a:t>
            </a:r>
            <a:r>
              <a:rPr lang="en-US" sz="900" b="1" dirty="0">
                <a:solidFill>
                  <a:srgbClr val="001965"/>
                </a:solidFill>
              </a:rPr>
              <a:t> basal-bolus</a:t>
            </a:r>
          </a:p>
        </p:txBody>
      </p:sp>
      <p:sp>
        <p:nvSpPr>
          <p:cNvPr id="63" name="Rounded Rectangle 62"/>
          <p:cNvSpPr/>
          <p:nvPr/>
        </p:nvSpPr>
        <p:spPr>
          <a:xfrm>
            <a:off x="6818672" y="659568"/>
            <a:ext cx="1752596" cy="5096652"/>
          </a:xfrm>
          <a:prstGeom prst="roundRect">
            <a:avLst>
              <a:gd name="adj" fmla="val 7323"/>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defTabSz="914063"/>
            <a:r>
              <a:rPr lang="en-US" sz="2000" dirty="0">
                <a:solidFill>
                  <a:srgbClr val="001965"/>
                </a:solidFill>
              </a:rPr>
              <a:t>Change in </a:t>
            </a:r>
            <a:r>
              <a:rPr lang="en-US" sz="2000" b="1" dirty="0">
                <a:solidFill>
                  <a:srgbClr val="001965"/>
                </a:solidFill>
              </a:rPr>
              <a:t>HbA</a:t>
            </a:r>
            <a:r>
              <a:rPr lang="en-US" sz="2000" b="1" baseline="-25000" dirty="0">
                <a:solidFill>
                  <a:srgbClr val="001965"/>
                </a:solidFill>
              </a:rPr>
              <a:t>1c</a:t>
            </a:r>
            <a:r>
              <a:rPr lang="en-US" sz="2000" dirty="0">
                <a:solidFill>
                  <a:srgbClr val="001965"/>
                </a:solidFill>
              </a:rPr>
              <a:t> level between </a:t>
            </a:r>
            <a:br>
              <a:rPr lang="en-US" sz="2000" dirty="0">
                <a:solidFill>
                  <a:srgbClr val="001965"/>
                </a:solidFill>
              </a:rPr>
            </a:br>
            <a:r>
              <a:rPr lang="en-US" sz="2000" dirty="0">
                <a:solidFill>
                  <a:srgbClr val="001965"/>
                </a:solidFill>
              </a:rPr>
              <a:t>basal-bolus and premix groups resulted in a small and</a:t>
            </a:r>
            <a:r>
              <a:rPr lang="en-US" sz="2000" b="1" dirty="0">
                <a:solidFill>
                  <a:srgbClr val="001965"/>
                </a:solidFill>
              </a:rPr>
              <a:t> </a:t>
            </a:r>
            <a:br>
              <a:rPr lang="en-US" sz="2000" b="1" dirty="0">
                <a:solidFill>
                  <a:srgbClr val="001965"/>
                </a:solidFill>
              </a:rPr>
            </a:br>
            <a:r>
              <a:rPr lang="en-US" sz="2000" b="1" dirty="0">
                <a:solidFill>
                  <a:srgbClr val="001965"/>
                </a:solidFill>
              </a:rPr>
              <a:t>non-significant difference </a:t>
            </a:r>
            <a:br>
              <a:rPr lang="en-US" sz="2000" b="1" dirty="0">
                <a:solidFill>
                  <a:srgbClr val="001965"/>
                </a:solidFill>
              </a:rPr>
            </a:br>
            <a:r>
              <a:rPr lang="en-US" sz="2000" b="1" dirty="0">
                <a:solidFill>
                  <a:srgbClr val="001965"/>
                </a:solidFill>
              </a:rPr>
              <a:t>(0.09%; </a:t>
            </a:r>
            <a:r>
              <a:rPr lang="en-US" sz="2000" b="1" i="1" dirty="0">
                <a:solidFill>
                  <a:srgbClr val="001965"/>
                </a:solidFill>
              </a:rPr>
              <a:t>p</a:t>
            </a:r>
            <a:r>
              <a:rPr lang="en-US" sz="2000" b="1" dirty="0">
                <a:solidFill>
                  <a:srgbClr val="001965"/>
                </a:solidFill>
              </a:rPr>
              <a:t>=0.130) </a:t>
            </a:r>
          </a:p>
        </p:txBody>
      </p:sp>
      <p:sp>
        <p:nvSpPr>
          <p:cNvPr id="3" name="TextBox 2"/>
          <p:cNvSpPr txBox="1"/>
          <p:nvPr/>
        </p:nvSpPr>
        <p:spPr bwMode="auto">
          <a:xfrm>
            <a:off x="6804327" y="5974500"/>
            <a:ext cx="2164124" cy="415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4" tIns="34289" rIns="68564" bIns="34289" rtlCol="0">
            <a:spAutoFit/>
          </a:bodyPr>
          <a:lstStyle/>
          <a:p>
            <a:pPr algn="ctr" defTabSz="685562"/>
            <a:r>
              <a:rPr lang="en-US" sz="1125" dirty="0">
                <a:solidFill>
                  <a:srgbClr val="002060"/>
                </a:solidFill>
              </a:rPr>
              <a:t>Note: weights are from random effective analysis   </a:t>
            </a:r>
          </a:p>
        </p:txBody>
      </p:sp>
      <p:sp>
        <p:nvSpPr>
          <p:cNvPr id="66" name="TextBox 65"/>
          <p:cNvSpPr txBox="1"/>
          <p:nvPr/>
        </p:nvSpPr>
        <p:spPr bwMode="auto">
          <a:xfrm>
            <a:off x="1489424" y="1781627"/>
            <a:ext cx="471892" cy="20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4" tIns="34289" rIns="68564" bIns="34289" rtlCol="0">
            <a:spAutoFit/>
          </a:bodyPr>
          <a:lstStyle/>
          <a:p>
            <a:pPr defTabSz="685562"/>
            <a:r>
              <a:rPr lang="en-US" sz="900" b="1" dirty="0">
                <a:solidFill>
                  <a:srgbClr val="002060"/>
                </a:solidFill>
              </a:rPr>
              <a:t>Study</a:t>
            </a:r>
          </a:p>
        </p:txBody>
      </p:sp>
      <p:sp>
        <p:nvSpPr>
          <p:cNvPr id="67" name="TextBox 66"/>
          <p:cNvSpPr txBox="1"/>
          <p:nvPr/>
        </p:nvSpPr>
        <p:spPr bwMode="auto">
          <a:xfrm>
            <a:off x="5832041" y="1781627"/>
            <a:ext cx="710740" cy="20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4" tIns="34289" rIns="68564" bIns="34289" rtlCol="0">
            <a:spAutoFit/>
          </a:bodyPr>
          <a:lstStyle/>
          <a:p>
            <a:pPr defTabSz="685562"/>
            <a:r>
              <a:rPr lang="en-US" sz="900" b="1" dirty="0">
                <a:solidFill>
                  <a:srgbClr val="002060"/>
                </a:solidFill>
              </a:rPr>
              <a:t>% weight</a:t>
            </a:r>
          </a:p>
        </p:txBody>
      </p:sp>
      <p:sp>
        <p:nvSpPr>
          <p:cNvPr id="68" name="TextBox 67"/>
          <p:cNvSpPr txBox="1"/>
          <p:nvPr/>
        </p:nvSpPr>
        <p:spPr bwMode="auto">
          <a:xfrm>
            <a:off x="4582782" y="1781627"/>
            <a:ext cx="874246" cy="20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4" tIns="34289" rIns="68564" bIns="34289" rtlCol="0">
            <a:spAutoFit/>
          </a:bodyPr>
          <a:lstStyle/>
          <a:p>
            <a:pPr defTabSz="685562"/>
            <a:r>
              <a:rPr lang="en-US" sz="900" b="1" dirty="0">
                <a:solidFill>
                  <a:srgbClr val="002060"/>
                </a:solidFill>
              </a:rPr>
              <a:t>ES (95% CI)</a:t>
            </a:r>
          </a:p>
        </p:txBody>
      </p:sp>
      <p:grpSp>
        <p:nvGrpSpPr>
          <p:cNvPr id="82" name="Group 81"/>
          <p:cNvGrpSpPr/>
          <p:nvPr/>
        </p:nvGrpSpPr>
        <p:grpSpPr>
          <a:xfrm>
            <a:off x="935909" y="5058663"/>
            <a:ext cx="5508000" cy="48774"/>
            <a:chOff x="1328209" y="4371975"/>
            <a:chExt cx="6871377" cy="48626"/>
          </a:xfrm>
        </p:grpSpPr>
        <p:cxnSp>
          <p:nvCxnSpPr>
            <p:cNvPr id="83" name="Straight Connector 82"/>
            <p:cNvCxnSpPr/>
            <p:nvPr/>
          </p:nvCxnSpPr>
          <p:spPr>
            <a:xfrm flipV="1">
              <a:off x="1328209" y="4371975"/>
              <a:ext cx="6871377" cy="9525"/>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262361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302747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341609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381233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462005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503153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5427770" y="4374882"/>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5831630" y="4374882"/>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92" name="TextBox 11"/>
          <p:cNvSpPr txBox="1">
            <a:spLocks noChangeArrowheads="1"/>
          </p:cNvSpPr>
          <p:nvPr/>
        </p:nvSpPr>
        <p:spPr bwMode="auto">
          <a:xfrm rot="10800000" flipV="1">
            <a:off x="361381" y="6010615"/>
            <a:ext cx="6082527" cy="500135"/>
          </a:xfrm>
          <a:prstGeom prst="rect">
            <a:avLst/>
          </a:prstGeom>
          <a:solidFill>
            <a:schemeClr val="bg1"/>
          </a:solidFill>
          <a:ln>
            <a:noFill/>
          </a:ln>
        </p:spPr>
        <p:txBody>
          <a:bodyPr wrap="square" lIns="68559" tIns="34289" rIns="68559" bIns="3428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685528"/>
            <a:r>
              <a:rPr lang="en-US" sz="1400" kern="0" dirty="0">
                <a:solidFill>
                  <a:srgbClr val="001965"/>
                </a:solidFill>
                <a:latin typeface="+mn-lt"/>
                <a:ea typeface="Verdana" pitchFamily="34" charset="0"/>
                <a:cs typeface="Verdana" pitchFamily="34" charset="0"/>
              </a:rPr>
              <a:t>CI, confidence interval; ES, estimate</a:t>
            </a:r>
          </a:p>
          <a:p>
            <a:pPr defTabSz="685528"/>
            <a:r>
              <a:rPr lang="en-US" sz="1400" kern="0" dirty="0" err="1">
                <a:solidFill>
                  <a:srgbClr val="001965"/>
                </a:solidFill>
                <a:latin typeface="+mn-lt"/>
                <a:ea typeface="Verdana" pitchFamily="34" charset="0"/>
                <a:cs typeface="Verdana" pitchFamily="34" charset="0"/>
              </a:rPr>
              <a:t>Giugliano</a:t>
            </a:r>
            <a:r>
              <a:rPr lang="en-US" sz="1400" kern="0" dirty="0">
                <a:solidFill>
                  <a:srgbClr val="001965"/>
                </a:solidFill>
                <a:latin typeface="+mn-lt"/>
                <a:ea typeface="Verdana" pitchFamily="34" charset="0"/>
                <a:cs typeface="Verdana" pitchFamily="34" charset="0"/>
              </a:rPr>
              <a:t> </a:t>
            </a:r>
            <a:r>
              <a:rPr lang="en-US" sz="1400" i="1" kern="0" dirty="0">
                <a:solidFill>
                  <a:srgbClr val="001965"/>
                </a:solidFill>
                <a:latin typeface="+mn-lt"/>
                <a:ea typeface="Verdana" pitchFamily="34" charset="0"/>
                <a:cs typeface="Verdana" pitchFamily="34" charset="0"/>
              </a:rPr>
              <a:t>et al. Endocrine </a:t>
            </a:r>
            <a:r>
              <a:rPr lang="en-US" sz="1400" kern="0" dirty="0">
                <a:solidFill>
                  <a:srgbClr val="001965"/>
                </a:solidFill>
                <a:latin typeface="+mn-lt"/>
                <a:ea typeface="Verdana" pitchFamily="34" charset="0"/>
                <a:cs typeface="Verdana" pitchFamily="34" charset="0"/>
              </a:rPr>
              <a:t>2015;doi:10.1007/s12020-015-0718-3</a:t>
            </a:r>
            <a:endParaRPr lang="en-US" altLang="zh-CN" sz="1400" kern="0" dirty="0">
              <a:solidFill>
                <a:srgbClr val="001965"/>
              </a:solidFill>
              <a:latin typeface="+mn-lt"/>
              <a:ea typeface="Verdana" pitchFamily="34" charset="0"/>
              <a:cs typeface="Verdana" pitchFamily="34" charset="0"/>
            </a:endParaRPr>
          </a:p>
        </p:txBody>
      </p:sp>
    </p:spTree>
    <p:extLst>
      <p:ext uri="{BB962C8B-B14F-4D97-AF65-F5344CB8AC3E}">
        <p14:creationId xmlns:p14="http://schemas.microsoft.com/office/powerpoint/2010/main" val="39669955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additive="base">
                                        <p:cTn id="7" dur="500" fill="hold"/>
                                        <p:tgtEl>
                                          <p:spTgt spid="63"/>
                                        </p:tgtEl>
                                        <p:attrNameLst>
                                          <p:attrName>ppt_x</p:attrName>
                                        </p:attrNameLst>
                                      </p:cBhvr>
                                      <p:tavLst>
                                        <p:tav tm="0">
                                          <p:val>
                                            <p:strVal val="#ppt_x"/>
                                          </p:val>
                                        </p:tav>
                                        <p:tav tm="100000">
                                          <p:val>
                                            <p:strVal val="#ppt_x"/>
                                          </p:val>
                                        </p:tav>
                                      </p:tavLst>
                                    </p:anim>
                                    <p:anim calcmode="lin" valueType="num">
                                      <p:cBhvr additive="base">
                                        <p:cTn id="8"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50480" y="79760"/>
            <a:ext cx="8537682" cy="988800"/>
          </a:xfrm>
        </p:spPr>
        <p:txBody>
          <a:bodyPr>
            <a:noAutofit/>
          </a:bodyPr>
          <a:lstStyle/>
          <a:p>
            <a:r>
              <a:rPr lang="en-US" sz="3200" dirty="0"/>
              <a:t>Meta-analysis risk of </a:t>
            </a:r>
            <a:br>
              <a:rPr lang="en-US" sz="3200" dirty="0"/>
            </a:br>
            <a:r>
              <a:rPr lang="en-US" sz="3200" dirty="0" err="1"/>
              <a:t>hypoglycaemia</a:t>
            </a:r>
            <a:endParaRPr lang="en-US" sz="3200" dirty="0"/>
          </a:p>
        </p:txBody>
      </p:sp>
      <p:graphicFrame>
        <p:nvGraphicFramePr>
          <p:cNvPr id="74" name="Content Placeholder 1"/>
          <p:cNvGraphicFramePr>
            <a:graphicFrameLocks/>
          </p:cNvGraphicFramePr>
          <p:nvPr/>
        </p:nvGraphicFramePr>
        <p:xfrm>
          <a:off x="56257" y="2394612"/>
          <a:ext cx="6624000" cy="2040980"/>
        </p:xfrm>
        <a:graphic>
          <a:graphicData uri="http://schemas.openxmlformats.org/drawingml/2006/table">
            <a:tbl>
              <a:tblPr firstRow="1" bandRow="1">
                <a:tableStyleId>{5C22544A-7EE6-4342-B048-85BDC9FD1C3A}</a:tableStyleId>
              </a:tblPr>
              <a:tblGrid>
                <a:gridCol w="1917354">
                  <a:extLst>
                    <a:ext uri="{9D8B030D-6E8A-4147-A177-3AD203B41FA5}">
                      <a16:colId xmlns:a16="http://schemas.microsoft.com/office/drawing/2014/main" val="20000"/>
                    </a:ext>
                  </a:extLst>
                </a:gridCol>
                <a:gridCol w="2389813">
                  <a:extLst>
                    <a:ext uri="{9D8B030D-6E8A-4147-A177-3AD203B41FA5}">
                      <a16:colId xmlns:a16="http://schemas.microsoft.com/office/drawing/2014/main" val="20001"/>
                    </a:ext>
                  </a:extLst>
                </a:gridCol>
                <a:gridCol w="1480467">
                  <a:extLst>
                    <a:ext uri="{9D8B030D-6E8A-4147-A177-3AD203B41FA5}">
                      <a16:colId xmlns:a16="http://schemas.microsoft.com/office/drawing/2014/main" val="20002"/>
                    </a:ext>
                  </a:extLst>
                </a:gridCol>
                <a:gridCol w="836366">
                  <a:extLst>
                    <a:ext uri="{9D8B030D-6E8A-4147-A177-3AD203B41FA5}">
                      <a16:colId xmlns:a16="http://schemas.microsoft.com/office/drawing/2014/main" val="20003"/>
                    </a:ext>
                  </a:extLst>
                </a:gridCol>
              </a:tblGrid>
              <a:tr h="169906">
                <a:tc>
                  <a:txBody>
                    <a:bodyPr/>
                    <a:lstStyle/>
                    <a:p>
                      <a:pPr marL="0" algn="r" defTabSz="914400" rtl="0" eaLnBrk="1" latinLnBrk="0" hangingPunct="1"/>
                      <a:r>
                        <a:rPr lang="en-US" sz="900" b="0" kern="1200" dirty="0" err="1">
                          <a:solidFill>
                            <a:srgbClr val="002060"/>
                          </a:solidFill>
                          <a:latin typeface="+mn-lt"/>
                          <a:ea typeface="+mn-ea"/>
                          <a:cs typeface="+mn-cs"/>
                        </a:rPr>
                        <a:t>Jia</a:t>
                      </a:r>
                      <a:r>
                        <a:rPr lang="en-US" sz="900" b="0" kern="1200" dirty="0">
                          <a:solidFill>
                            <a:srgbClr val="002060"/>
                          </a:solidFill>
                          <a:latin typeface="+mn-lt"/>
                          <a:ea typeface="+mn-ea"/>
                          <a:cs typeface="+mn-cs"/>
                        </a:rPr>
                        <a:t>, 2015</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rowSpan="9">
                  <a:txBody>
                    <a:bodyPr/>
                    <a:lstStyle/>
                    <a:p>
                      <a:endParaRPr lang="en-US" sz="900" b="0" dirty="0">
                        <a:solidFill>
                          <a:srgbClr val="002060"/>
                        </a:solidFill>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b="0" kern="1200" dirty="0">
                          <a:solidFill>
                            <a:srgbClr val="002060"/>
                          </a:solidFill>
                          <a:latin typeface="+mn-lt"/>
                          <a:ea typeface="+mn-ea"/>
                          <a:cs typeface="+mn-cs"/>
                        </a:rPr>
                        <a:t>0.80 (-1.26,</a:t>
                      </a:r>
                      <a:r>
                        <a:rPr lang="en-US" sz="900" b="0" kern="1200" baseline="0" dirty="0">
                          <a:solidFill>
                            <a:srgbClr val="002060"/>
                          </a:solidFill>
                          <a:latin typeface="+mn-lt"/>
                          <a:ea typeface="+mn-ea"/>
                          <a:cs typeface="+mn-cs"/>
                        </a:rPr>
                        <a:t> 2.86)</a:t>
                      </a:r>
                      <a:endParaRPr lang="en-US" sz="900" b="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b="0" kern="1200" dirty="0">
                          <a:solidFill>
                            <a:srgbClr val="002060"/>
                          </a:solidFill>
                          <a:latin typeface="+mn-lt"/>
                          <a:ea typeface="+mn-ea"/>
                          <a:cs typeface="+mn-cs"/>
                        </a:rPr>
                        <a:t>20.11</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0"/>
                  </a:ext>
                </a:extLst>
              </a:tr>
              <a:tr h="200027">
                <a:tc>
                  <a:txBody>
                    <a:bodyPr/>
                    <a:lstStyle/>
                    <a:p>
                      <a:pPr marL="0" algn="r" defTabSz="914400" rtl="0" eaLnBrk="1" latinLnBrk="0" hangingPunct="1"/>
                      <a:r>
                        <a:rPr lang="en-US" sz="900" kern="1200" dirty="0" err="1">
                          <a:solidFill>
                            <a:srgbClr val="002060"/>
                          </a:solidFill>
                          <a:latin typeface="+mn-lt"/>
                          <a:ea typeface="+mn-ea"/>
                          <a:cs typeface="+mn-cs"/>
                        </a:rPr>
                        <a:t>Giugliano</a:t>
                      </a:r>
                      <a:r>
                        <a:rPr lang="en-US" sz="900" kern="1200" dirty="0">
                          <a:solidFill>
                            <a:srgbClr val="002060"/>
                          </a:solidFill>
                          <a:latin typeface="+mn-lt"/>
                          <a:ea typeface="+mn-ea"/>
                          <a:cs typeface="+mn-cs"/>
                        </a:rPr>
                        <a:t>, 2014</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1.50 (-1.98, 4.98)</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15.25</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1"/>
                  </a:ext>
                </a:extLst>
              </a:tr>
              <a:tr h="200027">
                <a:tc>
                  <a:txBody>
                    <a:bodyPr/>
                    <a:lstStyle/>
                    <a:p>
                      <a:pPr marL="0" algn="r" defTabSz="914400" rtl="0" eaLnBrk="1" latinLnBrk="0" hangingPunct="1"/>
                      <a:r>
                        <a:rPr lang="en-US" sz="900" kern="1200" dirty="0" err="1">
                          <a:solidFill>
                            <a:srgbClr val="002060"/>
                          </a:solidFill>
                          <a:latin typeface="+mn-lt"/>
                          <a:ea typeface="+mn-ea"/>
                          <a:cs typeface="+mn-cs"/>
                        </a:rPr>
                        <a:t>Tinahones</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a:t>
                      </a:r>
                      <a:r>
                        <a:rPr lang="en-US" sz="900" kern="1200" dirty="0">
                          <a:solidFill>
                            <a:srgbClr val="002060"/>
                          </a:solidFill>
                          <a:latin typeface="+mn-lt"/>
                          <a:ea typeface="+mn-ea"/>
                          <a:cs typeface="+mn-cs"/>
                        </a:rPr>
                        <a:t>014</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-3.40 (-7.76,</a:t>
                      </a:r>
                      <a:r>
                        <a:rPr lang="en-US" sz="900" kern="1200" baseline="0" dirty="0">
                          <a:solidFill>
                            <a:srgbClr val="002060"/>
                          </a:solidFill>
                          <a:latin typeface="+mn-lt"/>
                          <a:ea typeface="+mn-ea"/>
                          <a:cs typeface="+mn-cs"/>
                        </a:rPr>
                        <a:t> 0.96)</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12.56</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2"/>
                  </a:ext>
                </a:extLst>
              </a:tr>
              <a:tr h="200027">
                <a:tc>
                  <a:txBody>
                    <a:bodyPr/>
                    <a:lstStyle/>
                    <a:p>
                      <a:pPr marL="0" algn="r" defTabSz="914400" rtl="0" eaLnBrk="1" latinLnBrk="0" hangingPunct="1"/>
                      <a:r>
                        <a:rPr lang="en-US" sz="900" kern="1200" dirty="0">
                          <a:solidFill>
                            <a:srgbClr val="002060"/>
                          </a:solidFill>
                          <a:latin typeface="+mn-lt"/>
                          <a:ea typeface="+mn-ea"/>
                          <a:cs typeface="+mn-cs"/>
                        </a:rPr>
                        <a:t>Riddle, 2014</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5.00</a:t>
                      </a:r>
                      <a:r>
                        <a:rPr lang="en-US" sz="900" kern="1200" baseline="0" dirty="0">
                          <a:solidFill>
                            <a:srgbClr val="002060"/>
                          </a:solidFill>
                          <a:latin typeface="+mn-lt"/>
                          <a:ea typeface="+mn-ea"/>
                          <a:cs typeface="+mn-cs"/>
                        </a:rPr>
                        <a:t> (1.15, 8.85)</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14.05</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3"/>
                  </a:ext>
                </a:extLst>
              </a:tr>
              <a:tr h="200027">
                <a:tc>
                  <a:txBody>
                    <a:bodyPr/>
                    <a:lstStyle/>
                    <a:p>
                      <a:pPr marL="0" algn="r" defTabSz="914400" rtl="0" eaLnBrk="1" latinLnBrk="0" hangingPunct="1"/>
                      <a:r>
                        <a:rPr lang="en-US" sz="900" kern="1200" dirty="0">
                          <a:solidFill>
                            <a:srgbClr val="002060"/>
                          </a:solidFill>
                          <a:latin typeface="+mn-lt"/>
                          <a:ea typeface="+mn-ea"/>
                          <a:cs typeface="+mn-cs"/>
                        </a:rPr>
                        <a:t>Bowering,</a:t>
                      </a:r>
                      <a:r>
                        <a:rPr lang="en-US" sz="900" kern="1200" baseline="0" dirty="0">
                          <a:solidFill>
                            <a:srgbClr val="002060"/>
                          </a:solidFill>
                          <a:latin typeface="+mn-lt"/>
                          <a:ea typeface="+mn-ea"/>
                          <a:cs typeface="+mn-cs"/>
                        </a:rPr>
                        <a:t> 2012</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-3.00 (-8.85,</a:t>
                      </a:r>
                      <a:r>
                        <a:rPr lang="en-US" sz="900" kern="1200" baseline="0" dirty="0">
                          <a:solidFill>
                            <a:srgbClr val="002060"/>
                          </a:solidFill>
                          <a:latin typeface="+mn-lt"/>
                          <a:ea typeface="+mn-ea"/>
                          <a:cs typeface="+mn-cs"/>
                        </a:rPr>
                        <a:t> 2.85)</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9.06</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4"/>
                  </a:ext>
                </a:extLst>
              </a:tr>
              <a:tr h="200027">
                <a:tc>
                  <a:txBody>
                    <a:bodyPr/>
                    <a:lstStyle/>
                    <a:p>
                      <a:pPr marL="0" algn="r" defTabSz="914400" rtl="0" eaLnBrk="1" latinLnBrk="0" hangingPunct="1"/>
                      <a:r>
                        <a:rPr lang="en-US" sz="900" kern="1200" dirty="0" err="1">
                          <a:solidFill>
                            <a:srgbClr val="002060"/>
                          </a:solidFill>
                          <a:latin typeface="+mn-lt"/>
                          <a:ea typeface="+mn-ea"/>
                          <a:cs typeface="+mn-cs"/>
                        </a:rPr>
                        <a:t>Fritsche</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2010</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4.50 (-2.43, 11.43)</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7.24</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5"/>
                  </a:ext>
                </a:extLst>
              </a:tr>
              <a:tr h="200027">
                <a:tc>
                  <a:txBody>
                    <a:bodyPr/>
                    <a:lstStyle/>
                    <a:p>
                      <a:pPr marL="0" algn="r" defTabSz="914400" rtl="0" eaLnBrk="1" latinLnBrk="0" hangingPunct="1"/>
                      <a:r>
                        <a:rPr lang="en-US" sz="900" kern="1200" dirty="0">
                          <a:solidFill>
                            <a:srgbClr val="002060"/>
                          </a:solidFill>
                          <a:latin typeface="+mn-lt"/>
                          <a:ea typeface="+mn-ea"/>
                          <a:cs typeface="+mn-cs"/>
                        </a:rPr>
                        <a:t>Miser, 2010</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-1.00</a:t>
                      </a:r>
                      <a:r>
                        <a:rPr lang="en-US" sz="900" kern="1200" baseline="0" dirty="0">
                          <a:solidFill>
                            <a:srgbClr val="002060"/>
                          </a:solidFill>
                          <a:latin typeface="+mn-lt"/>
                          <a:ea typeface="+mn-ea"/>
                          <a:cs typeface="+mn-cs"/>
                        </a:rPr>
                        <a:t> (-6.20, 4.20)</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10.44</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6"/>
                  </a:ext>
                </a:extLst>
              </a:tr>
              <a:tr h="270858">
                <a:tc>
                  <a:txBody>
                    <a:bodyPr/>
                    <a:lstStyle/>
                    <a:p>
                      <a:pPr marL="0" algn="r" defTabSz="914400" rtl="0" eaLnBrk="1" latinLnBrk="0" hangingPunct="1"/>
                      <a:r>
                        <a:rPr lang="en-US" sz="900" kern="1200" dirty="0">
                          <a:solidFill>
                            <a:srgbClr val="002060"/>
                          </a:solidFill>
                          <a:latin typeface="+mn-lt"/>
                          <a:ea typeface="+mn-ea"/>
                          <a:cs typeface="+mn-cs"/>
                        </a:rPr>
                        <a:t>Jain, 2010</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-7.60 (-14.76, -0.44)</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6.91</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7"/>
                  </a:ext>
                </a:extLst>
              </a:tr>
              <a:tr h="20002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900" kern="1200" dirty="0" err="1">
                          <a:solidFill>
                            <a:srgbClr val="002060"/>
                          </a:solidFill>
                          <a:latin typeface="+mn-lt"/>
                          <a:ea typeface="+mn-ea"/>
                          <a:cs typeface="+mn-cs"/>
                        </a:rPr>
                        <a:t>Rosenstock</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2008</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pPr marL="0" algn="l" defTabSz="914400" rtl="0" eaLnBrk="1" latinLnBrk="0" hangingPunct="1"/>
                      <a:endParaRPr lang="en-GB" sz="700" kern="1200" dirty="0">
                        <a:solidFill>
                          <a:srgbClr val="00206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1.50</a:t>
                      </a:r>
                      <a:r>
                        <a:rPr lang="en-US" sz="900" kern="1200" baseline="0" dirty="0">
                          <a:solidFill>
                            <a:srgbClr val="002060"/>
                          </a:solidFill>
                          <a:latin typeface="+mn-lt"/>
                          <a:ea typeface="+mn-ea"/>
                          <a:cs typeface="+mn-cs"/>
                        </a:rPr>
                        <a:t> (-8.11, 11.11)</a:t>
                      </a:r>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4.39</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8"/>
                  </a:ext>
                </a:extLst>
              </a:tr>
              <a:tr h="200027">
                <a:tc>
                  <a:txBody>
                    <a:bodyPr/>
                    <a:lstStyle/>
                    <a:p>
                      <a:pPr marL="0" algn="r" defTabSz="914400" rtl="0" eaLnBrk="1" latinLnBrk="0" hangingPunct="1"/>
                      <a:r>
                        <a:rPr lang="en-US" sz="900" kern="1200" dirty="0">
                          <a:solidFill>
                            <a:srgbClr val="002060"/>
                          </a:solidFill>
                          <a:latin typeface="+mn-lt"/>
                          <a:ea typeface="+mn-ea"/>
                          <a:cs typeface="+mn-cs"/>
                        </a:rPr>
                        <a:t>Overall (I</a:t>
                      </a:r>
                      <a:r>
                        <a:rPr lang="en-US" sz="900" kern="1200" baseline="30000" dirty="0">
                          <a:solidFill>
                            <a:srgbClr val="002060"/>
                          </a:solidFill>
                          <a:latin typeface="+mn-lt"/>
                          <a:ea typeface="+mn-ea"/>
                          <a:cs typeface="+mn-cs"/>
                        </a:rPr>
                        <a:t>2</a:t>
                      </a:r>
                      <a:r>
                        <a:rPr lang="en-US" sz="900" kern="1200" dirty="0">
                          <a:solidFill>
                            <a:srgbClr val="002060"/>
                          </a:solidFill>
                          <a:latin typeface="+mn-lt"/>
                          <a:ea typeface="+mn-ea"/>
                          <a:cs typeface="+mn-cs"/>
                        </a:rPr>
                        <a:t>=51.9%, </a:t>
                      </a:r>
                      <a:r>
                        <a:rPr lang="en-US" sz="900" i="1" kern="1200" dirty="0">
                          <a:solidFill>
                            <a:srgbClr val="002060"/>
                          </a:solidFill>
                          <a:latin typeface="+mn-lt"/>
                          <a:ea typeface="+mn-ea"/>
                          <a:cs typeface="+mn-cs"/>
                        </a:rPr>
                        <a:t>p</a:t>
                      </a:r>
                      <a:r>
                        <a:rPr lang="en-US" sz="900" kern="1200" dirty="0">
                          <a:solidFill>
                            <a:srgbClr val="002060"/>
                          </a:solidFill>
                          <a:latin typeface="+mn-lt"/>
                          <a:ea typeface="+mn-ea"/>
                          <a:cs typeface="+mn-cs"/>
                        </a:rPr>
                        <a:t>=0.034</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l" defTabSz="914400" rtl="0" eaLnBrk="1" latinLnBrk="0" hangingPunct="1"/>
                      <a:endParaRPr lang="en-US" sz="900" kern="1200" dirty="0">
                        <a:solidFill>
                          <a:srgbClr val="002060"/>
                        </a:solidFill>
                        <a:latin typeface="+mn-lt"/>
                        <a:ea typeface="+mn-ea"/>
                        <a:cs typeface="+mn-cs"/>
                      </a:endParaRP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0.16 (-2.07, 2.38)</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100.00</a:t>
                      </a:r>
                    </a:p>
                  </a:txBody>
                  <a:tcPr marL="119836" marR="119836"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9"/>
                  </a:ext>
                </a:extLst>
              </a:tr>
            </a:tbl>
          </a:graphicData>
        </a:graphic>
      </p:graphicFrame>
      <p:sp>
        <p:nvSpPr>
          <p:cNvPr id="75" name="Rounded Rectangle 74"/>
          <p:cNvSpPr/>
          <p:nvPr/>
        </p:nvSpPr>
        <p:spPr>
          <a:xfrm>
            <a:off x="6916944" y="354328"/>
            <a:ext cx="1976576" cy="5272760"/>
          </a:xfrm>
          <a:prstGeom prst="roundRect">
            <a:avLst>
              <a:gd name="adj" fmla="val 9600"/>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14" tIns="45707" rIns="91414" bIns="45707" rtlCol="0" anchor="ctr"/>
          <a:lstStyle/>
          <a:p>
            <a:pPr algn="ctr" defTabSz="914063"/>
            <a:r>
              <a:rPr lang="en-US" sz="2000" b="1" dirty="0">
                <a:solidFill>
                  <a:srgbClr val="001965"/>
                </a:solidFill>
              </a:rPr>
              <a:t>No statistically significant difference </a:t>
            </a:r>
            <a:r>
              <a:rPr lang="en-US" sz="2000" dirty="0">
                <a:solidFill>
                  <a:srgbClr val="001965"/>
                </a:solidFill>
              </a:rPr>
              <a:t>in the event rate for overall hypos, which </a:t>
            </a:r>
            <a:r>
              <a:rPr lang="en-US" sz="2000" b="1" dirty="0">
                <a:solidFill>
                  <a:srgbClr val="001965"/>
                </a:solidFill>
              </a:rPr>
              <a:t>averaged 12.1 PYE in the basal-bolus group and 12.2 PYE in the premix group</a:t>
            </a:r>
          </a:p>
        </p:txBody>
      </p:sp>
      <p:cxnSp>
        <p:nvCxnSpPr>
          <p:cNvPr id="76" name="Straight Connector 75"/>
          <p:cNvCxnSpPr/>
          <p:nvPr/>
        </p:nvCxnSpPr>
        <p:spPr>
          <a:xfrm>
            <a:off x="3239507" y="2356860"/>
            <a:ext cx="0" cy="2302384"/>
          </a:xfrm>
          <a:prstGeom prst="line">
            <a:avLst/>
          </a:prstGeom>
          <a:noFill/>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3247795" y="2356858"/>
            <a:ext cx="0" cy="2253570"/>
          </a:xfrm>
          <a:prstGeom prst="line">
            <a:avLst/>
          </a:prstGeom>
          <a:noFill/>
          <a:ln w="19050">
            <a:solidFill>
              <a:srgbClr val="001965"/>
            </a:solidFill>
            <a:prstDash val="dash"/>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2742419" y="2756714"/>
            <a:ext cx="0" cy="0"/>
          </a:xfrm>
          <a:prstGeom prst="line">
            <a:avLst/>
          </a:prstGeom>
          <a:noFill/>
        </p:spPr>
        <p:style>
          <a:lnRef idx="1">
            <a:schemeClr val="accent1"/>
          </a:lnRef>
          <a:fillRef idx="0">
            <a:schemeClr val="accent1"/>
          </a:fillRef>
          <a:effectRef idx="0">
            <a:schemeClr val="accent1"/>
          </a:effectRef>
          <a:fontRef idx="minor">
            <a:schemeClr val="tx1"/>
          </a:fontRef>
        </p:style>
      </p:cxnSp>
      <p:grpSp>
        <p:nvGrpSpPr>
          <p:cNvPr id="79" name="Group 78"/>
          <p:cNvGrpSpPr/>
          <p:nvPr/>
        </p:nvGrpSpPr>
        <p:grpSpPr>
          <a:xfrm>
            <a:off x="3105861" y="2662991"/>
            <a:ext cx="514607" cy="33573"/>
            <a:chOff x="3750597" y="2529109"/>
            <a:chExt cx="686142" cy="44764"/>
          </a:xfrm>
        </p:grpSpPr>
        <p:cxnSp>
          <p:nvCxnSpPr>
            <p:cNvPr id="80" name="Straight Connector 79"/>
            <p:cNvCxnSpPr/>
            <p:nvPr/>
          </p:nvCxnSpPr>
          <p:spPr>
            <a:xfrm>
              <a:off x="3750597" y="2551491"/>
              <a:ext cx="686142"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81" name="Diamond 80"/>
            <p:cNvSpPr/>
            <p:nvPr/>
          </p:nvSpPr>
          <p:spPr>
            <a:xfrm>
              <a:off x="4074524" y="2529109"/>
              <a:ext cx="48864" cy="44764"/>
            </a:xfrm>
            <a:prstGeom prst="diamond">
              <a:avLst/>
            </a:prstGeom>
            <a:solidFill>
              <a:srgbClr val="00B7FF"/>
            </a:solidFill>
            <a:ln w="9525">
              <a:solidFill>
                <a:schemeClr val="accent1"/>
              </a:solidFill>
            </a:ln>
            <a:effectLst>
              <a:glow rad="50800">
                <a:schemeClr val="accent3">
                  <a:satMod val="175000"/>
                  <a:alpha val="25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07" name="Group 106"/>
          <p:cNvGrpSpPr/>
          <p:nvPr/>
        </p:nvGrpSpPr>
        <p:grpSpPr>
          <a:xfrm>
            <a:off x="3159440" y="2466125"/>
            <a:ext cx="319002" cy="33573"/>
            <a:chOff x="3822051" y="2324385"/>
            <a:chExt cx="425336" cy="44764"/>
          </a:xfrm>
        </p:grpSpPr>
        <p:cxnSp>
          <p:nvCxnSpPr>
            <p:cNvPr id="108" name="Straight Connector 107"/>
            <p:cNvCxnSpPr/>
            <p:nvPr/>
          </p:nvCxnSpPr>
          <p:spPr>
            <a:xfrm>
              <a:off x="3822051" y="2346767"/>
              <a:ext cx="425336"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09" name="Diamond 108"/>
            <p:cNvSpPr/>
            <p:nvPr/>
          </p:nvSpPr>
          <p:spPr>
            <a:xfrm>
              <a:off x="3990214" y="2324385"/>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10" name="Group 109"/>
          <p:cNvGrpSpPr/>
          <p:nvPr/>
        </p:nvGrpSpPr>
        <p:grpSpPr>
          <a:xfrm>
            <a:off x="2609908" y="2859854"/>
            <a:ext cx="709034" cy="33573"/>
            <a:chOff x="3089342" y="2824815"/>
            <a:chExt cx="945378" cy="44764"/>
          </a:xfrm>
        </p:grpSpPr>
        <p:cxnSp>
          <p:nvCxnSpPr>
            <p:cNvPr id="111" name="Straight Connector 110"/>
            <p:cNvCxnSpPr/>
            <p:nvPr/>
          </p:nvCxnSpPr>
          <p:spPr>
            <a:xfrm>
              <a:off x="3089342" y="2847197"/>
              <a:ext cx="945378"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12" name="Diamond 111"/>
            <p:cNvSpPr/>
            <p:nvPr/>
          </p:nvSpPr>
          <p:spPr>
            <a:xfrm>
              <a:off x="3542922" y="2824815"/>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13" name="Group 112"/>
          <p:cNvGrpSpPr/>
          <p:nvPr/>
        </p:nvGrpSpPr>
        <p:grpSpPr>
          <a:xfrm>
            <a:off x="3343988" y="3048836"/>
            <a:ext cx="614826" cy="33573"/>
            <a:chOff x="4068114" y="3093225"/>
            <a:chExt cx="819768" cy="44764"/>
          </a:xfrm>
        </p:grpSpPr>
        <p:cxnSp>
          <p:nvCxnSpPr>
            <p:cNvPr id="114" name="Straight Connector 113"/>
            <p:cNvCxnSpPr/>
            <p:nvPr/>
          </p:nvCxnSpPr>
          <p:spPr>
            <a:xfrm flipH="1">
              <a:off x="4068114" y="3115607"/>
              <a:ext cx="819768"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15" name="Diamond 114"/>
            <p:cNvSpPr/>
            <p:nvPr/>
          </p:nvSpPr>
          <p:spPr>
            <a:xfrm>
              <a:off x="4464095" y="3093225"/>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16" name="Group 115"/>
          <p:cNvGrpSpPr/>
          <p:nvPr/>
        </p:nvGrpSpPr>
        <p:grpSpPr>
          <a:xfrm>
            <a:off x="2557065" y="3253583"/>
            <a:ext cx="920033" cy="33573"/>
            <a:chOff x="3018870" y="3352990"/>
            <a:chExt cx="1226710" cy="44764"/>
          </a:xfrm>
        </p:grpSpPr>
        <p:cxnSp>
          <p:nvCxnSpPr>
            <p:cNvPr id="117" name="Straight Connector 116"/>
            <p:cNvCxnSpPr/>
            <p:nvPr/>
          </p:nvCxnSpPr>
          <p:spPr>
            <a:xfrm>
              <a:off x="3018870" y="3375372"/>
              <a:ext cx="1226710"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18" name="Diamond 117"/>
            <p:cNvSpPr/>
            <p:nvPr/>
          </p:nvSpPr>
          <p:spPr>
            <a:xfrm>
              <a:off x="3605765" y="3352990"/>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19" name="Group 118"/>
          <p:cNvGrpSpPr/>
          <p:nvPr/>
        </p:nvGrpSpPr>
        <p:grpSpPr>
          <a:xfrm>
            <a:off x="3054358" y="3450449"/>
            <a:ext cx="1113737" cy="33573"/>
            <a:chOff x="3681927" y="3618261"/>
            <a:chExt cx="1484982" cy="44764"/>
          </a:xfrm>
        </p:grpSpPr>
        <p:cxnSp>
          <p:nvCxnSpPr>
            <p:cNvPr id="120" name="Straight Connector 119"/>
            <p:cNvCxnSpPr/>
            <p:nvPr/>
          </p:nvCxnSpPr>
          <p:spPr>
            <a:xfrm>
              <a:off x="3681927" y="3640643"/>
              <a:ext cx="1484982"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21" name="Diamond 120"/>
            <p:cNvSpPr/>
            <p:nvPr/>
          </p:nvSpPr>
          <p:spPr>
            <a:xfrm>
              <a:off x="4394626" y="3618261"/>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22" name="Group 121"/>
          <p:cNvGrpSpPr/>
          <p:nvPr/>
        </p:nvGrpSpPr>
        <p:grpSpPr>
          <a:xfrm>
            <a:off x="2050818" y="3883592"/>
            <a:ext cx="1157225" cy="33573"/>
            <a:chOff x="2343873" y="4159632"/>
            <a:chExt cx="1542967" cy="44764"/>
          </a:xfrm>
        </p:grpSpPr>
        <p:cxnSp>
          <p:nvCxnSpPr>
            <p:cNvPr id="123" name="Straight Connector 122"/>
            <p:cNvCxnSpPr/>
            <p:nvPr/>
          </p:nvCxnSpPr>
          <p:spPr>
            <a:xfrm>
              <a:off x="2343873" y="4182014"/>
              <a:ext cx="1542967"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24" name="Diamond 123"/>
            <p:cNvSpPr/>
            <p:nvPr/>
          </p:nvSpPr>
          <p:spPr>
            <a:xfrm>
              <a:off x="3097590" y="4159632"/>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25" name="Group 124"/>
          <p:cNvGrpSpPr/>
          <p:nvPr/>
        </p:nvGrpSpPr>
        <p:grpSpPr>
          <a:xfrm>
            <a:off x="2629430" y="4111988"/>
            <a:ext cx="1518193" cy="33573"/>
            <a:chOff x="3115356" y="4409032"/>
            <a:chExt cx="2024257" cy="44764"/>
          </a:xfrm>
        </p:grpSpPr>
        <p:cxnSp>
          <p:nvCxnSpPr>
            <p:cNvPr id="126" name="Straight Connector 125"/>
            <p:cNvCxnSpPr/>
            <p:nvPr/>
          </p:nvCxnSpPr>
          <p:spPr>
            <a:xfrm>
              <a:off x="3115356" y="4431414"/>
              <a:ext cx="2024257" cy="0"/>
            </a:xfrm>
            <a:prstGeom prst="line">
              <a:avLst/>
            </a:prstGeom>
            <a:solidFill>
              <a:srgbClr val="00B7FF"/>
            </a:solid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27" name="Diamond 126"/>
            <p:cNvSpPr/>
            <p:nvPr/>
          </p:nvSpPr>
          <p:spPr>
            <a:xfrm>
              <a:off x="4071777" y="4409032"/>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grpSp>
        <p:nvGrpSpPr>
          <p:cNvPr id="128" name="Group 127"/>
          <p:cNvGrpSpPr/>
          <p:nvPr/>
        </p:nvGrpSpPr>
        <p:grpSpPr>
          <a:xfrm>
            <a:off x="2742419" y="3647312"/>
            <a:ext cx="838455" cy="33573"/>
            <a:chOff x="3266022" y="3891691"/>
            <a:chExt cx="1117940" cy="44764"/>
          </a:xfrm>
        </p:grpSpPr>
        <p:cxnSp>
          <p:nvCxnSpPr>
            <p:cNvPr id="129" name="Straight Connector 128"/>
            <p:cNvCxnSpPr/>
            <p:nvPr/>
          </p:nvCxnSpPr>
          <p:spPr>
            <a:xfrm>
              <a:off x="3266022" y="3914304"/>
              <a:ext cx="1117940"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30" name="Diamond 129"/>
            <p:cNvSpPr/>
            <p:nvPr/>
          </p:nvSpPr>
          <p:spPr>
            <a:xfrm>
              <a:off x="3796089" y="3891691"/>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063"/>
              <a:endParaRPr lang="en-GB" sz="1200">
                <a:solidFill>
                  <a:srgbClr val="FFFFFF"/>
                </a:solidFill>
              </a:endParaRPr>
            </a:p>
          </p:txBody>
        </p:sp>
      </p:grpSp>
      <p:sp>
        <p:nvSpPr>
          <p:cNvPr id="131" name="Diamond 130"/>
          <p:cNvSpPr/>
          <p:nvPr/>
        </p:nvSpPr>
        <p:spPr>
          <a:xfrm>
            <a:off x="3086341" y="4255884"/>
            <a:ext cx="328914" cy="138491"/>
          </a:xfrm>
          <a:prstGeom prst="diamond">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68564" tIns="34289" rIns="68564" bIns="34289" rtlCol="0" anchor="ctr"/>
          <a:lstStyle/>
          <a:p>
            <a:pPr algn="ctr" defTabSz="914063"/>
            <a:endParaRPr lang="en-US" sz="1200" dirty="0">
              <a:solidFill>
                <a:srgbClr val="FFFFFF"/>
              </a:solidFill>
            </a:endParaRPr>
          </a:p>
        </p:txBody>
      </p:sp>
      <p:sp>
        <p:nvSpPr>
          <p:cNvPr id="132" name="TextBox 131"/>
          <p:cNvSpPr txBox="1"/>
          <p:nvPr/>
        </p:nvSpPr>
        <p:spPr>
          <a:xfrm>
            <a:off x="4079125" y="4669288"/>
            <a:ext cx="3535446" cy="230806"/>
          </a:xfrm>
          <a:prstGeom prst="rect">
            <a:avLst/>
          </a:prstGeom>
          <a:noFill/>
        </p:spPr>
        <p:txBody>
          <a:bodyPr wrap="square" lIns="91414" tIns="45707" rIns="91414" bIns="45707" rtlCol="0">
            <a:spAutoFit/>
          </a:bodyPr>
          <a:lstStyle/>
          <a:p>
            <a:pPr algn="ctr" defTabSz="914063"/>
            <a:r>
              <a:rPr lang="en-US" sz="900" b="1" dirty="0" err="1">
                <a:solidFill>
                  <a:srgbClr val="001965"/>
                </a:solidFill>
              </a:rPr>
              <a:t>Hypoglycaemia</a:t>
            </a:r>
            <a:r>
              <a:rPr lang="en-US" sz="900" b="1" dirty="0">
                <a:solidFill>
                  <a:srgbClr val="001965"/>
                </a:solidFill>
              </a:rPr>
              <a:t> (episode/patient/year)</a:t>
            </a:r>
          </a:p>
        </p:txBody>
      </p:sp>
      <p:grpSp>
        <p:nvGrpSpPr>
          <p:cNvPr id="133" name="Group 132"/>
          <p:cNvGrpSpPr/>
          <p:nvPr/>
        </p:nvGrpSpPr>
        <p:grpSpPr>
          <a:xfrm>
            <a:off x="935909" y="4596941"/>
            <a:ext cx="5544000" cy="48774"/>
            <a:chOff x="1328209" y="4371975"/>
            <a:chExt cx="6916288" cy="48626"/>
          </a:xfrm>
        </p:grpSpPr>
        <p:cxnSp>
          <p:nvCxnSpPr>
            <p:cNvPr id="134" name="Straight Connector 133"/>
            <p:cNvCxnSpPr/>
            <p:nvPr/>
          </p:nvCxnSpPr>
          <p:spPr>
            <a:xfrm flipV="1">
              <a:off x="1328209" y="4371975"/>
              <a:ext cx="6916288" cy="9525"/>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262361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302747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41609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381233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62005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503153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5427770" y="4374882"/>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5831630" y="4374882"/>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43" name="TextBox 142"/>
          <p:cNvSpPr txBox="1"/>
          <p:nvPr/>
        </p:nvSpPr>
        <p:spPr bwMode="auto">
          <a:xfrm>
            <a:off x="1490175" y="2106470"/>
            <a:ext cx="471892" cy="20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4" tIns="34289" rIns="68564" bIns="34289" rtlCol="0">
            <a:spAutoFit/>
          </a:bodyPr>
          <a:lstStyle/>
          <a:p>
            <a:pPr defTabSz="685562"/>
            <a:r>
              <a:rPr lang="en-US" sz="900" b="1" dirty="0">
                <a:solidFill>
                  <a:srgbClr val="002060"/>
                </a:solidFill>
              </a:rPr>
              <a:t>Study</a:t>
            </a:r>
          </a:p>
        </p:txBody>
      </p:sp>
      <p:sp>
        <p:nvSpPr>
          <p:cNvPr id="144" name="TextBox 143"/>
          <p:cNvSpPr txBox="1"/>
          <p:nvPr/>
        </p:nvSpPr>
        <p:spPr bwMode="auto">
          <a:xfrm>
            <a:off x="5751775" y="2098586"/>
            <a:ext cx="710740" cy="20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4" tIns="34289" rIns="68564" bIns="34289" rtlCol="0">
            <a:spAutoFit/>
          </a:bodyPr>
          <a:lstStyle/>
          <a:p>
            <a:pPr defTabSz="685562"/>
            <a:r>
              <a:rPr lang="en-US" sz="900" b="1" dirty="0">
                <a:solidFill>
                  <a:srgbClr val="002060"/>
                </a:solidFill>
              </a:rPr>
              <a:t>% weight</a:t>
            </a:r>
          </a:p>
        </p:txBody>
      </p:sp>
      <p:sp>
        <p:nvSpPr>
          <p:cNvPr id="145" name="TextBox 144"/>
          <p:cNvSpPr txBox="1"/>
          <p:nvPr/>
        </p:nvSpPr>
        <p:spPr bwMode="auto">
          <a:xfrm>
            <a:off x="4612074" y="2098586"/>
            <a:ext cx="874246" cy="207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68564" tIns="34289" rIns="68564" bIns="34289" rtlCol="0">
            <a:spAutoFit/>
          </a:bodyPr>
          <a:lstStyle/>
          <a:p>
            <a:pPr defTabSz="685562"/>
            <a:r>
              <a:rPr lang="en-US" sz="900" b="1" dirty="0">
                <a:solidFill>
                  <a:srgbClr val="002060"/>
                </a:solidFill>
              </a:rPr>
              <a:t>ES (95% CI)</a:t>
            </a:r>
          </a:p>
        </p:txBody>
      </p:sp>
      <p:grpSp>
        <p:nvGrpSpPr>
          <p:cNvPr id="146" name="Group 145"/>
          <p:cNvGrpSpPr/>
          <p:nvPr/>
        </p:nvGrpSpPr>
        <p:grpSpPr>
          <a:xfrm>
            <a:off x="1781510" y="4645967"/>
            <a:ext cx="3002237" cy="238854"/>
            <a:chOff x="3100956" y="4134996"/>
            <a:chExt cx="2834440" cy="238850"/>
          </a:xfrm>
        </p:grpSpPr>
        <p:sp>
          <p:nvSpPr>
            <p:cNvPr id="147" name="TextBox 146"/>
            <p:cNvSpPr txBox="1"/>
            <p:nvPr/>
          </p:nvSpPr>
          <p:spPr>
            <a:xfrm>
              <a:off x="3100956" y="4135840"/>
              <a:ext cx="314325" cy="230828"/>
            </a:xfrm>
            <a:prstGeom prst="rect">
              <a:avLst/>
            </a:prstGeom>
            <a:noFill/>
          </p:spPr>
          <p:txBody>
            <a:bodyPr wrap="square" rtlCol="0">
              <a:spAutoFit/>
            </a:bodyPr>
            <a:lstStyle/>
            <a:p>
              <a:pPr defTabSz="914063"/>
              <a:r>
                <a:rPr lang="en-US" sz="900" dirty="0">
                  <a:solidFill>
                    <a:srgbClr val="002060"/>
                  </a:solidFill>
                </a:rPr>
                <a:t>-1</a:t>
              </a:r>
            </a:p>
          </p:txBody>
        </p:sp>
        <p:sp>
          <p:nvSpPr>
            <p:cNvPr id="148" name="TextBox 147"/>
            <p:cNvSpPr txBox="1"/>
            <p:nvPr/>
          </p:nvSpPr>
          <p:spPr>
            <a:xfrm>
              <a:off x="3316447" y="4143018"/>
              <a:ext cx="604294" cy="230828"/>
            </a:xfrm>
            <a:prstGeom prst="rect">
              <a:avLst/>
            </a:prstGeom>
            <a:noFill/>
          </p:spPr>
          <p:txBody>
            <a:bodyPr wrap="square" rtlCol="0">
              <a:spAutoFit/>
            </a:bodyPr>
            <a:lstStyle/>
            <a:p>
              <a:pPr defTabSz="914063"/>
              <a:r>
                <a:rPr lang="en-US" sz="900" dirty="0">
                  <a:solidFill>
                    <a:srgbClr val="002060"/>
                  </a:solidFill>
                </a:rPr>
                <a:t>-0.75</a:t>
              </a:r>
            </a:p>
          </p:txBody>
        </p:sp>
        <p:sp>
          <p:nvSpPr>
            <p:cNvPr id="149" name="TextBox 148"/>
            <p:cNvSpPr txBox="1"/>
            <p:nvPr/>
          </p:nvSpPr>
          <p:spPr>
            <a:xfrm>
              <a:off x="3649820" y="4143018"/>
              <a:ext cx="466725" cy="230828"/>
            </a:xfrm>
            <a:prstGeom prst="rect">
              <a:avLst/>
            </a:prstGeom>
            <a:noFill/>
          </p:spPr>
          <p:txBody>
            <a:bodyPr wrap="square" rtlCol="0">
              <a:spAutoFit/>
            </a:bodyPr>
            <a:lstStyle/>
            <a:p>
              <a:pPr defTabSz="914063"/>
              <a:r>
                <a:rPr lang="en-US" sz="900" dirty="0">
                  <a:solidFill>
                    <a:srgbClr val="002060"/>
                  </a:solidFill>
                </a:rPr>
                <a:t>-0.5</a:t>
              </a:r>
            </a:p>
          </p:txBody>
        </p:sp>
        <p:sp>
          <p:nvSpPr>
            <p:cNvPr id="150" name="TextBox 149"/>
            <p:cNvSpPr txBox="1"/>
            <p:nvPr/>
          </p:nvSpPr>
          <p:spPr>
            <a:xfrm>
              <a:off x="3945098" y="4143018"/>
              <a:ext cx="562405" cy="230828"/>
            </a:xfrm>
            <a:prstGeom prst="rect">
              <a:avLst/>
            </a:prstGeom>
            <a:noFill/>
          </p:spPr>
          <p:txBody>
            <a:bodyPr wrap="square" rtlCol="0">
              <a:spAutoFit/>
            </a:bodyPr>
            <a:lstStyle/>
            <a:p>
              <a:pPr defTabSz="914063"/>
              <a:r>
                <a:rPr lang="en-US" sz="900" dirty="0">
                  <a:solidFill>
                    <a:srgbClr val="002060"/>
                  </a:solidFill>
                </a:rPr>
                <a:t>-0.25</a:t>
              </a:r>
            </a:p>
          </p:txBody>
        </p:sp>
        <p:sp>
          <p:nvSpPr>
            <p:cNvPr id="151" name="TextBox 150"/>
            <p:cNvSpPr txBox="1"/>
            <p:nvPr/>
          </p:nvSpPr>
          <p:spPr>
            <a:xfrm>
              <a:off x="4227451" y="4135840"/>
              <a:ext cx="466725" cy="230828"/>
            </a:xfrm>
            <a:prstGeom prst="rect">
              <a:avLst/>
            </a:prstGeom>
            <a:noFill/>
          </p:spPr>
          <p:txBody>
            <a:bodyPr wrap="square" rtlCol="0">
              <a:spAutoFit/>
            </a:bodyPr>
            <a:lstStyle/>
            <a:p>
              <a:pPr algn="ctr" defTabSz="914063"/>
              <a:r>
                <a:rPr lang="en-US" sz="900" dirty="0">
                  <a:solidFill>
                    <a:srgbClr val="002060"/>
                  </a:solidFill>
                </a:rPr>
                <a:t>0</a:t>
              </a:r>
            </a:p>
          </p:txBody>
        </p:sp>
        <p:sp>
          <p:nvSpPr>
            <p:cNvPr id="152" name="TextBox 151"/>
            <p:cNvSpPr txBox="1"/>
            <p:nvPr/>
          </p:nvSpPr>
          <p:spPr>
            <a:xfrm>
              <a:off x="4551300" y="4135840"/>
              <a:ext cx="466725" cy="230828"/>
            </a:xfrm>
            <a:prstGeom prst="rect">
              <a:avLst/>
            </a:prstGeom>
            <a:noFill/>
          </p:spPr>
          <p:txBody>
            <a:bodyPr wrap="square" rtlCol="0">
              <a:spAutoFit/>
            </a:bodyPr>
            <a:lstStyle/>
            <a:p>
              <a:pPr algn="ctr" defTabSz="914063"/>
              <a:r>
                <a:rPr lang="en-US" sz="900" dirty="0">
                  <a:solidFill>
                    <a:srgbClr val="002060"/>
                  </a:solidFill>
                </a:rPr>
                <a:t>0.25</a:t>
              </a:r>
            </a:p>
          </p:txBody>
        </p:sp>
        <p:sp>
          <p:nvSpPr>
            <p:cNvPr id="153" name="TextBox 152"/>
            <p:cNvSpPr txBox="1"/>
            <p:nvPr/>
          </p:nvSpPr>
          <p:spPr>
            <a:xfrm>
              <a:off x="4884676" y="4134996"/>
              <a:ext cx="466725" cy="230828"/>
            </a:xfrm>
            <a:prstGeom prst="rect">
              <a:avLst/>
            </a:prstGeom>
            <a:noFill/>
          </p:spPr>
          <p:txBody>
            <a:bodyPr wrap="square" rtlCol="0">
              <a:spAutoFit/>
            </a:bodyPr>
            <a:lstStyle/>
            <a:p>
              <a:pPr algn="ctr" defTabSz="914063"/>
              <a:r>
                <a:rPr lang="en-US" sz="900" dirty="0">
                  <a:solidFill>
                    <a:srgbClr val="002060"/>
                  </a:solidFill>
                </a:rPr>
                <a:t>0.5</a:t>
              </a:r>
            </a:p>
          </p:txBody>
        </p:sp>
        <p:sp>
          <p:nvSpPr>
            <p:cNvPr id="154" name="TextBox 153"/>
            <p:cNvSpPr txBox="1"/>
            <p:nvPr/>
          </p:nvSpPr>
          <p:spPr>
            <a:xfrm>
              <a:off x="5189475" y="4134996"/>
              <a:ext cx="466725" cy="230828"/>
            </a:xfrm>
            <a:prstGeom prst="rect">
              <a:avLst/>
            </a:prstGeom>
            <a:noFill/>
          </p:spPr>
          <p:txBody>
            <a:bodyPr wrap="square" rtlCol="0">
              <a:spAutoFit/>
            </a:bodyPr>
            <a:lstStyle/>
            <a:p>
              <a:pPr algn="ctr" defTabSz="914063"/>
              <a:r>
                <a:rPr lang="en-US" sz="900" dirty="0">
                  <a:solidFill>
                    <a:srgbClr val="002060"/>
                  </a:solidFill>
                </a:rPr>
                <a:t>0.75</a:t>
              </a:r>
            </a:p>
          </p:txBody>
        </p:sp>
        <p:sp>
          <p:nvSpPr>
            <p:cNvPr id="155" name="TextBox 154"/>
            <p:cNvSpPr txBox="1"/>
            <p:nvPr/>
          </p:nvSpPr>
          <p:spPr>
            <a:xfrm>
              <a:off x="5468671" y="4134996"/>
              <a:ext cx="466725" cy="230828"/>
            </a:xfrm>
            <a:prstGeom prst="rect">
              <a:avLst/>
            </a:prstGeom>
            <a:noFill/>
          </p:spPr>
          <p:txBody>
            <a:bodyPr wrap="square" rtlCol="0">
              <a:spAutoFit/>
            </a:bodyPr>
            <a:lstStyle/>
            <a:p>
              <a:pPr algn="ctr" defTabSz="914063"/>
              <a:r>
                <a:rPr lang="en-US" sz="900" dirty="0">
                  <a:solidFill>
                    <a:srgbClr val="002060"/>
                  </a:solidFill>
                </a:rPr>
                <a:t>1</a:t>
              </a:r>
            </a:p>
          </p:txBody>
        </p:sp>
      </p:grpSp>
      <p:sp>
        <p:nvSpPr>
          <p:cNvPr id="156" name="TextBox 155"/>
          <p:cNvSpPr txBox="1"/>
          <p:nvPr/>
        </p:nvSpPr>
        <p:spPr>
          <a:xfrm>
            <a:off x="1764765" y="4916538"/>
            <a:ext cx="1454328" cy="230806"/>
          </a:xfrm>
          <a:prstGeom prst="rect">
            <a:avLst/>
          </a:prstGeom>
          <a:noFill/>
        </p:spPr>
        <p:txBody>
          <a:bodyPr wrap="square" lIns="91414" tIns="45707" rIns="91414" bIns="45707" rtlCol="0">
            <a:spAutoFit/>
          </a:bodyPr>
          <a:lstStyle/>
          <a:p>
            <a:pPr defTabSz="914063"/>
            <a:r>
              <a:rPr lang="en-US" sz="900" b="1" dirty="0" err="1">
                <a:solidFill>
                  <a:srgbClr val="001965"/>
                </a:solidFill>
              </a:rPr>
              <a:t>Favours</a:t>
            </a:r>
            <a:r>
              <a:rPr lang="en-US" sz="900" b="1" dirty="0">
                <a:solidFill>
                  <a:srgbClr val="001965"/>
                </a:solidFill>
              </a:rPr>
              <a:t> premix</a:t>
            </a:r>
          </a:p>
        </p:txBody>
      </p:sp>
      <p:sp>
        <p:nvSpPr>
          <p:cNvPr id="157" name="TextBox 156"/>
          <p:cNvSpPr txBox="1"/>
          <p:nvPr/>
        </p:nvSpPr>
        <p:spPr>
          <a:xfrm>
            <a:off x="3567890" y="4916538"/>
            <a:ext cx="1675314" cy="230806"/>
          </a:xfrm>
          <a:prstGeom prst="rect">
            <a:avLst/>
          </a:prstGeom>
          <a:noFill/>
        </p:spPr>
        <p:txBody>
          <a:bodyPr wrap="square" lIns="91414" tIns="45707" rIns="91414" bIns="45707" rtlCol="0">
            <a:spAutoFit/>
          </a:bodyPr>
          <a:lstStyle/>
          <a:p>
            <a:pPr defTabSz="914063"/>
            <a:r>
              <a:rPr lang="en-US" sz="900" b="1" dirty="0" err="1">
                <a:solidFill>
                  <a:srgbClr val="001965"/>
                </a:solidFill>
              </a:rPr>
              <a:t>Favours</a:t>
            </a:r>
            <a:r>
              <a:rPr lang="en-US" sz="900" b="1" dirty="0">
                <a:solidFill>
                  <a:srgbClr val="001965"/>
                </a:solidFill>
              </a:rPr>
              <a:t> basal-bolus</a:t>
            </a:r>
          </a:p>
        </p:txBody>
      </p:sp>
      <p:sp>
        <p:nvSpPr>
          <p:cNvPr id="158" name="TextBox 11"/>
          <p:cNvSpPr txBox="1">
            <a:spLocks noChangeArrowheads="1"/>
          </p:cNvSpPr>
          <p:nvPr/>
        </p:nvSpPr>
        <p:spPr bwMode="auto">
          <a:xfrm>
            <a:off x="257928" y="6240309"/>
            <a:ext cx="6221981" cy="500135"/>
          </a:xfrm>
          <a:prstGeom prst="rect">
            <a:avLst/>
          </a:prstGeom>
          <a:solidFill>
            <a:schemeClr val="bg1"/>
          </a:solidFill>
          <a:ln>
            <a:noFill/>
          </a:ln>
        </p:spPr>
        <p:txBody>
          <a:bodyPr wrap="square" lIns="68559" tIns="34289" rIns="68559" bIns="3428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685545">
              <a:defRPr/>
            </a:pPr>
            <a:r>
              <a:rPr lang="en-US" sz="1400" kern="0" dirty="0">
                <a:solidFill>
                  <a:srgbClr val="001965"/>
                </a:solidFill>
                <a:latin typeface="+mn-lt"/>
                <a:ea typeface="Verdana" pitchFamily="34" charset="0"/>
                <a:cs typeface="Verdana" pitchFamily="34" charset="0"/>
              </a:rPr>
              <a:t>CI, confidence interval; PYE, patient-years of exposure; ES, estimate</a:t>
            </a:r>
          </a:p>
          <a:p>
            <a:pPr defTabSz="685528"/>
            <a:r>
              <a:rPr lang="en-US" sz="1400" kern="0" dirty="0" err="1">
                <a:solidFill>
                  <a:srgbClr val="001965"/>
                </a:solidFill>
                <a:latin typeface="+mn-lt"/>
                <a:ea typeface="Verdana" pitchFamily="34" charset="0"/>
                <a:cs typeface="Verdana" pitchFamily="34" charset="0"/>
              </a:rPr>
              <a:t>Giugliano</a:t>
            </a:r>
            <a:r>
              <a:rPr lang="en-US" sz="1400" kern="0" dirty="0">
                <a:solidFill>
                  <a:srgbClr val="001965"/>
                </a:solidFill>
                <a:latin typeface="+mn-lt"/>
                <a:ea typeface="Verdana" pitchFamily="34" charset="0"/>
                <a:cs typeface="Verdana" pitchFamily="34" charset="0"/>
              </a:rPr>
              <a:t> </a:t>
            </a:r>
            <a:r>
              <a:rPr lang="en-US" sz="1400" i="1" kern="0" dirty="0">
                <a:solidFill>
                  <a:srgbClr val="001965"/>
                </a:solidFill>
                <a:latin typeface="+mn-lt"/>
                <a:ea typeface="Verdana" pitchFamily="34" charset="0"/>
                <a:cs typeface="Verdana" pitchFamily="34" charset="0"/>
              </a:rPr>
              <a:t>et al. Endocrine </a:t>
            </a:r>
            <a:r>
              <a:rPr lang="en-US" sz="1400" kern="0" dirty="0">
                <a:solidFill>
                  <a:srgbClr val="001965"/>
                </a:solidFill>
                <a:latin typeface="+mn-lt"/>
                <a:ea typeface="Verdana" pitchFamily="34" charset="0"/>
                <a:cs typeface="Verdana" pitchFamily="34" charset="0"/>
              </a:rPr>
              <a:t>2015;doi:10.1007/s12020-015-0718-3</a:t>
            </a:r>
            <a:endParaRPr lang="en-US" altLang="zh-CN" sz="1400" kern="0" dirty="0">
              <a:solidFill>
                <a:srgbClr val="001965"/>
              </a:solidFill>
              <a:latin typeface="+mn-lt"/>
              <a:ea typeface="Verdana" pitchFamily="34" charset="0"/>
              <a:cs typeface="Verdana" pitchFamily="34" charset="0"/>
            </a:endParaRPr>
          </a:p>
        </p:txBody>
      </p:sp>
      <p:sp>
        <p:nvSpPr>
          <p:cNvPr id="160" name="TextBox 159"/>
          <p:cNvSpPr txBox="1"/>
          <p:nvPr/>
        </p:nvSpPr>
        <p:spPr bwMode="auto">
          <a:xfrm>
            <a:off x="6737086" y="5969530"/>
            <a:ext cx="2164124" cy="415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64" tIns="34289" rIns="68564" bIns="34289" rtlCol="0">
            <a:spAutoFit/>
          </a:bodyPr>
          <a:lstStyle/>
          <a:p>
            <a:pPr algn="ctr" defTabSz="685562"/>
            <a:r>
              <a:rPr lang="en-US" sz="1125" dirty="0">
                <a:solidFill>
                  <a:srgbClr val="002060"/>
                </a:solidFill>
              </a:rPr>
              <a:t>Note: weights are from random effective analysis   </a:t>
            </a:r>
          </a:p>
        </p:txBody>
      </p:sp>
    </p:spTree>
    <p:extLst>
      <p:ext uri="{BB962C8B-B14F-4D97-AF65-F5344CB8AC3E}">
        <p14:creationId xmlns:p14="http://schemas.microsoft.com/office/powerpoint/2010/main" val="42394876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anim calcmode="lin" valueType="num">
                                      <p:cBhvr additive="base">
                                        <p:cTn id="7" dur="500" fill="hold"/>
                                        <p:tgtEl>
                                          <p:spTgt spid="75"/>
                                        </p:tgtEl>
                                        <p:attrNameLst>
                                          <p:attrName>ppt_x</p:attrName>
                                        </p:attrNameLst>
                                      </p:cBhvr>
                                      <p:tavLst>
                                        <p:tav tm="0">
                                          <p:val>
                                            <p:strVal val="#ppt_x"/>
                                          </p:val>
                                        </p:tav>
                                        <p:tav tm="100000">
                                          <p:val>
                                            <p:strVal val="#ppt_x"/>
                                          </p:val>
                                        </p:tav>
                                      </p:tavLst>
                                    </p:anim>
                                    <p:anim calcmode="lin" valueType="num">
                                      <p:cBhvr additive="base">
                                        <p:cTn id="8" dur="500" fill="hold"/>
                                        <p:tgtEl>
                                          <p:spTgt spid="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Meta-analysis change in weight</a:t>
            </a:r>
          </a:p>
        </p:txBody>
      </p:sp>
      <p:graphicFrame>
        <p:nvGraphicFramePr>
          <p:cNvPr id="73" name="Content Placeholder 1"/>
          <p:cNvGraphicFramePr>
            <a:graphicFrameLocks noGrp="1"/>
          </p:cNvGraphicFramePr>
          <p:nvPr>
            <p:ph idx="1"/>
          </p:nvPr>
        </p:nvGraphicFramePr>
        <p:xfrm>
          <a:off x="354181" y="1993614"/>
          <a:ext cx="6307878" cy="2815150"/>
        </p:xfrm>
        <a:graphic>
          <a:graphicData uri="http://schemas.openxmlformats.org/drawingml/2006/table">
            <a:tbl>
              <a:tblPr firstRow="1" bandRow="1">
                <a:tableStyleId>{5C22544A-7EE6-4342-B048-85BDC9FD1C3A}</a:tableStyleId>
              </a:tblPr>
              <a:tblGrid>
                <a:gridCol w="1936199">
                  <a:extLst>
                    <a:ext uri="{9D8B030D-6E8A-4147-A177-3AD203B41FA5}">
                      <a16:colId xmlns:a16="http://schemas.microsoft.com/office/drawing/2014/main" val="20000"/>
                    </a:ext>
                  </a:extLst>
                </a:gridCol>
                <a:gridCol w="2240919">
                  <a:extLst>
                    <a:ext uri="{9D8B030D-6E8A-4147-A177-3AD203B41FA5}">
                      <a16:colId xmlns:a16="http://schemas.microsoft.com/office/drawing/2014/main" val="20001"/>
                    </a:ext>
                  </a:extLst>
                </a:gridCol>
                <a:gridCol w="1435459">
                  <a:extLst>
                    <a:ext uri="{9D8B030D-6E8A-4147-A177-3AD203B41FA5}">
                      <a16:colId xmlns:a16="http://schemas.microsoft.com/office/drawing/2014/main" val="20002"/>
                    </a:ext>
                  </a:extLst>
                </a:gridCol>
                <a:gridCol w="695301">
                  <a:extLst>
                    <a:ext uri="{9D8B030D-6E8A-4147-A177-3AD203B41FA5}">
                      <a16:colId xmlns:a16="http://schemas.microsoft.com/office/drawing/2014/main" val="20003"/>
                    </a:ext>
                  </a:extLst>
                </a:gridCol>
              </a:tblGrid>
              <a:tr h="281515">
                <a:tc>
                  <a:txBody>
                    <a:bodyPr/>
                    <a:lstStyle/>
                    <a:p>
                      <a:pPr marL="0" algn="r" defTabSz="914400" rtl="0" eaLnBrk="1" latinLnBrk="0" hangingPunct="1"/>
                      <a:r>
                        <a:rPr lang="en-US" sz="900" b="0" kern="1200" dirty="0" err="1">
                          <a:solidFill>
                            <a:srgbClr val="002060"/>
                          </a:solidFill>
                          <a:latin typeface="+mn-lt"/>
                          <a:ea typeface="+mn-ea"/>
                          <a:cs typeface="+mn-cs"/>
                        </a:rPr>
                        <a:t>Giugliano</a:t>
                      </a:r>
                      <a:r>
                        <a:rPr lang="en-US" sz="900" b="0" kern="1200" dirty="0">
                          <a:solidFill>
                            <a:srgbClr val="002060"/>
                          </a:solidFill>
                          <a:latin typeface="+mn-lt"/>
                          <a:ea typeface="+mn-ea"/>
                          <a:cs typeface="+mn-cs"/>
                        </a:rPr>
                        <a:t>, 2014</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rowSpan="9">
                  <a:txBody>
                    <a:bodyPr/>
                    <a:lstStyle/>
                    <a:p>
                      <a:endParaRPr lang="en-US" sz="900" dirty="0"/>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b="0" kern="1200" dirty="0">
                          <a:solidFill>
                            <a:srgbClr val="002060"/>
                          </a:solidFill>
                          <a:latin typeface="+mn-lt"/>
                          <a:ea typeface="+mn-ea"/>
                          <a:cs typeface="+mn-cs"/>
                        </a:rPr>
                        <a:t>0.00 (-0.74, 0.74)</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b="0" kern="1200" dirty="0">
                          <a:solidFill>
                            <a:srgbClr val="002060"/>
                          </a:solidFill>
                          <a:latin typeface="+mn-lt"/>
                          <a:ea typeface="+mn-ea"/>
                          <a:cs typeface="+mn-cs"/>
                        </a:rPr>
                        <a:t>13.41</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0"/>
                  </a:ext>
                </a:extLst>
              </a:tr>
              <a:tr h="281515">
                <a:tc>
                  <a:txBody>
                    <a:bodyPr/>
                    <a:lstStyle/>
                    <a:p>
                      <a:pPr marL="0" algn="r" defTabSz="914400" rtl="0" eaLnBrk="1" latinLnBrk="0" hangingPunct="1"/>
                      <a:r>
                        <a:rPr lang="en-US" sz="900" kern="1200" dirty="0" err="1">
                          <a:solidFill>
                            <a:srgbClr val="002060"/>
                          </a:solidFill>
                          <a:latin typeface="+mn-lt"/>
                          <a:ea typeface="+mn-ea"/>
                          <a:cs typeface="+mn-cs"/>
                        </a:rPr>
                        <a:t>Tinahones</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a:t>
                      </a:r>
                      <a:r>
                        <a:rPr lang="en-US" sz="900" kern="1200" dirty="0">
                          <a:solidFill>
                            <a:srgbClr val="002060"/>
                          </a:solidFill>
                          <a:latin typeface="+mn-lt"/>
                          <a:ea typeface="+mn-ea"/>
                          <a:cs typeface="+mn-cs"/>
                        </a:rPr>
                        <a:t>014</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0.63 (0.08, 1.18)</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16.95</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1"/>
                  </a:ext>
                </a:extLst>
              </a:tr>
              <a:tr h="281515">
                <a:tc>
                  <a:txBody>
                    <a:bodyPr/>
                    <a:lstStyle/>
                    <a:p>
                      <a:pPr marL="0" algn="r" defTabSz="914400" rtl="0" eaLnBrk="1" latinLnBrk="0" hangingPunct="1"/>
                      <a:r>
                        <a:rPr lang="en-US" sz="900" kern="1200" dirty="0">
                          <a:solidFill>
                            <a:srgbClr val="002060"/>
                          </a:solidFill>
                          <a:latin typeface="+mn-lt"/>
                          <a:ea typeface="+mn-ea"/>
                          <a:cs typeface="+mn-cs"/>
                        </a:rPr>
                        <a:t>Riddle, 2014</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-0.30 (-1.79, 1.19)</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5.60</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2"/>
                  </a:ext>
                </a:extLst>
              </a:tr>
              <a:tr h="281515">
                <a:tc>
                  <a:txBody>
                    <a:bodyPr/>
                    <a:lstStyle/>
                    <a:p>
                      <a:pPr marL="0" algn="r" defTabSz="914400" rtl="0" eaLnBrk="1" latinLnBrk="0" hangingPunct="1"/>
                      <a:r>
                        <a:rPr lang="en-US" sz="900" kern="1200" dirty="0">
                          <a:solidFill>
                            <a:srgbClr val="002060"/>
                          </a:solidFill>
                          <a:latin typeface="+mn-lt"/>
                          <a:ea typeface="+mn-ea"/>
                          <a:cs typeface="+mn-cs"/>
                        </a:rPr>
                        <a:t>Bowering,</a:t>
                      </a:r>
                      <a:r>
                        <a:rPr lang="en-US" sz="900" kern="1200" baseline="0" dirty="0">
                          <a:solidFill>
                            <a:srgbClr val="002060"/>
                          </a:solidFill>
                          <a:latin typeface="+mn-lt"/>
                          <a:ea typeface="+mn-ea"/>
                          <a:cs typeface="+mn-cs"/>
                        </a:rPr>
                        <a:t> 2012</a:t>
                      </a:r>
                      <a:endParaRPr lang="en-US" sz="900" kern="1200" dirty="0">
                        <a:solidFill>
                          <a:srgbClr val="002060"/>
                        </a:solidFill>
                        <a:latin typeface="+mn-lt"/>
                        <a:ea typeface="+mn-ea"/>
                        <a:cs typeface="+mn-cs"/>
                      </a:endParaRP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-0.14 (-0.85, 0.57)</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13.93</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3"/>
                  </a:ext>
                </a:extLst>
              </a:tr>
              <a:tr h="281515">
                <a:tc>
                  <a:txBody>
                    <a:bodyPr/>
                    <a:lstStyle/>
                    <a:p>
                      <a:pPr marL="0" algn="r" defTabSz="914400" rtl="0" eaLnBrk="1" latinLnBrk="0" hangingPunct="1"/>
                      <a:r>
                        <a:rPr lang="en-US" sz="900" kern="1200" dirty="0" err="1">
                          <a:solidFill>
                            <a:srgbClr val="002060"/>
                          </a:solidFill>
                          <a:latin typeface="+mn-lt"/>
                          <a:ea typeface="+mn-ea"/>
                          <a:cs typeface="+mn-cs"/>
                        </a:rPr>
                        <a:t>Fritsche</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2010</a:t>
                      </a:r>
                      <a:endParaRPr lang="en-US" sz="900" kern="1200" dirty="0">
                        <a:solidFill>
                          <a:srgbClr val="002060"/>
                        </a:solidFill>
                        <a:latin typeface="+mn-lt"/>
                        <a:ea typeface="+mn-ea"/>
                        <a:cs typeface="+mn-cs"/>
                      </a:endParaRP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-1.40 (-2.35,</a:t>
                      </a:r>
                      <a:r>
                        <a:rPr lang="en-US" sz="900" kern="1200" baseline="0" dirty="0">
                          <a:solidFill>
                            <a:srgbClr val="002060"/>
                          </a:solidFill>
                          <a:latin typeface="+mn-lt"/>
                          <a:ea typeface="+mn-ea"/>
                          <a:cs typeface="+mn-cs"/>
                        </a:rPr>
                        <a:t> -0.45)</a:t>
                      </a:r>
                      <a:endParaRPr lang="en-US" sz="900" kern="1200" dirty="0">
                        <a:solidFill>
                          <a:srgbClr val="002060"/>
                        </a:solidFill>
                        <a:latin typeface="+mn-lt"/>
                        <a:ea typeface="+mn-ea"/>
                        <a:cs typeface="+mn-cs"/>
                      </a:endParaRP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10.37</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4"/>
                  </a:ext>
                </a:extLst>
              </a:tr>
              <a:tr h="281515">
                <a:tc>
                  <a:txBody>
                    <a:bodyPr/>
                    <a:lstStyle/>
                    <a:p>
                      <a:pPr marL="0" algn="r" defTabSz="914400" rtl="0" eaLnBrk="1" latinLnBrk="0" hangingPunct="1"/>
                      <a:r>
                        <a:rPr lang="en-US" sz="900" kern="1200" dirty="0">
                          <a:solidFill>
                            <a:srgbClr val="002060"/>
                          </a:solidFill>
                          <a:latin typeface="+mn-lt"/>
                          <a:ea typeface="+mn-ea"/>
                          <a:cs typeface="+mn-cs"/>
                        </a:rPr>
                        <a:t>Miser, 2010</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-0.30 (-1.08, 0.48)</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12.74</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5"/>
                  </a:ext>
                </a:extLst>
              </a:tr>
              <a:tr h="281515">
                <a:tc>
                  <a:txBody>
                    <a:bodyPr/>
                    <a:lstStyle/>
                    <a:p>
                      <a:pPr marL="0" algn="r" defTabSz="914400" rtl="0" eaLnBrk="1" latinLnBrk="0" hangingPunct="1"/>
                      <a:r>
                        <a:rPr lang="en-US" sz="900" kern="1200" dirty="0">
                          <a:solidFill>
                            <a:srgbClr val="002060"/>
                          </a:solidFill>
                          <a:latin typeface="+mn-lt"/>
                          <a:ea typeface="+mn-ea"/>
                          <a:cs typeface="+mn-cs"/>
                        </a:rPr>
                        <a:t>Jain, 2010</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-0.10 (-3.66, 3.46)</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1.20</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6"/>
                  </a:ext>
                </a:extLst>
              </a:tr>
              <a:tr h="281515">
                <a:tc>
                  <a:txBody>
                    <a:bodyPr/>
                    <a:lstStyle/>
                    <a:p>
                      <a:pPr marL="0" algn="r" defTabSz="914400" rtl="0" eaLnBrk="1" latinLnBrk="0" hangingPunct="1"/>
                      <a:r>
                        <a:rPr lang="en-US" sz="900" kern="1200" dirty="0" err="1">
                          <a:solidFill>
                            <a:srgbClr val="002060"/>
                          </a:solidFill>
                          <a:latin typeface="+mn-lt"/>
                          <a:ea typeface="+mn-ea"/>
                          <a:cs typeface="+mn-cs"/>
                        </a:rPr>
                        <a:t>Liebel</a:t>
                      </a:r>
                      <a:r>
                        <a:rPr lang="en-US" sz="900" kern="1200" dirty="0">
                          <a:solidFill>
                            <a:srgbClr val="002060"/>
                          </a:solidFill>
                          <a:latin typeface="+mn-lt"/>
                          <a:ea typeface="+mn-ea"/>
                          <a:cs typeface="+mn-cs"/>
                        </a:rPr>
                        <a:t>, 2009</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-0.30(-0.98, 0.38)</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14.42</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7"/>
                  </a:ext>
                </a:extLst>
              </a:tr>
              <a:tr h="281515">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900" kern="1200" dirty="0" err="1">
                          <a:solidFill>
                            <a:srgbClr val="002060"/>
                          </a:solidFill>
                          <a:latin typeface="+mn-lt"/>
                          <a:ea typeface="+mn-ea"/>
                          <a:cs typeface="+mn-cs"/>
                        </a:rPr>
                        <a:t>Rosenstock</a:t>
                      </a:r>
                      <a:r>
                        <a:rPr lang="en-US" sz="900" kern="1200" dirty="0">
                          <a:solidFill>
                            <a:srgbClr val="002060"/>
                          </a:solidFill>
                          <a:latin typeface="+mn-lt"/>
                          <a:ea typeface="+mn-ea"/>
                          <a:cs typeface="+mn-cs"/>
                        </a:rPr>
                        <a:t>,</a:t>
                      </a:r>
                      <a:r>
                        <a:rPr lang="en-US" sz="900" kern="1200" baseline="0" dirty="0">
                          <a:solidFill>
                            <a:srgbClr val="002060"/>
                          </a:solidFill>
                          <a:latin typeface="+mn-lt"/>
                          <a:ea typeface="+mn-ea"/>
                          <a:cs typeface="+mn-cs"/>
                        </a:rPr>
                        <a:t> 2008</a:t>
                      </a:r>
                      <a:endParaRPr lang="en-US" sz="900" kern="1200" dirty="0">
                        <a:solidFill>
                          <a:srgbClr val="002060"/>
                        </a:solidFill>
                        <a:latin typeface="+mn-lt"/>
                        <a:ea typeface="+mn-ea"/>
                        <a:cs typeface="+mn-cs"/>
                      </a:endParaRP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vMerge="1">
                  <a:txBody>
                    <a:bodyPr/>
                    <a:lstStyle/>
                    <a:p>
                      <a:endParaRPr lang="en-GB"/>
                    </a:p>
                  </a:txBody>
                  <a:tcPr/>
                </a:tc>
                <a:tc>
                  <a:txBody>
                    <a:bodyPr/>
                    <a:lstStyle/>
                    <a:p>
                      <a:pPr marL="0" algn="ctr" defTabSz="914400" rtl="0" eaLnBrk="1" latinLnBrk="0" hangingPunct="1"/>
                      <a:r>
                        <a:rPr lang="en-US" sz="900" kern="1200" dirty="0">
                          <a:solidFill>
                            <a:srgbClr val="002060"/>
                          </a:solidFill>
                          <a:latin typeface="+mn-lt"/>
                          <a:ea typeface="+mn-ea"/>
                          <a:cs typeface="+mn-cs"/>
                        </a:rPr>
                        <a:t>-0.50 (-1.37, 0.37)</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11.39</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8"/>
                  </a:ext>
                </a:extLst>
              </a:tr>
              <a:tr h="281515">
                <a:tc>
                  <a:txBody>
                    <a:bodyPr/>
                    <a:lstStyle/>
                    <a:p>
                      <a:pPr marL="0" algn="r" defTabSz="914400" rtl="0" eaLnBrk="1" latinLnBrk="0" hangingPunct="1"/>
                      <a:r>
                        <a:rPr lang="en-US" sz="900" kern="1200" dirty="0">
                          <a:solidFill>
                            <a:srgbClr val="002060"/>
                          </a:solidFill>
                          <a:latin typeface="+mn-lt"/>
                          <a:ea typeface="+mn-ea"/>
                          <a:cs typeface="+mn-cs"/>
                        </a:rPr>
                        <a:t>Overall (I</a:t>
                      </a:r>
                      <a:r>
                        <a:rPr lang="en-US" sz="900" kern="1200" baseline="30000" dirty="0">
                          <a:solidFill>
                            <a:srgbClr val="002060"/>
                          </a:solidFill>
                          <a:latin typeface="+mn-lt"/>
                          <a:ea typeface="+mn-ea"/>
                          <a:cs typeface="+mn-cs"/>
                        </a:rPr>
                        <a:t>2</a:t>
                      </a:r>
                      <a:r>
                        <a:rPr lang="en-US" sz="900" kern="1200" dirty="0">
                          <a:solidFill>
                            <a:srgbClr val="002060"/>
                          </a:solidFill>
                          <a:latin typeface="+mn-lt"/>
                          <a:ea typeface="+mn-ea"/>
                          <a:cs typeface="+mn-cs"/>
                        </a:rPr>
                        <a:t>=48.6%, </a:t>
                      </a:r>
                      <a:r>
                        <a:rPr lang="en-US" sz="900" i="1" kern="1200" dirty="0">
                          <a:solidFill>
                            <a:srgbClr val="002060"/>
                          </a:solidFill>
                          <a:latin typeface="+mn-lt"/>
                          <a:ea typeface="+mn-ea"/>
                          <a:cs typeface="+mn-cs"/>
                        </a:rPr>
                        <a:t>p</a:t>
                      </a:r>
                      <a:r>
                        <a:rPr lang="en-US" sz="900" kern="1200" dirty="0">
                          <a:solidFill>
                            <a:srgbClr val="002060"/>
                          </a:solidFill>
                          <a:latin typeface="+mn-lt"/>
                          <a:ea typeface="+mn-ea"/>
                          <a:cs typeface="+mn-cs"/>
                        </a:rPr>
                        <a:t>=0.049)</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l" defTabSz="914400" rtl="0" eaLnBrk="1" latinLnBrk="0" hangingPunct="1"/>
                      <a:endParaRPr lang="en-US" sz="900" kern="1200" dirty="0">
                        <a:solidFill>
                          <a:srgbClr val="002060"/>
                        </a:solidFill>
                        <a:latin typeface="+mn-lt"/>
                        <a:ea typeface="+mn-ea"/>
                        <a:cs typeface="+mn-cs"/>
                      </a:endParaRP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-0.21 (-0.61, 0.19)</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tc>
                  <a:txBody>
                    <a:bodyPr/>
                    <a:lstStyle/>
                    <a:p>
                      <a:pPr marL="0" algn="ctr" defTabSz="914400" rtl="0" eaLnBrk="1" latinLnBrk="0" hangingPunct="1"/>
                      <a:r>
                        <a:rPr lang="en-US" sz="900" kern="1200" dirty="0">
                          <a:solidFill>
                            <a:srgbClr val="002060"/>
                          </a:solidFill>
                          <a:latin typeface="+mn-lt"/>
                          <a:ea typeface="+mn-ea"/>
                          <a:cs typeface="+mn-cs"/>
                        </a:rPr>
                        <a:t>100.00</a:t>
                      </a:r>
                    </a:p>
                  </a:txBody>
                  <a:tcPr marL="91055" marR="91055"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18000"/>
                      </a:schemeClr>
                    </a:solidFill>
                  </a:tcPr>
                </a:tc>
                <a:extLst>
                  <a:ext uri="{0D108BD9-81ED-4DB2-BD59-A6C34878D82A}">
                    <a16:rowId xmlns:a16="http://schemas.microsoft.com/office/drawing/2014/main" val="10009"/>
                  </a:ext>
                </a:extLst>
              </a:tr>
            </a:tbl>
          </a:graphicData>
        </a:graphic>
      </p:graphicFrame>
      <p:sp>
        <p:nvSpPr>
          <p:cNvPr id="63" name="TextBox 11"/>
          <p:cNvSpPr txBox="1">
            <a:spLocks noChangeArrowheads="1"/>
          </p:cNvSpPr>
          <p:nvPr/>
        </p:nvSpPr>
        <p:spPr bwMode="auto">
          <a:xfrm>
            <a:off x="412020" y="6070554"/>
            <a:ext cx="6729783" cy="500135"/>
          </a:xfrm>
          <a:prstGeom prst="rect">
            <a:avLst/>
          </a:prstGeom>
          <a:solidFill>
            <a:schemeClr val="bg1"/>
          </a:solidFill>
          <a:ln>
            <a:noFill/>
          </a:ln>
        </p:spPr>
        <p:txBody>
          <a:bodyPr wrap="square" lIns="68559" tIns="34289" rIns="68559" bIns="34289">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defTabSz="685528"/>
            <a:r>
              <a:rPr lang="en-US" sz="1400" kern="0" dirty="0">
                <a:solidFill>
                  <a:srgbClr val="001965"/>
                </a:solidFill>
                <a:latin typeface="+mn-lt"/>
                <a:ea typeface="Verdana" pitchFamily="34" charset="0"/>
                <a:cs typeface="Verdana" pitchFamily="34" charset="0"/>
              </a:rPr>
              <a:t>CI, confidence interval; PYE, patient-years of exposure; ES, estimate </a:t>
            </a:r>
          </a:p>
          <a:p>
            <a:pPr defTabSz="685528"/>
            <a:r>
              <a:rPr lang="en-US" sz="1400" kern="0" dirty="0" err="1">
                <a:solidFill>
                  <a:srgbClr val="001965"/>
                </a:solidFill>
                <a:latin typeface="+mn-lt"/>
                <a:ea typeface="Verdana" pitchFamily="34" charset="0"/>
                <a:cs typeface="Verdana" pitchFamily="34" charset="0"/>
              </a:rPr>
              <a:t>Giugliano</a:t>
            </a:r>
            <a:r>
              <a:rPr lang="en-US" sz="1400" kern="0" dirty="0">
                <a:solidFill>
                  <a:srgbClr val="001965"/>
                </a:solidFill>
                <a:latin typeface="+mn-lt"/>
                <a:ea typeface="Verdana" pitchFamily="34" charset="0"/>
                <a:cs typeface="Verdana" pitchFamily="34" charset="0"/>
              </a:rPr>
              <a:t> </a:t>
            </a:r>
            <a:r>
              <a:rPr lang="en-US" sz="1400" i="1" kern="0" dirty="0">
                <a:solidFill>
                  <a:srgbClr val="001965"/>
                </a:solidFill>
                <a:latin typeface="+mn-lt"/>
                <a:ea typeface="Verdana" pitchFamily="34" charset="0"/>
                <a:cs typeface="Verdana" pitchFamily="34" charset="0"/>
              </a:rPr>
              <a:t>et al. Endocrine </a:t>
            </a:r>
            <a:r>
              <a:rPr lang="en-US" sz="1400" kern="0" dirty="0">
                <a:solidFill>
                  <a:srgbClr val="001965"/>
                </a:solidFill>
                <a:latin typeface="+mn-lt"/>
                <a:ea typeface="Verdana" pitchFamily="34" charset="0"/>
                <a:cs typeface="Verdana" pitchFamily="34" charset="0"/>
              </a:rPr>
              <a:t>2015;doi:10.1007/s12020-015-0718-3</a:t>
            </a:r>
            <a:endParaRPr lang="en-US" altLang="zh-CN" sz="1400" kern="0" dirty="0">
              <a:solidFill>
                <a:srgbClr val="001965"/>
              </a:solidFill>
              <a:latin typeface="+mn-lt"/>
              <a:ea typeface="Verdana" pitchFamily="34" charset="0"/>
              <a:cs typeface="Verdana" pitchFamily="34" charset="0"/>
            </a:endParaRPr>
          </a:p>
        </p:txBody>
      </p:sp>
      <p:sp>
        <p:nvSpPr>
          <p:cNvPr id="90" name="Rounded Rectangle 89"/>
          <p:cNvSpPr/>
          <p:nvPr/>
        </p:nvSpPr>
        <p:spPr>
          <a:xfrm>
            <a:off x="7020663" y="951866"/>
            <a:ext cx="1762659" cy="4954268"/>
          </a:xfrm>
          <a:prstGeom prst="roundRect">
            <a:avLst>
              <a:gd name="adj" fmla="val 9085"/>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62" tIns="34281" rIns="68562" bIns="34281" rtlCol="0" anchor="ctr"/>
          <a:lstStyle/>
          <a:p>
            <a:pPr algn="ctr" defTabSz="685564"/>
            <a:r>
              <a:rPr lang="en-US" sz="2000" b="1" dirty="0">
                <a:solidFill>
                  <a:srgbClr val="001965"/>
                </a:solidFill>
              </a:rPr>
              <a:t>No statistically significant difference </a:t>
            </a:r>
            <a:r>
              <a:rPr lang="en-US" sz="2000" dirty="0">
                <a:solidFill>
                  <a:srgbClr val="001965"/>
                </a:solidFill>
              </a:rPr>
              <a:t>in weight change, which </a:t>
            </a:r>
            <a:r>
              <a:rPr lang="en-US" sz="2000" b="1" dirty="0">
                <a:solidFill>
                  <a:srgbClr val="001965"/>
                </a:solidFill>
              </a:rPr>
              <a:t>averaged 2.4 kg in the basal-bolus group and 2.2 kg in the premix group</a:t>
            </a:r>
          </a:p>
        </p:txBody>
      </p:sp>
      <p:sp>
        <p:nvSpPr>
          <p:cNvPr id="142" name="TextBox 141"/>
          <p:cNvSpPr txBox="1"/>
          <p:nvPr/>
        </p:nvSpPr>
        <p:spPr bwMode="auto">
          <a:xfrm>
            <a:off x="1745731" y="1692025"/>
            <a:ext cx="437277" cy="190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1424" tIns="25717" rIns="51424" bIns="25717" rtlCol="0">
            <a:spAutoFit/>
          </a:bodyPr>
          <a:lstStyle/>
          <a:p>
            <a:pPr defTabSz="514184"/>
            <a:r>
              <a:rPr lang="en-US" sz="900" b="1" dirty="0">
                <a:solidFill>
                  <a:srgbClr val="002060"/>
                </a:solidFill>
              </a:rPr>
              <a:t>Study</a:t>
            </a:r>
          </a:p>
        </p:txBody>
      </p:sp>
      <p:sp>
        <p:nvSpPr>
          <p:cNvPr id="143" name="TextBox 142"/>
          <p:cNvSpPr txBox="1"/>
          <p:nvPr/>
        </p:nvSpPr>
        <p:spPr bwMode="auto">
          <a:xfrm>
            <a:off x="5985904" y="1692025"/>
            <a:ext cx="676125" cy="190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1424" tIns="25717" rIns="51424" bIns="25717" rtlCol="0">
            <a:spAutoFit/>
          </a:bodyPr>
          <a:lstStyle/>
          <a:p>
            <a:pPr defTabSz="514184"/>
            <a:r>
              <a:rPr lang="en-US" sz="900" b="1" dirty="0">
                <a:solidFill>
                  <a:srgbClr val="002060"/>
                </a:solidFill>
              </a:rPr>
              <a:t>% weight</a:t>
            </a:r>
          </a:p>
        </p:txBody>
      </p:sp>
      <p:sp>
        <p:nvSpPr>
          <p:cNvPr id="144" name="TextBox 143"/>
          <p:cNvSpPr txBox="1"/>
          <p:nvPr/>
        </p:nvSpPr>
        <p:spPr bwMode="auto">
          <a:xfrm>
            <a:off x="4700513" y="1692025"/>
            <a:ext cx="839631" cy="190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51424" tIns="25717" rIns="51424" bIns="25717" rtlCol="0">
            <a:spAutoFit/>
          </a:bodyPr>
          <a:lstStyle/>
          <a:p>
            <a:pPr defTabSz="514184"/>
            <a:r>
              <a:rPr lang="en-US" sz="900" b="1" dirty="0">
                <a:solidFill>
                  <a:srgbClr val="002060"/>
                </a:solidFill>
              </a:rPr>
              <a:t>ES (95% CI)</a:t>
            </a:r>
          </a:p>
        </p:txBody>
      </p:sp>
      <p:grpSp>
        <p:nvGrpSpPr>
          <p:cNvPr id="25" name="Group 24"/>
          <p:cNvGrpSpPr/>
          <p:nvPr/>
        </p:nvGrpSpPr>
        <p:grpSpPr>
          <a:xfrm>
            <a:off x="585462" y="2130877"/>
            <a:ext cx="6043936" cy="3108231"/>
            <a:chOff x="1565342" y="2056076"/>
            <a:chExt cx="5162467" cy="2654915"/>
          </a:xfrm>
        </p:grpSpPr>
        <p:cxnSp>
          <p:nvCxnSpPr>
            <p:cNvPr id="91" name="Straight Connector 90"/>
            <p:cNvCxnSpPr/>
            <p:nvPr/>
          </p:nvCxnSpPr>
          <p:spPr>
            <a:xfrm>
              <a:off x="3869977" y="2056078"/>
              <a:ext cx="0" cy="2302383"/>
            </a:xfrm>
            <a:prstGeom prst="line">
              <a:avLst/>
            </a:prstGeom>
            <a:noFill/>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a:off x="3801101" y="2056076"/>
              <a:ext cx="0" cy="2262036"/>
            </a:xfrm>
            <a:prstGeom prst="line">
              <a:avLst/>
            </a:prstGeom>
            <a:noFill/>
            <a:ln w="19050">
              <a:solidFill>
                <a:srgbClr val="001965"/>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3355956" y="2455932"/>
              <a:ext cx="0" cy="0"/>
            </a:xfrm>
            <a:prstGeom prst="line">
              <a:avLst/>
            </a:prstGeom>
            <a:noFill/>
          </p:spPr>
          <p:style>
            <a:lnRef idx="1">
              <a:schemeClr val="accent1"/>
            </a:lnRef>
            <a:fillRef idx="0">
              <a:schemeClr val="accent1"/>
            </a:fillRef>
            <a:effectRef idx="0">
              <a:schemeClr val="accent1"/>
            </a:effectRef>
            <a:fontRef idx="minor">
              <a:schemeClr val="tx1"/>
            </a:fontRef>
          </p:style>
        </p:cxnSp>
        <p:grpSp>
          <p:nvGrpSpPr>
            <p:cNvPr id="94" name="Group 93"/>
            <p:cNvGrpSpPr/>
            <p:nvPr/>
          </p:nvGrpSpPr>
          <p:grpSpPr>
            <a:xfrm>
              <a:off x="3901880" y="2459135"/>
              <a:ext cx="312116" cy="33573"/>
              <a:chOff x="4346596" y="2480787"/>
              <a:chExt cx="416154" cy="44764"/>
            </a:xfrm>
          </p:grpSpPr>
          <p:cxnSp>
            <p:nvCxnSpPr>
              <p:cNvPr id="95" name="Straight Connector 94"/>
              <p:cNvCxnSpPr/>
              <p:nvPr/>
            </p:nvCxnSpPr>
            <p:spPr>
              <a:xfrm>
                <a:off x="4346596" y="2503169"/>
                <a:ext cx="416154"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96" name="Diamond 95"/>
              <p:cNvSpPr/>
              <p:nvPr/>
            </p:nvSpPr>
            <p:spPr>
              <a:xfrm>
                <a:off x="4551380" y="2480787"/>
                <a:ext cx="48864" cy="44764"/>
              </a:xfrm>
              <a:prstGeom prst="diamond">
                <a:avLst/>
              </a:prstGeom>
              <a:solidFill>
                <a:srgbClr val="00B7FF"/>
              </a:solidFill>
              <a:ln w="95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grpSp>
          <p:nvGrpSpPr>
            <p:cNvPr id="97" name="Group 96"/>
            <p:cNvGrpSpPr/>
            <p:nvPr/>
          </p:nvGrpSpPr>
          <p:grpSpPr>
            <a:xfrm>
              <a:off x="3637198" y="2263586"/>
              <a:ext cx="493168" cy="33573"/>
              <a:chOff x="3993687" y="2185748"/>
              <a:chExt cx="657557" cy="44764"/>
            </a:xfrm>
          </p:grpSpPr>
          <p:cxnSp>
            <p:nvCxnSpPr>
              <p:cNvPr id="98" name="Straight Connector 97"/>
              <p:cNvCxnSpPr/>
              <p:nvPr/>
            </p:nvCxnSpPr>
            <p:spPr>
              <a:xfrm>
                <a:off x="3993687" y="2208130"/>
                <a:ext cx="657557"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99" name="Diamond 98"/>
              <p:cNvSpPr/>
              <p:nvPr/>
            </p:nvSpPr>
            <p:spPr>
              <a:xfrm>
                <a:off x="4297732" y="2185748"/>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grpSp>
          <p:nvGrpSpPr>
            <p:cNvPr id="100" name="Group 99"/>
            <p:cNvGrpSpPr/>
            <p:nvPr/>
          </p:nvGrpSpPr>
          <p:grpSpPr>
            <a:xfrm>
              <a:off x="3355956" y="2654687"/>
              <a:ext cx="883101" cy="33573"/>
              <a:chOff x="3618697" y="2731335"/>
              <a:chExt cx="1177468" cy="44764"/>
            </a:xfrm>
          </p:grpSpPr>
          <p:cxnSp>
            <p:nvCxnSpPr>
              <p:cNvPr id="101" name="Straight Connector 100"/>
              <p:cNvCxnSpPr/>
              <p:nvPr/>
            </p:nvCxnSpPr>
            <p:spPr>
              <a:xfrm>
                <a:off x="3618697" y="2753717"/>
                <a:ext cx="1177468"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02" name="Diamond 101"/>
              <p:cNvSpPr/>
              <p:nvPr/>
            </p:nvSpPr>
            <p:spPr>
              <a:xfrm>
                <a:off x="4155252" y="2731335"/>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grpSp>
          <p:nvGrpSpPr>
            <p:cNvPr id="103" name="Group 102"/>
            <p:cNvGrpSpPr/>
            <p:nvPr/>
          </p:nvGrpSpPr>
          <p:grpSpPr>
            <a:xfrm>
              <a:off x="3610763" y="2850236"/>
              <a:ext cx="412598" cy="33573"/>
              <a:chOff x="3958440" y="2977165"/>
              <a:chExt cx="550131" cy="44764"/>
            </a:xfrm>
          </p:grpSpPr>
          <p:cxnSp>
            <p:nvCxnSpPr>
              <p:cNvPr id="104" name="Straight Connector 103"/>
              <p:cNvCxnSpPr/>
              <p:nvPr/>
            </p:nvCxnSpPr>
            <p:spPr>
              <a:xfrm flipH="1">
                <a:off x="3958440" y="2999547"/>
                <a:ext cx="550131"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05" name="Diamond 104"/>
              <p:cNvSpPr/>
              <p:nvPr/>
            </p:nvSpPr>
            <p:spPr>
              <a:xfrm>
                <a:off x="4218434" y="2977165"/>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grpSp>
          <p:nvGrpSpPr>
            <p:cNvPr id="106" name="Group 105"/>
            <p:cNvGrpSpPr/>
            <p:nvPr/>
          </p:nvGrpSpPr>
          <p:grpSpPr>
            <a:xfrm>
              <a:off x="3192930" y="3061547"/>
              <a:ext cx="558551" cy="33573"/>
              <a:chOff x="3401316" y="3236930"/>
              <a:chExt cx="744735" cy="44764"/>
            </a:xfrm>
          </p:grpSpPr>
          <p:cxnSp>
            <p:nvCxnSpPr>
              <p:cNvPr id="107" name="Straight Connector 106"/>
              <p:cNvCxnSpPr/>
              <p:nvPr/>
            </p:nvCxnSpPr>
            <p:spPr>
              <a:xfrm>
                <a:off x="3401316" y="3259312"/>
                <a:ext cx="744735"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08" name="Diamond 107"/>
              <p:cNvSpPr/>
              <p:nvPr/>
            </p:nvSpPr>
            <p:spPr>
              <a:xfrm>
                <a:off x="3698785" y="3236930"/>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grpSp>
          <p:nvGrpSpPr>
            <p:cNvPr id="109" name="Group 108"/>
            <p:cNvGrpSpPr/>
            <p:nvPr/>
          </p:nvGrpSpPr>
          <p:grpSpPr>
            <a:xfrm>
              <a:off x="3532412" y="3249217"/>
              <a:ext cx="464508" cy="33573"/>
              <a:chOff x="3853972" y="3514614"/>
              <a:chExt cx="619344" cy="44764"/>
            </a:xfrm>
          </p:grpSpPr>
          <p:cxnSp>
            <p:nvCxnSpPr>
              <p:cNvPr id="110" name="Straight Connector 109"/>
              <p:cNvCxnSpPr/>
              <p:nvPr/>
            </p:nvCxnSpPr>
            <p:spPr>
              <a:xfrm>
                <a:off x="3853972" y="3536996"/>
                <a:ext cx="619344"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11" name="Diamond 110"/>
              <p:cNvSpPr/>
              <p:nvPr/>
            </p:nvSpPr>
            <p:spPr>
              <a:xfrm>
                <a:off x="4150235" y="3514614"/>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grpSp>
          <p:nvGrpSpPr>
            <p:cNvPr id="112" name="Group 111"/>
            <p:cNvGrpSpPr/>
            <p:nvPr/>
          </p:nvGrpSpPr>
          <p:grpSpPr>
            <a:xfrm>
              <a:off x="3452669" y="3851633"/>
              <a:ext cx="532508" cy="33573"/>
              <a:chOff x="3747648" y="4281683"/>
              <a:chExt cx="710010" cy="44764"/>
            </a:xfrm>
          </p:grpSpPr>
          <p:cxnSp>
            <p:nvCxnSpPr>
              <p:cNvPr id="113" name="Straight Connector 112"/>
              <p:cNvCxnSpPr/>
              <p:nvPr/>
            </p:nvCxnSpPr>
            <p:spPr>
              <a:xfrm>
                <a:off x="3747648" y="4304065"/>
                <a:ext cx="710010"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14" name="Diamond 113"/>
              <p:cNvSpPr/>
              <p:nvPr/>
            </p:nvSpPr>
            <p:spPr>
              <a:xfrm>
                <a:off x="4085769" y="4281683"/>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sp>
          <p:nvSpPr>
            <p:cNvPr id="115" name="Diamond 114"/>
            <p:cNvSpPr/>
            <p:nvPr/>
          </p:nvSpPr>
          <p:spPr>
            <a:xfrm>
              <a:off x="3695678" y="3982285"/>
              <a:ext cx="209774" cy="200599"/>
            </a:xfrm>
            <a:prstGeom prst="diamond">
              <a:avLst/>
            </a:prstGeom>
            <a:solidFill>
              <a:schemeClr val="bg1"/>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51424" tIns="25717" rIns="51424" bIns="25717" rtlCol="0" anchor="ctr"/>
            <a:lstStyle/>
            <a:p>
              <a:pPr algn="ctr" defTabSz="685564"/>
              <a:endParaRPr lang="en-US" sz="1200" dirty="0">
                <a:solidFill>
                  <a:srgbClr val="FFFFFF"/>
                </a:solidFill>
              </a:endParaRPr>
            </a:p>
          </p:txBody>
        </p:sp>
        <p:sp>
          <p:nvSpPr>
            <p:cNvPr id="116" name="TextBox 115"/>
            <p:cNvSpPr txBox="1"/>
            <p:nvPr/>
          </p:nvSpPr>
          <p:spPr>
            <a:xfrm>
              <a:off x="2453553" y="4347026"/>
              <a:ext cx="290135" cy="133087"/>
            </a:xfrm>
            <a:prstGeom prst="rect">
              <a:avLst/>
            </a:prstGeom>
            <a:noFill/>
          </p:spPr>
          <p:txBody>
            <a:bodyPr wrap="square" lIns="51424" tIns="25717" rIns="51424" bIns="25717" rtlCol="0">
              <a:spAutoFit/>
            </a:bodyPr>
            <a:lstStyle/>
            <a:p>
              <a:pPr defTabSz="685564"/>
              <a:r>
                <a:rPr lang="en-US" sz="675" dirty="0">
                  <a:solidFill>
                    <a:srgbClr val="002060"/>
                  </a:solidFill>
                </a:rPr>
                <a:t>-4</a:t>
              </a:r>
            </a:p>
          </p:txBody>
        </p:sp>
        <p:sp>
          <p:nvSpPr>
            <p:cNvPr id="117" name="TextBox 116"/>
            <p:cNvSpPr txBox="1"/>
            <p:nvPr/>
          </p:nvSpPr>
          <p:spPr>
            <a:xfrm>
              <a:off x="2783347" y="4347026"/>
              <a:ext cx="374920" cy="133087"/>
            </a:xfrm>
            <a:prstGeom prst="rect">
              <a:avLst/>
            </a:prstGeom>
            <a:noFill/>
          </p:spPr>
          <p:txBody>
            <a:bodyPr wrap="square" lIns="51424" tIns="25717" rIns="51424" bIns="25717" rtlCol="0">
              <a:spAutoFit/>
            </a:bodyPr>
            <a:lstStyle/>
            <a:p>
              <a:pPr defTabSz="685564"/>
              <a:r>
                <a:rPr lang="en-US" sz="675" dirty="0">
                  <a:solidFill>
                    <a:srgbClr val="002060"/>
                  </a:solidFill>
                </a:rPr>
                <a:t>-3</a:t>
              </a:r>
            </a:p>
          </p:txBody>
        </p:sp>
        <p:sp>
          <p:nvSpPr>
            <p:cNvPr id="118" name="TextBox 117"/>
            <p:cNvSpPr txBox="1"/>
            <p:nvPr/>
          </p:nvSpPr>
          <p:spPr>
            <a:xfrm>
              <a:off x="3091719" y="4347026"/>
              <a:ext cx="466725" cy="133087"/>
            </a:xfrm>
            <a:prstGeom prst="rect">
              <a:avLst/>
            </a:prstGeom>
            <a:noFill/>
          </p:spPr>
          <p:txBody>
            <a:bodyPr wrap="square" lIns="51424" tIns="25717" rIns="51424" bIns="25717" rtlCol="0">
              <a:spAutoFit/>
            </a:bodyPr>
            <a:lstStyle/>
            <a:p>
              <a:pPr defTabSz="685564"/>
              <a:r>
                <a:rPr lang="en-US" sz="675" dirty="0">
                  <a:solidFill>
                    <a:srgbClr val="002060"/>
                  </a:solidFill>
                </a:rPr>
                <a:t>-2</a:t>
              </a:r>
            </a:p>
          </p:txBody>
        </p:sp>
        <p:sp>
          <p:nvSpPr>
            <p:cNvPr id="119" name="TextBox 118"/>
            <p:cNvSpPr txBox="1"/>
            <p:nvPr/>
          </p:nvSpPr>
          <p:spPr>
            <a:xfrm>
              <a:off x="3422715" y="4347026"/>
              <a:ext cx="466725" cy="133087"/>
            </a:xfrm>
            <a:prstGeom prst="rect">
              <a:avLst/>
            </a:prstGeom>
            <a:noFill/>
          </p:spPr>
          <p:txBody>
            <a:bodyPr wrap="square" lIns="51424" tIns="25717" rIns="51424" bIns="25717" rtlCol="0">
              <a:spAutoFit/>
            </a:bodyPr>
            <a:lstStyle/>
            <a:p>
              <a:pPr defTabSz="685564"/>
              <a:r>
                <a:rPr lang="en-US" sz="675" dirty="0">
                  <a:solidFill>
                    <a:srgbClr val="002060"/>
                  </a:solidFill>
                </a:rPr>
                <a:t>-1</a:t>
              </a:r>
            </a:p>
          </p:txBody>
        </p:sp>
        <p:sp>
          <p:nvSpPr>
            <p:cNvPr id="120" name="TextBox 119"/>
            <p:cNvSpPr txBox="1"/>
            <p:nvPr/>
          </p:nvSpPr>
          <p:spPr>
            <a:xfrm>
              <a:off x="3637200" y="4347026"/>
              <a:ext cx="466725" cy="133087"/>
            </a:xfrm>
            <a:prstGeom prst="rect">
              <a:avLst/>
            </a:prstGeom>
            <a:noFill/>
          </p:spPr>
          <p:txBody>
            <a:bodyPr wrap="square" lIns="51424" tIns="25717" rIns="51424" bIns="25717" rtlCol="0">
              <a:spAutoFit/>
            </a:bodyPr>
            <a:lstStyle/>
            <a:p>
              <a:pPr algn="ctr" defTabSz="685564"/>
              <a:r>
                <a:rPr lang="en-US" sz="675" dirty="0">
                  <a:solidFill>
                    <a:srgbClr val="002060"/>
                  </a:solidFill>
                </a:rPr>
                <a:t>0</a:t>
              </a:r>
            </a:p>
          </p:txBody>
        </p:sp>
        <p:sp>
          <p:nvSpPr>
            <p:cNvPr id="121" name="TextBox 120"/>
            <p:cNvSpPr txBox="1"/>
            <p:nvPr/>
          </p:nvSpPr>
          <p:spPr>
            <a:xfrm>
              <a:off x="3961050" y="4347026"/>
              <a:ext cx="466725" cy="133087"/>
            </a:xfrm>
            <a:prstGeom prst="rect">
              <a:avLst/>
            </a:prstGeom>
            <a:noFill/>
          </p:spPr>
          <p:txBody>
            <a:bodyPr wrap="square" lIns="51424" tIns="25717" rIns="51424" bIns="25717" rtlCol="0">
              <a:spAutoFit/>
            </a:bodyPr>
            <a:lstStyle/>
            <a:p>
              <a:pPr algn="ctr" defTabSz="685564"/>
              <a:r>
                <a:rPr lang="en-US" sz="675" dirty="0">
                  <a:solidFill>
                    <a:srgbClr val="002060"/>
                  </a:solidFill>
                </a:rPr>
                <a:t>1</a:t>
              </a:r>
            </a:p>
          </p:txBody>
        </p:sp>
        <p:sp>
          <p:nvSpPr>
            <p:cNvPr id="122" name="TextBox 121"/>
            <p:cNvSpPr txBox="1"/>
            <p:nvPr/>
          </p:nvSpPr>
          <p:spPr>
            <a:xfrm>
              <a:off x="4305141" y="4347026"/>
              <a:ext cx="466725" cy="133087"/>
            </a:xfrm>
            <a:prstGeom prst="rect">
              <a:avLst/>
            </a:prstGeom>
            <a:noFill/>
          </p:spPr>
          <p:txBody>
            <a:bodyPr wrap="square" lIns="51424" tIns="25717" rIns="51424" bIns="25717" rtlCol="0">
              <a:spAutoFit/>
            </a:bodyPr>
            <a:lstStyle/>
            <a:p>
              <a:pPr algn="ctr" defTabSz="685564"/>
              <a:r>
                <a:rPr lang="en-US" sz="675" dirty="0">
                  <a:solidFill>
                    <a:srgbClr val="002060"/>
                  </a:solidFill>
                </a:rPr>
                <a:t>2</a:t>
              </a:r>
            </a:p>
          </p:txBody>
        </p:sp>
        <p:sp>
          <p:nvSpPr>
            <p:cNvPr id="123" name="TextBox 122"/>
            <p:cNvSpPr txBox="1"/>
            <p:nvPr/>
          </p:nvSpPr>
          <p:spPr>
            <a:xfrm>
              <a:off x="4613514" y="4347026"/>
              <a:ext cx="466725" cy="133087"/>
            </a:xfrm>
            <a:prstGeom prst="rect">
              <a:avLst/>
            </a:prstGeom>
            <a:noFill/>
          </p:spPr>
          <p:txBody>
            <a:bodyPr wrap="square" lIns="51424" tIns="25717" rIns="51424" bIns="25717" rtlCol="0">
              <a:spAutoFit/>
            </a:bodyPr>
            <a:lstStyle/>
            <a:p>
              <a:pPr algn="ctr" defTabSz="685564"/>
              <a:r>
                <a:rPr lang="en-US" sz="675" dirty="0">
                  <a:solidFill>
                    <a:srgbClr val="002060"/>
                  </a:solidFill>
                </a:rPr>
                <a:t>3</a:t>
              </a:r>
            </a:p>
          </p:txBody>
        </p:sp>
        <p:sp>
          <p:nvSpPr>
            <p:cNvPr id="124" name="TextBox 123"/>
            <p:cNvSpPr txBox="1"/>
            <p:nvPr/>
          </p:nvSpPr>
          <p:spPr>
            <a:xfrm>
              <a:off x="4937364" y="4347026"/>
              <a:ext cx="466725" cy="133087"/>
            </a:xfrm>
            <a:prstGeom prst="rect">
              <a:avLst/>
            </a:prstGeom>
            <a:noFill/>
          </p:spPr>
          <p:txBody>
            <a:bodyPr wrap="square" lIns="51424" tIns="25717" rIns="51424" bIns="25717" rtlCol="0">
              <a:spAutoFit/>
            </a:bodyPr>
            <a:lstStyle/>
            <a:p>
              <a:pPr algn="ctr" defTabSz="685564"/>
              <a:r>
                <a:rPr lang="en-US" sz="675" dirty="0">
                  <a:solidFill>
                    <a:srgbClr val="002060"/>
                  </a:solidFill>
                </a:rPr>
                <a:t>4</a:t>
              </a:r>
            </a:p>
          </p:txBody>
        </p:sp>
        <p:sp>
          <p:nvSpPr>
            <p:cNvPr id="125" name="TextBox 124"/>
            <p:cNvSpPr txBox="1"/>
            <p:nvPr/>
          </p:nvSpPr>
          <p:spPr>
            <a:xfrm>
              <a:off x="5604192" y="4329714"/>
              <a:ext cx="1123617" cy="147860"/>
            </a:xfrm>
            <a:prstGeom prst="rect">
              <a:avLst/>
            </a:prstGeom>
            <a:noFill/>
          </p:spPr>
          <p:txBody>
            <a:bodyPr wrap="square" lIns="68562" tIns="34281" rIns="68562" bIns="34281" rtlCol="0">
              <a:spAutoFit/>
            </a:bodyPr>
            <a:lstStyle/>
            <a:p>
              <a:pPr algn="ctr" defTabSz="685564"/>
              <a:r>
                <a:rPr lang="en-US" sz="675" b="1" dirty="0">
                  <a:solidFill>
                    <a:srgbClr val="001965"/>
                  </a:solidFill>
                </a:rPr>
                <a:t>Weight (kg)</a:t>
              </a:r>
            </a:p>
          </p:txBody>
        </p:sp>
        <p:grpSp>
          <p:nvGrpSpPr>
            <p:cNvPr id="126" name="Group 125"/>
            <p:cNvGrpSpPr/>
            <p:nvPr/>
          </p:nvGrpSpPr>
          <p:grpSpPr>
            <a:xfrm>
              <a:off x="3544164" y="3656084"/>
              <a:ext cx="441023" cy="33573"/>
              <a:chOff x="3869627" y="4043566"/>
              <a:chExt cx="588031" cy="44764"/>
            </a:xfrm>
          </p:grpSpPr>
          <p:cxnSp>
            <p:nvCxnSpPr>
              <p:cNvPr id="127" name="Straight Connector 126"/>
              <p:cNvCxnSpPr/>
              <p:nvPr/>
            </p:nvCxnSpPr>
            <p:spPr>
              <a:xfrm>
                <a:off x="3869627" y="4065948"/>
                <a:ext cx="588031" cy="0"/>
              </a:xfrm>
              <a:prstGeom prst="line">
                <a:avLst/>
              </a:prstGeom>
              <a:noFill/>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28" name="Diamond 127"/>
              <p:cNvSpPr/>
              <p:nvPr/>
            </p:nvSpPr>
            <p:spPr>
              <a:xfrm>
                <a:off x="4206640" y="4043566"/>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8577" tIns="34289" rIns="68577" bIns="34289" rtlCol="0" anchor="ctr"/>
              <a:lstStyle/>
              <a:p>
                <a:pPr algn="ctr" defTabSz="685564"/>
                <a:endParaRPr lang="en-GB" sz="1200" dirty="0">
                  <a:solidFill>
                    <a:srgbClr val="FFFFFF"/>
                  </a:solidFill>
                </a:endParaRPr>
              </a:p>
            </p:txBody>
          </p:sp>
        </p:grpSp>
        <p:grpSp>
          <p:nvGrpSpPr>
            <p:cNvPr id="129" name="Group 128"/>
            <p:cNvGrpSpPr/>
            <p:nvPr/>
          </p:nvGrpSpPr>
          <p:grpSpPr>
            <a:xfrm>
              <a:off x="2735718" y="3460535"/>
              <a:ext cx="2187354" cy="33573"/>
              <a:chOff x="2791713" y="3753053"/>
              <a:chExt cx="2916472" cy="44764"/>
            </a:xfrm>
          </p:grpSpPr>
          <p:cxnSp>
            <p:nvCxnSpPr>
              <p:cNvPr id="130" name="Straight Connector 129"/>
              <p:cNvCxnSpPr/>
              <p:nvPr/>
            </p:nvCxnSpPr>
            <p:spPr>
              <a:xfrm>
                <a:off x="2791713" y="3775435"/>
                <a:ext cx="2916472" cy="0"/>
              </a:xfrm>
              <a:prstGeom prst="line">
                <a:avLst/>
              </a:prstGeom>
              <a:ln w="12700" cap="rnd" cmpd="sng">
                <a:solidFill>
                  <a:srgbClr val="002060"/>
                </a:solidFill>
                <a:round/>
                <a:headEnd w="med" len="med"/>
                <a:tailEnd w="sm" len="lg"/>
              </a:ln>
            </p:spPr>
            <p:style>
              <a:lnRef idx="1">
                <a:schemeClr val="accent1"/>
              </a:lnRef>
              <a:fillRef idx="0">
                <a:schemeClr val="accent1"/>
              </a:fillRef>
              <a:effectRef idx="0">
                <a:schemeClr val="accent1"/>
              </a:effectRef>
              <a:fontRef idx="minor">
                <a:schemeClr val="tx1"/>
              </a:fontRef>
            </p:style>
          </p:cxnSp>
          <p:sp>
            <p:nvSpPr>
              <p:cNvPr id="131" name="Diamond 130"/>
              <p:cNvSpPr/>
              <p:nvPr/>
            </p:nvSpPr>
            <p:spPr>
              <a:xfrm>
                <a:off x="4250368" y="3753053"/>
                <a:ext cx="48864" cy="44764"/>
              </a:xfrm>
              <a:prstGeom prst="diamond">
                <a:avLst/>
              </a:prstGeom>
              <a:solidFill>
                <a:srgbClr val="00B7FF"/>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564"/>
                <a:endParaRPr lang="en-GB" sz="1200">
                  <a:solidFill>
                    <a:srgbClr val="FFFFFF"/>
                  </a:solidFill>
                </a:endParaRPr>
              </a:p>
            </p:txBody>
          </p:sp>
        </p:grpSp>
        <p:grpSp>
          <p:nvGrpSpPr>
            <p:cNvPr id="132" name="Group 131"/>
            <p:cNvGrpSpPr/>
            <p:nvPr/>
          </p:nvGrpSpPr>
          <p:grpSpPr>
            <a:xfrm>
              <a:off x="1565342" y="4296214"/>
              <a:ext cx="5081587" cy="48774"/>
              <a:chOff x="1328210" y="4371975"/>
              <a:chExt cx="6339415" cy="48626"/>
            </a:xfrm>
          </p:grpSpPr>
          <p:cxnSp>
            <p:nvCxnSpPr>
              <p:cNvPr id="133" name="Straight Connector 132"/>
              <p:cNvCxnSpPr/>
              <p:nvPr/>
            </p:nvCxnSpPr>
            <p:spPr>
              <a:xfrm flipV="1">
                <a:off x="1328210" y="4371975"/>
                <a:ext cx="6339415" cy="9525"/>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262361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302747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341609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381233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462005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5031530" y="4374877"/>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5427770" y="4374882"/>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5831630" y="4374882"/>
                <a:ext cx="0" cy="45719"/>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grpSp>
        <p:sp>
          <p:nvSpPr>
            <p:cNvPr id="145" name="TextBox 144"/>
            <p:cNvSpPr txBox="1"/>
            <p:nvPr/>
          </p:nvSpPr>
          <p:spPr>
            <a:xfrm>
              <a:off x="2220236" y="4533556"/>
              <a:ext cx="1397750" cy="177435"/>
            </a:xfrm>
            <a:prstGeom prst="rect">
              <a:avLst/>
            </a:prstGeom>
            <a:noFill/>
          </p:spPr>
          <p:txBody>
            <a:bodyPr wrap="square" lIns="68562" tIns="34281" rIns="68562" bIns="34281" rtlCol="0">
              <a:spAutoFit/>
            </a:bodyPr>
            <a:lstStyle/>
            <a:p>
              <a:pPr defTabSz="685564"/>
              <a:r>
                <a:rPr lang="en-US" sz="900" b="1" dirty="0" err="1">
                  <a:solidFill>
                    <a:srgbClr val="001965"/>
                  </a:solidFill>
                </a:rPr>
                <a:t>Favours</a:t>
              </a:r>
              <a:r>
                <a:rPr lang="en-US" sz="900" b="1" dirty="0">
                  <a:solidFill>
                    <a:srgbClr val="001965"/>
                  </a:solidFill>
                </a:rPr>
                <a:t> premix</a:t>
              </a:r>
            </a:p>
          </p:txBody>
        </p:sp>
        <p:sp>
          <p:nvSpPr>
            <p:cNvPr id="146" name="TextBox 145"/>
            <p:cNvSpPr txBox="1"/>
            <p:nvPr/>
          </p:nvSpPr>
          <p:spPr>
            <a:xfrm>
              <a:off x="4023362" y="4533556"/>
              <a:ext cx="1610139" cy="177435"/>
            </a:xfrm>
            <a:prstGeom prst="rect">
              <a:avLst/>
            </a:prstGeom>
            <a:noFill/>
          </p:spPr>
          <p:txBody>
            <a:bodyPr wrap="square" lIns="68562" tIns="34281" rIns="68562" bIns="34281" rtlCol="0">
              <a:spAutoFit/>
            </a:bodyPr>
            <a:lstStyle/>
            <a:p>
              <a:pPr defTabSz="685564"/>
              <a:r>
                <a:rPr lang="en-US" sz="900" b="1" dirty="0" err="1">
                  <a:solidFill>
                    <a:srgbClr val="001965"/>
                  </a:solidFill>
                </a:rPr>
                <a:t>Favours</a:t>
              </a:r>
              <a:r>
                <a:rPr lang="en-US" sz="900" b="1" dirty="0">
                  <a:solidFill>
                    <a:srgbClr val="001965"/>
                  </a:solidFill>
                </a:rPr>
                <a:t> basal-bolus</a:t>
              </a:r>
            </a:p>
          </p:txBody>
        </p:sp>
      </p:grpSp>
      <p:sp>
        <p:nvSpPr>
          <p:cNvPr id="147" name="TextBox 146"/>
          <p:cNvSpPr txBox="1"/>
          <p:nvPr/>
        </p:nvSpPr>
        <p:spPr bwMode="auto">
          <a:xfrm rot="10800000" flipV="1">
            <a:off x="7262944" y="5906134"/>
            <a:ext cx="1507882" cy="571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1424" tIns="25717" rIns="51424" bIns="25717" rtlCol="0">
            <a:spAutoFit/>
          </a:bodyPr>
          <a:lstStyle/>
          <a:p>
            <a:pPr algn="ctr" defTabSz="514184"/>
            <a:r>
              <a:rPr lang="en-US" sz="1125" dirty="0">
                <a:solidFill>
                  <a:srgbClr val="002060"/>
                </a:solidFill>
              </a:rPr>
              <a:t>Note: weights are from random effective analysis   </a:t>
            </a:r>
          </a:p>
        </p:txBody>
      </p:sp>
    </p:spTree>
    <p:extLst>
      <p:ext uri="{BB962C8B-B14F-4D97-AF65-F5344CB8AC3E}">
        <p14:creationId xmlns:p14="http://schemas.microsoft.com/office/powerpoint/2010/main" val="4448641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fill="hold"/>
                                        <p:tgtEl>
                                          <p:spTgt spid="90"/>
                                        </p:tgtEl>
                                        <p:attrNameLst>
                                          <p:attrName>ppt_x</p:attrName>
                                        </p:attrNameLst>
                                      </p:cBhvr>
                                      <p:tavLst>
                                        <p:tav tm="0">
                                          <p:val>
                                            <p:strVal val="#ppt_x"/>
                                          </p:val>
                                        </p:tav>
                                        <p:tav tm="100000">
                                          <p:val>
                                            <p:strVal val="#ppt_x"/>
                                          </p:val>
                                        </p:tav>
                                      </p:tavLst>
                                    </p:anim>
                                    <p:anim calcmode="lin" valueType="num">
                                      <p:cBhvr additive="base">
                                        <p:cTn id="8" dur="500" fill="hold"/>
                                        <p:tgtEl>
                                          <p:spTgt spid="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852E0-2E78-BBF3-B1F9-47EDA06874EA}"/>
              </a:ext>
            </a:extLst>
          </p:cNvPr>
          <p:cNvSpPr>
            <a:spLocks noGrp="1"/>
          </p:cNvSpPr>
          <p:nvPr>
            <p:ph type="title"/>
          </p:nvPr>
        </p:nvSpPr>
        <p:spPr/>
        <p:txBody>
          <a:bodyPr/>
          <a:lstStyle/>
          <a:p>
            <a:r>
              <a:rPr lang="en-US" dirty="0"/>
              <a:t>WHY DO PATIENTS GAIN WEIGHT ON INSULIN?</a:t>
            </a:r>
            <a:endParaRPr lang="en-ZA" dirty="0"/>
          </a:p>
        </p:txBody>
      </p:sp>
      <p:sp>
        <p:nvSpPr>
          <p:cNvPr id="3" name="Content Placeholder 2">
            <a:extLst>
              <a:ext uri="{FF2B5EF4-FFF2-40B4-BE49-F238E27FC236}">
                <a16:creationId xmlns:a16="http://schemas.microsoft.com/office/drawing/2014/main" id="{02446027-F411-A2F5-E00D-0BF6AF66BD4A}"/>
              </a:ext>
            </a:extLst>
          </p:cNvPr>
          <p:cNvSpPr>
            <a:spLocks noGrp="1"/>
          </p:cNvSpPr>
          <p:nvPr>
            <p:ph idx="1"/>
          </p:nvPr>
        </p:nvSpPr>
        <p:spPr/>
        <p:txBody>
          <a:bodyPr>
            <a:normAutofit/>
          </a:bodyPr>
          <a:lstStyle/>
          <a:p>
            <a:r>
              <a:rPr lang="en-US" sz="2400" dirty="0"/>
              <a:t>Insulin is a anabolic growth hormone</a:t>
            </a:r>
          </a:p>
          <a:p>
            <a:endParaRPr lang="en-US" sz="2400" dirty="0"/>
          </a:p>
          <a:p>
            <a:r>
              <a:rPr lang="en-US" sz="2400" dirty="0"/>
              <a:t>Insulin doses need to be titrated correctly</a:t>
            </a:r>
          </a:p>
          <a:p>
            <a:endParaRPr lang="en-US" sz="2400" dirty="0"/>
          </a:p>
          <a:p>
            <a:r>
              <a:rPr lang="en-US" sz="2400" dirty="0" err="1"/>
              <a:t>Hypoglycaemia</a:t>
            </a:r>
            <a:r>
              <a:rPr lang="en-US" sz="2400" dirty="0"/>
              <a:t> causes increased food intake</a:t>
            </a:r>
          </a:p>
          <a:p>
            <a:endParaRPr lang="en-US" sz="2400" dirty="0"/>
          </a:p>
          <a:p>
            <a:r>
              <a:rPr lang="en-US" sz="2400" dirty="0"/>
              <a:t>Titrating premixed insulins based on average glucose values can cause weight gain secondary to defensive eating and eating to “feed” the insulin</a:t>
            </a:r>
            <a:endParaRPr lang="en-ZA" sz="2400" dirty="0"/>
          </a:p>
        </p:txBody>
      </p:sp>
    </p:spTree>
    <p:extLst>
      <p:ext uri="{BB962C8B-B14F-4D97-AF65-F5344CB8AC3E}">
        <p14:creationId xmlns:p14="http://schemas.microsoft.com/office/powerpoint/2010/main" val="389012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0D20F-FEFE-49A9-A0A9-C3427A3139E6}"/>
              </a:ext>
            </a:extLst>
          </p:cNvPr>
          <p:cNvSpPr>
            <a:spLocks noGrp="1"/>
          </p:cNvSpPr>
          <p:nvPr>
            <p:ph type="title"/>
          </p:nvPr>
        </p:nvSpPr>
        <p:spPr>
          <a:xfrm>
            <a:off x="417312" y="1054051"/>
            <a:ext cx="8172000" cy="741704"/>
          </a:xfrm>
        </p:spPr>
        <p:txBody>
          <a:bodyPr>
            <a:normAutofit fontScale="90000"/>
          </a:bodyPr>
          <a:lstStyle/>
          <a:p>
            <a:r>
              <a:rPr lang="en-US" sz="2400" dirty="0"/>
              <a:t>Realizing the link between blood glucose to diabetes-related complications </a:t>
            </a:r>
          </a:p>
        </p:txBody>
      </p:sp>
      <p:sp>
        <p:nvSpPr>
          <p:cNvPr id="3" name="Text Placeholder 2">
            <a:extLst>
              <a:ext uri="{FF2B5EF4-FFF2-40B4-BE49-F238E27FC236}">
                <a16:creationId xmlns:a16="http://schemas.microsoft.com/office/drawing/2014/main" id="{DBD06026-4CD1-43F8-9885-14EC7C1D7832}"/>
              </a:ext>
            </a:extLst>
          </p:cNvPr>
          <p:cNvSpPr>
            <a:spLocks noGrp="1"/>
          </p:cNvSpPr>
          <p:nvPr>
            <p:ph type="body" sz="quarter" idx="13"/>
          </p:nvPr>
        </p:nvSpPr>
        <p:spPr>
          <a:xfrm>
            <a:off x="395324" y="5403502"/>
            <a:ext cx="6489000" cy="507416"/>
          </a:xfrm>
        </p:spPr>
        <p:txBody>
          <a:bodyPr/>
          <a:lstStyle/>
          <a:p>
            <a:r>
              <a:rPr lang="en-US" sz="675" dirty="0"/>
              <a:t>* Other hallmark trials include ACCORD; ADVANCE; VADT.</a:t>
            </a:r>
            <a:br>
              <a:rPr lang="en-US" sz="675" dirty="0"/>
            </a:br>
            <a:r>
              <a:rPr lang="en-US" sz="675" dirty="0"/>
              <a:t>HbA</a:t>
            </a:r>
            <a:r>
              <a:rPr lang="en-US" sz="675" baseline="-25000" dirty="0"/>
              <a:t>1c</a:t>
            </a:r>
            <a:r>
              <a:rPr lang="en-US" sz="675" dirty="0"/>
              <a:t>, glycated hemoglobin</a:t>
            </a:r>
            <a:r>
              <a:rPr lang="en-US" sz="675" baseline="-25000" dirty="0"/>
              <a:t>; </a:t>
            </a:r>
            <a:r>
              <a:rPr lang="en-US" sz="675" dirty="0"/>
              <a:t>SMBG, Self-monitoring of blood glucose; UKPDS, The UK Prospective Diabetes Study  </a:t>
            </a:r>
            <a:br>
              <a:rPr lang="en-US" sz="675" dirty="0"/>
            </a:br>
            <a:r>
              <a:rPr lang="en-US" sz="675" dirty="0"/>
              <a:t> 1. UK Prospective Diabetes Study (UKPDS) Group.. The Lancet. 1998;352(9131):837–853. 2. DCCT. The Diabetes Control and Complications Trial Research Group. N </a:t>
            </a:r>
            <a:r>
              <a:rPr lang="en-US" sz="675" dirty="0" err="1"/>
              <a:t>Engl</a:t>
            </a:r>
            <a:r>
              <a:rPr lang="en-US" sz="675" dirty="0"/>
              <a:t> J Med. 1993;329(14):977–986 </a:t>
            </a:r>
          </a:p>
        </p:txBody>
      </p:sp>
      <p:grpSp>
        <p:nvGrpSpPr>
          <p:cNvPr id="4" name="Group 3">
            <a:extLst>
              <a:ext uri="{FF2B5EF4-FFF2-40B4-BE49-F238E27FC236}">
                <a16:creationId xmlns:a16="http://schemas.microsoft.com/office/drawing/2014/main" id="{288401DD-0C7C-4F1B-82FA-62B6030488B7}"/>
              </a:ext>
            </a:extLst>
          </p:cNvPr>
          <p:cNvGrpSpPr/>
          <p:nvPr/>
        </p:nvGrpSpPr>
        <p:grpSpPr>
          <a:xfrm>
            <a:off x="472294" y="3618825"/>
            <a:ext cx="8089468" cy="1551502"/>
            <a:chOff x="629725" y="3682099"/>
            <a:chExt cx="10785957" cy="2068669"/>
          </a:xfrm>
        </p:grpSpPr>
        <p:sp>
          <p:nvSpPr>
            <p:cNvPr id="30" name="Rectangle 29">
              <a:extLst>
                <a:ext uri="{FF2B5EF4-FFF2-40B4-BE49-F238E27FC236}">
                  <a16:creationId xmlns:a16="http://schemas.microsoft.com/office/drawing/2014/main" id="{8F150FF0-D678-48E4-A60B-749C75077D07}"/>
                </a:ext>
              </a:extLst>
            </p:cNvPr>
            <p:cNvSpPr/>
            <p:nvPr/>
          </p:nvSpPr>
          <p:spPr>
            <a:xfrm>
              <a:off x="629725" y="3682099"/>
              <a:ext cx="10785957" cy="2068669"/>
            </a:xfrm>
            <a:prstGeom prst="rect">
              <a:avLst/>
            </a:prstGeom>
            <a:solidFill>
              <a:srgbClr val="CCDE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4000" tIns="27000" rIns="54000" bIns="27000" numCol="1" spcCol="0" rtlCol="0" fromWordArt="0" anchor="ctr" anchorCtr="0" forceAA="0" compatLnSpc="1">
              <a:prstTxWarp prst="textNoShape">
                <a:avLst/>
              </a:prstTxWarp>
              <a:noAutofit/>
            </a:bodyPr>
            <a:lstStyle/>
            <a:p>
              <a:pPr defTabSz="685800" fontAlgn="auto">
                <a:spcBef>
                  <a:spcPts val="0"/>
                </a:spcBef>
                <a:spcAft>
                  <a:spcPts val="0"/>
                </a:spcAft>
                <a:defRPr/>
              </a:pPr>
              <a:endParaRPr lang="en-GB" sz="1500" dirty="0" err="1">
                <a:solidFill>
                  <a:srgbClr val="939AA7"/>
                </a:solidFill>
                <a:latin typeface="Apis For Office"/>
              </a:endParaRPr>
            </a:p>
          </p:txBody>
        </p:sp>
        <p:sp>
          <p:nvSpPr>
            <p:cNvPr id="31" name="TextBox 30">
              <a:extLst>
                <a:ext uri="{FF2B5EF4-FFF2-40B4-BE49-F238E27FC236}">
                  <a16:creationId xmlns:a16="http://schemas.microsoft.com/office/drawing/2014/main" id="{4B378C75-8541-42EC-AFDD-B50B3EDCECD8}"/>
                </a:ext>
              </a:extLst>
            </p:cNvPr>
            <p:cNvSpPr txBox="1"/>
            <p:nvPr/>
          </p:nvSpPr>
          <p:spPr>
            <a:xfrm>
              <a:off x="755136" y="3737535"/>
              <a:ext cx="2467228" cy="215101"/>
            </a:xfrm>
            <a:prstGeom prst="rect">
              <a:avLst/>
            </a:prstGeom>
          </p:spPr>
          <p:txBody>
            <a:bodyPr wrap="square" lIns="0" tIns="0" rIns="0" bIns="0" rtlCol="0">
              <a:spAutoFit/>
            </a:bodyPr>
            <a:lstStyle>
              <a:defPPr>
                <a:defRPr lang="en-US"/>
              </a:defPPr>
              <a:lvl1pPr>
                <a:lnSpc>
                  <a:spcPct val="120000"/>
                </a:lnSpc>
                <a:defRPr sz="1000">
                  <a:solidFill>
                    <a:srgbClr val="001965"/>
                  </a:solidFill>
                  <a:latin typeface="Apis Light"/>
                </a:defRPr>
              </a:lvl1pPr>
            </a:lstStyle>
            <a:p>
              <a:pPr defTabSz="685800" fontAlgn="auto">
                <a:lnSpc>
                  <a:spcPct val="130000"/>
                </a:lnSpc>
                <a:spcBef>
                  <a:spcPts val="0"/>
                </a:spcBef>
                <a:spcAft>
                  <a:spcPts val="0"/>
                </a:spcAft>
                <a:defRPr/>
              </a:pPr>
              <a:r>
                <a:rPr lang="en-GB" sz="900" b="1" dirty="0">
                  <a:latin typeface="Apis For Office"/>
                </a:rPr>
                <a:t>The UKPDS :</a:t>
              </a:r>
            </a:p>
          </p:txBody>
        </p:sp>
        <p:grpSp>
          <p:nvGrpSpPr>
            <p:cNvPr id="10" name="Group 9">
              <a:extLst>
                <a:ext uri="{FF2B5EF4-FFF2-40B4-BE49-F238E27FC236}">
                  <a16:creationId xmlns:a16="http://schemas.microsoft.com/office/drawing/2014/main" id="{09CCE348-5D80-4339-B90E-43A89AB2F1FC}"/>
                </a:ext>
              </a:extLst>
            </p:cNvPr>
            <p:cNvGrpSpPr/>
            <p:nvPr/>
          </p:nvGrpSpPr>
          <p:grpSpPr>
            <a:xfrm>
              <a:off x="668225" y="3972295"/>
              <a:ext cx="10449696" cy="1670578"/>
              <a:chOff x="6400449" y="4065612"/>
              <a:chExt cx="4902593" cy="1440045"/>
            </a:xfrm>
          </p:grpSpPr>
          <p:cxnSp>
            <p:nvCxnSpPr>
              <p:cNvPr id="37" name="Connector: Elbow 36">
                <a:extLst>
                  <a:ext uri="{FF2B5EF4-FFF2-40B4-BE49-F238E27FC236}">
                    <a16:creationId xmlns:a16="http://schemas.microsoft.com/office/drawing/2014/main" id="{E7D0BF5C-370F-4705-9AD8-E2BB02B89319}"/>
                  </a:ext>
                </a:extLst>
              </p:cNvPr>
              <p:cNvCxnSpPr>
                <a:cxnSpLocks/>
                <a:endCxn id="47" idx="3"/>
              </p:cNvCxnSpPr>
              <p:nvPr/>
            </p:nvCxnSpPr>
            <p:spPr>
              <a:xfrm>
                <a:off x="6449394" y="4065612"/>
                <a:ext cx="4785562" cy="1166440"/>
              </a:xfrm>
              <a:prstGeom prst="bentConnector2">
                <a:avLst/>
              </a:prstGeom>
              <a:ln w="28575">
                <a:solidFill>
                  <a:srgbClr val="3B97DE"/>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43F1646F-6060-4D32-8244-73FC16C3ECE1}"/>
                  </a:ext>
                </a:extLst>
              </p:cNvPr>
              <p:cNvSpPr/>
              <p:nvPr/>
            </p:nvSpPr>
            <p:spPr>
              <a:xfrm>
                <a:off x="6400449" y="4131498"/>
                <a:ext cx="4457323" cy="265304"/>
              </a:xfrm>
              <a:prstGeom prst="rect">
                <a:avLst/>
              </a:prstGeom>
            </p:spPr>
            <p:txBody>
              <a:bodyPr wrap="square">
                <a:spAutoFit/>
              </a:bodyPr>
              <a:lstStyle/>
              <a:p>
                <a:pPr defTabSz="685800" fontAlgn="auto">
                  <a:spcBef>
                    <a:spcPts val="0"/>
                  </a:spcBef>
                  <a:spcAft>
                    <a:spcPts val="0"/>
                  </a:spcAft>
                  <a:defRPr/>
                </a:pPr>
                <a:r>
                  <a:rPr lang="en-GB" sz="900" b="1" i="1" dirty="0">
                    <a:solidFill>
                      <a:srgbClr val="001965"/>
                    </a:solidFill>
                    <a:latin typeface="Apis For Office"/>
                  </a:rPr>
                  <a:t>Every 1% reduction in HbA</a:t>
                </a:r>
                <a:r>
                  <a:rPr lang="en-GB" sz="900" b="1" i="1" baseline="-25000" dirty="0">
                    <a:solidFill>
                      <a:srgbClr val="001965"/>
                    </a:solidFill>
                    <a:latin typeface="Apis For Office"/>
                  </a:rPr>
                  <a:t>1c</a:t>
                </a:r>
                <a:r>
                  <a:rPr lang="en-GB" sz="900" b="1" i="1" dirty="0">
                    <a:solidFill>
                      <a:srgbClr val="001965"/>
                    </a:solidFill>
                    <a:latin typeface="Apis For Office"/>
                  </a:rPr>
                  <a:t> can reduce long-term diabetes complications</a:t>
                </a:r>
                <a:endParaRPr lang="en-GB" sz="900" b="1" i="1" baseline="30000" dirty="0">
                  <a:solidFill>
                    <a:srgbClr val="001965"/>
                  </a:solidFill>
                  <a:latin typeface="Apis For Office"/>
                </a:endParaRPr>
              </a:p>
            </p:txBody>
          </p:sp>
          <p:grpSp>
            <p:nvGrpSpPr>
              <p:cNvPr id="55" name="Group 54">
                <a:extLst>
                  <a:ext uri="{FF2B5EF4-FFF2-40B4-BE49-F238E27FC236}">
                    <a16:creationId xmlns:a16="http://schemas.microsoft.com/office/drawing/2014/main" id="{2358C564-FA6B-4D52-B23D-89A7CC80C29A}"/>
                  </a:ext>
                </a:extLst>
              </p:cNvPr>
              <p:cNvGrpSpPr/>
              <p:nvPr/>
            </p:nvGrpSpPr>
            <p:grpSpPr>
              <a:xfrm>
                <a:off x="6449397" y="4528115"/>
                <a:ext cx="4497074" cy="777672"/>
                <a:chOff x="6449397" y="4519508"/>
                <a:chExt cx="3737015" cy="736019"/>
              </a:xfrm>
            </p:grpSpPr>
            <p:grpSp>
              <p:nvGrpSpPr>
                <p:cNvPr id="52" name="Group 51">
                  <a:extLst>
                    <a:ext uri="{FF2B5EF4-FFF2-40B4-BE49-F238E27FC236}">
                      <a16:creationId xmlns:a16="http://schemas.microsoft.com/office/drawing/2014/main" id="{614499D1-782F-435D-9A8A-5BBE4A56F857}"/>
                    </a:ext>
                  </a:extLst>
                </p:cNvPr>
                <p:cNvGrpSpPr/>
                <p:nvPr/>
              </p:nvGrpSpPr>
              <p:grpSpPr>
                <a:xfrm>
                  <a:off x="6449398" y="4798185"/>
                  <a:ext cx="3526269" cy="185155"/>
                  <a:chOff x="6449398" y="4798185"/>
                  <a:chExt cx="3526269" cy="185155"/>
                </a:xfrm>
              </p:grpSpPr>
              <p:sp>
                <p:nvSpPr>
                  <p:cNvPr id="35" name="Rectangle 34">
                    <a:extLst>
                      <a:ext uri="{FF2B5EF4-FFF2-40B4-BE49-F238E27FC236}">
                        <a16:creationId xmlns:a16="http://schemas.microsoft.com/office/drawing/2014/main" id="{22B3D4A7-AE30-46F1-B0CC-2E8EEE745137}"/>
                      </a:ext>
                    </a:extLst>
                  </p:cNvPr>
                  <p:cNvSpPr/>
                  <p:nvPr/>
                </p:nvSpPr>
                <p:spPr>
                  <a:xfrm>
                    <a:off x="6449398" y="4798185"/>
                    <a:ext cx="3526269" cy="18515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nchorCtr="0"/>
                  <a:lstStyle/>
                  <a:p>
                    <a:pPr algn="ctr" defTabSz="685800" fontAlgn="auto">
                      <a:spcBef>
                        <a:spcPts val="0"/>
                      </a:spcBef>
                      <a:spcAft>
                        <a:spcPts val="0"/>
                      </a:spcAft>
                      <a:defRPr/>
                    </a:pPr>
                    <a:endParaRPr lang="en-GB" sz="900" dirty="0" err="1">
                      <a:solidFill>
                        <a:srgbClr val="FFFFFF"/>
                      </a:solidFill>
                      <a:latin typeface="Apis For Office"/>
                    </a:endParaRPr>
                  </a:p>
                </p:txBody>
              </p:sp>
              <p:sp>
                <p:nvSpPr>
                  <p:cNvPr id="40" name="TextBox 39">
                    <a:extLst>
                      <a:ext uri="{FF2B5EF4-FFF2-40B4-BE49-F238E27FC236}">
                        <a16:creationId xmlns:a16="http://schemas.microsoft.com/office/drawing/2014/main" id="{6319827C-7EC2-4929-B778-281072F94D86}"/>
                      </a:ext>
                    </a:extLst>
                  </p:cNvPr>
                  <p:cNvSpPr txBox="1"/>
                  <p:nvPr/>
                </p:nvSpPr>
                <p:spPr>
                  <a:xfrm>
                    <a:off x="6521151" y="4808670"/>
                    <a:ext cx="593294" cy="164188"/>
                  </a:xfrm>
                  <a:prstGeom prst="rect">
                    <a:avLst/>
                  </a:prstGeom>
                  <a:noFill/>
                </p:spPr>
                <p:txBody>
                  <a:bodyPr wrap="none" lIns="0" tIns="0" rIns="0" bIns="0" rtlCol="0" anchor="ctr" anchorCtr="0">
                    <a:spAutoFit/>
                  </a:bodyPr>
                  <a:lstStyle/>
                  <a:p>
                    <a:pPr defTabSz="685800" fontAlgn="auto">
                      <a:lnSpc>
                        <a:spcPct val="120000"/>
                      </a:lnSpc>
                      <a:spcBef>
                        <a:spcPts val="0"/>
                      </a:spcBef>
                      <a:spcAft>
                        <a:spcPts val="0"/>
                      </a:spcAft>
                      <a:defRPr/>
                    </a:pPr>
                    <a:r>
                      <a:rPr lang="en-GB" sz="900" dirty="0">
                        <a:solidFill>
                          <a:srgbClr val="FFFFFF"/>
                        </a:solidFill>
                        <a:latin typeface="Apis For Office"/>
                      </a:rPr>
                      <a:t>Microvascular disease</a:t>
                    </a:r>
                  </a:p>
                </p:txBody>
              </p:sp>
              <p:sp>
                <p:nvSpPr>
                  <p:cNvPr id="43" name="TextBox 42">
                    <a:extLst>
                      <a:ext uri="{FF2B5EF4-FFF2-40B4-BE49-F238E27FC236}">
                        <a16:creationId xmlns:a16="http://schemas.microsoft.com/office/drawing/2014/main" id="{1C375152-8371-402A-A5A6-C6E5789FEE90}"/>
                      </a:ext>
                    </a:extLst>
                  </p:cNvPr>
                  <p:cNvSpPr txBox="1"/>
                  <p:nvPr/>
                </p:nvSpPr>
                <p:spPr>
                  <a:xfrm>
                    <a:off x="9799808" y="4808670"/>
                    <a:ext cx="119992" cy="164188"/>
                  </a:xfrm>
                  <a:prstGeom prst="rect">
                    <a:avLst/>
                  </a:prstGeom>
                  <a:noFill/>
                </p:spPr>
                <p:txBody>
                  <a:bodyPr wrap="none" lIns="0" tIns="0" rIns="0" bIns="0" rtlCol="0" anchor="ctr" anchorCtr="0">
                    <a:spAutoFit/>
                  </a:bodyPr>
                  <a:lstStyle/>
                  <a:p>
                    <a:pPr algn="r" defTabSz="685800" fontAlgn="auto">
                      <a:lnSpc>
                        <a:spcPct val="120000"/>
                      </a:lnSpc>
                      <a:spcBef>
                        <a:spcPts val="0"/>
                      </a:spcBef>
                      <a:spcAft>
                        <a:spcPts val="0"/>
                      </a:spcAft>
                      <a:defRPr/>
                    </a:pPr>
                    <a:r>
                      <a:rPr lang="en-GB" sz="900" dirty="0">
                        <a:solidFill>
                          <a:srgbClr val="FFFFFF"/>
                        </a:solidFill>
                        <a:latin typeface="Apis For Office"/>
                      </a:rPr>
                      <a:t>37%</a:t>
                    </a:r>
                  </a:p>
                </p:txBody>
              </p:sp>
            </p:grpSp>
            <p:grpSp>
              <p:nvGrpSpPr>
                <p:cNvPr id="51" name="Group 50">
                  <a:extLst>
                    <a:ext uri="{FF2B5EF4-FFF2-40B4-BE49-F238E27FC236}">
                      <a16:creationId xmlns:a16="http://schemas.microsoft.com/office/drawing/2014/main" id="{DA83A14F-32A7-4D3F-9105-E3961E8A2F52}"/>
                    </a:ext>
                  </a:extLst>
                </p:cNvPr>
                <p:cNvGrpSpPr/>
                <p:nvPr/>
              </p:nvGrpSpPr>
              <p:grpSpPr>
                <a:xfrm>
                  <a:off x="6449397" y="5070372"/>
                  <a:ext cx="3737015" cy="185155"/>
                  <a:chOff x="6449397" y="5070372"/>
                  <a:chExt cx="3737015" cy="185155"/>
                </a:xfrm>
              </p:grpSpPr>
              <p:sp>
                <p:nvSpPr>
                  <p:cNvPr id="36" name="Rectangle 35">
                    <a:extLst>
                      <a:ext uri="{FF2B5EF4-FFF2-40B4-BE49-F238E27FC236}">
                        <a16:creationId xmlns:a16="http://schemas.microsoft.com/office/drawing/2014/main" id="{84BD6B40-4477-412A-A7F8-0E4B9A9A09FD}"/>
                      </a:ext>
                    </a:extLst>
                  </p:cNvPr>
                  <p:cNvSpPr/>
                  <p:nvPr/>
                </p:nvSpPr>
                <p:spPr>
                  <a:xfrm>
                    <a:off x="6449397" y="5070372"/>
                    <a:ext cx="3737015" cy="185155"/>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800" fontAlgn="auto">
                      <a:spcBef>
                        <a:spcPts val="0"/>
                      </a:spcBef>
                      <a:spcAft>
                        <a:spcPts val="0"/>
                      </a:spcAft>
                      <a:defRPr/>
                    </a:pPr>
                    <a:endParaRPr lang="en-GB" sz="900" dirty="0" err="1">
                      <a:solidFill>
                        <a:srgbClr val="FFFFFF"/>
                      </a:solidFill>
                      <a:latin typeface="Apis For Office"/>
                    </a:endParaRPr>
                  </a:p>
                </p:txBody>
              </p:sp>
              <p:sp>
                <p:nvSpPr>
                  <p:cNvPr id="39" name="TextBox 38">
                    <a:extLst>
                      <a:ext uri="{FF2B5EF4-FFF2-40B4-BE49-F238E27FC236}">
                        <a16:creationId xmlns:a16="http://schemas.microsoft.com/office/drawing/2014/main" id="{62558AA4-04A1-44C9-BAF3-2BC917C73E3F}"/>
                      </a:ext>
                    </a:extLst>
                  </p:cNvPr>
                  <p:cNvSpPr txBox="1"/>
                  <p:nvPr/>
                </p:nvSpPr>
                <p:spPr>
                  <a:xfrm>
                    <a:off x="6521151" y="5082322"/>
                    <a:ext cx="1683222" cy="164188"/>
                  </a:xfrm>
                  <a:prstGeom prst="rect">
                    <a:avLst/>
                  </a:prstGeom>
                  <a:noFill/>
                </p:spPr>
                <p:txBody>
                  <a:bodyPr wrap="none" lIns="0" tIns="0" rIns="0" bIns="0" rtlCol="0" anchor="ctr" anchorCtr="0">
                    <a:spAutoFit/>
                  </a:bodyPr>
                  <a:lstStyle/>
                  <a:p>
                    <a:pPr defTabSz="685800" fontAlgn="auto">
                      <a:lnSpc>
                        <a:spcPct val="120000"/>
                      </a:lnSpc>
                      <a:spcBef>
                        <a:spcPts val="0"/>
                      </a:spcBef>
                      <a:spcAft>
                        <a:spcPts val="0"/>
                      </a:spcAft>
                      <a:defRPr/>
                    </a:pPr>
                    <a:r>
                      <a:rPr lang="en-GB" sz="900" dirty="0">
                        <a:solidFill>
                          <a:srgbClr val="FFFFFF"/>
                        </a:solidFill>
                        <a:latin typeface="Apis For Office"/>
                      </a:rPr>
                      <a:t>Lower extremity amputation or fatal peripheral vascular disease</a:t>
                    </a:r>
                  </a:p>
                </p:txBody>
              </p:sp>
              <p:sp>
                <p:nvSpPr>
                  <p:cNvPr id="44" name="TextBox 43">
                    <a:extLst>
                      <a:ext uri="{FF2B5EF4-FFF2-40B4-BE49-F238E27FC236}">
                        <a16:creationId xmlns:a16="http://schemas.microsoft.com/office/drawing/2014/main" id="{065F6EA9-60B3-44BE-B6D6-3607311E6B34}"/>
                      </a:ext>
                    </a:extLst>
                  </p:cNvPr>
                  <p:cNvSpPr txBox="1"/>
                  <p:nvPr/>
                </p:nvSpPr>
                <p:spPr>
                  <a:xfrm>
                    <a:off x="10014879" y="5082322"/>
                    <a:ext cx="119992" cy="164188"/>
                  </a:xfrm>
                  <a:prstGeom prst="rect">
                    <a:avLst/>
                  </a:prstGeom>
                  <a:noFill/>
                </p:spPr>
                <p:txBody>
                  <a:bodyPr wrap="none" lIns="0" tIns="0" rIns="0" bIns="0" rtlCol="0" anchor="ctr" anchorCtr="0">
                    <a:spAutoFit/>
                  </a:bodyPr>
                  <a:lstStyle/>
                  <a:p>
                    <a:pPr algn="r" defTabSz="685800" fontAlgn="auto">
                      <a:lnSpc>
                        <a:spcPct val="120000"/>
                      </a:lnSpc>
                      <a:spcBef>
                        <a:spcPts val="0"/>
                      </a:spcBef>
                      <a:spcAft>
                        <a:spcPts val="0"/>
                      </a:spcAft>
                      <a:defRPr/>
                    </a:pPr>
                    <a:r>
                      <a:rPr lang="en-GB" sz="900" dirty="0">
                        <a:solidFill>
                          <a:srgbClr val="FFFFFF"/>
                        </a:solidFill>
                        <a:latin typeface="Apis For Office"/>
                      </a:rPr>
                      <a:t>43%</a:t>
                    </a:r>
                  </a:p>
                </p:txBody>
              </p:sp>
            </p:grpSp>
            <p:grpSp>
              <p:nvGrpSpPr>
                <p:cNvPr id="53" name="Group 52">
                  <a:extLst>
                    <a:ext uri="{FF2B5EF4-FFF2-40B4-BE49-F238E27FC236}">
                      <a16:creationId xmlns:a16="http://schemas.microsoft.com/office/drawing/2014/main" id="{5526D90D-1F3B-4CF1-AC76-6074D781A70C}"/>
                    </a:ext>
                  </a:extLst>
                </p:cNvPr>
                <p:cNvGrpSpPr/>
                <p:nvPr/>
              </p:nvGrpSpPr>
              <p:grpSpPr>
                <a:xfrm>
                  <a:off x="6449397" y="4519508"/>
                  <a:ext cx="2162236" cy="178720"/>
                  <a:chOff x="6449397" y="4519508"/>
                  <a:chExt cx="2162236" cy="178720"/>
                </a:xfrm>
              </p:grpSpPr>
              <p:sp>
                <p:nvSpPr>
                  <p:cNvPr id="34" name="Rectangle 33">
                    <a:extLst>
                      <a:ext uri="{FF2B5EF4-FFF2-40B4-BE49-F238E27FC236}">
                        <a16:creationId xmlns:a16="http://schemas.microsoft.com/office/drawing/2014/main" id="{58550F80-47B1-49BE-A12F-C08DECD0287B}"/>
                      </a:ext>
                    </a:extLst>
                  </p:cNvPr>
                  <p:cNvSpPr/>
                  <p:nvPr/>
                </p:nvSpPr>
                <p:spPr>
                  <a:xfrm>
                    <a:off x="6449397" y="4525991"/>
                    <a:ext cx="2162236" cy="172237"/>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800" fontAlgn="auto">
                      <a:spcBef>
                        <a:spcPts val="0"/>
                      </a:spcBef>
                      <a:spcAft>
                        <a:spcPts val="0"/>
                      </a:spcAft>
                      <a:defRPr/>
                    </a:pPr>
                    <a:endParaRPr lang="en-GB" sz="900" dirty="0" err="1">
                      <a:solidFill>
                        <a:srgbClr val="FFFFFF"/>
                      </a:solidFill>
                      <a:latin typeface="Apis For Office"/>
                    </a:endParaRPr>
                  </a:p>
                </p:txBody>
              </p:sp>
              <p:sp>
                <p:nvSpPr>
                  <p:cNvPr id="41" name="TextBox 40">
                    <a:extLst>
                      <a:ext uri="{FF2B5EF4-FFF2-40B4-BE49-F238E27FC236}">
                        <a16:creationId xmlns:a16="http://schemas.microsoft.com/office/drawing/2014/main" id="{37624B7C-0B94-445F-BEB6-602E6E990F5D}"/>
                      </a:ext>
                    </a:extLst>
                  </p:cNvPr>
                  <p:cNvSpPr txBox="1"/>
                  <p:nvPr/>
                </p:nvSpPr>
                <p:spPr>
                  <a:xfrm>
                    <a:off x="6521151" y="4519759"/>
                    <a:ext cx="545797" cy="163700"/>
                  </a:xfrm>
                  <a:prstGeom prst="rect">
                    <a:avLst/>
                  </a:prstGeom>
                  <a:noFill/>
                </p:spPr>
                <p:txBody>
                  <a:bodyPr wrap="none" lIns="0" tIns="0" rIns="0" bIns="0" rtlCol="0" anchor="ctr" anchorCtr="0">
                    <a:spAutoFit/>
                  </a:bodyPr>
                  <a:lstStyle/>
                  <a:p>
                    <a:pPr lvl="0">
                      <a:lnSpc>
                        <a:spcPct val="120000"/>
                      </a:lnSpc>
                      <a:defRPr/>
                    </a:pPr>
                    <a:r>
                      <a:rPr lang="en-GB" sz="900" dirty="0">
                        <a:solidFill>
                          <a:srgbClr val="FFFFFF"/>
                        </a:solidFill>
                      </a:rPr>
                      <a:t>Myocardial infarction</a:t>
                    </a:r>
                    <a:endParaRPr lang="en-GB" sz="900" dirty="0">
                      <a:solidFill>
                        <a:srgbClr val="FFFFFF"/>
                      </a:solidFill>
                      <a:latin typeface="Apis For Office"/>
                    </a:endParaRPr>
                  </a:p>
                </p:txBody>
              </p:sp>
              <p:sp>
                <p:nvSpPr>
                  <p:cNvPr id="45" name="TextBox 44">
                    <a:extLst>
                      <a:ext uri="{FF2B5EF4-FFF2-40B4-BE49-F238E27FC236}">
                        <a16:creationId xmlns:a16="http://schemas.microsoft.com/office/drawing/2014/main" id="{08E70345-FD1E-4E57-A067-C06720932A4A}"/>
                      </a:ext>
                    </a:extLst>
                  </p:cNvPr>
                  <p:cNvSpPr txBox="1"/>
                  <p:nvPr/>
                </p:nvSpPr>
                <p:spPr>
                  <a:xfrm>
                    <a:off x="8448285" y="4519508"/>
                    <a:ext cx="119992" cy="164189"/>
                  </a:xfrm>
                  <a:prstGeom prst="rect">
                    <a:avLst/>
                  </a:prstGeom>
                  <a:noFill/>
                </p:spPr>
                <p:txBody>
                  <a:bodyPr wrap="none" lIns="0" tIns="0" rIns="0" bIns="0" rtlCol="0" anchor="ctr" anchorCtr="0">
                    <a:spAutoFit/>
                  </a:bodyPr>
                  <a:lstStyle/>
                  <a:p>
                    <a:pPr algn="r" defTabSz="685800" fontAlgn="auto">
                      <a:lnSpc>
                        <a:spcPct val="120000"/>
                      </a:lnSpc>
                      <a:spcBef>
                        <a:spcPts val="0"/>
                      </a:spcBef>
                      <a:spcAft>
                        <a:spcPts val="0"/>
                      </a:spcAft>
                      <a:defRPr/>
                    </a:pPr>
                    <a:r>
                      <a:rPr lang="en-GB" sz="900" dirty="0">
                        <a:solidFill>
                          <a:srgbClr val="FFFFFF"/>
                        </a:solidFill>
                        <a:latin typeface="Apis For Office"/>
                      </a:rPr>
                      <a:t>14%</a:t>
                    </a:r>
                  </a:p>
                </p:txBody>
              </p:sp>
            </p:grpSp>
          </p:grpSp>
          <p:sp>
            <p:nvSpPr>
              <p:cNvPr id="47" name="Isosceles Triangle 46">
                <a:extLst>
                  <a:ext uri="{FF2B5EF4-FFF2-40B4-BE49-F238E27FC236}">
                    <a16:creationId xmlns:a16="http://schemas.microsoft.com/office/drawing/2014/main" id="{2AE5C8C9-897C-4B96-A6E3-01701617EA0E}"/>
                  </a:ext>
                </a:extLst>
              </p:cNvPr>
              <p:cNvSpPr/>
              <p:nvPr/>
            </p:nvSpPr>
            <p:spPr>
              <a:xfrm rot="10800000">
                <a:off x="11166870" y="5232052"/>
                <a:ext cx="136172" cy="273605"/>
              </a:xfrm>
              <a:prstGeom prst="triangle">
                <a:avLst/>
              </a:prstGeom>
              <a:solidFill>
                <a:schemeClr val="accent5"/>
              </a:solidFill>
              <a:ln>
                <a:solidFill>
                  <a:srgbClr val="3B97DE"/>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800" fontAlgn="auto">
                  <a:spcBef>
                    <a:spcPts val="0"/>
                  </a:spcBef>
                  <a:spcAft>
                    <a:spcPts val="0"/>
                  </a:spcAft>
                  <a:defRPr/>
                </a:pPr>
                <a:endParaRPr lang="en-GB" sz="900" dirty="0" err="1">
                  <a:solidFill>
                    <a:srgbClr val="FFFFFF"/>
                  </a:solidFill>
                  <a:latin typeface="Apis For Office"/>
                </a:endParaRPr>
              </a:p>
            </p:txBody>
          </p:sp>
        </p:grpSp>
      </p:grpSp>
      <p:sp>
        <p:nvSpPr>
          <p:cNvPr id="21" name="TextBox 20">
            <a:extLst>
              <a:ext uri="{FF2B5EF4-FFF2-40B4-BE49-F238E27FC236}">
                <a16:creationId xmlns:a16="http://schemas.microsoft.com/office/drawing/2014/main" id="{E4E89C09-6612-409C-BB75-F1DAE8A65F9F}"/>
              </a:ext>
            </a:extLst>
          </p:cNvPr>
          <p:cNvSpPr txBox="1"/>
          <p:nvPr/>
        </p:nvSpPr>
        <p:spPr>
          <a:xfrm>
            <a:off x="486000" y="2337664"/>
            <a:ext cx="1848727" cy="291905"/>
          </a:xfrm>
          <a:prstGeom prst="homePlate">
            <a:avLst>
              <a:gd name="adj" fmla="val 18675"/>
            </a:avLst>
          </a:prstGeom>
          <a:solidFill>
            <a:srgbClr val="3B97DE"/>
          </a:solidFill>
        </p:spPr>
        <p:txBody>
          <a:bodyPr wrap="square" lIns="68580" tIns="68580" rIns="68580" bIns="68580" rtlCol="0" anchor="ctr" anchorCtr="0">
            <a:noAutofit/>
          </a:bodyPr>
          <a:lstStyle/>
          <a:p>
            <a:pPr algn="ctr" defTabSz="685800" fontAlgn="auto">
              <a:lnSpc>
                <a:spcPct val="120000"/>
              </a:lnSpc>
              <a:spcBef>
                <a:spcPts val="0"/>
              </a:spcBef>
              <a:spcAft>
                <a:spcPts val="0"/>
              </a:spcAft>
              <a:defRPr/>
            </a:pPr>
            <a:r>
              <a:rPr lang="en-GB" sz="900" b="1" dirty="0">
                <a:solidFill>
                  <a:srgbClr val="FFFFFF"/>
                </a:solidFill>
                <a:latin typeface="Apis For Office"/>
              </a:rPr>
              <a:t>1970s</a:t>
            </a:r>
          </a:p>
        </p:txBody>
      </p:sp>
      <p:sp>
        <p:nvSpPr>
          <p:cNvPr id="19" name="Rectangle 18">
            <a:extLst>
              <a:ext uri="{FF2B5EF4-FFF2-40B4-BE49-F238E27FC236}">
                <a16:creationId xmlns:a16="http://schemas.microsoft.com/office/drawing/2014/main" id="{729C7564-D6C3-4DE5-B0B1-649DBF3075CB}"/>
              </a:ext>
            </a:extLst>
          </p:cNvPr>
          <p:cNvSpPr/>
          <p:nvPr/>
        </p:nvSpPr>
        <p:spPr>
          <a:xfrm>
            <a:off x="496700" y="2624476"/>
            <a:ext cx="1766715" cy="929267"/>
          </a:xfrm>
          <a:prstGeom prst="rect">
            <a:avLst/>
          </a:prstGeom>
          <a:solidFill>
            <a:srgbClr val="D8EAF8"/>
          </a:solidFill>
        </p:spPr>
        <p:txBody>
          <a:bodyPr wrap="square">
            <a:noAutofit/>
          </a:bodyPr>
          <a:lstStyle/>
          <a:p>
            <a:pPr algn="ctr" defTabSz="685800" fontAlgn="auto">
              <a:lnSpc>
                <a:spcPct val="130000"/>
              </a:lnSpc>
              <a:spcBef>
                <a:spcPts val="0"/>
              </a:spcBef>
              <a:spcAft>
                <a:spcPts val="0"/>
              </a:spcAft>
              <a:defRPr/>
            </a:pPr>
            <a:r>
              <a:rPr lang="en-US" sz="1050" dirty="0">
                <a:solidFill>
                  <a:srgbClr val="001965"/>
                </a:solidFill>
                <a:latin typeface="Apis For Office"/>
              </a:rPr>
              <a:t>SMBG</a:t>
            </a:r>
          </a:p>
          <a:p>
            <a:pPr algn="ctr" defTabSz="685800" fontAlgn="auto">
              <a:lnSpc>
                <a:spcPct val="130000"/>
              </a:lnSpc>
              <a:spcBef>
                <a:spcPts val="0"/>
              </a:spcBef>
              <a:spcAft>
                <a:spcPts val="0"/>
              </a:spcAft>
              <a:defRPr/>
            </a:pPr>
            <a:endParaRPr lang="en-GB" sz="1050" dirty="0">
              <a:solidFill>
                <a:srgbClr val="001965"/>
              </a:solidFill>
              <a:latin typeface="Apis For Office"/>
            </a:endParaRPr>
          </a:p>
          <a:p>
            <a:pPr algn="ctr" defTabSz="685800" fontAlgn="auto">
              <a:lnSpc>
                <a:spcPct val="130000"/>
              </a:lnSpc>
              <a:spcBef>
                <a:spcPts val="0"/>
              </a:spcBef>
              <a:spcAft>
                <a:spcPts val="0"/>
              </a:spcAft>
              <a:defRPr/>
            </a:pPr>
            <a:endParaRPr lang="en-GB" sz="1050" dirty="0">
              <a:solidFill>
                <a:srgbClr val="001965"/>
              </a:solidFill>
              <a:latin typeface="Apis For Office"/>
            </a:endParaRPr>
          </a:p>
          <a:p>
            <a:pPr algn="ctr" defTabSz="685800" fontAlgn="auto">
              <a:lnSpc>
                <a:spcPct val="130000"/>
              </a:lnSpc>
              <a:spcBef>
                <a:spcPts val="0"/>
              </a:spcBef>
              <a:spcAft>
                <a:spcPts val="0"/>
              </a:spcAft>
              <a:defRPr/>
            </a:pPr>
            <a:endParaRPr lang="en-GB" sz="1050" dirty="0">
              <a:solidFill>
                <a:srgbClr val="001965"/>
              </a:solidFill>
              <a:latin typeface="Apis For Office"/>
            </a:endParaRPr>
          </a:p>
          <a:p>
            <a:pPr algn="ctr" defTabSz="685800" fontAlgn="auto">
              <a:lnSpc>
                <a:spcPct val="130000"/>
              </a:lnSpc>
              <a:spcBef>
                <a:spcPts val="0"/>
              </a:spcBef>
              <a:spcAft>
                <a:spcPts val="0"/>
              </a:spcAft>
              <a:defRPr/>
            </a:pPr>
            <a:endParaRPr lang="en-GB" sz="1050" dirty="0">
              <a:solidFill>
                <a:srgbClr val="001965"/>
              </a:solidFill>
              <a:latin typeface="Apis For Office"/>
            </a:endParaRPr>
          </a:p>
          <a:p>
            <a:pPr algn="ctr" defTabSz="685800" fontAlgn="auto">
              <a:lnSpc>
                <a:spcPct val="130000"/>
              </a:lnSpc>
              <a:spcBef>
                <a:spcPts val="0"/>
              </a:spcBef>
              <a:spcAft>
                <a:spcPts val="0"/>
              </a:spcAft>
              <a:defRPr/>
            </a:pPr>
            <a:endParaRPr lang="en-GB" sz="1050" dirty="0">
              <a:solidFill>
                <a:srgbClr val="001965"/>
              </a:solidFill>
              <a:latin typeface="Apis For Office"/>
            </a:endParaRPr>
          </a:p>
        </p:txBody>
      </p:sp>
      <p:sp>
        <p:nvSpPr>
          <p:cNvPr id="17" name="Rectangle 16">
            <a:extLst>
              <a:ext uri="{FF2B5EF4-FFF2-40B4-BE49-F238E27FC236}">
                <a16:creationId xmlns:a16="http://schemas.microsoft.com/office/drawing/2014/main" id="{7EA538E8-3C8B-4640-ACB8-4512FCCE3D12}"/>
              </a:ext>
            </a:extLst>
          </p:cNvPr>
          <p:cNvSpPr/>
          <p:nvPr/>
        </p:nvSpPr>
        <p:spPr>
          <a:xfrm>
            <a:off x="2341167" y="2624476"/>
            <a:ext cx="1368821" cy="929267"/>
          </a:xfrm>
          <a:prstGeom prst="rect">
            <a:avLst/>
          </a:prstGeom>
          <a:solidFill>
            <a:srgbClr val="D8EAF8"/>
          </a:solidFill>
        </p:spPr>
        <p:txBody>
          <a:bodyPr wrap="square">
            <a:noAutofit/>
          </a:bodyPr>
          <a:lstStyle/>
          <a:p>
            <a:pPr algn="ctr" defTabSz="685800" fontAlgn="auto">
              <a:lnSpc>
                <a:spcPct val="130000"/>
              </a:lnSpc>
              <a:spcBef>
                <a:spcPts val="0"/>
              </a:spcBef>
              <a:spcAft>
                <a:spcPts val="0"/>
              </a:spcAft>
              <a:defRPr/>
            </a:pPr>
            <a:r>
              <a:rPr lang="en-GB" sz="1050">
                <a:solidFill>
                  <a:srgbClr val="001965"/>
                </a:solidFill>
                <a:latin typeface="Apis For Office"/>
              </a:rPr>
              <a:t>HbA</a:t>
            </a:r>
            <a:r>
              <a:rPr lang="en-GB" sz="1050" baseline="-25000">
                <a:solidFill>
                  <a:srgbClr val="001965"/>
                </a:solidFill>
                <a:latin typeface="Apis For Office"/>
              </a:rPr>
              <a:t>1c</a:t>
            </a:r>
            <a:endParaRPr lang="en-GB" sz="1050" baseline="-25000" dirty="0">
              <a:solidFill>
                <a:srgbClr val="001965"/>
              </a:solidFill>
              <a:latin typeface="Apis For Office"/>
            </a:endParaRPr>
          </a:p>
          <a:p>
            <a:pPr algn="ctr" defTabSz="685800" fontAlgn="auto">
              <a:lnSpc>
                <a:spcPct val="130000"/>
              </a:lnSpc>
              <a:spcBef>
                <a:spcPts val="0"/>
              </a:spcBef>
              <a:spcAft>
                <a:spcPts val="0"/>
              </a:spcAft>
              <a:defRPr/>
            </a:pPr>
            <a:endParaRPr lang="en-GB" sz="1050" baseline="-25000" dirty="0">
              <a:solidFill>
                <a:srgbClr val="001965"/>
              </a:solidFill>
              <a:latin typeface="Apis For Office"/>
            </a:endParaRPr>
          </a:p>
          <a:p>
            <a:pPr algn="ctr" defTabSz="685800" fontAlgn="auto">
              <a:lnSpc>
                <a:spcPct val="130000"/>
              </a:lnSpc>
              <a:spcBef>
                <a:spcPts val="0"/>
              </a:spcBef>
              <a:spcAft>
                <a:spcPts val="0"/>
              </a:spcAft>
              <a:defRPr/>
            </a:pPr>
            <a:endParaRPr lang="en-GB" sz="1050" baseline="-25000" dirty="0">
              <a:solidFill>
                <a:srgbClr val="001965"/>
              </a:solidFill>
              <a:latin typeface="Apis For Office"/>
            </a:endParaRPr>
          </a:p>
          <a:p>
            <a:pPr algn="ctr" defTabSz="685800" fontAlgn="auto">
              <a:lnSpc>
                <a:spcPct val="130000"/>
              </a:lnSpc>
              <a:spcBef>
                <a:spcPts val="0"/>
              </a:spcBef>
              <a:spcAft>
                <a:spcPts val="0"/>
              </a:spcAft>
              <a:defRPr/>
            </a:pPr>
            <a:endParaRPr lang="en-GB" sz="1050" baseline="-25000" dirty="0">
              <a:solidFill>
                <a:srgbClr val="001965"/>
              </a:solidFill>
              <a:latin typeface="Apis For Office"/>
            </a:endParaRPr>
          </a:p>
        </p:txBody>
      </p:sp>
      <p:sp>
        <p:nvSpPr>
          <p:cNvPr id="12" name="Rectangle 11">
            <a:extLst>
              <a:ext uri="{FF2B5EF4-FFF2-40B4-BE49-F238E27FC236}">
                <a16:creationId xmlns:a16="http://schemas.microsoft.com/office/drawing/2014/main" id="{C9C8DED6-0583-46BD-9238-3BFFA144382D}"/>
              </a:ext>
            </a:extLst>
          </p:cNvPr>
          <p:cNvSpPr/>
          <p:nvPr/>
        </p:nvSpPr>
        <p:spPr>
          <a:xfrm>
            <a:off x="7454481" y="2719135"/>
            <a:ext cx="1107281" cy="253659"/>
          </a:xfrm>
          <a:prstGeom prst="rect">
            <a:avLst/>
          </a:prstGeom>
          <a:solidFill>
            <a:srgbClr val="D8EAF8"/>
          </a:solidFill>
        </p:spPr>
        <p:txBody>
          <a:bodyPr wrap="square">
            <a:spAutoFit/>
          </a:bodyPr>
          <a:lstStyle/>
          <a:p>
            <a:pPr defTabSz="685800" fontAlgn="auto">
              <a:lnSpc>
                <a:spcPct val="130000"/>
              </a:lnSpc>
              <a:spcBef>
                <a:spcPts val="0"/>
              </a:spcBef>
              <a:spcAft>
                <a:spcPts val="0"/>
              </a:spcAft>
              <a:defRPr/>
            </a:pPr>
            <a:endParaRPr lang="en-GB" sz="900" dirty="0">
              <a:solidFill>
                <a:srgbClr val="001965"/>
              </a:solidFill>
              <a:highlight>
                <a:srgbClr val="00FF00"/>
              </a:highlight>
              <a:latin typeface="Apis For Office"/>
            </a:endParaRPr>
          </a:p>
        </p:txBody>
      </p:sp>
      <p:sp>
        <p:nvSpPr>
          <p:cNvPr id="26" name="TextBox 25">
            <a:extLst>
              <a:ext uri="{FF2B5EF4-FFF2-40B4-BE49-F238E27FC236}">
                <a16:creationId xmlns:a16="http://schemas.microsoft.com/office/drawing/2014/main" id="{91ED68F5-39C5-4906-BA3D-9F2FDE630DBA}"/>
              </a:ext>
            </a:extLst>
          </p:cNvPr>
          <p:cNvSpPr txBox="1"/>
          <p:nvPr/>
        </p:nvSpPr>
        <p:spPr>
          <a:xfrm>
            <a:off x="2332141" y="2337664"/>
            <a:ext cx="1432008" cy="291905"/>
          </a:xfrm>
          <a:prstGeom prst="chevron">
            <a:avLst>
              <a:gd name="adj" fmla="val 18675"/>
            </a:avLst>
          </a:prstGeom>
          <a:solidFill>
            <a:srgbClr val="3B97DE"/>
          </a:solidFill>
        </p:spPr>
        <p:txBody>
          <a:bodyPr wrap="none" lIns="68580" tIns="68580" rIns="68580" bIns="68580" rtlCol="0" anchor="ctr" anchorCtr="0">
            <a:noAutofit/>
          </a:bodyPr>
          <a:lstStyle/>
          <a:p>
            <a:pPr algn="ctr" defTabSz="685800" fontAlgn="auto">
              <a:lnSpc>
                <a:spcPct val="120000"/>
              </a:lnSpc>
              <a:spcBef>
                <a:spcPts val="0"/>
              </a:spcBef>
              <a:spcAft>
                <a:spcPts val="0"/>
              </a:spcAft>
              <a:defRPr/>
            </a:pPr>
            <a:r>
              <a:rPr lang="en-GB" sz="900" b="1" dirty="0">
                <a:solidFill>
                  <a:srgbClr val="FFFFFF"/>
                </a:solidFill>
                <a:latin typeface="Apis For Office"/>
              </a:rPr>
              <a:t>1970s</a:t>
            </a:r>
          </a:p>
        </p:txBody>
      </p:sp>
      <p:sp>
        <p:nvSpPr>
          <p:cNvPr id="48" name="TextBox 47">
            <a:extLst>
              <a:ext uri="{FF2B5EF4-FFF2-40B4-BE49-F238E27FC236}">
                <a16:creationId xmlns:a16="http://schemas.microsoft.com/office/drawing/2014/main" id="{B5A8A49E-7784-431D-83EA-A4A1FBBD9F48}"/>
              </a:ext>
            </a:extLst>
          </p:cNvPr>
          <p:cNvSpPr txBox="1"/>
          <p:nvPr/>
        </p:nvSpPr>
        <p:spPr>
          <a:xfrm>
            <a:off x="3761563" y="2337664"/>
            <a:ext cx="4896437" cy="291905"/>
          </a:xfrm>
          <a:prstGeom prst="chevron">
            <a:avLst>
              <a:gd name="adj" fmla="val 18675"/>
            </a:avLst>
          </a:prstGeom>
          <a:solidFill>
            <a:srgbClr val="3B97DE"/>
          </a:solidFill>
        </p:spPr>
        <p:txBody>
          <a:bodyPr wrap="none" lIns="68580" tIns="68580" rIns="68580" bIns="68580" rtlCol="0" anchor="ctr" anchorCtr="0">
            <a:noAutofit/>
          </a:bodyPr>
          <a:lstStyle/>
          <a:p>
            <a:pPr algn="ctr" defTabSz="685800" fontAlgn="auto">
              <a:lnSpc>
                <a:spcPct val="120000"/>
              </a:lnSpc>
              <a:spcBef>
                <a:spcPts val="0"/>
              </a:spcBef>
              <a:spcAft>
                <a:spcPts val="0"/>
              </a:spcAft>
              <a:defRPr/>
            </a:pPr>
            <a:r>
              <a:rPr lang="en-GB" sz="900" b="1" dirty="0">
                <a:solidFill>
                  <a:srgbClr val="FFFFFF"/>
                </a:solidFill>
                <a:latin typeface="Apis For Office"/>
              </a:rPr>
              <a:t>1990s - </a:t>
            </a:r>
            <a:r>
              <a:rPr lang="en-GB" sz="900" dirty="0">
                <a:solidFill>
                  <a:srgbClr val="001965"/>
                </a:solidFill>
                <a:latin typeface="Apis For Office"/>
              </a:rPr>
              <a:t> </a:t>
            </a:r>
            <a:r>
              <a:rPr lang="en-GB" sz="900" b="1" dirty="0">
                <a:solidFill>
                  <a:srgbClr val="FFFFFF"/>
                </a:solidFill>
                <a:latin typeface="Apis For Office"/>
              </a:rPr>
              <a:t>T</a:t>
            </a:r>
            <a:r>
              <a:rPr lang="en-GB" sz="900" b="1" dirty="0" err="1">
                <a:solidFill>
                  <a:srgbClr val="FFFFFF"/>
                </a:solidFill>
                <a:latin typeface="Apis For Office"/>
              </a:rPr>
              <a:t>ight</a:t>
            </a:r>
            <a:r>
              <a:rPr lang="en-GB" sz="900" b="1" dirty="0">
                <a:solidFill>
                  <a:srgbClr val="FFFFFF"/>
                </a:solidFill>
                <a:latin typeface="Apis For Office"/>
              </a:rPr>
              <a:t> glycaemic control has beneficial effects on microvascular outcomes</a:t>
            </a:r>
            <a:r>
              <a:rPr lang="en-GB" sz="900" b="1" baseline="30000" dirty="0">
                <a:solidFill>
                  <a:srgbClr val="FFFFFF"/>
                </a:solidFill>
                <a:latin typeface="Apis For Office"/>
              </a:rPr>
              <a:t>1,2</a:t>
            </a:r>
          </a:p>
        </p:txBody>
      </p:sp>
      <p:pic>
        <p:nvPicPr>
          <p:cNvPr id="5" name="Picture 4">
            <a:extLst>
              <a:ext uri="{FF2B5EF4-FFF2-40B4-BE49-F238E27FC236}">
                <a16:creationId xmlns:a16="http://schemas.microsoft.com/office/drawing/2014/main" id="{C53D8960-1244-4C2D-AA2D-204156A51814}"/>
              </a:ext>
            </a:extLst>
          </p:cNvPr>
          <p:cNvPicPr>
            <a:picLocks noChangeAspect="1"/>
          </p:cNvPicPr>
          <p:nvPr/>
        </p:nvPicPr>
        <p:blipFill>
          <a:blip r:embed="rId3"/>
          <a:stretch>
            <a:fillRect/>
          </a:stretch>
        </p:blipFill>
        <p:spPr>
          <a:xfrm>
            <a:off x="4630878" y="2947140"/>
            <a:ext cx="1107281" cy="350044"/>
          </a:xfrm>
          <a:prstGeom prst="rect">
            <a:avLst/>
          </a:prstGeom>
        </p:spPr>
      </p:pic>
      <p:pic>
        <p:nvPicPr>
          <p:cNvPr id="6" name="Picture 5">
            <a:extLst>
              <a:ext uri="{FF2B5EF4-FFF2-40B4-BE49-F238E27FC236}">
                <a16:creationId xmlns:a16="http://schemas.microsoft.com/office/drawing/2014/main" id="{FF0709DB-89B7-4336-9FD5-3506551C7EBF}"/>
              </a:ext>
            </a:extLst>
          </p:cNvPr>
          <p:cNvPicPr>
            <a:picLocks noChangeAspect="1"/>
          </p:cNvPicPr>
          <p:nvPr/>
        </p:nvPicPr>
        <p:blipFill>
          <a:blip r:embed="rId4"/>
          <a:stretch>
            <a:fillRect/>
          </a:stretch>
        </p:blipFill>
        <p:spPr>
          <a:xfrm>
            <a:off x="6162745" y="2867398"/>
            <a:ext cx="1371812" cy="450070"/>
          </a:xfrm>
          <a:prstGeom prst="rect">
            <a:avLst/>
          </a:prstGeom>
        </p:spPr>
      </p:pic>
      <p:grpSp>
        <p:nvGrpSpPr>
          <p:cNvPr id="8" name="Group 7">
            <a:extLst>
              <a:ext uri="{FF2B5EF4-FFF2-40B4-BE49-F238E27FC236}">
                <a16:creationId xmlns:a16="http://schemas.microsoft.com/office/drawing/2014/main" id="{F8A57157-E5FA-4686-9CAB-2CB6BF759BA2}"/>
              </a:ext>
            </a:extLst>
          </p:cNvPr>
          <p:cNvGrpSpPr/>
          <p:nvPr/>
        </p:nvGrpSpPr>
        <p:grpSpPr>
          <a:xfrm>
            <a:off x="2845268" y="2929794"/>
            <a:ext cx="360618" cy="499206"/>
            <a:chOff x="3715431" y="2763392"/>
            <a:chExt cx="480824" cy="665608"/>
          </a:xfrm>
        </p:grpSpPr>
        <p:sp>
          <p:nvSpPr>
            <p:cNvPr id="65" name="Freeform 71">
              <a:extLst>
                <a:ext uri="{FF2B5EF4-FFF2-40B4-BE49-F238E27FC236}">
                  <a16:creationId xmlns:a16="http://schemas.microsoft.com/office/drawing/2014/main" id="{7C753100-36CA-427E-B033-E6350FB24D19}"/>
                </a:ext>
              </a:extLst>
            </p:cNvPr>
            <p:cNvSpPr>
              <a:spLocks noEditPoints="1"/>
            </p:cNvSpPr>
            <p:nvPr/>
          </p:nvSpPr>
          <p:spPr bwMode="auto">
            <a:xfrm>
              <a:off x="3715431" y="2763392"/>
              <a:ext cx="480824" cy="665608"/>
            </a:xfrm>
            <a:custGeom>
              <a:avLst/>
              <a:gdLst>
                <a:gd name="T0" fmla="*/ 229 w 260"/>
                <a:gd name="T1" fmla="*/ 0 h 362"/>
                <a:gd name="T2" fmla="*/ 31 w 260"/>
                <a:gd name="T3" fmla="*/ 0 h 362"/>
                <a:gd name="T4" fmla="*/ 0 w 260"/>
                <a:gd name="T5" fmla="*/ 31 h 362"/>
                <a:gd name="T6" fmla="*/ 0 w 260"/>
                <a:gd name="T7" fmla="*/ 330 h 362"/>
                <a:gd name="T8" fmla="*/ 31 w 260"/>
                <a:gd name="T9" fmla="*/ 362 h 362"/>
                <a:gd name="T10" fmla="*/ 229 w 260"/>
                <a:gd name="T11" fmla="*/ 362 h 362"/>
                <a:gd name="T12" fmla="*/ 260 w 260"/>
                <a:gd name="T13" fmla="*/ 330 h 362"/>
                <a:gd name="T14" fmla="*/ 260 w 260"/>
                <a:gd name="T15" fmla="*/ 31 h 362"/>
                <a:gd name="T16" fmla="*/ 229 w 260"/>
                <a:gd name="T17" fmla="*/ 0 h 362"/>
                <a:gd name="T18" fmla="*/ 131 w 260"/>
                <a:gd name="T19" fmla="*/ 320 h 362"/>
                <a:gd name="T20" fmla="*/ 102 w 260"/>
                <a:gd name="T21" fmla="*/ 289 h 362"/>
                <a:gd name="T22" fmla="*/ 131 w 260"/>
                <a:gd name="T23" fmla="*/ 232 h 362"/>
                <a:gd name="T24" fmla="*/ 161 w 260"/>
                <a:gd name="T25" fmla="*/ 289 h 362"/>
                <a:gd name="T26" fmla="*/ 131 w 260"/>
                <a:gd name="T27" fmla="*/ 320 h 362"/>
                <a:gd name="T28" fmla="*/ 232 w 260"/>
                <a:gd name="T29" fmla="*/ 173 h 362"/>
                <a:gd name="T30" fmla="*/ 226 w 260"/>
                <a:gd name="T31" fmla="*/ 179 h 362"/>
                <a:gd name="T32" fmla="*/ 35 w 260"/>
                <a:gd name="T33" fmla="*/ 179 h 362"/>
                <a:gd name="T34" fmla="*/ 29 w 260"/>
                <a:gd name="T35" fmla="*/ 173 h 362"/>
                <a:gd name="T36" fmla="*/ 29 w 260"/>
                <a:gd name="T37" fmla="*/ 35 h 362"/>
                <a:gd name="T38" fmla="*/ 35 w 260"/>
                <a:gd name="T39" fmla="*/ 28 h 362"/>
                <a:gd name="T40" fmla="*/ 226 w 260"/>
                <a:gd name="T41" fmla="*/ 28 h 362"/>
                <a:gd name="T42" fmla="*/ 232 w 260"/>
                <a:gd name="T43" fmla="*/ 35 h 362"/>
                <a:gd name="T44" fmla="*/ 232 w 260"/>
                <a:gd name="T45" fmla="*/ 173 h 3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60" h="362">
                  <a:moveTo>
                    <a:pt x="229" y="0"/>
                  </a:moveTo>
                  <a:cubicBezTo>
                    <a:pt x="31" y="0"/>
                    <a:pt x="31" y="0"/>
                    <a:pt x="31" y="0"/>
                  </a:cubicBezTo>
                  <a:cubicBezTo>
                    <a:pt x="14" y="0"/>
                    <a:pt x="0" y="14"/>
                    <a:pt x="0" y="31"/>
                  </a:cubicBezTo>
                  <a:cubicBezTo>
                    <a:pt x="0" y="330"/>
                    <a:pt x="0" y="330"/>
                    <a:pt x="0" y="330"/>
                  </a:cubicBezTo>
                  <a:cubicBezTo>
                    <a:pt x="0" y="348"/>
                    <a:pt x="14" y="362"/>
                    <a:pt x="31" y="362"/>
                  </a:cubicBezTo>
                  <a:cubicBezTo>
                    <a:pt x="229" y="362"/>
                    <a:pt x="229" y="362"/>
                    <a:pt x="229" y="362"/>
                  </a:cubicBezTo>
                  <a:cubicBezTo>
                    <a:pt x="246" y="362"/>
                    <a:pt x="260" y="348"/>
                    <a:pt x="260" y="330"/>
                  </a:cubicBezTo>
                  <a:cubicBezTo>
                    <a:pt x="260" y="31"/>
                    <a:pt x="260" y="31"/>
                    <a:pt x="260" y="31"/>
                  </a:cubicBezTo>
                  <a:cubicBezTo>
                    <a:pt x="260" y="14"/>
                    <a:pt x="246" y="0"/>
                    <a:pt x="229" y="0"/>
                  </a:cubicBezTo>
                  <a:moveTo>
                    <a:pt x="131" y="320"/>
                  </a:moveTo>
                  <a:cubicBezTo>
                    <a:pt x="115" y="320"/>
                    <a:pt x="102" y="306"/>
                    <a:pt x="102" y="289"/>
                  </a:cubicBezTo>
                  <a:cubicBezTo>
                    <a:pt x="102" y="272"/>
                    <a:pt x="131" y="232"/>
                    <a:pt x="131" y="232"/>
                  </a:cubicBezTo>
                  <a:cubicBezTo>
                    <a:pt x="131" y="232"/>
                    <a:pt x="161" y="272"/>
                    <a:pt x="161" y="289"/>
                  </a:cubicBezTo>
                  <a:cubicBezTo>
                    <a:pt x="161" y="306"/>
                    <a:pt x="148" y="320"/>
                    <a:pt x="131" y="320"/>
                  </a:cubicBezTo>
                  <a:moveTo>
                    <a:pt x="232" y="173"/>
                  </a:moveTo>
                  <a:cubicBezTo>
                    <a:pt x="232" y="176"/>
                    <a:pt x="229" y="179"/>
                    <a:pt x="226" y="179"/>
                  </a:cubicBezTo>
                  <a:cubicBezTo>
                    <a:pt x="35" y="179"/>
                    <a:pt x="35" y="179"/>
                    <a:pt x="35" y="179"/>
                  </a:cubicBezTo>
                  <a:cubicBezTo>
                    <a:pt x="31" y="179"/>
                    <a:pt x="29" y="176"/>
                    <a:pt x="29" y="173"/>
                  </a:cubicBezTo>
                  <a:cubicBezTo>
                    <a:pt x="29" y="35"/>
                    <a:pt x="29" y="35"/>
                    <a:pt x="29" y="35"/>
                  </a:cubicBezTo>
                  <a:cubicBezTo>
                    <a:pt x="29" y="31"/>
                    <a:pt x="31" y="28"/>
                    <a:pt x="35" y="28"/>
                  </a:cubicBezTo>
                  <a:cubicBezTo>
                    <a:pt x="226" y="28"/>
                    <a:pt x="226" y="28"/>
                    <a:pt x="226" y="28"/>
                  </a:cubicBezTo>
                  <a:cubicBezTo>
                    <a:pt x="229" y="28"/>
                    <a:pt x="232" y="31"/>
                    <a:pt x="232" y="35"/>
                  </a:cubicBezTo>
                  <a:lnTo>
                    <a:pt x="232" y="17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normAutofit/>
            </a:bodyPr>
            <a:lstStyle/>
            <a:p>
              <a:pPr defTabSz="685800" fontAlgn="auto">
                <a:spcBef>
                  <a:spcPts val="0"/>
                </a:spcBef>
                <a:spcAft>
                  <a:spcPts val="0"/>
                </a:spcAft>
                <a:defRPr/>
              </a:pPr>
              <a:endParaRPr lang="en-GB" sz="1350">
                <a:solidFill>
                  <a:srgbClr val="001965"/>
                </a:solidFill>
                <a:latin typeface="Apis For Office"/>
              </a:endParaRPr>
            </a:p>
          </p:txBody>
        </p:sp>
        <p:sp>
          <p:nvSpPr>
            <p:cNvPr id="7" name="TextBox 6">
              <a:extLst>
                <a:ext uri="{FF2B5EF4-FFF2-40B4-BE49-F238E27FC236}">
                  <a16:creationId xmlns:a16="http://schemas.microsoft.com/office/drawing/2014/main" id="{A017FB56-A622-4587-89BA-8C49A1A8EAFE}"/>
                </a:ext>
              </a:extLst>
            </p:cNvPr>
            <p:cNvSpPr txBox="1"/>
            <p:nvPr/>
          </p:nvSpPr>
          <p:spPr>
            <a:xfrm>
              <a:off x="3848100" y="2850989"/>
              <a:ext cx="216406" cy="205890"/>
            </a:xfrm>
            <a:prstGeom prst="rect">
              <a:avLst/>
            </a:prstGeom>
            <a:noFill/>
          </p:spPr>
          <p:txBody>
            <a:bodyPr wrap="none" lIns="0" tIns="0" rIns="0" bIns="0" rtlCol="0">
              <a:noAutofit/>
            </a:bodyPr>
            <a:lstStyle/>
            <a:p>
              <a:pPr defTabSz="685800" fontAlgn="auto">
                <a:lnSpc>
                  <a:spcPct val="120000"/>
                </a:lnSpc>
                <a:spcBef>
                  <a:spcPts val="0"/>
                </a:spcBef>
                <a:spcAft>
                  <a:spcPts val="0"/>
                </a:spcAft>
                <a:defRPr/>
              </a:pPr>
              <a:r>
                <a:rPr lang="en-US" sz="900" dirty="0">
                  <a:solidFill>
                    <a:srgbClr val="005AD2"/>
                  </a:solidFill>
                  <a:latin typeface="Apis For Office"/>
                </a:rPr>
                <a:t>7%</a:t>
              </a:r>
            </a:p>
          </p:txBody>
        </p:sp>
      </p:grpSp>
      <p:sp>
        <p:nvSpPr>
          <p:cNvPr id="67" name="Rectangle 66">
            <a:extLst>
              <a:ext uri="{FF2B5EF4-FFF2-40B4-BE49-F238E27FC236}">
                <a16:creationId xmlns:a16="http://schemas.microsoft.com/office/drawing/2014/main" id="{84A58B2D-E208-4FF8-8821-F14D8EB2ED14}"/>
              </a:ext>
            </a:extLst>
          </p:cNvPr>
          <p:cNvSpPr/>
          <p:nvPr/>
        </p:nvSpPr>
        <p:spPr>
          <a:xfrm>
            <a:off x="3761562" y="2624476"/>
            <a:ext cx="4800199" cy="929267"/>
          </a:xfrm>
          <a:prstGeom prst="rect">
            <a:avLst/>
          </a:prstGeom>
          <a:solidFill>
            <a:srgbClr val="D8EAF8"/>
          </a:solidFill>
        </p:spPr>
        <p:txBody>
          <a:bodyPr wrap="square">
            <a:noAutofit/>
          </a:bodyPr>
          <a:lstStyle/>
          <a:p>
            <a:pPr algn="ctr" defTabSz="685800" fontAlgn="auto">
              <a:lnSpc>
                <a:spcPct val="130000"/>
              </a:lnSpc>
              <a:spcBef>
                <a:spcPts val="0"/>
              </a:spcBef>
              <a:spcAft>
                <a:spcPts val="0"/>
              </a:spcAft>
              <a:defRPr/>
            </a:pPr>
            <a:endParaRPr lang="en-GB" sz="1050" baseline="-25000" dirty="0">
              <a:solidFill>
                <a:srgbClr val="001965"/>
              </a:solidFill>
              <a:latin typeface="Apis For Office"/>
            </a:endParaRPr>
          </a:p>
          <a:p>
            <a:pPr algn="ctr" defTabSz="685800" fontAlgn="auto">
              <a:lnSpc>
                <a:spcPct val="130000"/>
              </a:lnSpc>
              <a:spcBef>
                <a:spcPts val="0"/>
              </a:spcBef>
              <a:spcAft>
                <a:spcPts val="0"/>
              </a:spcAft>
              <a:defRPr/>
            </a:pPr>
            <a:endParaRPr lang="en-GB" sz="1050" baseline="-25000" dirty="0">
              <a:solidFill>
                <a:srgbClr val="001965"/>
              </a:solidFill>
              <a:latin typeface="Apis For Office"/>
            </a:endParaRPr>
          </a:p>
          <a:p>
            <a:pPr algn="ctr" defTabSz="685800" fontAlgn="auto">
              <a:lnSpc>
                <a:spcPct val="130000"/>
              </a:lnSpc>
              <a:spcBef>
                <a:spcPts val="0"/>
              </a:spcBef>
              <a:spcAft>
                <a:spcPts val="0"/>
              </a:spcAft>
              <a:defRPr/>
            </a:pPr>
            <a:endParaRPr lang="en-GB" sz="1050" baseline="-25000" dirty="0">
              <a:solidFill>
                <a:srgbClr val="001965"/>
              </a:solidFill>
              <a:latin typeface="Apis For Office"/>
            </a:endParaRPr>
          </a:p>
        </p:txBody>
      </p:sp>
      <p:pic>
        <p:nvPicPr>
          <p:cNvPr id="69" name="Picture 68">
            <a:extLst>
              <a:ext uri="{FF2B5EF4-FFF2-40B4-BE49-F238E27FC236}">
                <a16:creationId xmlns:a16="http://schemas.microsoft.com/office/drawing/2014/main" id="{1BC4C95B-5D74-47C7-A7FF-112D8912923C}"/>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6078352" y="2866004"/>
            <a:ext cx="1611944" cy="528854"/>
          </a:xfrm>
          <a:prstGeom prst="rect">
            <a:avLst/>
          </a:prstGeom>
        </p:spPr>
      </p:pic>
      <p:grpSp>
        <p:nvGrpSpPr>
          <p:cNvPr id="13" name="Group 12">
            <a:extLst>
              <a:ext uri="{FF2B5EF4-FFF2-40B4-BE49-F238E27FC236}">
                <a16:creationId xmlns:a16="http://schemas.microsoft.com/office/drawing/2014/main" id="{A174EF59-DFCD-49E5-A28E-137F0E33DFDE}"/>
              </a:ext>
            </a:extLst>
          </p:cNvPr>
          <p:cNvGrpSpPr/>
          <p:nvPr/>
        </p:nvGrpSpPr>
        <p:grpSpPr>
          <a:xfrm rot="16200000" flipH="1">
            <a:off x="1101137" y="2973353"/>
            <a:ext cx="550745" cy="417590"/>
            <a:chOff x="1553341" y="2736311"/>
            <a:chExt cx="734326" cy="556787"/>
          </a:xfrm>
          <a:solidFill>
            <a:schemeClr val="accent2"/>
          </a:solidFill>
        </p:grpSpPr>
        <p:grpSp>
          <p:nvGrpSpPr>
            <p:cNvPr id="11" name="Group 10">
              <a:extLst>
                <a:ext uri="{FF2B5EF4-FFF2-40B4-BE49-F238E27FC236}">
                  <a16:creationId xmlns:a16="http://schemas.microsoft.com/office/drawing/2014/main" id="{F8850CF7-D0FB-46BF-AE3F-8C82BDB9E8BE}"/>
                </a:ext>
              </a:extLst>
            </p:cNvPr>
            <p:cNvGrpSpPr/>
            <p:nvPr/>
          </p:nvGrpSpPr>
          <p:grpSpPr>
            <a:xfrm>
              <a:off x="1553341" y="2736311"/>
              <a:ext cx="561626" cy="556787"/>
              <a:chOff x="1553341" y="2736311"/>
              <a:chExt cx="561626" cy="556787"/>
            </a:xfrm>
            <a:grpFill/>
          </p:grpSpPr>
          <p:sp>
            <p:nvSpPr>
              <p:cNvPr id="70" name="Freeform 640">
                <a:extLst>
                  <a:ext uri="{FF2B5EF4-FFF2-40B4-BE49-F238E27FC236}">
                    <a16:creationId xmlns:a16="http://schemas.microsoft.com/office/drawing/2014/main" id="{655D1C56-2AD0-430D-8B3E-8CDBBC7FE363}"/>
                  </a:ext>
                </a:extLst>
              </p:cNvPr>
              <p:cNvSpPr>
                <a:spLocks/>
              </p:cNvSpPr>
              <p:nvPr/>
            </p:nvSpPr>
            <p:spPr bwMode="auto">
              <a:xfrm rot="5400000">
                <a:off x="1632703" y="2810835"/>
                <a:ext cx="402901" cy="561626"/>
              </a:xfrm>
              <a:custGeom>
                <a:avLst/>
                <a:gdLst>
                  <a:gd name="T0" fmla="*/ 138 w 147"/>
                  <a:gd name="T1" fmla="*/ 112 h 200"/>
                  <a:gd name="T2" fmla="*/ 147 w 147"/>
                  <a:gd name="T3" fmla="*/ 99 h 200"/>
                  <a:gd name="T4" fmla="*/ 135 w 147"/>
                  <a:gd name="T5" fmla="*/ 86 h 200"/>
                  <a:gd name="T6" fmla="*/ 67 w 147"/>
                  <a:gd name="T7" fmla="*/ 86 h 200"/>
                  <a:gd name="T8" fmla="*/ 80 w 147"/>
                  <a:gd name="T9" fmla="*/ 38 h 200"/>
                  <a:gd name="T10" fmla="*/ 71 w 147"/>
                  <a:gd name="T11" fmla="*/ 11 h 200"/>
                  <a:gd name="T12" fmla="*/ 53 w 147"/>
                  <a:gd name="T13" fmla="*/ 2 h 200"/>
                  <a:gd name="T14" fmla="*/ 43 w 147"/>
                  <a:gd name="T15" fmla="*/ 16 h 200"/>
                  <a:gd name="T16" fmla="*/ 44 w 147"/>
                  <a:gd name="T17" fmla="*/ 45 h 200"/>
                  <a:gd name="T18" fmla="*/ 14 w 147"/>
                  <a:gd name="T19" fmla="*/ 96 h 200"/>
                  <a:gd name="T20" fmla="*/ 0 w 147"/>
                  <a:gd name="T21" fmla="*/ 107 h 200"/>
                  <a:gd name="T22" fmla="*/ 0 w 147"/>
                  <a:gd name="T23" fmla="*/ 190 h 200"/>
                  <a:gd name="T24" fmla="*/ 19 w 147"/>
                  <a:gd name="T25" fmla="*/ 200 h 200"/>
                  <a:gd name="T26" fmla="*/ 114 w 147"/>
                  <a:gd name="T27" fmla="*/ 200 h 200"/>
                  <a:gd name="T28" fmla="*/ 133 w 147"/>
                  <a:gd name="T29" fmla="*/ 186 h 200"/>
                  <a:gd name="T30" fmla="*/ 129 w 147"/>
                  <a:gd name="T31" fmla="*/ 176 h 200"/>
                  <a:gd name="T32" fmla="*/ 110 w 147"/>
                  <a:gd name="T33" fmla="*/ 176 h 200"/>
                  <a:gd name="T34" fmla="*/ 110 w 147"/>
                  <a:gd name="T35" fmla="*/ 171 h 200"/>
                  <a:gd name="T36" fmla="*/ 130 w 147"/>
                  <a:gd name="T37" fmla="*/ 171 h 200"/>
                  <a:gd name="T38" fmla="*/ 139 w 147"/>
                  <a:gd name="T39" fmla="*/ 161 h 200"/>
                  <a:gd name="T40" fmla="*/ 134 w 147"/>
                  <a:gd name="T41" fmla="*/ 147 h 200"/>
                  <a:gd name="T42" fmla="*/ 116 w 147"/>
                  <a:gd name="T43" fmla="*/ 147 h 200"/>
                  <a:gd name="T44" fmla="*/ 116 w 147"/>
                  <a:gd name="T45" fmla="*/ 142 h 200"/>
                  <a:gd name="T46" fmla="*/ 134 w 147"/>
                  <a:gd name="T47" fmla="*/ 142 h 200"/>
                  <a:gd name="T48" fmla="*/ 143 w 147"/>
                  <a:gd name="T49" fmla="*/ 131 h 200"/>
                  <a:gd name="T50" fmla="*/ 138 w 147"/>
                  <a:gd name="T51" fmla="*/ 117 h 200"/>
                  <a:gd name="T52" fmla="*/ 123 w 147"/>
                  <a:gd name="T53" fmla="*/ 117 h 200"/>
                  <a:gd name="T54" fmla="*/ 123 w 147"/>
                  <a:gd name="T55" fmla="*/ 112 h 200"/>
                  <a:gd name="T56" fmla="*/ 138 w 147"/>
                  <a:gd name="T57" fmla="*/ 112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7" h="200">
                    <a:moveTo>
                      <a:pt x="138" y="112"/>
                    </a:moveTo>
                    <a:cubicBezTo>
                      <a:pt x="145" y="110"/>
                      <a:pt x="147" y="105"/>
                      <a:pt x="147" y="99"/>
                    </a:cubicBezTo>
                    <a:cubicBezTo>
                      <a:pt x="147" y="93"/>
                      <a:pt x="143" y="86"/>
                      <a:pt x="135" y="86"/>
                    </a:cubicBezTo>
                    <a:cubicBezTo>
                      <a:pt x="127" y="86"/>
                      <a:pt x="85" y="86"/>
                      <a:pt x="67" y="86"/>
                    </a:cubicBezTo>
                    <a:cubicBezTo>
                      <a:pt x="73" y="70"/>
                      <a:pt x="82" y="50"/>
                      <a:pt x="80" y="38"/>
                    </a:cubicBezTo>
                    <a:cubicBezTo>
                      <a:pt x="79" y="28"/>
                      <a:pt x="76" y="21"/>
                      <a:pt x="71" y="11"/>
                    </a:cubicBezTo>
                    <a:cubicBezTo>
                      <a:pt x="67" y="2"/>
                      <a:pt x="62" y="0"/>
                      <a:pt x="53" y="2"/>
                    </a:cubicBezTo>
                    <a:cubicBezTo>
                      <a:pt x="48" y="3"/>
                      <a:pt x="42" y="9"/>
                      <a:pt x="43" y="16"/>
                    </a:cubicBezTo>
                    <a:cubicBezTo>
                      <a:pt x="43" y="16"/>
                      <a:pt x="47" y="37"/>
                      <a:pt x="44" y="45"/>
                    </a:cubicBezTo>
                    <a:cubicBezTo>
                      <a:pt x="42" y="52"/>
                      <a:pt x="20" y="88"/>
                      <a:pt x="14" y="96"/>
                    </a:cubicBezTo>
                    <a:cubicBezTo>
                      <a:pt x="7" y="106"/>
                      <a:pt x="0" y="107"/>
                      <a:pt x="0" y="107"/>
                    </a:cubicBezTo>
                    <a:cubicBezTo>
                      <a:pt x="0" y="190"/>
                      <a:pt x="0" y="190"/>
                      <a:pt x="0" y="190"/>
                    </a:cubicBezTo>
                    <a:cubicBezTo>
                      <a:pt x="0" y="190"/>
                      <a:pt x="9" y="200"/>
                      <a:pt x="19" y="200"/>
                    </a:cubicBezTo>
                    <a:cubicBezTo>
                      <a:pt x="114" y="200"/>
                      <a:pt x="114" y="200"/>
                      <a:pt x="114" y="200"/>
                    </a:cubicBezTo>
                    <a:cubicBezTo>
                      <a:pt x="126" y="200"/>
                      <a:pt x="133" y="192"/>
                      <a:pt x="133" y="186"/>
                    </a:cubicBezTo>
                    <a:cubicBezTo>
                      <a:pt x="133" y="183"/>
                      <a:pt x="132" y="179"/>
                      <a:pt x="129" y="176"/>
                    </a:cubicBezTo>
                    <a:cubicBezTo>
                      <a:pt x="110" y="176"/>
                      <a:pt x="110" y="176"/>
                      <a:pt x="110" y="176"/>
                    </a:cubicBezTo>
                    <a:cubicBezTo>
                      <a:pt x="110" y="171"/>
                      <a:pt x="110" y="171"/>
                      <a:pt x="110" y="171"/>
                    </a:cubicBezTo>
                    <a:cubicBezTo>
                      <a:pt x="130" y="171"/>
                      <a:pt x="130" y="171"/>
                      <a:pt x="130" y="171"/>
                    </a:cubicBezTo>
                    <a:cubicBezTo>
                      <a:pt x="137" y="170"/>
                      <a:pt x="139" y="165"/>
                      <a:pt x="139" y="161"/>
                    </a:cubicBezTo>
                    <a:cubicBezTo>
                      <a:pt x="140" y="153"/>
                      <a:pt x="138" y="150"/>
                      <a:pt x="134" y="147"/>
                    </a:cubicBezTo>
                    <a:cubicBezTo>
                      <a:pt x="116" y="147"/>
                      <a:pt x="116" y="147"/>
                      <a:pt x="116" y="147"/>
                    </a:cubicBezTo>
                    <a:cubicBezTo>
                      <a:pt x="116" y="142"/>
                      <a:pt x="116" y="142"/>
                      <a:pt x="116" y="142"/>
                    </a:cubicBezTo>
                    <a:cubicBezTo>
                      <a:pt x="134" y="142"/>
                      <a:pt x="134" y="142"/>
                      <a:pt x="134" y="142"/>
                    </a:cubicBezTo>
                    <a:cubicBezTo>
                      <a:pt x="140" y="140"/>
                      <a:pt x="143" y="135"/>
                      <a:pt x="143" y="131"/>
                    </a:cubicBezTo>
                    <a:cubicBezTo>
                      <a:pt x="144" y="125"/>
                      <a:pt x="143" y="121"/>
                      <a:pt x="138" y="117"/>
                    </a:cubicBezTo>
                    <a:cubicBezTo>
                      <a:pt x="123" y="117"/>
                      <a:pt x="123" y="117"/>
                      <a:pt x="123" y="117"/>
                    </a:cubicBezTo>
                    <a:cubicBezTo>
                      <a:pt x="123" y="112"/>
                      <a:pt x="123" y="112"/>
                      <a:pt x="123" y="112"/>
                    </a:cubicBezTo>
                    <a:lnTo>
                      <a:pt x="138"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defTabSz="685750" fontAlgn="auto">
                  <a:spcBef>
                    <a:spcPts val="0"/>
                  </a:spcBef>
                  <a:spcAft>
                    <a:spcPts val="0"/>
                  </a:spcAft>
                  <a:defRPr/>
                </a:pPr>
                <a:endParaRPr lang="en-GB" sz="1800">
                  <a:solidFill>
                    <a:srgbClr val="001965"/>
                  </a:solidFill>
                  <a:latin typeface="Apis For Office"/>
                </a:endParaRPr>
              </a:p>
            </p:txBody>
          </p:sp>
          <p:sp>
            <p:nvSpPr>
              <p:cNvPr id="71" name="Freeform 641">
                <a:extLst>
                  <a:ext uri="{FF2B5EF4-FFF2-40B4-BE49-F238E27FC236}">
                    <a16:creationId xmlns:a16="http://schemas.microsoft.com/office/drawing/2014/main" id="{8E548AED-1938-4CF9-B6BF-2FD739421DD0}"/>
                  </a:ext>
                </a:extLst>
              </p:cNvPr>
              <p:cNvSpPr>
                <a:spLocks/>
              </p:cNvSpPr>
              <p:nvPr/>
            </p:nvSpPr>
            <p:spPr bwMode="auto">
              <a:xfrm rot="5400000">
                <a:off x="1633658" y="2670320"/>
                <a:ext cx="125907" cy="257889"/>
              </a:xfrm>
              <a:custGeom>
                <a:avLst/>
                <a:gdLst>
                  <a:gd name="T0" fmla="*/ 41 w 46"/>
                  <a:gd name="T1" fmla="*/ 92 h 92"/>
                  <a:gd name="T2" fmla="*/ 6 w 46"/>
                  <a:gd name="T3" fmla="*/ 92 h 92"/>
                  <a:gd name="T4" fmla="*/ 0 w 46"/>
                  <a:gd name="T5" fmla="*/ 87 h 92"/>
                  <a:gd name="T6" fmla="*/ 0 w 46"/>
                  <a:gd name="T7" fmla="*/ 6 h 92"/>
                  <a:gd name="T8" fmla="*/ 6 w 46"/>
                  <a:gd name="T9" fmla="*/ 0 h 92"/>
                  <a:gd name="T10" fmla="*/ 41 w 46"/>
                  <a:gd name="T11" fmla="*/ 0 h 92"/>
                  <a:gd name="T12" fmla="*/ 46 w 46"/>
                  <a:gd name="T13" fmla="*/ 6 h 92"/>
                  <a:gd name="T14" fmla="*/ 46 w 46"/>
                  <a:gd name="T15" fmla="*/ 87 h 92"/>
                  <a:gd name="T16" fmla="*/ 41 w 46"/>
                  <a:gd name="T17" fmla="*/ 9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92">
                    <a:moveTo>
                      <a:pt x="41" y="92"/>
                    </a:moveTo>
                    <a:cubicBezTo>
                      <a:pt x="6" y="92"/>
                      <a:pt x="6" y="92"/>
                      <a:pt x="6" y="92"/>
                    </a:cubicBezTo>
                    <a:cubicBezTo>
                      <a:pt x="3" y="92"/>
                      <a:pt x="0" y="90"/>
                      <a:pt x="0" y="87"/>
                    </a:cubicBezTo>
                    <a:cubicBezTo>
                      <a:pt x="0" y="6"/>
                      <a:pt x="0" y="6"/>
                      <a:pt x="0" y="6"/>
                    </a:cubicBezTo>
                    <a:cubicBezTo>
                      <a:pt x="0" y="2"/>
                      <a:pt x="3" y="0"/>
                      <a:pt x="6" y="0"/>
                    </a:cubicBezTo>
                    <a:cubicBezTo>
                      <a:pt x="41" y="0"/>
                      <a:pt x="41" y="0"/>
                      <a:pt x="41" y="0"/>
                    </a:cubicBezTo>
                    <a:cubicBezTo>
                      <a:pt x="44" y="0"/>
                      <a:pt x="46" y="2"/>
                      <a:pt x="46" y="6"/>
                    </a:cubicBezTo>
                    <a:cubicBezTo>
                      <a:pt x="46" y="87"/>
                      <a:pt x="46" y="87"/>
                      <a:pt x="46" y="87"/>
                    </a:cubicBezTo>
                    <a:cubicBezTo>
                      <a:pt x="46" y="90"/>
                      <a:pt x="44" y="92"/>
                      <a:pt x="41" y="9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defTabSz="685750" fontAlgn="auto">
                  <a:spcBef>
                    <a:spcPts val="0"/>
                  </a:spcBef>
                  <a:spcAft>
                    <a:spcPts val="0"/>
                  </a:spcAft>
                  <a:defRPr/>
                </a:pPr>
                <a:endParaRPr lang="en-GB" sz="1800">
                  <a:solidFill>
                    <a:srgbClr val="001965"/>
                  </a:solidFill>
                  <a:latin typeface="Apis For Office"/>
                </a:endParaRPr>
              </a:p>
            </p:txBody>
          </p:sp>
        </p:grpSp>
        <p:sp>
          <p:nvSpPr>
            <p:cNvPr id="72" name="Freeform 1118">
              <a:extLst>
                <a:ext uri="{FF2B5EF4-FFF2-40B4-BE49-F238E27FC236}">
                  <a16:creationId xmlns:a16="http://schemas.microsoft.com/office/drawing/2014/main" id="{541E162C-7311-48AA-B576-2EEA83D0C501}"/>
                </a:ext>
              </a:extLst>
            </p:cNvPr>
            <p:cNvSpPr>
              <a:spLocks/>
            </p:cNvSpPr>
            <p:nvPr/>
          </p:nvSpPr>
          <p:spPr bwMode="auto">
            <a:xfrm rot="16200000">
              <a:off x="2165475" y="3059760"/>
              <a:ext cx="85980" cy="158404"/>
            </a:xfrm>
            <a:custGeom>
              <a:avLst/>
              <a:gdLst>
                <a:gd name="T0" fmla="*/ 54 w 108"/>
                <a:gd name="T1" fmla="*/ 204 h 204"/>
                <a:gd name="T2" fmla="*/ 108 w 108"/>
                <a:gd name="T3" fmla="*/ 150 h 204"/>
                <a:gd name="T4" fmla="*/ 54 w 108"/>
                <a:gd name="T5" fmla="*/ 0 h 204"/>
                <a:gd name="T6" fmla="*/ 0 w 108"/>
                <a:gd name="T7" fmla="*/ 150 h 204"/>
                <a:gd name="T8" fmla="*/ 54 w 108"/>
                <a:gd name="T9" fmla="*/ 204 h 204"/>
              </a:gdLst>
              <a:ahLst/>
              <a:cxnLst>
                <a:cxn ang="0">
                  <a:pos x="T0" y="T1"/>
                </a:cxn>
                <a:cxn ang="0">
                  <a:pos x="T2" y="T3"/>
                </a:cxn>
                <a:cxn ang="0">
                  <a:pos x="T4" y="T5"/>
                </a:cxn>
                <a:cxn ang="0">
                  <a:pos x="T6" y="T7"/>
                </a:cxn>
                <a:cxn ang="0">
                  <a:pos x="T8" y="T9"/>
                </a:cxn>
              </a:cxnLst>
              <a:rect l="0" t="0" r="r" b="b"/>
              <a:pathLst>
                <a:path w="108" h="204">
                  <a:moveTo>
                    <a:pt x="54" y="204"/>
                  </a:moveTo>
                  <a:cubicBezTo>
                    <a:pt x="88" y="204"/>
                    <a:pt x="108" y="173"/>
                    <a:pt x="108" y="150"/>
                  </a:cubicBezTo>
                  <a:cubicBezTo>
                    <a:pt x="108" y="107"/>
                    <a:pt x="63" y="58"/>
                    <a:pt x="54" y="0"/>
                  </a:cubicBezTo>
                  <a:cubicBezTo>
                    <a:pt x="44" y="57"/>
                    <a:pt x="0" y="107"/>
                    <a:pt x="0" y="150"/>
                  </a:cubicBezTo>
                  <a:cubicBezTo>
                    <a:pt x="0" y="173"/>
                    <a:pt x="20" y="204"/>
                    <a:pt x="54" y="204"/>
                  </a:cubicBezTo>
                </a:path>
              </a:pathLst>
            </a:custGeom>
            <a:grpFill/>
            <a:ln>
              <a:noFill/>
            </a:ln>
          </p:spPr>
          <p:txBody>
            <a:bodyPr vert="horz" wrap="square" lIns="68580" tIns="34290" rIns="68580" bIns="34290" numCol="1" anchor="t" anchorCtr="0" compatLnSpc="1">
              <a:prstTxWarp prst="textNoShape">
                <a:avLst/>
              </a:prstTxWarp>
            </a:bodyPr>
            <a:lstStyle/>
            <a:p>
              <a:pPr defTabSz="685750" fontAlgn="auto">
                <a:spcBef>
                  <a:spcPts val="0"/>
                </a:spcBef>
                <a:spcAft>
                  <a:spcPts val="0"/>
                </a:spcAft>
                <a:defRPr/>
              </a:pPr>
              <a:endParaRPr lang="en-GB" sz="1800" dirty="0">
                <a:solidFill>
                  <a:srgbClr val="001965"/>
                </a:solidFill>
                <a:latin typeface="Apis For Office"/>
              </a:endParaRPr>
            </a:p>
          </p:txBody>
        </p:sp>
      </p:grpSp>
      <p:sp>
        <p:nvSpPr>
          <p:cNvPr id="9" name="Rounded Rectangle 8">
            <a:extLst>
              <a:ext uri="{FF2B5EF4-FFF2-40B4-BE49-F238E27FC236}">
                <a16:creationId xmlns:a16="http://schemas.microsoft.com/office/drawing/2014/main" id="{75F25B9B-8220-C3BF-9A24-20E9F9F7A826}"/>
              </a:ext>
            </a:extLst>
          </p:cNvPr>
          <p:cNvSpPr/>
          <p:nvPr/>
        </p:nvSpPr>
        <p:spPr>
          <a:xfrm>
            <a:off x="4282582" y="2907610"/>
            <a:ext cx="1537132" cy="445643"/>
          </a:xfrm>
          <a:prstGeom prst="roundRect">
            <a:avLst>
              <a:gd name="adj" fmla="val 50000"/>
            </a:avLst>
          </a:prstGeom>
          <a:noFill/>
          <a:ln w="76200">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a:r>
              <a:rPr lang="en-GB" sz="2700" b="1" dirty="0" err="1">
                <a:solidFill>
                  <a:schemeClr val="accent1">
                    <a:lumMod val="50000"/>
                    <a:lumOff val="50000"/>
                  </a:schemeClr>
                </a:solidFill>
              </a:rPr>
              <a:t>ukpds</a:t>
            </a:r>
            <a:endParaRPr lang="en-GB" sz="2700" b="1" dirty="0">
              <a:solidFill>
                <a:schemeClr val="accent1">
                  <a:lumMod val="50000"/>
                  <a:lumOff val="50000"/>
                </a:schemeClr>
              </a:solidFill>
            </a:endParaRPr>
          </a:p>
        </p:txBody>
      </p:sp>
    </p:spTree>
    <p:extLst>
      <p:ext uri="{BB962C8B-B14F-4D97-AF65-F5344CB8AC3E}">
        <p14:creationId xmlns:p14="http://schemas.microsoft.com/office/powerpoint/2010/main" val="158581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4716C8D-2E99-4C6B-A722-764FCA14397A}"/>
              </a:ext>
            </a:extLst>
          </p:cNvPr>
          <p:cNvSpPr txBox="1"/>
          <p:nvPr/>
        </p:nvSpPr>
        <p:spPr>
          <a:xfrm>
            <a:off x="893278" y="4984973"/>
            <a:ext cx="6708914" cy="258532"/>
          </a:xfrm>
          <a:prstGeom prst="rect">
            <a:avLst/>
          </a:prstGeom>
          <a:noFill/>
        </p:spPr>
        <p:txBody>
          <a:bodyPr wrap="square" lIns="0" tIns="0" rIns="0" bIns="0" rtlCol="0">
            <a:spAutoFit/>
          </a:bodyPr>
          <a:lstStyle/>
          <a:p>
            <a:pPr defTabSz="685783" fontAlgn="auto">
              <a:lnSpc>
                <a:spcPct val="120000"/>
              </a:lnSpc>
              <a:spcBef>
                <a:spcPts val="0"/>
              </a:spcBef>
              <a:spcAft>
                <a:spcPts val="0"/>
              </a:spcAft>
              <a:defRPr/>
            </a:pPr>
            <a:endParaRPr lang="en-GB" sz="1500" dirty="0">
              <a:solidFill>
                <a:srgbClr val="001965"/>
              </a:solidFill>
              <a:latin typeface="Apis For Office" panose="020B0504010101010104" pitchFamily="34" charset="0"/>
              <a:cs typeface="Apis For Office" panose="020B0504010101010104" pitchFamily="34" charset="0"/>
            </a:endParaRPr>
          </a:p>
        </p:txBody>
      </p:sp>
      <p:sp>
        <p:nvSpPr>
          <p:cNvPr id="7" name="Title 11">
            <a:extLst>
              <a:ext uri="{FF2B5EF4-FFF2-40B4-BE49-F238E27FC236}">
                <a16:creationId xmlns:a16="http://schemas.microsoft.com/office/drawing/2014/main" id="{35696FA2-556E-4FF8-B713-A9C681D8A752}"/>
              </a:ext>
            </a:extLst>
          </p:cNvPr>
          <p:cNvSpPr txBox="1">
            <a:spLocks/>
          </p:cNvSpPr>
          <p:nvPr/>
        </p:nvSpPr>
        <p:spPr>
          <a:xfrm>
            <a:off x="146076" y="642385"/>
            <a:ext cx="8459218" cy="1591278"/>
          </a:xfrm>
          <a:prstGeom prst="rect">
            <a:avLst/>
          </a:prstGeom>
        </p:spPr>
        <p:txBody>
          <a:bodyPr anchor="ctr"/>
          <a:lstStyle>
            <a:lvl1pPr algn="l" defTabSz="914400" rtl="0" eaLnBrk="1" latinLnBrk="0" hangingPunct="1">
              <a:lnSpc>
                <a:spcPct val="100000"/>
              </a:lnSpc>
              <a:spcBef>
                <a:spcPct val="0"/>
              </a:spcBef>
              <a:buNone/>
              <a:defRPr sz="3600" kern="1200">
                <a:solidFill>
                  <a:schemeClr val="tx2"/>
                </a:solidFill>
                <a:latin typeface="+mj-lt"/>
                <a:ea typeface="+mj-ea"/>
                <a:cs typeface="+mj-cs"/>
              </a:defRPr>
            </a:lvl1pPr>
          </a:lstStyle>
          <a:p>
            <a:pPr algn="ctr" defTabSz="685783" fontAlgn="auto">
              <a:spcAft>
                <a:spcPts val="0"/>
              </a:spcAft>
              <a:defRPr/>
            </a:pPr>
            <a:r>
              <a:rPr lang="en-GB" sz="6600" b="1" dirty="0">
                <a:solidFill>
                  <a:srgbClr val="001965"/>
                </a:solidFill>
                <a:latin typeface="Apis For Office"/>
                <a:cs typeface="Apis For Office" panose="020B0504010101010104" pitchFamily="34" charset="0"/>
              </a:rPr>
              <a:t>A</a:t>
            </a:r>
            <a:r>
              <a:rPr lang="en-GB" sz="6600" b="1" dirty="0">
                <a:solidFill>
                  <a:srgbClr val="019EDA"/>
                </a:solidFill>
                <a:latin typeface="Apis For Office"/>
                <a:cs typeface="Apis For Office" panose="020B0504010101010104" pitchFamily="34" charset="0"/>
              </a:rPr>
              <a:t>RIS</a:t>
            </a:r>
            <a:r>
              <a:rPr lang="en-GB" sz="6600" b="1" dirty="0">
                <a:solidFill>
                  <a:srgbClr val="001965"/>
                </a:solidFill>
                <a:latin typeface="Apis For Office"/>
                <a:cs typeface="Apis For Office" panose="020B0504010101010104" pitchFamily="34" charset="0"/>
              </a:rPr>
              <a:t>E</a:t>
            </a:r>
            <a:br>
              <a:rPr lang="en-GB" sz="6600" b="1" dirty="0">
                <a:solidFill>
                  <a:srgbClr val="001965"/>
                </a:solidFill>
                <a:latin typeface="Apis For Office"/>
                <a:cs typeface="Apis For Office" panose="020B0504010101010104" pitchFamily="34" charset="0"/>
              </a:rPr>
            </a:br>
            <a:endParaRPr lang="en-US" sz="1500" dirty="0">
              <a:solidFill>
                <a:schemeClr val="accent1"/>
              </a:solidFill>
              <a:latin typeface="Apis For Office"/>
              <a:cs typeface="Apis For Office" panose="020B0504010101010104" pitchFamily="34" charset="0"/>
            </a:endParaRPr>
          </a:p>
        </p:txBody>
      </p:sp>
      <p:sp>
        <p:nvSpPr>
          <p:cNvPr id="8" name="Rectangle 7">
            <a:extLst>
              <a:ext uri="{FF2B5EF4-FFF2-40B4-BE49-F238E27FC236}">
                <a16:creationId xmlns:a16="http://schemas.microsoft.com/office/drawing/2014/main" id="{3B6730B0-D0FA-4F0E-9129-3C3CC175BC15}"/>
              </a:ext>
            </a:extLst>
          </p:cNvPr>
          <p:cNvSpPr/>
          <p:nvPr/>
        </p:nvSpPr>
        <p:spPr>
          <a:xfrm>
            <a:off x="538706" y="2488367"/>
            <a:ext cx="7951305" cy="319290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r>
              <a:rPr lang="en-GB" sz="2800" b="1" dirty="0">
                <a:solidFill>
                  <a:srgbClr val="FFFFFF"/>
                </a:solidFill>
                <a:latin typeface="Apis For Office"/>
                <a:cs typeface="Apis For Office" panose="020B0504010101010104" pitchFamily="34" charset="0"/>
              </a:rPr>
              <a:t>A multi-centre prospective non-interventional study</a:t>
            </a:r>
            <a:br>
              <a:rPr lang="en-GB" sz="2800" b="1" dirty="0">
                <a:solidFill>
                  <a:srgbClr val="FFFFFF"/>
                </a:solidFill>
                <a:latin typeface="Apis For Office"/>
                <a:cs typeface="Apis For Office" panose="020B0504010101010104" pitchFamily="34" charset="0"/>
              </a:rPr>
            </a:br>
            <a:r>
              <a:rPr lang="en-US" sz="2800" b="1" dirty="0">
                <a:solidFill>
                  <a:srgbClr val="FFFFFF"/>
                </a:solidFill>
                <a:latin typeface="Apis For Office"/>
                <a:cs typeface="Apis For Office" panose="020B0504010101010104" pitchFamily="34" charset="0"/>
              </a:rPr>
              <a:t>investigating the clinical effectiveness of </a:t>
            </a:r>
            <a:r>
              <a:rPr lang="en-US" sz="2800" b="1" dirty="0" err="1">
                <a:solidFill>
                  <a:srgbClr val="FFFFFF"/>
                </a:solidFill>
                <a:latin typeface="Apis For Office"/>
                <a:cs typeface="Apis For Office" panose="020B0504010101010104" pitchFamily="34" charset="0"/>
              </a:rPr>
              <a:t>IDegAsp</a:t>
            </a:r>
            <a:r>
              <a:rPr lang="en-US" sz="2800" b="1" dirty="0">
                <a:solidFill>
                  <a:srgbClr val="FFFFFF"/>
                </a:solidFill>
                <a:latin typeface="Apis For Office"/>
                <a:cs typeface="Apis For Office" panose="020B0504010101010104" pitchFamily="34" charset="0"/>
              </a:rPr>
              <a:t> (Insulin</a:t>
            </a:r>
            <a:br>
              <a:rPr lang="en-US" sz="2800" b="1" dirty="0">
                <a:solidFill>
                  <a:srgbClr val="FFFFFF"/>
                </a:solidFill>
                <a:latin typeface="Apis For Office"/>
                <a:cs typeface="Apis For Office" panose="020B0504010101010104" pitchFamily="34" charset="0"/>
              </a:rPr>
            </a:br>
            <a:r>
              <a:rPr lang="en-US" sz="2800" b="1" dirty="0">
                <a:solidFill>
                  <a:srgbClr val="FFFFFF"/>
                </a:solidFill>
                <a:latin typeface="Apis For Office"/>
                <a:cs typeface="Apis For Office" panose="020B0504010101010104" pitchFamily="34" charset="0"/>
              </a:rPr>
              <a:t>Degludec/Insulin Aspart) in patients with type 2 diabetes</a:t>
            </a:r>
            <a:br>
              <a:rPr lang="en-US" sz="2800" b="1" dirty="0">
                <a:solidFill>
                  <a:srgbClr val="FFFFFF"/>
                </a:solidFill>
                <a:latin typeface="Apis For Office"/>
                <a:cs typeface="Apis For Office" panose="020B0504010101010104" pitchFamily="34" charset="0"/>
              </a:rPr>
            </a:br>
            <a:r>
              <a:rPr lang="en-US" sz="2800" b="1" dirty="0">
                <a:solidFill>
                  <a:srgbClr val="FFFFFF"/>
                </a:solidFill>
                <a:latin typeface="Apis For Office"/>
                <a:cs typeface="Apis For Office" panose="020B0504010101010104" pitchFamily="34" charset="0"/>
              </a:rPr>
              <a:t>mellitus in a real-world setting</a:t>
            </a:r>
            <a:endParaRPr lang="en-GB" sz="2800" dirty="0">
              <a:solidFill>
                <a:srgbClr val="FFFFFF"/>
              </a:solidFill>
              <a:latin typeface="Apis For Office"/>
              <a:cs typeface="Apis For Office" panose="020B0504010101010104" pitchFamily="34" charset="0"/>
            </a:endParaRPr>
          </a:p>
        </p:txBody>
      </p:sp>
    </p:spTree>
    <p:extLst>
      <p:ext uri="{BB962C8B-B14F-4D97-AF65-F5344CB8AC3E}">
        <p14:creationId xmlns:p14="http://schemas.microsoft.com/office/powerpoint/2010/main" val="224993118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7C3BACF1-EFEB-49ED-839F-4035C90DB6BE}"/>
              </a:ext>
            </a:extLst>
          </p:cNvPr>
          <p:cNvSpPr>
            <a:spLocks noGrp="1"/>
          </p:cNvSpPr>
          <p:nvPr>
            <p:ph type="title"/>
          </p:nvPr>
        </p:nvSpPr>
        <p:spPr>
          <a:xfrm>
            <a:off x="253212" y="0"/>
            <a:ext cx="8172000" cy="511325"/>
          </a:xfrm>
        </p:spPr>
        <p:txBody>
          <a:bodyPr/>
          <a:lstStyle/>
          <a:p>
            <a:r>
              <a:rPr lang="en-US" dirty="0"/>
              <a:t>Rationale</a:t>
            </a:r>
            <a:endParaRPr lang="en-GB" dirty="0"/>
          </a:p>
        </p:txBody>
      </p:sp>
      <p:sp>
        <p:nvSpPr>
          <p:cNvPr id="4" name="Text Placeholder 3">
            <a:extLst>
              <a:ext uri="{FF2B5EF4-FFF2-40B4-BE49-F238E27FC236}">
                <a16:creationId xmlns:a16="http://schemas.microsoft.com/office/drawing/2014/main" id="{2D47CD44-C7D7-4BAF-8563-AC51974990C0}"/>
              </a:ext>
            </a:extLst>
          </p:cNvPr>
          <p:cNvSpPr>
            <a:spLocks noGrp="1"/>
          </p:cNvSpPr>
          <p:nvPr>
            <p:ph type="body" sz="quarter" idx="13"/>
          </p:nvPr>
        </p:nvSpPr>
        <p:spPr>
          <a:xfrm>
            <a:off x="126606" y="5764718"/>
            <a:ext cx="8890788" cy="825994"/>
          </a:xfrm>
        </p:spPr>
        <p:txBody>
          <a:bodyPr>
            <a:noAutofit/>
          </a:bodyPr>
          <a:lstStyle/>
          <a:p>
            <a:pPr>
              <a:spcBef>
                <a:spcPts val="0"/>
              </a:spcBef>
            </a:pPr>
            <a:r>
              <a:rPr lang="en-CA" sz="1200" dirty="0"/>
              <a:t>NIS, non-interventional study; RCT, randomised controlled trials. </a:t>
            </a:r>
          </a:p>
          <a:p>
            <a:pPr>
              <a:spcBef>
                <a:spcPts val="0"/>
              </a:spcBef>
            </a:pPr>
            <a:r>
              <a:rPr lang="en-CA" sz="1200" dirty="0">
                <a:solidFill>
                  <a:schemeClr val="tx2"/>
                </a:solidFill>
              </a:rPr>
              <a:t>Fulcher G, Akhtar S, Al-</a:t>
            </a:r>
            <a:r>
              <a:rPr lang="en-CA" sz="1200" dirty="0" err="1">
                <a:solidFill>
                  <a:schemeClr val="tx2"/>
                </a:solidFill>
              </a:rPr>
              <a:t>Jaser</a:t>
            </a:r>
            <a:r>
              <a:rPr lang="en-CA" sz="1200" dirty="0">
                <a:solidFill>
                  <a:schemeClr val="tx2"/>
                </a:solidFill>
              </a:rPr>
              <a:t> S, et al. Improved glycaemic control in people with type 2 diabetes initiating or switching to </a:t>
            </a:r>
            <a:r>
              <a:rPr lang="en-CA" sz="1200" dirty="0" err="1">
                <a:solidFill>
                  <a:schemeClr val="tx2"/>
                </a:solidFill>
              </a:rPr>
              <a:t>IDegAsp</a:t>
            </a:r>
            <a:r>
              <a:rPr lang="en-CA" sz="1200" dirty="0">
                <a:solidFill>
                  <a:schemeClr val="tx2"/>
                </a:solidFill>
              </a:rPr>
              <a:t> from any anti-hyperglycaemic treatment in a real-world setting across six countries. Abstract and oral presentation at Australasian Diabetes Congress, August 13, 2021.</a:t>
            </a:r>
          </a:p>
        </p:txBody>
      </p:sp>
      <p:sp>
        <p:nvSpPr>
          <p:cNvPr id="17" name="Rectangle 16">
            <a:extLst>
              <a:ext uri="{FF2B5EF4-FFF2-40B4-BE49-F238E27FC236}">
                <a16:creationId xmlns:a16="http://schemas.microsoft.com/office/drawing/2014/main" id="{A96F755A-4739-4F52-A271-898F4DD6C0D5}"/>
              </a:ext>
            </a:extLst>
          </p:cNvPr>
          <p:cNvSpPr/>
          <p:nvPr/>
        </p:nvSpPr>
        <p:spPr>
          <a:xfrm>
            <a:off x="0" y="511326"/>
            <a:ext cx="9144000" cy="2321816"/>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270000" tIns="27000" rIns="270000" bIns="27000" rtlCol="0" anchor="ctr"/>
          <a:lstStyle/>
          <a:p>
            <a:pPr algn="ctr" defTabSz="685783" fontAlgn="auto">
              <a:spcBef>
                <a:spcPts val="0"/>
              </a:spcBef>
              <a:spcAft>
                <a:spcPts val="0"/>
              </a:spcAft>
              <a:defRPr/>
            </a:pPr>
            <a:r>
              <a:rPr lang="en-US" sz="2400" dirty="0">
                <a:solidFill>
                  <a:srgbClr val="FFFFFF"/>
                </a:solidFill>
                <a:latin typeface="Apis For Office"/>
                <a:cs typeface="Apis For Office" panose="020B0504010101010104" pitchFamily="34" charset="0"/>
              </a:rPr>
              <a:t>This NIS is designed to establish real-world evidence of </a:t>
            </a:r>
            <a:r>
              <a:rPr lang="en-US" sz="2400" dirty="0" err="1">
                <a:solidFill>
                  <a:srgbClr val="FFFFFF"/>
                </a:solidFill>
                <a:latin typeface="Apis For Office"/>
                <a:cs typeface="Apis For Office" panose="020B0504010101010104" pitchFamily="34" charset="0"/>
              </a:rPr>
              <a:t>IDegAsp</a:t>
            </a:r>
            <a:r>
              <a:rPr lang="en-US" sz="2400" dirty="0">
                <a:solidFill>
                  <a:srgbClr val="FFFFFF"/>
                </a:solidFill>
                <a:latin typeface="Apis For Office"/>
                <a:cs typeface="Apis For Office" panose="020B0504010101010104" pitchFamily="34" charset="0"/>
              </a:rPr>
              <a:t> usage in six countries: Australia, India, Malaysia, Philippines, Saudi Arabia and South Africa, which will add to the findings from RCTs and provide evidence of the </a:t>
            </a:r>
            <a:r>
              <a:rPr lang="en-US" sz="2400" dirty="0" err="1">
                <a:solidFill>
                  <a:srgbClr val="FFFFFF"/>
                </a:solidFill>
                <a:latin typeface="Apis For Office"/>
                <a:cs typeface="Apis For Office" panose="020B0504010101010104" pitchFamily="34" charset="0"/>
              </a:rPr>
              <a:t>generalisability</a:t>
            </a:r>
            <a:r>
              <a:rPr lang="en-US" sz="2400" dirty="0">
                <a:solidFill>
                  <a:srgbClr val="FFFFFF"/>
                </a:solidFill>
                <a:latin typeface="Apis For Office"/>
                <a:cs typeface="Apis For Office" panose="020B0504010101010104" pitchFamily="34" charset="0"/>
              </a:rPr>
              <a:t> of results thereof to a broader population of T2D patients treated with </a:t>
            </a:r>
            <a:r>
              <a:rPr lang="en-US" sz="2400" dirty="0" err="1">
                <a:solidFill>
                  <a:srgbClr val="FFFFFF"/>
                </a:solidFill>
                <a:latin typeface="Apis For Office"/>
                <a:cs typeface="Apis For Office" panose="020B0504010101010104" pitchFamily="34" charset="0"/>
              </a:rPr>
              <a:t>IDegAsp</a:t>
            </a:r>
            <a:r>
              <a:rPr lang="en-US" sz="2400" dirty="0">
                <a:solidFill>
                  <a:srgbClr val="FFFFFF"/>
                </a:solidFill>
                <a:latin typeface="Apis For Office"/>
                <a:cs typeface="Apis For Office" panose="020B0504010101010104" pitchFamily="34" charset="0"/>
              </a:rPr>
              <a:t> in local routine clinical practice.</a:t>
            </a:r>
            <a:endParaRPr lang="en-GB" sz="2400" dirty="0">
              <a:solidFill>
                <a:srgbClr val="FFFFFF"/>
              </a:solidFill>
              <a:latin typeface="Apis For Office"/>
              <a:cs typeface="Apis For Office" panose="020B0504010101010104" pitchFamily="34" charset="0"/>
            </a:endParaRPr>
          </a:p>
        </p:txBody>
      </p:sp>
      <p:sp>
        <p:nvSpPr>
          <p:cNvPr id="19" name="Rectangle: Rounded Corners 18">
            <a:extLst>
              <a:ext uri="{FF2B5EF4-FFF2-40B4-BE49-F238E27FC236}">
                <a16:creationId xmlns:a16="http://schemas.microsoft.com/office/drawing/2014/main" id="{70CF9D02-39E2-4CD5-8994-16FF05F12DB9}"/>
              </a:ext>
            </a:extLst>
          </p:cNvPr>
          <p:cNvSpPr/>
          <p:nvPr/>
        </p:nvSpPr>
        <p:spPr>
          <a:xfrm>
            <a:off x="0" y="3335135"/>
            <a:ext cx="9144000" cy="2372870"/>
          </a:xfrm>
          <a:prstGeom prst="roundRect">
            <a:avLst>
              <a:gd name="adj" fmla="val 0"/>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lIns="324000" tIns="135000" rIns="270000" bIns="20250" rtlCol="0" anchor="ctr"/>
          <a:lstStyle/>
          <a:p>
            <a:pPr marL="0" lvl="2" defTabSz="685783" fontAlgn="auto">
              <a:spcBef>
                <a:spcPts val="0"/>
              </a:spcBef>
              <a:spcAft>
                <a:spcPts val="0"/>
              </a:spcAft>
              <a:defRPr/>
            </a:pPr>
            <a:r>
              <a:rPr lang="en-GB" sz="2800" dirty="0">
                <a:solidFill>
                  <a:srgbClr val="001965"/>
                </a:solidFill>
                <a:latin typeface="Apis For Office"/>
                <a:cs typeface="Apis For Office" panose="020B0504010101010104" pitchFamily="34" charset="0"/>
              </a:rPr>
              <a:t>To investigate the effectiveness of </a:t>
            </a:r>
            <a:r>
              <a:rPr lang="en-GB" sz="2800" dirty="0" err="1">
                <a:solidFill>
                  <a:srgbClr val="001965"/>
                </a:solidFill>
                <a:latin typeface="Apis For Office"/>
                <a:cs typeface="Apis For Office" panose="020B0504010101010104" pitchFamily="34" charset="0"/>
              </a:rPr>
              <a:t>IDegAsp</a:t>
            </a:r>
            <a:r>
              <a:rPr lang="en-GB" sz="2800" dirty="0">
                <a:solidFill>
                  <a:srgbClr val="001965"/>
                </a:solidFill>
                <a:latin typeface="Apis For Office"/>
                <a:cs typeface="Apis For Office" panose="020B0504010101010104" pitchFamily="34" charset="0"/>
              </a:rPr>
              <a:t> on glycaemic control in a real-world population of T2D patients, who have initiated or switched to </a:t>
            </a:r>
            <a:r>
              <a:rPr lang="en-GB" sz="2800" dirty="0" err="1">
                <a:solidFill>
                  <a:srgbClr val="001965"/>
                </a:solidFill>
                <a:latin typeface="Apis For Office"/>
                <a:cs typeface="Apis For Office" panose="020B0504010101010104" pitchFamily="34" charset="0"/>
              </a:rPr>
              <a:t>IDegAsp</a:t>
            </a:r>
            <a:r>
              <a:rPr lang="en-GB" sz="2800" dirty="0">
                <a:solidFill>
                  <a:srgbClr val="001965"/>
                </a:solidFill>
                <a:latin typeface="Apis For Office"/>
                <a:cs typeface="Apis For Office" panose="020B0504010101010104" pitchFamily="34" charset="0"/>
              </a:rPr>
              <a:t> from previous anti-hyperglycaemic treatment according to local clinical practice</a:t>
            </a:r>
          </a:p>
        </p:txBody>
      </p:sp>
      <p:sp>
        <p:nvSpPr>
          <p:cNvPr id="25" name="Rectangle: Top Corners Rounded 24">
            <a:extLst>
              <a:ext uri="{FF2B5EF4-FFF2-40B4-BE49-F238E27FC236}">
                <a16:creationId xmlns:a16="http://schemas.microsoft.com/office/drawing/2014/main" id="{7FC8FC31-C689-4697-BA84-ED14AAD1662F}"/>
              </a:ext>
            </a:extLst>
          </p:cNvPr>
          <p:cNvSpPr/>
          <p:nvPr/>
        </p:nvSpPr>
        <p:spPr>
          <a:xfrm>
            <a:off x="2343095" y="2924667"/>
            <a:ext cx="3992234" cy="445282"/>
          </a:xfrm>
          <a:prstGeom prst="round2SameRect">
            <a:avLst/>
          </a:prstGeom>
          <a:solidFill>
            <a:srgbClr val="3B97DE"/>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514274" fontAlgn="auto">
              <a:spcBef>
                <a:spcPts val="0"/>
              </a:spcBef>
              <a:spcAft>
                <a:spcPts val="0"/>
              </a:spcAft>
              <a:defRPr/>
            </a:pPr>
            <a:r>
              <a:rPr lang="en-GB" sz="2800" dirty="0">
                <a:solidFill>
                  <a:srgbClr val="FFFFFF"/>
                </a:solidFill>
                <a:latin typeface="Apis For Office"/>
                <a:cs typeface="Apis For Office" panose="020B0504010101010104" pitchFamily="34" charset="0"/>
              </a:rPr>
              <a:t>Primary Objective</a:t>
            </a:r>
          </a:p>
        </p:txBody>
      </p:sp>
    </p:spTree>
    <p:extLst>
      <p:ext uri="{BB962C8B-B14F-4D97-AF65-F5344CB8AC3E}">
        <p14:creationId xmlns:p14="http://schemas.microsoft.com/office/powerpoint/2010/main" val="1599187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itle 32">
            <a:extLst>
              <a:ext uri="{FF2B5EF4-FFF2-40B4-BE49-F238E27FC236}">
                <a16:creationId xmlns:a16="http://schemas.microsoft.com/office/drawing/2014/main" id="{27BF03F0-192A-4B27-8F1D-9820FE8FDA00}"/>
              </a:ext>
            </a:extLst>
          </p:cNvPr>
          <p:cNvSpPr>
            <a:spLocks noGrp="1"/>
          </p:cNvSpPr>
          <p:nvPr>
            <p:ph type="title"/>
          </p:nvPr>
        </p:nvSpPr>
        <p:spPr>
          <a:xfrm>
            <a:off x="271969" y="419428"/>
            <a:ext cx="8172000" cy="434539"/>
          </a:xfrm>
        </p:spPr>
        <p:txBody>
          <a:bodyPr/>
          <a:lstStyle/>
          <a:p>
            <a:r>
              <a:rPr lang="en-US" dirty="0"/>
              <a:t>Endpoints</a:t>
            </a:r>
            <a:endParaRPr lang="en-GB" dirty="0"/>
          </a:p>
        </p:txBody>
      </p:sp>
      <p:sp>
        <p:nvSpPr>
          <p:cNvPr id="36" name="Text Placeholder 35">
            <a:extLst>
              <a:ext uri="{FF2B5EF4-FFF2-40B4-BE49-F238E27FC236}">
                <a16:creationId xmlns:a16="http://schemas.microsoft.com/office/drawing/2014/main" id="{DDFE32B5-A9B8-48A5-9EE5-DD363FE01D4A}"/>
              </a:ext>
            </a:extLst>
          </p:cNvPr>
          <p:cNvSpPr>
            <a:spLocks noGrp="1"/>
          </p:cNvSpPr>
          <p:nvPr>
            <p:ph type="body" sz="quarter" idx="13"/>
          </p:nvPr>
        </p:nvSpPr>
        <p:spPr>
          <a:xfrm>
            <a:off x="271969" y="6058090"/>
            <a:ext cx="8776986" cy="799909"/>
          </a:xfrm>
        </p:spPr>
        <p:txBody>
          <a:bodyPr>
            <a:noAutofit/>
          </a:bodyPr>
          <a:lstStyle/>
          <a:p>
            <a:pPr>
              <a:spcBef>
                <a:spcPts val="0"/>
              </a:spcBef>
            </a:pPr>
            <a:r>
              <a:rPr lang="en-GB" sz="1200" dirty="0"/>
              <a:t>FPG, fasting plasma glucose.</a:t>
            </a:r>
          </a:p>
          <a:p>
            <a:pPr>
              <a:spcBef>
                <a:spcPts val="0"/>
              </a:spcBef>
            </a:pPr>
            <a:r>
              <a:rPr lang="en-CA" sz="1200" dirty="0">
                <a:solidFill>
                  <a:schemeClr val="tx2"/>
                </a:solidFill>
              </a:rPr>
              <a:t>Fulcher G, Akhtar S, Al-</a:t>
            </a:r>
            <a:r>
              <a:rPr lang="en-CA" sz="1200" dirty="0" err="1">
                <a:solidFill>
                  <a:schemeClr val="tx2"/>
                </a:solidFill>
              </a:rPr>
              <a:t>Jaser</a:t>
            </a:r>
            <a:r>
              <a:rPr lang="en-CA" sz="1200" dirty="0">
                <a:solidFill>
                  <a:schemeClr val="tx2"/>
                </a:solidFill>
              </a:rPr>
              <a:t> S, et al. Improved glycaemic control in people with type 2 diabetes initiating or switching to </a:t>
            </a:r>
            <a:r>
              <a:rPr lang="en-CA" sz="1200" dirty="0" err="1">
                <a:solidFill>
                  <a:schemeClr val="tx2"/>
                </a:solidFill>
              </a:rPr>
              <a:t>IDegAsp</a:t>
            </a:r>
            <a:r>
              <a:rPr lang="en-CA" sz="1200" dirty="0">
                <a:solidFill>
                  <a:schemeClr val="tx2"/>
                </a:solidFill>
              </a:rPr>
              <a:t> from any anti-hyperglycaemic treatment in a real-world setting across six countries. Abstract and oral presentation at Australasian Diabetes Congress, August 13, 2021.</a:t>
            </a:r>
          </a:p>
        </p:txBody>
      </p:sp>
      <p:sp>
        <p:nvSpPr>
          <p:cNvPr id="37" name="Rectangle: Rounded Corners 36">
            <a:extLst>
              <a:ext uri="{FF2B5EF4-FFF2-40B4-BE49-F238E27FC236}">
                <a16:creationId xmlns:a16="http://schemas.microsoft.com/office/drawing/2014/main" id="{CEE6B65B-F246-47EB-98DC-5E6B61E9D6F5}"/>
              </a:ext>
            </a:extLst>
          </p:cNvPr>
          <p:cNvSpPr/>
          <p:nvPr/>
        </p:nvSpPr>
        <p:spPr>
          <a:xfrm>
            <a:off x="496103" y="1079293"/>
            <a:ext cx="1672026" cy="1141456"/>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r>
              <a:rPr lang="en-US" sz="2000" b="1" dirty="0">
                <a:solidFill>
                  <a:srgbClr val="001965"/>
                </a:solidFill>
                <a:latin typeface="Apis For Office"/>
                <a:cs typeface="Apis For Office" panose="020B0504010101010104" pitchFamily="34" charset="0"/>
              </a:rPr>
              <a:t>PRIMARY</a:t>
            </a:r>
            <a:endParaRPr lang="en-GB" sz="2000" b="1" dirty="0">
              <a:solidFill>
                <a:srgbClr val="001965"/>
              </a:solidFill>
              <a:latin typeface="Apis For Office"/>
              <a:cs typeface="Apis For Office" panose="020B0504010101010104" pitchFamily="34" charset="0"/>
            </a:endParaRPr>
          </a:p>
        </p:txBody>
      </p:sp>
      <p:sp>
        <p:nvSpPr>
          <p:cNvPr id="38" name="Rectangle 37">
            <a:extLst>
              <a:ext uri="{FF2B5EF4-FFF2-40B4-BE49-F238E27FC236}">
                <a16:creationId xmlns:a16="http://schemas.microsoft.com/office/drawing/2014/main" id="{263E7BFB-7ACA-41CD-A795-B497B46CB483}"/>
              </a:ext>
            </a:extLst>
          </p:cNvPr>
          <p:cNvSpPr/>
          <p:nvPr/>
        </p:nvSpPr>
        <p:spPr>
          <a:xfrm>
            <a:off x="496103" y="2130922"/>
            <a:ext cx="1672026" cy="2441077"/>
          </a:xfrm>
          <a:prstGeom prst="rect">
            <a:avLst/>
          </a:prstGeom>
          <a:solidFill>
            <a:srgbClr val="D4E9E8"/>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r>
              <a:rPr lang="en-US" sz="2000" b="1" dirty="0">
                <a:solidFill>
                  <a:srgbClr val="001965"/>
                </a:solidFill>
                <a:latin typeface="Apis For Office"/>
                <a:cs typeface="Apis For Office" panose="020B0504010101010104" pitchFamily="34" charset="0"/>
              </a:rPr>
              <a:t>SECONDARY </a:t>
            </a:r>
            <a:r>
              <a:rPr lang="en-US" sz="1350" b="1" dirty="0">
                <a:solidFill>
                  <a:srgbClr val="001965"/>
                </a:solidFill>
                <a:latin typeface="Apis For Office"/>
                <a:cs typeface="Apis For Office" panose="020B0504010101010104" pitchFamily="34" charset="0"/>
              </a:rPr>
              <a:t>  </a:t>
            </a:r>
            <a:endParaRPr lang="en-GB" sz="1350" b="1" dirty="0">
              <a:solidFill>
                <a:srgbClr val="001965"/>
              </a:solidFill>
              <a:latin typeface="Apis For Office"/>
              <a:cs typeface="Apis For Office" panose="020B0504010101010104" pitchFamily="34" charset="0"/>
            </a:endParaRPr>
          </a:p>
        </p:txBody>
      </p:sp>
      <p:sp>
        <p:nvSpPr>
          <p:cNvPr id="39" name="Rectangle 38">
            <a:extLst>
              <a:ext uri="{FF2B5EF4-FFF2-40B4-BE49-F238E27FC236}">
                <a16:creationId xmlns:a16="http://schemas.microsoft.com/office/drawing/2014/main" id="{C767B15C-E670-4516-BAB9-A7AB54020F9D}"/>
              </a:ext>
            </a:extLst>
          </p:cNvPr>
          <p:cNvSpPr/>
          <p:nvPr/>
        </p:nvSpPr>
        <p:spPr>
          <a:xfrm>
            <a:off x="496103" y="4727077"/>
            <a:ext cx="1672026" cy="1302227"/>
          </a:xfrm>
          <a:prstGeom prst="rect">
            <a:avLst/>
          </a:prstGeom>
          <a:solidFill>
            <a:srgbClr val="E9EBED"/>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r>
              <a:rPr lang="en-US" sz="1350" b="1" dirty="0">
                <a:solidFill>
                  <a:srgbClr val="001965"/>
                </a:solidFill>
                <a:latin typeface="Apis For Office"/>
                <a:cs typeface="Apis For Office" panose="020B0504010101010104" pitchFamily="34" charset="0"/>
              </a:rPr>
              <a:t>EXPLORATORY</a:t>
            </a:r>
            <a:endParaRPr lang="en-GB" sz="1350" b="1" dirty="0">
              <a:solidFill>
                <a:srgbClr val="001965"/>
              </a:solidFill>
              <a:latin typeface="Apis For Office"/>
              <a:cs typeface="Apis For Office" panose="020B0504010101010104" pitchFamily="34" charset="0"/>
            </a:endParaRPr>
          </a:p>
        </p:txBody>
      </p:sp>
      <p:sp>
        <p:nvSpPr>
          <p:cNvPr id="43" name="Rectangle 42">
            <a:extLst>
              <a:ext uri="{FF2B5EF4-FFF2-40B4-BE49-F238E27FC236}">
                <a16:creationId xmlns:a16="http://schemas.microsoft.com/office/drawing/2014/main" id="{0A11B8C0-0BD0-4E73-95CF-0EEC29E84477}"/>
              </a:ext>
            </a:extLst>
          </p:cNvPr>
          <p:cNvSpPr/>
          <p:nvPr/>
        </p:nvSpPr>
        <p:spPr>
          <a:xfrm>
            <a:off x="2283826" y="1079293"/>
            <a:ext cx="6765129" cy="1141456"/>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27000" rIns="54000" bIns="27000" rtlCol="0" anchor="ctr"/>
          <a:lstStyle/>
          <a:p>
            <a:pPr algn="ctr" defTabSz="685783" fontAlgn="auto">
              <a:lnSpc>
                <a:spcPct val="120000"/>
              </a:lnSpc>
              <a:spcBef>
                <a:spcPts val="0"/>
              </a:spcBef>
              <a:spcAft>
                <a:spcPts val="0"/>
              </a:spcAft>
              <a:defRPr/>
            </a:pPr>
            <a:r>
              <a:rPr lang="en-US" sz="2400" b="1" dirty="0">
                <a:solidFill>
                  <a:srgbClr val="001965"/>
                </a:solidFill>
                <a:latin typeface="Apis For Office"/>
                <a:cs typeface="Apis For Office" panose="020B0504010101010104" pitchFamily="34" charset="0"/>
              </a:rPr>
              <a:t>HbA</a:t>
            </a:r>
            <a:r>
              <a:rPr lang="en-US" sz="2400" b="1" baseline="-25000" dirty="0">
                <a:solidFill>
                  <a:srgbClr val="001965"/>
                </a:solidFill>
                <a:latin typeface="Apis For Office"/>
                <a:cs typeface="Apis For Office" panose="020B0504010101010104" pitchFamily="34" charset="0"/>
              </a:rPr>
              <a:t>1C </a:t>
            </a:r>
            <a:r>
              <a:rPr lang="en-US" sz="2400" b="1" dirty="0">
                <a:solidFill>
                  <a:srgbClr val="001965"/>
                </a:solidFill>
                <a:latin typeface="Apis For Office"/>
                <a:cs typeface="Apis For Office" panose="020B0504010101010104" pitchFamily="34" charset="0"/>
              </a:rPr>
              <a:t>(change in %)</a:t>
            </a:r>
            <a:endParaRPr lang="en-GB" sz="2400" b="1" dirty="0">
              <a:solidFill>
                <a:srgbClr val="001965"/>
              </a:solidFill>
              <a:latin typeface="Apis For Office"/>
              <a:cs typeface="Apis For Office" panose="020B0504010101010104" pitchFamily="34" charset="0"/>
            </a:endParaRPr>
          </a:p>
        </p:txBody>
      </p:sp>
      <p:sp>
        <p:nvSpPr>
          <p:cNvPr id="44" name="Rectangle 43">
            <a:extLst>
              <a:ext uri="{FF2B5EF4-FFF2-40B4-BE49-F238E27FC236}">
                <a16:creationId xmlns:a16="http://schemas.microsoft.com/office/drawing/2014/main" id="{E057696F-2A4B-4405-A0B4-12E212D8B5FB}"/>
              </a:ext>
            </a:extLst>
          </p:cNvPr>
          <p:cNvSpPr/>
          <p:nvPr/>
        </p:nvSpPr>
        <p:spPr>
          <a:xfrm>
            <a:off x="2254467" y="2261995"/>
            <a:ext cx="6765129" cy="2406693"/>
          </a:xfrm>
          <a:prstGeom prst="rect">
            <a:avLst/>
          </a:prstGeom>
          <a:solidFill>
            <a:srgbClr val="D4E9E8"/>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27000" rIns="54000" bIns="27000" rtlCol="0" anchor="ctr"/>
          <a:lstStyle/>
          <a:p>
            <a:pPr defTabSz="685783" fontAlgn="auto">
              <a:spcBef>
                <a:spcPts val="0"/>
              </a:spcBef>
              <a:spcAft>
                <a:spcPts val="0"/>
              </a:spcAft>
              <a:defRPr/>
            </a:pPr>
            <a:endParaRPr lang="en-GB" sz="1050" b="1" dirty="0">
              <a:solidFill>
                <a:srgbClr val="001965"/>
              </a:solidFill>
              <a:latin typeface="Apis For Office"/>
              <a:cs typeface="Apis For Office" panose="020B0504010101010104" pitchFamily="34" charset="0"/>
            </a:endParaRPr>
          </a:p>
        </p:txBody>
      </p:sp>
      <p:sp>
        <p:nvSpPr>
          <p:cNvPr id="45" name="Rectangle 44">
            <a:extLst>
              <a:ext uri="{FF2B5EF4-FFF2-40B4-BE49-F238E27FC236}">
                <a16:creationId xmlns:a16="http://schemas.microsoft.com/office/drawing/2014/main" id="{683F5D56-BCBB-4762-B3AB-49C9BC1ECA2D}"/>
              </a:ext>
            </a:extLst>
          </p:cNvPr>
          <p:cNvSpPr/>
          <p:nvPr/>
        </p:nvSpPr>
        <p:spPr>
          <a:xfrm>
            <a:off x="2360711" y="4727078"/>
            <a:ext cx="6552643" cy="1302228"/>
          </a:xfrm>
          <a:prstGeom prst="rect">
            <a:avLst/>
          </a:prstGeom>
          <a:solidFill>
            <a:srgbClr val="E9EBED"/>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27000" rIns="54000" bIns="27000" rtlCol="0" anchor="ctr"/>
          <a:lstStyle/>
          <a:p>
            <a:pPr defTabSz="685783" fontAlgn="auto">
              <a:spcBef>
                <a:spcPts val="0"/>
              </a:spcBef>
              <a:spcAft>
                <a:spcPts val="0"/>
              </a:spcAft>
              <a:defRPr/>
            </a:pPr>
            <a:endParaRPr lang="en-GB" sz="1050" b="1" dirty="0">
              <a:solidFill>
                <a:srgbClr val="001965"/>
              </a:solidFill>
              <a:latin typeface="Apis For Office"/>
              <a:cs typeface="Apis For Office" panose="020B0504010101010104" pitchFamily="34" charset="0"/>
            </a:endParaRPr>
          </a:p>
        </p:txBody>
      </p:sp>
      <p:sp>
        <p:nvSpPr>
          <p:cNvPr id="49" name="Rectangle 48">
            <a:extLst>
              <a:ext uri="{FF2B5EF4-FFF2-40B4-BE49-F238E27FC236}">
                <a16:creationId xmlns:a16="http://schemas.microsoft.com/office/drawing/2014/main" id="{56E2E099-1796-40C9-9F20-D20E217114B4}"/>
              </a:ext>
            </a:extLst>
          </p:cNvPr>
          <p:cNvSpPr/>
          <p:nvPr/>
        </p:nvSpPr>
        <p:spPr>
          <a:xfrm>
            <a:off x="3805996" y="2184077"/>
            <a:ext cx="1078114" cy="243714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lnSpc>
                <a:spcPct val="120000"/>
              </a:lnSpc>
              <a:spcBef>
                <a:spcPts val="0"/>
              </a:spcBef>
              <a:spcAft>
                <a:spcPts val="0"/>
              </a:spcAft>
              <a:defRPr/>
            </a:pPr>
            <a:r>
              <a:rPr lang="en-US" sz="2000" b="1" dirty="0">
                <a:solidFill>
                  <a:srgbClr val="001965"/>
                </a:solidFill>
                <a:latin typeface="Apis For Office"/>
                <a:cs typeface="Apis For Office" panose="020B0504010101010104" pitchFamily="34" charset="0"/>
              </a:rPr>
              <a:t>Change in insulin dose</a:t>
            </a:r>
          </a:p>
          <a:p>
            <a:pPr algn="ctr" defTabSz="685783" fontAlgn="auto">
              <a:lnSpc>
                <a:spcPct val="120000"/>
              </a:lnSpc>
              <a:spcBef>
                <a:spcPts val="0"/>
              </a:spcBef>
              <a:spcAft>
                <a:spcPts val="0"/>
              </a:spcAft>
              <a:defRPr/>
            </a:pPr>
            <a:r>
              <a:rPr lang="en-US" sz="2000" b="1" dirty="0">
                <a:solidFill>
                  <a:srgbClr val="001965"/>
                </a:solidFill>
                <a:latin typeface="Apis For Office"/>
                <a:cs typeface="Apis For Office" panose="020B0504010101010104" pitchFamily="34" charset="0"/>
              </a:rPr>
              <a:t>total, basal, prandial</a:t>
            </a:r>
            <a:endParaRPr lang="en-GB" sz="2000" b="1" dirty="0">
              <a:solidFill>
                <a:srgbClr val="001965"/>
              </a:solidFill>
              <a:latin typeface="Apis For Office"/>
              <a:cs typeface="Apis For Office" panose="020B0504010101010104" pitchFamily="34" charset="0"/>
            </a:endParaRPr>
          </a:p>
        </p:txBody>
      </p:sp>
      <p:sp>
        <p:nvSpPr>
          <p:cNvPr id="46" name="Rectangle: Rounded Corners 45">
            <a:extLst>
              <a:ext uri="{FF2B5EF4-FFF2-40B4-BE49-F238E27FC236}">
                <a16:creationId xmlns:a16="http://schemas.microsoft.com/office/drawing/2014/main" id="{FC516461-DC4D-4E15-8FAA-810FD564541F}"/>
              </a:ext>
            </a:extLst>
          </p:cNvPr>
          <p:cNvSpPr/>
          <p:nvPr/>
        </p:nvSpPr>
        <p:spPr>
          <a:xfrm>
            <a:off x="2360711" y="2312283"/>
            <a:ext cx="890948" cy="2252924"/>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lnSpc>
                <a:spcPct val="120000"/>
              </a:lnSpc>
              <a:spcBef>
                <a:spcPts val="0"/>
              </a:spcBef>
              <a:spcAft>
                <a:spcPts val="0"/>
              </a:spcAft>
              <a:defRPr/>
            </a:pPr>
            <a:r>
              <a:rPr lang="en-US" sz="2000" b="1" dirty="0">
                <a:solidFill>
                  <a:srgbClr val="001965"/>
                </a:solidFill>
                <a:latin typeface="Apis For Office"/>
                <a:cs typeface="Apis For Office" panose="020B0504010101010104" pitchFamily="34" charset="0"/>
              </a:rPr>
              <a:t>HbA</a:t>
            </a:r>
            <a:r>
              <a:rPr lang="en-US" sz="2000" b="1" baseline="-25000" dirty="0">
                <a:solidFill>
                  <a:srgbClr val="001965"/>
                </a:solidFill>
                <a:latin typeface="Apis For Office"/>
                <a:cs typeface="Apis For Office" panose="020B0504010101010104" pitchFamily="34" charset="0"/>
              </a:rPr>
              <a:t>1C</a:t>
            </a:r>
            <a:br>
              <a:rPr lang="en-US" sz="2000" b="1" baseline="-25000" dirty="0">
                <a:solidFill>
                  <a:srgbClr val="001965"/>
                </a:solidFill>
                <a:latin typeface="Apis For Office"/>
                <a:cs typeface="Apis For Office" panose="020B0504010101010104" pitchFamily="34" charset="0"/>
              </a:rPr>
            </a:br>
            <a:r>
              <a:rPr lang="en-US" sz="2000" b="1" dirty="0">
                <a:solidFill>
                  <a:srgbClr val="001965"/>
                </a:solidFill>
                <a:latin typeface="Apis For Office"/>
                <a:cs typeface="Apis For Office" panose="020B0504010101010104" pitchFamily="34" charset="0"/>
              </a:rPr>
              <a:t>less than 7%</a:t>
            </a:r>
            <a:endParaRPr lang="en-GB" sz="2000" b="1" dirty="0">
              <a:solidFill>
                <a:srgbClr val="001965"/>
              </a:solidFill>
              <a:latin typeface="Apis For Office"/>
              <a:cs typeface="Apis For Office" panose="020B0504010101010104" pitchFamily="34" charset="0"/>
            </a:endParaRPr>
          </a:p>
        </p:txBody>
      </p:sp>
      <p:pic>
        <p:nvPicPr>
          <p:cNvPr id="55" name="Graphic 54" descr="IV">
            <a:extLst>
              <a:ext uri="{FF2B5EF4-FFF2-40B4-BE49-F238E27FC236}">
                <a16:creationId xmlns:a16="http://schemas.microsoft.com/office/drawing/2014/main" id="{CB4E6EE6-09B3-470B-80F3-C17928156416}"/>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3500265" y="4064547"/>
            <a:ext cx="456680" cy="668966"/>
          </a:xfrm>
          <a:prstGeom prst="rect">
            <a:avLst/>
          </a:prstGeom>
        </p:spPr>
      </p:pic>
      <p:grpSp>
        <p:nvGrpSpPr>
          <p:cNvPr id="62" name="Group 61">
            <a:extLst>
              <a:ext uri="{FF2B5EF4-FFF2-40B4-BE49-F238E27FC236}">
                <a16:creationId xmlns:a16="http://schemas.microsoft.com/office/drawing/2014/main" id="{2AB726FA-C2ED-4D33-9D69-71CF1D19EFD1}"/>
              </a:ext>
            </a:extLst>
          </p:cNvPr>
          <p:cNvGrpSpPr/>
          <p:nvPr/>
        </p:nvGrpSpPr>
        <p:grpSpPr>
          <a:xfrm>
            <a:off x="5074671" y="2279139"/>
            <a:ext cx="1183438" cy="2119131"/>
            <a:chOff x="7425842" y="2808503"/>
            <a:chExt cx="1847441" cy="2135437"/>
          </a:xfrm>
        </p:grpSpPr>
        <p:sp>
          <p:nvSpPr>
            <p:cNvPr id="50" name="Rectangle: Rounded Corners 49">
              <a:extLst>
                <a:ext uri="{FF2B5EF4-FFF2-40B4-BE49-F238E27FC236}">
                  <a16:creationId xmlns:a16="http://schemas.microsoft.com/office/drawing/2014/main" id="{0C6F33EF-EF4D-4585-98F4-26CAD6897414}"/>
                </a:ext>
              </a:extLst>
            </p:cNvPr>
            <p:cNvSpPr/>
            <p:nvPr/>
          </p:nvSpPr>
          <p:spPr>
            <a:xfrm>
              <a:off x="7425842" y="2808503"/>
              <a:ext cx="1847441" cy="2049466"/>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lnSpc>
                  <a:spcPct val="120000"/>
                </a:lnSpc>
                <a:spcBef>
                  <a:spcPts val="0"/>
                </a:spcBef>
                <a:spcAft>
                  <a:spcPts val="0"/>
                </a:spcAft>
                <a:defRPr/>
              </a:pPr>
              <a:br>
                <a:rPr lang="en-US" sz="2000" b="1" dirty="0">
                  <a:solidFill>
                    <a:srgbClr val="001965"/>
                  </a:solidFill>
                  <a:latin typeface="Apis For Office"/>
                  <a:cs typeface="Apis For Office" panose="020B0504010101010104" pitchFamily="34" charset="0"/>
                </a:rPr>
              </a:br>
              <a:r>
                <a:rPr lang="en-US" sz="2000" b="1" dirty="0">
                  <a:solidFill>
                    <a:srgbClr val="001965"/>
                  </a:solidFill>
                  <a:latin typeface="Apis For Office"/>
                  <a:cs typeface="Apis For Office" panose="020B0504010101010104" pitchFamily="34" charset="0"/>
                </a:rPr>
                <a:t>body weight</a:t>
              </a:r>
              <a:endParaRPr lang="en-GB" sz="2000" b="1" dirty="0">
                <a:solidFill>
                  <a:srgbClr val="001965"/>
                </a:solidFill>
                <a:latin typeface="Apis For Office"/>
                <a:cs typeface="Apis For Office" panose="020B0504010101010104" pitchFamily="34" charset="0"/>
              </a:endParaRPr>
            </a:p>
          </p:txBody>
        </p:sp>
        <p:pic>
          <p:nvPicPr>
            <p:cNvPr id="57" name="Graphic 56" descr="Dumbbell">
              <a:extLst>
                <a:ext uri="{FF2B5EF4-FFF2-40B4-BE49-F238E27FC236}">
                  <a16:creationId xmlns:a16="http://schemas.microsoft.com/office/drawing/2014/main" id="{1CA58B73-5953-46DC-BDB2-3B8CC7298A3F}"/>
                </a:ext>
              </a:extLst>
            </p:cNvPr>
            <p:cNvPicPr>
              <a:picLocks noChangeAspect="1"/>
            </p:cNvPicPr>
            <p:nvPr/>
          </p:nvPicPr>
          <p:blipFill>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8399159" y="4335033"/>
              <a:ext cx="608906" cy="608907"/>
            </a:xfrm>
            <a:prstGeom prst="rect">
              <a:avLst/>
            </a:prstGeom>
          </p:spPr>
        </p:pic>
      </p:grpSp>
      <p:grpSp>
        <p:nvGrpSpPr>
          <p:cNvPr id="61" name="Group 60">
            <a:extLst>
              <a:ext uri="{FF2B5EF4-FFF2-40B4-BE49-F238E27FC236}">
                <a16:creationId xmlns:a16="http://schemas.microsoft.com/office/drawing/2014/main" id="{2034A2DE-9C8F-42D2-991C-55CB4D8FB9F3}"/>
              </a:ext>
            </a:extLst>
          </p:cNvPr>
          <p:cNvGrpSpPr/>
          <p:nvPr/>
        </p:nvGrpSpPr>
        <p:grpSpPr>
          <a:xfrm>
            <a:off x="6566347" y="2249446"/>
            <a:ext cx="926902" cy="2315761"/>
            <a:chOff x="9161700" y="341427"/>
            <a:chExt cx="1315853" cy="4672201"/>
          </a:xfrm>
        </p:grpSpPr>
        <p:sp>
          <p:nvSpPr>
            <p:cNvPr id="51" name="Rectangle: Rounded Corners 50">
              <a:extLst>
                <a:ext uri="{FF2B5EF4-FFF2-40B4-BE49-F238E27FC236}">
                  <a16:creationId xmlns:a16="http://schemas.microsoft.com/office/drawing/2014/main" id="{5D4805C2-E2B5-48C9-BE5D-0DA188583F35}"/>
                </a:ext>
              </a:extLst>
            </p:cNvPr>
            <p:cNvSpPr/>
            <p:nvPr/>
          </p:nvSpPr>
          <p:spPr>
            <a:xfrm>
              <a:off x="9161700" y="341427"/>
              <a:ext cx="1315853" cy="467220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lnSpc>
                  <a:spcPct val="120000"/>
                </a:lnSpc>
                <a:spcBef>
                  <a:spcPts val="0"/>
                </a:spcBef>
                <a:spcAft>
                  <a:spcPts val="0"/>
                </a:spcAft>
                <a:defRPr/>
              </a:pPr>
              <a:r>
                <a:rPr lang="en-US" sz="2000" b="1" dirty="0">
                  <a:solidFill>
                    <a:srgbClr val="001965"/>
                  </a:solidFill>
                  <a:latin typeface="Apis For Office"/>
                  <a:cs typeface="Apis For Office" panose="020B0504010101010104" pitchFamily="34" charset="0"/>
                </a:rPr>
                <a:t>No of </a:t>
              </a:r>
              <a:br>
                <a:rPr lang="en-US" sz="2000" b="1" dirty="0">
                  <a:solidFill>
                    <a:srgbClr val="001965"/>
                  </a:solidFill>
                  <a:latin typeface="Apis For Office"/>
                  <a:cs typeface="Apis For Office" panose="020B0504010101010104" pitchFamily="34" charset="0"/>
                </a:rPr>
              </a:br>
              <a:r>
                <a:rPr lang="en-US" sz="2000" b="1" dirty="0">
                  <a:solidFill>
                    <a:srgbClr val="001965"/>
                  </a:solidFill>
                  <a:latin typeface="Apis For Office"/>
                  <a:cs typeface="Apis For Office" panose="020B0504010101010104" pitchFamily="34" charset="0"/>
                </a:rPr>
                <a:t>hypo events</a:t>
              </a:r>
              <a:endParaRPr lang="en-GB" sz="2000" b="1" dirty="0">
                <a:solidFill>
                  <a:srgbClr val="001965"/>
                </a:solidFill>
                <a:latin typeface="Apis For Office"/>
                <a:cs typeface="Apis For Office" panose="020B0504010101010104" pitchFamily="34" charset="0"/>
              </a:endParaRPr>
            </a:p>
          </p:txBody>
        </p:sp>
        <p:pic>
          <p:nvPicPr>
            <p:cNvPr id="58" name="Graphic 57" descr="Open book">
              <a:extLst>
                <a:ext uri="{FF2B5EF4-FFF2-40B4-BE49-F238E27FC236}">
                  <a16:creationId xmlns:a16="http://schemas.microsoft.com/office/drawing/2014/main" id="{1E5B784D-048F-4C82-B410-DF1EC5973115}"/>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9819627" y="4165343"/>
              <a:ext cx="529980" cy="529980"/>
            </a:xfrm>
            <a:prstGeom prst="rect">
              <a:avLst/>
            </a:prstGeom>
          </p:spPr>
        </p:pic>
      </p:grpSp>
      <p:grpSp>
        <p:nvGrpSpPr>
          <p:cNvPr id="60" name="Group 59">
            <a:extLst>
              <a:ext uri="{FF2B5EF4-FFF2-40B4-BE49-F238E27FC236}">
                <a16:creationId xmlns:a16="http://schemas.microsoft.com/office/drawing/2014/main" id="{CE07B4D3-AD74-4543-BFCD-91ACF1088242}"/>
              </a:ext>
            </a:extLst>
          </p:cNvPr>
          <p:cNvGrpSpPr/>
          <p:nvPr/>
        </p:nvGrpSpPr>
        <p:grpSpPr>
          <a:xfrm>
            <a:off x="7658108" y="2220748"/>
            <a:ext cx="1255243" cy="2363798"/>
            <a:chOff x="10269429" y="1817997"/>
            <a:chExt cx="1215275" cy="3151731"/>
          </a:xfrm>
        </p:grpSpPr>
        <p:sp>
          <p:nvSpPr>
            <p:cNvPr id="52" name="Rectangle: Rounded Corners 51">
              <a:extLst>
                <a:ext uri="{FF2B5EF4-FFF2-40B4-BE49-F238E27FC236}">
                  <a16:creationId xmlns:a16="http://schemas.microsoft.com/office/drawing/2014/main" id="{BBB7E247-E6C5-44A0-8559-6AD35294468E}"/>
                </a:ext>
              </a:extLst>
            </p:cNvPr>
            <p:cNvSpPr/>
            <p:nvPr/>
          </p:nvSpPr>
          <p:spPr>
            <a:xfrm>
              <a:off x="10269429" y="1817997"/>
              <a:ext cx="1215275" cy="3151731"/>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lnSpc>
                  <a:spcPct val="120000"/>
                </a:lnSpc>
                <a:spcBef>
                  <a:spcPts val="0"/>
                </a:spcBef>
                <a:spcAft>
                  <a:spcPts val="0"/>
                </a:spcAft>
                <a:defRPr/>
              </a:pPr>
              <a:br>
                <a:rPr lang="en-US" sz="2000" b="1" dirty="0">
                  <a:solidFill>
                    <a:srgbClr val="001965"/>
                  </a:solidFill>
                  <a:latin typeface="Apis For Office"/>
                  <a:cs typeface="Apis For Office" panose="020B0504010101010104" pitchFamily="34" charset="0"/>
                </a:rPr>
              </a:br>
              <a:r>
                <a:rPr lang="en-US" sz="2000" b="1" dirty="0">
                  <a:solidFill>
                    <a:srgbClr val="001965"/>
                  </a:solidFill>
                  <a:latin typeface="Apis For Office"/>
                  <a:cs typeface="Apis For Office" panose="020B0504010101010104" pitchFamily="34" charset="0"/>
                </a:rPr>
                <a:t>dis-</a:t>
              </a:r>
              <a:r>
                <a:rPr lang="en-US" sz="2000" b="1" dirty="0" err="1">
                  <a:solidFill>
                    <a:srgbClr val="001965"/>
                  </a:solidFill>
                  <a:latin typeface="Apis For Office"/>
                  <a:cs typeface="Apis For Office" panose="020B0504010101010104" pitchFamily="34" charset="0"/>
                </a:rPr>
                <a:t>continu</a:t>
              </a:r>
              <a:r>
                <a:rPr lang="en-US" sz="2000" b="1" dirty="0">
                  <a:solidFill>
                    <a:srgbClr val="001965"/>
                  </a:solidFill>
                  <a:latin typeface="Apis For Office"/>
                  <a:cs typeface="Apis For Office" panose="020B0504010101010104" pitchFamily="34" charset="0"/>
                </a:rPr>
                <a:t>-</a:t>
              </a:r>
              <a:r>
                <a:rPr lang="en-US" sz="2000" b="1" dirty="0" err="1">
                  <a:solidFill>
                    <a:srgbClr val="001965"/>
                  </a:solidFill>
                  <a:latin typeface="Apis For Office"/>
                  <a:cs typeface="Apis For Office" panose="020B0504010101010104" pitchFamily="34" charset="0"/>
                </a:rPr>
                <a:t>ation</a:t>
              </a:r>
              <a:endParaRPr lang="en-GB" sz="2000" b="1" dirty="0">
                <a:solidFill>
                  <a:srgbClr val="001965"/>
                </a:solidFill>
                <a:latin typeface="Apis For Office"/>
                <a:cs typeface="Apis For Office" panose="020B0504010101010104" pitchFamily="34" charset="0"/>
              </a:endParaRPr>
            </a:p>
          </p:txBody>
        </p:sp>
        <p:pic>
          <p:nvPicPr>
            <p:cNvPr id="59" name="Graphic 58" descr="Medicine">
              <a:extLst>
                <a:ext uri="{FF2B5EF4-FFF2-40B4-BE49-F238E27FC236}">
                  <a16:creationId xmlns:a16="http://schemas.microsoft.com/office/drawing/2014/main" id="{8010B3A6-6395-4D73-900B-D878B2D74AFD}"/>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10817756" y="4305989"/>
              <a:ext cx="529980" cy="529980"/>
            </a:xfrm>
            <a:prstGeom prst="rect">
              <a:avLst/>
            </a:prstGeom>
          </p:spPr>
        </p:pic>
      </p:grpSp>
      <p:sp>
        <p:nvSpPr>
          <p:cNvPr id="66" name="Rectangle 65">
            <a:extLst>
              <a:ext uri="{FF2B5EF4-FFF2-40B4-BE49-F238E27FC236}">
                <a16:creationId xmlns:a16="http://schemas.microsoft.com/office/drawing/2014/main" id="{58CD4FEA-0209-470D-9950-35FCA5342B85}"/>
              </a:ext>
            </a:extLst>
          </p:cNvPr>
          <p:cNvSpPr/>
          <p:nvPr/>
        </p:nvSpPr>
        <p:spPr>
          <a:xfrm>
            <a:off x="2499457" y="4978388"/>
            <a:ext cx="2101835" cy="585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lnSpc>
                <a:spcPct val="120000"/>
              </a:lnSpc>
              <a:spcBef>
                <a:spcPts val="0"/>
              </a:spcBef>
              <a:spcAft>
                <a:spcPts val="0"/>
              </a:spcAft>
              <a:defRPr/>
            </a:pPr>
            <a:r>
              <a:rPr lang="en-US" sz="2000" b="1" dirty="0">
                <a:solidFill>
                  <a:srgbClr val="001965"/>
                </a:solidFill>
                <a:latin typeface="Apis For Office"/>
                <a:cs typeface="Apis For Office" panose="020B0504010101010104" pitchFamily="34" charset="0"/>
              </a:rPr>
              <a:t>Resource</a:t>
            </a:r>
          </a:p>
          <a:p>
            <a:pPr algn="ctr" defTabSz="685783" fontAlgn="auto">
              <a:lnSpc>
                <a:spcPct val="120000"/>
              </a:lnSpc>
              <a:spcBef>
                <a:spcPts val="0"/>
              </a:spcBef>
              <a:spcAft>
                <a:spcPts val="0"/>
              </a:spcAft>
              <a:defRPr/>
            </a:pPr>
            <a:r>
              <a:rPr lang="en-US" sz="2000" b="1" dirty="0" err="1">
                <a:solidFill>
                  <a:srgbClr val="001965"/>
                </a:solidFill>
                <a:latin typeface="Apis For Office"/>
                <a:cs typeface="Apis For Office" panose="020B0504010101010104" pitchFamily="34" charset="0"/>
              </a:rPr>
              <a:t>utilisation</a:t>
            </a:r>
            <a:endParaRPr lang="en-GB" sz="2000" b="1" dirty="0">
              <a:solidFill>
                <a:srgbClr val="001965"/>
              </a:solidFill>
              <a:latin typeface="Apis For Office"/>
              <a:cs typeface="Apis For Office" panose="020B0504010101010104" pitchFamily="34" charset="0"/>
            </a:endParaRPr>
          </a:p>
        </p:txBody>
      </p:sp>
      <p:sp>
        <p:nvSpPr>
          <p:cNvPr id="67" name="Rectangle 66">
            <a:extLst>
              <a:ext uri="{FF2B5EF4-FFF2-40B4-BE49-F238E27FC236}">
                <a16:creationId xmlns:a16="http://schemas.microsoft.com/office/drawing/2014/main" id="{22C9BA49-EFD8-40E5-8011-4D91FA8657D9}"/>
              </a:ext>
            </a:extLst>
          </p:cNvPr>
          <p:cNvSpPr/>
          <p:nvPr/>
        </p:nvSpPr>
        <p:spPr>
          <a:xfrm>
            <a:off x="5237492" y="4998001"/>
            <a:ext cx="1290218" cy="5056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lnSpc>
                <a:spcPct val="120000"/>
              </a:lnSpc>
              <a:spcBef>
                <a:spcPts val="0"/>
              </a:spcBef>
              <a:spcAft>
                <a:spcPts val="0"/>
              </a:spcAft>
              <a:defRPr/>
            </a:pPr>
            <a:r>
              <a:rPr lang="en-US" sz="2000" b="1" dirty="0">
                <a:solidFill>
                  <a:srgbClr val="001965"/>
                </a:solidFill>
                <a:latin typeface="Apis For Office"/>
                <a:cs typeface="Apis For Office" panose="020B0504010101010104" pitchFamily="34" charset="0"/>
              </a:rPr>
              <a:t>HbA</a:t>
            </a:r>
            <a:r>
              <a:rPr lang="en-US" sz="2000" b="1" baseline="-25000" dirty="0">
                <a:solidFill>
                  <a:srgbClr val="001965"/>
                </a:solidFill>
                <a:latin typeface="Apis For Office"/>
                <a:cs typeface="Apis For Office" panose="020B0504010101010104" pitchFamily="34" charset="0"/>
              </a:rPr>
              <a:t>1C</a:t>
            </a:r>
            <a:r>
              <a:rPr lang="en-US" sz="2000" b="1" dirty="0">
                <a:solidFill>
                  <a:srgbClr val="001965"/>
                </a:solidFill>
                <a:latin typeface="Apis For Office"/>
                <a:cs typeface="Apis For Office" panose="020B0504010101010104" pitchFamily="34" charset="0"/>
              </a:rPr>
              <a:t> &lt; 7% </a:t>
            </a:r>
          </a:p>
          <a:p>
            <a:pPr algn="ctr" defTabSz="685783" fontAlgn="auto">
              <a:lnSpc>
                <a:spcPct val="120000"/>
              </a:lnSpc>
              <a:spcBef>
                <a:spcPts val="0"/>
              </a:spcBef>
              <a:spcAft>
                <a:spcPts val="0"/>
              </a:spcAft>
              <a:defRPr/>
            </a:pPr>
            <a:r>
              <a:rPr lang="en-US" sz="2000" b="1" dirty="0">
                <a:solidFill>
                  <a:srgbClr val="001965"/>
                </a:solidFill>
                <a:latin typeface="Apis For Office"/>
                <a:cs typeface="Apis For Office" panose="020B0504010101010104" pitchFamily="34" charset="0"/>
              </a:rPr>
              <a:t>without hypo</a:t>
            </a:r>
          </a:p>
        </p:txBody>
      </p:sp>
      <p:pic>
        <p:nvPicPr>
          <p:cNvPr id="68" name="Graphic 67" descr="Medical">
            <a:extLst>
              <a:ext uri="{FF2B5EF4-FFF2-40B4-BE49-F238E27FC236}">
                <a16:creationId xmlns:a16="http://schemas.microsoft.com/office/drawing/2014/main" id="{6E66BB52-850C-45AF-8CE1-8FBFA807F7DC}"/>
              </a:ext>
            </a:extLst>
          </p:cNvPr>
          <p:cNvPicPr>
            <a:picLocks noChangeAspect="1"/>
          </p:cNvPicPr>
          <p:nvPr/>
        </p:nvPicPr>
        <p:blipFill>
          <a:blip r:embed="rId11" cstate="email">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flipV="1">
            <a:off x="4501052" y="4882344"/>
            <a:ext cx="534422" cy="383336"/>
          </a:xfrm>
          <a:prstGeom prst="rect">
            <a:avLst/>
          </a:prstGeom>
        </p:spPr>
      </p:pic>
      <p:pic>
        <p:nvPicPr>
          <p:cNvPr id="69" name="Graphic 68" descr="Needle">
            <a:extLst>
              <a:ext uri="{FF2B5EF4-FFF2-40B4-BE49-F238E27FC236}">
                <a16:creationId xmlns:a16="http://schemas.microsoft.com/office/drawing/2014/main" id="{DAEE9638-52D2-41DC-AF7B-659C1F983234}"/>
              </a:ext>
            </a:extLst>
          </p:cNvPr>
          <p:cNvPicPr>
            <a:picLocks noChangeAspect="1"/>
          </p:cNvPicPr>
          <p:nvPr/>
        </p:nvPicPr>
        <p:blipFill>
          <a:blip r:embed="rId13" cstate="email">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6859038" y="4832692"/>
            <a:ext cx="505682" cy="505682"/>
          </a:xfrm>
          <a:prstGeom prst="rect">
            <a:avLst/>
          </a:prstGeom>
        </p:spPr>
      </p:pic>
      <p:pic>
        <p:nvPicPr>
          <p:cNvPr id="70" name="Graphic 69" descr="Needle">
            <a:extLst>
              <a:ext uri="{FF2B5EF4-FFF2-40B4-BE49-F238E27FC236}">
                <a16:creationId xmlns:a16="http://schemas.microsoft.com/office/drawing/2014/main" id="{0638AB7B-C89E-4122-9ECF-C59BCCD4F295}"/>
              </a:ext>
            </a:extLst>
          </p:cNvPr>
          <p:cNvPicPr>
            <a:picLocks noChangeAspect="1"/>
          </p:cNvPicPr>
          <p:nvPr/>
        </p:nvPicPr>
        <p:blipFill>
          <a:blip r:embed="rId15" cstate="email">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3673040" y="1397180"/>
            <a:ext cx="505682" cy="505682"/>
          </a:xfrm>
          <a:prstGeom prst="rect">
            <a:avLst/>
          </a:prstGeom>
        </p:spPr>
      </p:pic>
    </p:spTree>
    <p:extLst>
      <p:ext uri="{BB962C8B-B14F-4D97-AF65-F5344CB8AC3E}">
        <p14:creationId xmlns:p14="http://schemas.microsoft.com/office/powerpoint/2010/main" val="1524765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6B903-6388-4254-8570-FBF5D9739C53}"/>
              </a:ext>
            </a:extLst>
          </p:cNvPr>
          <p:cNvSpPr>
            <a:spLocks noGrp="1"/>
          </p:cNvSpPr>
          <p:nvPr>
            <p:ph type="title"/>
          </p:nvPr>
        </p:nvSpPr>
        <p:spPr>
          <a:xfrm>
            <a:off x="226936" y="320286"/>
            <a:ext cx="8172000" cy="610389"/>
          </a:xfrm>
        </p:spPr>
        <p:txBody>
          <a:bodyPr/>
          <a:lstStyle/>
          <a:p>
            <a:r>
              <a:rPr lang="en-US" sz="2700" dirty="0"/>
              <a:t>ARISE study design</a:t>
            </a:r>
            <a:endParaRPr lang="en-GB" sz="2700" dirty="0"/>
          </a:p>
        </p:txBody>
      </p:sp>
      <p:sp>
        <p:nvSpPr>
          <p:cNvPr id="11" name="Text Placeholder 10">
            <a:extLst>
              <a:ext uri="{FF2B5EF4-FFF2-40B4-BE49-F238E27FC236}">
                <a16:creationId xmlns:a16="http://schemas.microsoft.com/office/drawing/2014/main" id="{F7E765DB-6CF4-4432-9D74-FD53E773EDA6}"/>
              </a:ext>
            </a:extLst>
          </p:cNvPr>
          <p:cNvSpPr>
            <a:spLocks noGrp="1"/>
          </p:cNvSpPr>
          <p:nvPr>
            <p:ph type="body" sz="quarter" idx="13"/>
          </p:nvPr>
        </p:nvSpPr>
        <p:spPr>
          <a:xfrm>
            <a:off x="598601" y="6551977"/>
            <a:ext cx="6489000" cy="324000"/>
          </a:xfrm>
        </p:spPr>
        <p:txBody>
          <a:bodyPr>
            <a:normAutofit fontScale="85000" lnSpcReduction="10000"/>
          </a:bodyPr>
          <a:lstStyle/>
          <a:p>
            <a:pPr>
              <a:spcBef>
                <a:spcPts val="0"/>
              </a:spcBef>
            </a:pPr>
            <a:r>
              <a:rPr lang="en-GB" sz="525" dirty="0">
                <a:solidFill>
                  <a:schemeClr val="tx2"/>
                </a:solidFill>
              </a:rPr>
              <a:t>*Visit 1 (treatment initiation visit) and Visit 3 (end of study visit) were mandatory for all patients; Visit 2 was intermediary and only warranted as per clinical practice.</a:t>
            </a:r>
            <a:br>
              <a:rPr lang="en-GB" sz="525" dirty="0">
                <a:solidFill>
                  <a:schemeClr val="tx2"/>
                </a:solidFill>
              </a:rPr>
            </a:br>
            <a:r>
              <a:rPr lang="en-GB" sz="525" dirty="0">
                <a:solidFill>
                  <a:schemeClr val="tx2"/>
                </a:solidFill>
              </a:rPr>
              <a:t>HbA</a:t>
            </a:r>
            <a:r>
              <a:rPr lang="en-GB" sz="525" baseline="-25000" dirty="0">
                <a:solidFill>
                  <a:schemeClr val="tx2"/>
                </a:solidFill>
              </a:rPr>
              <a:t>1c</a:t>
            </a:r>
            <a:r>
              <a:rPr lang="en-GB" sz="525" dirty="0">
                <a:solidFill>
                  <a:schemeClr val="tx2"/>
                </a:solidFill>
              </a:rPr>
              <a:t>; glycated haemoglobin; </a:t>
            </a:r>
            <a:r>
              <a:rPr lang="en-CA" sz="525" dirty="0">
                <a:solidFill>
                  <a:schemeClr val="tx2"/>
                </a:solidFill>
              </a:rPr>
              <a:t>IDegAsp, insulin degludec/insulin aspart; T2D, type 2 diabetes.</a:t>
            </a:r>
          </a:p>
          <a:p>
            <a:pPr>
              <a:spcBef>
                <a:spcPts val="0"/>
              </a:spcBef>
            </a:pPr>
            <a:r>
              <a:rPr lang="en-CA" sz="525" dirty="0">
                <a:solidFill>
                  <a:schemeClr val="tx2"/>
                </a:solidFill>
              </a:rPr>
              <a:t>Fulcher G, Akhtar S, Al-</a:t>
            </a:r>
            <a:r>
              <a:rPr lang="en-CA" sz="525" dirty="0" err="1">
                <a:solidFill>
                  <a:schemeClr val="tx2"/>
                </a:solidFill>
              </a:rPr>
              <a:t>Jaser</a:t>
            </a:r>
            <a:r>
              <a:rPr lang="en-CA" sz="525" dirty="0">
                <a:solidFill>
                  <a:schemeClr val="tx2"/>
                </a:solidFill>
              </a:rPr>
              <a:t> S, et al. Improved glycaemic control in people with type 2 diabetes initiating or switching to </a:t>
            </a:r>
            <a:r>
              <a:rPr lang="en-CA" sz="525" dirty="0" err="1">
                <a:solidFill>
                  <a:schemeClr val="tx2"/>
                </a:solidFill>
              </a:rPr>
              <a:t>IDegAsp</a:t>
            </a:r>
            <a:r>
              <a:rPr lang="en-CA" sz="525" dirty="0">
                <a:solidFill>
                  <a:schemeClr val="tx2"/>
                </a:solidFill>
              </a:rPr>
              <a:t> from any anti-hyperglycaemic treatment in a real-world setting across six countries. Abstract and oral presentation at Australasian Diabetes Congress, August 13, 2021.</a:t>
            </a:r>
          </a:p>
        </p:txBody>
      </p:sp>
      <p:sp>
        <p:nvSpPr>
          <p:cNvPr id="13" name="Rectangle 12">
            <a:extLst>
              <a:ext uri="{FF2B5EF4-FFF2-40B4-BE49-F238E27FC236}">
                <a16:creationId xmlns:a16="http://schemas.microsoft.com/office/drawing/2014/main" id="{3E6A1B0F-CB2F-4CE6-AC88-EED1ADA07E72}"/>
              </a:ext>
            </a:extLst>
          </p:cNvPr>
          <p:cNvSpPr/>
          <p:nvPr/>
        </p:nvSpPr>
        <p:spPr>
          <a:xfrm>
            <a:off x="380141" y="3738833"/>
            <a:ext cx="2640843" cy="2640062"/>
          </a:xfrm>
          <a:prstGeom prst="rect">
            <a:avLst/>
          </a:prstGeom>
          <a:solidFill>
            <a:srgbClr val="D8EAF8"/>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128585" lvl="1" indent="-128585" defTabSz="735698" fontAlgn="auto">
              <a:spcBef>
                <a:spcPts val="0"/>
              </a:spcBef>
              <a:spcAft>
                <a:spcPts val="225"/>
              </a:spcAft>
              <a:buClr>
                <a:srgbClr val="001965"/>
              </a:buClr>
              <a:buSzPct val="120000"/>
              <a:buFont typeface="Arial" panose="020B0604020202020204" pitchFamily="34" charset="0"/>
              <a:buChar char="•"/>
              <a:defRPr/>
            </a:pPr>
            <a:r>
              <a:rPr lang="en-GB" sz="2000" dirty="0">
                <a:solidFill>
                  <a:srgbClr val="001965"/>
                </a:solidFill>
                <a:latin typeface="Apis For Office"/>
                <a:cs typeface="Apis For Office" panose="020B0504010101010104" pitchFamily="34" charset="0"/>
              </a:rPr>
              <a:t>Non-interventional</a:t>
            </a:r>
          </a:p>
          <a:p>
            <a:pPr marL="128585" lvl="1" indent="-128585" defTabSz="735698" fontAlgn="auto">
              <a:spcBef>
                <a:spcPts val="0"/>
              </a:spcBef>
              <a:spcAft>
                <a:spcPts val="225"/>
              </a:spcAft>
              <a:buClr>
                <a:srgbClr val="001965"/>
              </a:buClr>
              <a:buSzPct val="120000"/>
              <a:buFont typeface="Arial" panose="020B0604020202020204" pitchFamily="34" charset="0"/>
              <a:buChar char="•"/>
              <a:defRPr/>
            </a:pPr>
            <a:r>
              <a:rPr lang="en-GB" sz="2000" dirty="0">
                <a:solidFill>
                  <a:srgbClr val="001965"/>
                </a:solidFill>
                <a:latin typeface="Apis For Office"/>
                <a:cs typeface="Apis For Office" panose="020B0504010101010104" pitchFamily="34" charset="0"/>
              </a:rPr>
              <a:t>Multicentre</a:t>
            </a:r>
          </a:p>
          <a:p>
            <a:pPr marL="128585" lvl="1" indent="-128585" defTabSz="735698" fontAlgn="auto">
              <a:spcBef>
                <a:spcPts val="0"/>
              </a:spcBef>
              <a:spcAft>
                <a:spcPts val="225"/>
              </a:spcAft>
              <a:buClr>
                <a:srgbClr val="001965"/>
              </a:buClr>
              <a:buSzPct val="120000"/>
              <a:buFont typeface="Arial" panose="020B0604020202020204" pitchFamily="34" charset="0"/>
              <a:buChar char="•"/>
              <a:defRPr/>
            </a:pPr>
            <a:r>
              <a:rPr lang="en-GB" sz="2000" dirty="0">
                <a:solidFill>
                  <a:srgbClr val="001965"/>
                </a:solidFill>
                <a:latin typeface="Apis For Office"/>
                <a:cs typeface="Apis For Office" panose="020B0504010101010104" pitchFamily="34" charset="0"/>
              </a:rPr>
              <a:t>Prospective, primary data collection</a:t>
            </a:r>
          </a:p>
          <a:p>
            <a:pPr marL="128585" lvl="1" indent="-128585" defTabSz="735698" fontAlgn="auto">
              <a:spcBef>
                <a:spcPts val="0"/>
              </a:spcBef>
              <a:spcAft>
                <a:spcPts val="225"/>
              </a:spcAft>
              <a:buClr>
                <a:srgbClr val="001965"/>
              </a:buClr>
              <a:buSzPct val="120000"/>
              <a:buFont typeface="Arial" panose="020B0604020202020204" pitchFamily="34" charset="0"/>
              <a:buChar char="•"/>
              <a:defRPr/>
            </a:pPr>
            <a:r>
              <a:rPr lang="en-GB" sz="2000" dirty="0">
                <a:solidFill>
                  <a:srgbClr val="001965"/>
                </a:solidFill>
                <a:latin typeface="Apis For Office"/>
                <a:cs typeface="Apis For Office" panose="020B0504010101010104" pitchFamily="34" charset="0"/>
              </a:rPr>
              <a:t>Visit frequency according to the local standard of care</a:t>
            </a:r>
          </a:p>
        </p:txBody>
      </p:sp>
      <p:sp>
        <p:nvSpPr>
          <p:cNvPr id="14" name="Rectangle 13">
            <a:extLst>
              <a:ext uri="{FF2B5EF4-FFF2-40B4-BE49-F238E27FC236}">
                <a16:creationId xmlns:a16="http://schemas.microsoft.com/office/drawing/2014/main" id="{B0439E5C-F395-4755-B3D1-D119F3DB2E61}"/>
              </a:ext>
            </a:extLst>
          </p:cNvPr>
          <p:cNvSpPr/>
          <p:nvPr/>
        </p:nvSpPr>
        <p:spPr>
          <a:xfrm>
            <a:off x="3251579" y="3728944"/>
            <a:ext cx="2640843" cy="2640063"/>
          </a:xfrm>
          <a:prstGeom prst="rect">
            <a:avLst/>
          </a:prstGeom>
          <a:solidFill>
            <a:srgbClr val="D4E9E8"/>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marL="214308" indent="-214308" defTabSz="685783" fontAlgn="auto">
              <a:spcBef>
                <a:spcPts val="0"/>
              </a:spcBef>
              <a:spcAft>
                <a:spcPts val="225"/>
              </a:spcAft>
              <a:buFont typeface="Arial" panose="020B0604020202020204" pitchFamily="34" charset="0"/>
              <a:buChar char="•"/>
              <a:defRPr/>
            </a:pPr>
            <a:endParaRPr lang="en-GB" sz="2000" dirty="0">
              <a:solidFill>
                <a:srgbClr val="001965"/>
              </a:solidFill>
              <a:latin typeface="Apis For Office"/>
              <a:cs typeface="Apis For Office" panose="020B0504010101010104" pitchFamily="34" charset="0"/>
            </a:endParaRPr>
          </a:p>
          <a:p>
            <a:pPr marL="214308" indent="-214308" defTabSz="685783" fontAlgn="auto">
              <a:spcBef>
                <a:spcPts val="0"/>
              </a:spcBef>
              <a:spcAft>
                <a:spcPts val="225"/>
              </a:spcAft>
              <a:buFont typeface="Arial" panose="020B0604020202020204" pitchFamily="34" charset="0"/>
              <a:buChar char="•"/>
              <a:defRPr/>
            </a:pPr>
            <a:r>
              <a:rPr lang="en-GB" sz="2000" dirty="0">
                <a:solidFill>
                  <a:srgbClr val="001965"/>
                </a:solidFill>
                <a:latin typeface="Apis For Office"/>
                <a:cs typeface="Apis For Office" panose="020B0504010101010104" pitchFamily="34" charset="0"/>
              </a:rPr>
              <a:t>Physician’s decision to initiate treatment with </a:t>
            </a:r>
            <a:r>
              <a:rPr lang="en-CA" sz="2000" dirty="0">
                <a:solidFill>
                  <a:srgbClr val="001965"/>
                </a:solidFill>
                <a:latin typeface="Apis For Office"/>
              </a:rPr>
              <a:t>IDegAsp </a:t>
            </a:r>
          </a:p>
          <a:p>
            <a:pPr marL="214308" indent="-214308" defTabSz="685783" fontAlgn="auto">
              <a:spcBef>
                <a:spcPts val="0"/>
              </a:spcBef>
              <a:spcAft>
                <a:spcPts val="225"/>
              </a:spcAft>
              <a:buFont typeface="Arial" panose="020B0604020202020204" pitchFamily="34" charset="0"/>
              <a:buChar char="•"/>
              <a:defRPr/>
            </a:pPr>
            <a:r>
              <a:rPr lang="en-US" sz="2000" dirty="0">
                <a:solidFill>
                  <a:srgbClr val="001965"/>
                </a:solidFill>
                <a:latin typeface="Apis For Office"/>
                <a:cs typeface="Apis For Office" panose="020B0504010101010104" pitchFamily="34" charset="0"/>
              </a:rPr>
              <a:t>Age </a:t>
            </a:r>
            <a:r>
              <a:rPr lang="en-US" sz="2000" dirty="0">
                <a:solidFill>
                  <a:srgbClr val="001965"/>
                </a:solidFill>
                <a:latin typeface="Apis For Office"/>
                <a:ea typeface="Verdana" panose="020B0604030504040204" pitchFamily="34" charset="0"/>
                <a:cs typeface="Apis For Office" panose="020B0504010101010104" pitchFamily="34" charset="0"/>
              </a:rPr>
              <a:t>≥</a:t>
            </a:r>
            <a:r>
              <a:rPr lang="en-US" sz="2000" dirty="0">
                <a:solidFill>
                  <a:srgbClr val="001965"/>
                </a:solidFill>
                <a:latin typeface="Apis For Office"/>
                <a:cs typeface="Apis For Office" panose="020B0504010101010104" pitchFamily="34" charset="0"/>
              </a:rPr>
              <a:t>18 years</a:t>
            </a:r>
          </a:p>
          <a:p>
            <a:pPr marL="214308" indent="-214308" defTabSz="685783" fontAlgn="auto">
              <a:spcBef>
                <a:spcPts val="0"/>
              </a:spcBef>
              <a:spcAft>
                <a:spcPts val="225"/>
              </a:spcAft>
              <a:buFont typeface="Arial" panose="020B0604020202020204" pitchFamily="34" charset="0"/>
              <a:buChar char="•"/>
              <a:defRPr/>
            </a:pPr>
            <a:r>
              <a:rPr lang="en-US" sz="2000" dirty="0">
                <a:solidFill>
                  <a:srgbClr val="001965"/>
                </a:solidFill>
                <a:latin typeface="Apis For Office"/>
                <a:cs typeface="Apis For Office" panose="020B0504010101010104" pitchFamily="34" charset="0"/>
              </a:rPr>
              <a:t>T2DM</a:t>
            </a:r>
          </a:p>
          <a:p>
            <a:pPr marL="214308" indent="-214308" defTabSz="685783" fontAlgn="auto">
              <a:spcBef>
                <a:spcPts val="0"/>
              </a:spcBef>
              <a:spcAft>
                <a:spcPts val="225"/>
              </a:spcAft>
              <a:buFont typeface="Arial" panose="020B0604020202020204" pitchFamily="34" charset="0"/>
              <a:buChar char="•"/>
              <a:defRPr/>
            </a:pPr>
            <a:r>
              <a:rPr lang="en-GB" sz="2000" dirty="0">
                <a:solidFill>
                  <a:srgbClr val="001965"/>
                </a:solidFill>
                <a:latin typeface="Apis For Office"/>
                <a:cs typeface="Apis For Office" panose="020B0504010101010104" pitchFamily="34" charset="0"/>
              </a:rPr>
              <a:t>Available HbA</a:t>
            </a:r>
            <a:r>
              <a:rPr lang="en-GB" sz="2000" baseline="-25000" dirty="0">
                <a:solidFill>
                  <a:srgbClr val="001965"/>
                </a:solidFill>
                <a:latin typeface="Apis For Office"/>
                <a:cs typeface="Apis For Office" panose="020B0504010101010104" pitchFamily="34" charset="0"/>
              </a:rPr>
              <a:t>1c</a:t>
            </a:r>
            <a:r>
              <a:rPr lang="en-GB" sz="2000" dirty="0">
                <a:solidFill>
                  <a:srgbClr val="001965"/>
                </a:solidFill>
                <a:latin typeface="Apis For Office"/>
                <a:cs typeface="Apis For Office" panose="020B0504010101010104" pitchFamily="34" charset="0"/>
              </a:rPr>
              <a:t> value ≤12 weeks</a:t>
            </a:r>
          </a:p>
        </p:txBody>
      </p:sp>
      <p:sp>
        <p:nvSpPr>
          <p:cNvPr id="15" name="Rectangle 14">
            <a:extLst>
              <a:ext uri="{FF2B5EF4-FFF2-40B4-BE49-F238E27FC236}">
                <a16:creationId xmlns:a16="http://schemas.microsoft.com/office/drawing/2014/main" id="{0355AE15-4349-4038-8F23-E2A2B873A6D5}"/>
              </a:ext>
            </a:extLst>
          </p:cNvPr>
          <p:cNvSpPr/>
          <p:nvPr/>
        </p:nvSpPr>
        <p:spPr>
          <a:xfrm>
            <a:off x="6017382" y="3728945"/>
            <a:ext cx="3126618" cy="2649950"/>
          </a:xfrm>
          <a:prstGeom prst="rect">
            <a:avLst/>
          </a:prstGeom>
          <a:solidFill>
            <a:srgbClr val="F5F3F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GB" sz="1500" dirty="0">
              <a:solidFill>
                <a:srgbClr val="FFFFFF"/>
              </a:solidFill>
              <a:latin typeface="Apis For Office" panose="020B0504010101010104" pitchFamily="34" charset="0"/>
              <a:cs typeface="Apis For Office" panose="020B0504010101010104" pitchFamily="34" charset="0"/>
            </a:endParaRPr>
          </a:p>
        </p:txBody>
      </p:sp>
      <p:sp>
        <p:nvSpPr>
          <p:cNvPr id="17" name="Rectangle 16">
            <a:extLst>
              <a:ext uri="{FF2B5EF4-FFF2-40B4-BE49-F238E27FC236}">
                <a16:creationId xmlns:a16="http://schemas.microsoft.com/office/drawing/2014/main" id="{84725704-D03B-48DD-9CA4-1BE1D15447FB}"/>
              </a:ext>
            </a:extLst>
          </p:cNvPr>
          <p:cNvSpPr/>
          <p:nvPr/>
        </p:nvSpPr>
        <p:spPr>
          <a:xfrm>
            <a:off x="743646" y="3508407"/>
            <a:ext cx="1987826" cy="392958"/>
          </a:xfrm>
          <a:prstGeom prst="rect">
            <a:avLst/>
          </a:prstGeom>
          <a:solidFill>
            <a:srgbClr val="019EDA"/>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r>
              <a:rPr lang="en-GB" sz="1200" dirty="0">
                <a:solidFill>
                  <a:srgbClr val="FFFFFF"/>
                </a:solidFill>
                <a:latin typeface="Apis For Office"/>
                <a:cs typeface="Apis For Office" panose="020B0504010101010104" pitchFamily="34" charset="0"/>
              </a:rPr>
              <a:t>Study information</a:t>
            </a:r>
          </a:p>
        </p:txBody>
      </p:sp>
      <p:sp>
        <p:nvSpPr>
          <p:cNvPr id="18" name="Rectangle 17">
            <a:extLst>
              <a:ext uri="{FF2B5EF4-FFF2-40B4-BE49-F238E27FC236}">
                <a16:creationId xmlns:a16="http://schemas.microsoft.com/office/drawing/2014/main" id="{39D11A6C-0394-4684-BAE6-A0EC64A5B326}"/>
              </a:ext>
            </a:extLst>
          </p:cNvPr>
          <p:cNvSpPr/>
          <p:nvPr/>
        </p:nvSpPr>
        <p:spPr>
          <a:xfrm>
            <a:off x="3578087" y="3537447"/>
            <a:ext cx="1987826" cy="392958"/>
          </a:xfrm>
          <a:prstGeom prst="rect">
            <a:avLst/>
          </a:prstGeom>
          <a:solidFill>
            <a:srgbClr val="2A918B"/>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699" fontAlgn="auto">
              <a:spcBef>
                <a:spcPts val="0"/>
              </a:spcBef>
              <a:spcAft>
                <a:spcPts val="0"/>
              </a:spcAft>
              <a:defRPr/>
            </a:pPr>
            <a:r>
              <a:rPr lang="en-GB" sz="1200" dirty="0">
                <a:solidFill>
                  <a:srgbClr val="FFFFFF"/>
                </a:solidFill>
                <a:latin typeface="Apis For Office"/>
                <a:cs typeface="Apis For Office" panose="020B0504010101010104" pitchFamily="34" charset="0"/>
              </a:rPr>
              <a:t>Key inclusion criteria</a:t>
            </a:r>
          </a:p>
        </p:txBody>
      </p:sp>
      <p:sp>
        <p:nvSpPr>
          <p:cNvPr id="19" name="Rectangle 18">
            <a:extLst>
              <a:ext uri="{FF2B5EF4-FFF2-40B4-BE49-F238E27FC236}">
                <a16:creationId xmlns:a16="http://schemas.microsoft.com/office/drawing/2014/main" id="{ACE223EC-B15B-4805-A177-DA32FA245528}"/>
              </a:ext>
            </a:extLst>
          </p:cNvPr>
          <p:cNvSpPr/>
          <p:nvPr/>
        </p:nvSpPr>
        <p:spPr>
          <a:xfrm>
            <a:off x="6309559" y="3532465"/>
            <a:ext cx="1987826" cy="392958"/>
          </a:xfrm>
          <a:prstGeom prst="rect">
            <a:avLst/>
          </a:prstGeom>
          <a:solidFill>
            <a:srgbClr val="939AA7"/>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699" fontAlgn="auto">
              <a:spcBef>
                <a:spcPts val="0"/>
              </a:spcBef>
              <a:spcAft>
                <a:spcPts val="0"/>
              </a:spcAft>
              <a:defRPr/>
            </a:pPr>
            <a:r>
              <a:rPr lang="en-GB" sz="1200" dirty="0">
                <a:solidFill>
                  <a:srgbClr val="FFFFFF"/>
                </a:solidFill>
                <a:latin typeface="Apis For Office"/>
                <a:cs typeface="Apis For Office" panose="020B0504010101010104" pitchFamily="34" charset="0"/>
              </a:rPr>
              <a:t>Countries</a:t>
            </a:r>
          </a:p>
        </p:txBody>
      </p:sp>
      <p:sp>
        <p:nvSpPr>
          <p:cNvPr id="20" name="Rectangle 19">
            <a:extLst>
              <a:ext uri="{FF2B5EF4-FFF2-40B4-BE49-F238E27FC236}">
                <a16:creationId xmlns:a16="http://schemas.microsoft.com/office/drawing/2014/main" id="{A0819DEC-372C-47A5-A602-05C2177979CD}"/>
              </a:ext>
            </a:extLst>
          </p:cNvPr>
          <p:cNvSpPr/>
          <p:nvPr/>
        </p:nvSpPr>
        <p:spPr>
          <a:xfrm>
            <a:off x="6902687" y="4011427"/>
            <a:ext cx="1987826" cy="2195473"/>
          </a:xfrm>
          <a:prstGeom prst="rect">
            <a:avLst/>
          </a:prstGeom>
        </p:spPr>
        <p:txBody>
          <a:bodyPr wrap="square">
            <a:spAutoFit/>
          </a:bodyPr>
          <a:lstStyle/>
          <a:p>
            <a:pPr defTabSz="685783" fontAlgn="auto">
              <a:spcBef>
                <a:spcPts val="225"/>
              </a:spcBef>
              <a:spcAft>
                <a:spcPts val="225"/>
              </a:spcAft>
              <a:defRPr/>
            </a:pPr>
            <a:r>
              <a:rPr lang="en-US" sz="2000" dirty="0">
                <a:solidFill>
                  <a:srgbClr val="001965"/>
                </a:solidFill>
                <a:latin typeface="Apis For Office"/>
                <a:cs typeface="Apis For Office" panose="020B0504010101010104" pitchFamily="34" charset="0"/>
              </a:rPr>
              <a:t>Australia</a:t>
            </a:r>
          </a:p>
          <a:p>
            <a:pPr defTabSz="685783" fontAlgn="auto">
              <a:spcBef>
                <a:spcPts val="225"/>
              </a:spcBef>
              <a:spcAft>
                <a:spcPts val="225"/>
              </a:spcAft>
              <a:defRPr/>
            </a:pPr>
            <a:r>
              <a:rPr lang="en-US" sz="2000" dirty="0">
                <a:solidFill>
                  <a:srgbClr val="001965"/>
                </a:solidFill>
                <a:latin typeface="Apis For Office"/>
                <a:cs typeface="Apis For Office" panose="020B0504010101010104" pitchFamily="34" charset="0"/>
              </a:rPr>
              <a:t>India</a:t>
            </a:r>
          </a:p>
          <a:p>
            <a:pPr defTabSz="685783" fontAlgn="auto">
              <a:spcBef>
                <a:spcPts val="225"/>
              </a:spcBef>
              <a:spcAft>
                <a:spcPts val="225"/>
              </a:spcAft>
              <a:defRPr/>
            </a:pPr>
            <a:r>
              <a:rPr lang="en-US" sz="2000" dirty="0">
                <a:solidFill>
                  <a:srgbClr val="001965"/>
                </a:solidFill>
                <a:latin typeface="Apis For Office"/>
                <a:cs typeface="Apis For Office" panose="020B0504010101010104" pitchFamily="34" charset="0"/>
              </a:rPr>
              <a:t>Malaysia</a:t>
            </a:r>
          </a:p>
          <a:p>
            <a:pPr defTabSz="685783" fontAlgn="auto">
              <a:spcBef>
                <a:spcPts val="225"/>
              </a:spcBef>
              <a:spcAft>
                <a:spcPts val="225"/>
              </a:spcAft>
              <a:defRPr/>
            </a:pPr>
            <a:r>
              <a:rPr lang="en-US" sz="2000" dirty="0">
                <a:solidFill>
                  <a:srgbClr val="001965"/>
                </a:solidFill>
                <a:latin typeface="Apis For Office"/>
                <a:cs typeface="Apis For Office" panose="020B0504010101010104" pitchFamily="34" charset="0"/>
              </a:rPr>
              <a:t>Philippines</a:t>
            </a:r>
          </a:p>
          <a:p>
            <a:pPr defTabSz="685783" fontAlgn="auto">
              <a:spcBef>
                <a:spcPts val="225"/>
              </a:spcBef>
              <a:spcAft>
                <a:spcPts val="225"/>
              </a:spcAft>
              <a:defRPr/>
            </a:pPr>
            <a:r>
              <a:rPr lang="en-US" sz="2000" dirty="0">
                <a:solidFill>
                  <a:srgbClr val="001965"/>
                </a:solidFill>
                <a:latin typeface="Apis For Office"/>
                <a:cs typeface="Apis For Office" panose="020B0504010101010104" pitchFamily="34" charset="0"/>
              </a:rPr>
              <a:t>Saudi Arabia</a:t>
            </a:r>
          </a:p>
          <a:p>
            <a:pPr defTabSz="685783" fontAlgn="auto">
              <a:spcBef>
                <a:spcPts val="225"/>
              </a:spcBef>
              <a:spcAft>
                <a:spcPts val="225"/>
              </a:spcAft>
              <a:defRPr/>
            </a:pPr>
            <a:r>
              <a:rPr lang="en-US" sz="2000" dirty="0">
                <a:solidFill>
                  <a:srgbClr val="001965"/>
                </a:solidFill>
                <a:latin typeface="Apis For Office"/>
                <a:cs typeface="Apis For Office" panose="020B0504010101010104" pitchFamily="34" charset="0"/>
              </a:rPr>
              <a:t>South Africa</a:t>
            </a:r>
            <a:endParaRPr lang="en-GB" sz="2000" dirty="0">
              <a:solidFill>
                <a:srgbClr val="001965"/>
              </a:solidFill>
              <a:latin typeface="Apis For Office"/>
              <a:cs typeface="Apis For Office" panose="020B0504010101010104" pitchFamily="34" charset="0"/>
            </a:endParaRPr>
          </a:p>
        </p:txBody>
      </p:sp>
      <p:pic>
        <p:nvPicPr>
          <p:cNvPr id="4" name="Picture 3" descr="Logo, icon&#10;&#10;Description automatically generated">
            <a:extLst>
              <a:ext uri="{FF2B5EF4-FFF2-40B4-BE49-F238E27FC236}">
                <a16:creationId xmlns:a16="http://schemas.microsoft.com/office/drawing/2014/main" id="{47E1BB45-66EB-49EA-AE47-2B883C68BD7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66352" y="4107956"/>
            <a:ext cx="205740" cy="205740"/>
          </a:xfrm>
          <a:prstGeom prst="rect">
            <a:avLst/>
          </a:prstGeom>
        </p:spPr>
      </p:pic>
      <p:pic>
        <p:nvPicPr>
          <p:cNvPr id="29" name="Picture 28">
            <a:extLst>
              <a:ext uri="{FF2B5EF4-FFF2-40B4-BE49-F238E27FC236}">
                <a16:creationId xmlns:a16="http://schemas.microsoft.com/office/drawing/2014/main" id="{61F605B6-5ECE-4172-9074-A2C45304700F}"/>
              </a:ext>
            </a:extLst>
          </p:cNvPr>
          <p:cNvPicPr>
            <a:picLocks noChangeAspect="1"/>
          </p:cNvPicPr>
          <p:nvPr/>
        </p:nvPicPr>
        <p:blipFill>
          <a:blip r:embed="rId4" cstate="email">
            <a:extLst>
              <a:ext uri="{28A0092B-C50C-407E-A947-70E740481C1C}">
                <a14:useLocalDpi xmlns:a14="http://schemas.microsoft.com/office/drawing/2010/main"/>
              </a:ext>
            </a:extLst>
          </a:blip>
          <a:srcRect/>
          <a:stretch/>
        </p:blipFill>
        <p:spPr>
          <a:xfrm>
            <a:off x="6488442" y="4508128"/>
            <a:ext cx="205740" cy="205740"/>
          </a:xfrm>
          <a:prstGeom prst="rect">
            <a:avLst/>
          </a:prstGeom>
        </p:spPr>
      </p:pic>
      <p:pic>
        <p:nvPicPr>
          <p:cNvPr id="30" name="Picture 29">
            <a:extLst>
              <a:ext uri="{FF2B5EF4-FFF2-40B4-BE49-F238E27FC236}">
                <a16:creationId xmlns:a16="http://schemas.microsoft.com/office/drawing/2014/main" id="{FB8C5728-06A1-42E1-AFA2-68D6A6AB542B}"/>
              </a:ext>
            </a:extLst>
          </p:cNvPr>
          <p:cNvPicPr>
            <a:picLocks noChangeAspect="1"/>
          </p:cNvPicPr>
          <p:nvPr/>
        </p:nvPicPr>
        <p:blipFill>
          <a:blip r:embed="rId5" cstate="email">
            <a:extLst>
              <a:ext uri="{28A0092B-C50C-407E-A947-70E740481C1C}">
                <a14:useLocalDpi xmlns:a14="http://schemas.microsoft.com/office/drawing/2010/main"/>
              </a:ext>
            </a:extLst>
          </a:blip>
          <a:srcRect/>
          <a:stretch/>
        </p:blipFill>
        <p:spPr>
          <a:xfrm>
            <a:off x="6467778" y="4825067"/>
            <a:ext cx="205740" cy="205740"/>
          </a:xfrm>
          <a:prstGeom prst="rect">
            <a:avLst/>
          </a:prstGeom>
        </p:spPr>
      </p:pic>
      <p:pic>
        <p:nvPicPr>
          <p:cNvPr id="31" name="Picture 30">
            <a:extLst>
              <a:ext uri="{FF2B5EF4-FFF2-40B4-BE49-F238E27FC236}">
                <a16:creationId xmlns:a16="http://schemas.microsoft.com/office/drawing/2014/main" id="{5F9CB6B7-82FD-495D-AC53-C7C25566022E}"/>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6450213" y="5182911"/>
            <a:ext cx="205740" cy="205740"/>
          </a:xfrm>
          <a:prstGeom prst="rect">
            <a:avLst/>
          </a:prstGeom>
        </p:spPr>
      </p:pic>
      <p:pic>
        <p:nvPicPr>
          <p:cNvPr id="32" name="Picture 31">
            <a:extLst>
              <a:ext uri="{FF2B5EF4-FFF2-40B4-BE49-F238E27FC236}">
                <a16:creationId xmlns:a16="http://schemas.microsoft.com/office/drawing/2014/main" id="{52162ECE-9EEC-4BC0-9AB4-BCA396C9324A}"/>
              </a:ext>
            </a:extLst>
          </p:cNvPr>
          <p:cNvPicPr>
            <a:picLocks noChangeAspect="1"/>
          </p:cNvPicPr>
          <p:nvPr/>
        </p:nvPicPr>
        <p:blipFill>
          <a:blip r:embed="rId7" cstate="email">
            <a:extLst>
              <a:ext uri="{28A0092B-C50C-407E-A947-70E740481C1C}">
                <a14:useLocalDpi xmlns:a14="http://schemas.microsoft.com/office/drawing/2010/main"/>
              </a:ext>
            </a:extLst>
          </a:blip>
          <a:srcRect/>
          <a:stretch/>
        </p:blipFill>
        <p:spPr>
          <a:xfrm>
            <a:off x="6488442" y="5571776"/>
            <a:ext cx="205740" cy="205740"/>
          </a:xfrm>
          <a:prstGeom prst="rect">
            <a:avLst/>
          </a:prstGeom>
        </p:spPr>
      </p:pic>
      <p:pic>
        <p:nvPicPr>
          <p:cNvPr id="33" name="Picture 32">
            <a:extLst>
              <a:ext uri="{FF2B5EF4-FFF2-40B4-BE49-F238E27FC236}">
                <a16:creationId xmlns:a16="http://schemas.microsoft.com/office/drawing/2014/main" id="{13BBDB54-0BAD-49EB-B3B5-1CF714A672F1}"/>
              </a:ext>
            </a:extLst>
          </p:cNvPr>
          <p:cNvPicPr>
            <a:picLocks noChangeAspect="1"/>
          </p:cNvPicPr>
          <p:nvPr/>
        </p:nvPicPr>
        <p:blipFill>
          <a:blip r:embed="rId8" cstate="email">
            <a:extLst>
              <a:ext uri="{28A0092B-C50C-407E-A947-70E740481C1C}">
                <a14:useLocalDpi xmlns:a14="http://schemas.microsoft.com/office/drawing/2010/main"/>
              </a:ext>
            </a:extLst>
          </a:blip>
          <a:srcRect/>
          <a:stretch/>
        </p:blipFill>
        <p:spPr>
          <a:xfrm>
            <a:off x="6466352" y="5898600"/>
            <a:ext cx="205740" cy="205740"/>
          </a:xfrm>
          <a:prstGeom prst="rect">
            <a:avLst/>
          </a:prstGeom>
        </p:spPr>
      </p:pic>
      <p:grpSp>
        <p:nvGrpSpPr>
          <p:cNvPr id="39" name="Group 38">
            <a:extLst>
              <a:ext uri="{FF2B5EF4-FFF2-40B4-BE49-F238E27FC236}">
                <a16:creationId xmlns:a16="http://schemas.microsoft.com/office/drawing/2014/main" id="{C0FC7932-AA1B-43B4-B3F5-9B8B7BD13BB5}"/>
              </a:ext>
            </a:extLst>
          </p:cNvPr>
          <p:cNvGrpSpPr/>
          <p:nvPr/>
        </p:nvGrpSpPr>
        <p:grpSpPr>
          <a:xfrm>
            <a:off x="858499" y="1365796"/>
            <a:ext cx="7386160" cy="1334247"/>
            <a:chOff x="2570480" y="172930"/>
            <a:chExt cx="9848212" cy="1778994"/>
          </a:xfrm>
        </p:grpSpPr>
        <p:sp>
          <p:nvSpPr>
            <p:cNvPr id="3" name="Rectangle 2">
              <a:extLst>
                <a:ext uri="{FF2B5EF4-FFF2-40B4-BE49-F238E27FC236}">
                  <a16:creationId xmlns:a16="http://schemas.microsoft.com/office/drawing/2014/main" id="{5A0EB585-5BEC-495A-BD79-A6D1FED083F1}"/>
                </a:ext>
              </a:extLst>
            </p:cNvPr>
            <p:cNvSpPr/>
            <p:nvPr/>
          </p:nvSpPr>
          <p:spPr>
            <a:xfrm>
              <a:off x="2570480" y="172930"/>
              <a:ext cx="3037840" cy="69863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r>
                <a:rPr lang="en-CA" sz="1500" dirty="0">
                  <a:solidFill>
                    <a:srgbClr val="FFFFFF"/>
                  </a:solidFill>
                  <a:latin typeface="Apis For Office"/>
                </a:rPr>
                <a:t>Adults with T2D</a:t>
              </a:r>
              <a:br>
                <a:rPr lang="en-CA" sz="1500" dirty="0">
                  <a:solidFill>
                    <a:srgbClr val="FFFFFF"/>
                  </a:solidFill>
                  <a:latin typeface="Apis For Office"/>
                </a:rPr>
              </a:br>
              <a:r>
                <a:rPr lang="en-CA" sz="1500" dirty="0">
                  <a:solidFill>
                    <a:srgbClr val="FFFFFF"/>
                  </a:solidFill>
                  <a:latin typeface="Apis For Office"/>
                </a:rPr>
                <a:t>N=1112</a:t>
              </a:r>
            </a:p>
          </p:txBody>
        </p:sp>
        <p:sp>
          <p:nvSpPr>
            <p:cNvPr id="21" name="Rectangle 20">
              <a:extLst>
                <a:ext uri="{FF2B5EF4-FFF2-40B4-BE49-F238E27FC236}">
                  <a16:creationId xmlns:a16="http://schemas.microsoft.com/office/drawing/2014/main" id="{65E8E509-EBB9-4D4D-93B3-415583F66F81}"/>
                </a:ext>
              </a:extLst>
            </p:cNvPr>
            <p:cNvSpPr/>
            <p:nvPr/>
          </p:nvSpPr>
          <p:spPr>
            <a:xfrm>
              <a:off x="6133416" y="172930"/>
              <a:ext cx="5338381" cy="698636"/>
            </a:xfrm>
            <a:prstGeom prst="rect">
              <a:avLst/>
            </a:prstGeom>
            <a:solidFill>
              <a:srgbClr val="3B97DE"/>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r>
                <a:rPr lang="en-CA" sz="1500" dirty="0">
                  <a:solidFill>
                    <a:srgbClr val="FFFFFF"/>
                  </a:solidFill>
                  <a:latin typeface="Apis For Office"/>
                </a:rPr>
                <a:t>IDegAsp as per local practice*</a:t>
              </a:r>
              <a:endParaRPr lang="en-CA" sz="1500" baseline="30000" dirty="0">
                <a:solidFill>
                  <a:srgbClr val="FFFFFF"/>
                </a:solidFill>
                <a:latin typeface="Apis For Office"/>
              </a:endParaRPr>
            </a:p>
          </p:txBody>
        </p:sp>
        <p:cxnSp>
          <p:nvCxnSpPr>
            <p:cNvPr id="6" name="Straight Connector 5">
              <a:extLst>
                <a:ext uri="{FF2B5EF4-FFF2-40B4-BE49-F238E27FC236}">
                  <a16:creationId xmlns:a16="http://schemas.microsoft.com/office/drawing/2014/main" id="{68B1685B-6A7B-4539-AF99-F7ED8B30F9F7}"/>
                </a:ext>
              </a:extLst>
            </p:cNvPr>
            <p:cNvCxnSpPr>
              <a:cxnSpLocks/>
              <a:stCxn id="3" idx="3"/>
              <a:endCxn id="21" idx="1"/>
            </p:cNvCxnSpPr>
            <p:nvPr/>
          </p:nvCxnSpPr>
          <p:spPr>
            <a:xfrm>
              <a:off x="5608320" y="522248"/>
              <a:ext cx="52509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03E68E2E-7668-4778-A726-B71ECE98C78E}"/>
                </a:ext>
              </a:extLst>
            </p:cNvPr>
            <p:cNvGrpSpPr/>
            <p:nvPr/>
          </p:nvGrpSpPr>
          <p:grpSpPr>
            <a:xfrm>
              <a:off x="6133416" y="905374"/>
              <a:ext cx="5321407" cy="356400"/>
              <a:chOff x="6133416" y="905374"/>
              <a:chExt cx="5321407" cy="356400"/>
            </a:xfrm>
          </p:grpSpPr>
          <p:cxnSp>
            <p:nvCxnSpPr>
              <p:cNvPr id="22" name="Straight Connector 21">
                <a:extLst>
                  <a:ext uri="{FF2B5EF4-FFF2-40B4-BE49-F238E27FC236}">
                    <a16:creationId xmlns:a16="http://schemas.microsoft.com/office/drawing/2014/main" id="{28BF1ED0-9891-4E2C-9B01-C9E6A669440A}"/>
                  </a:ext>
                </a:extLst>
              </p:cNvPr>
              <p:cNvCxnSpPr>
                <a:cxnSpLocks/>
              </p:cNvCxnSpPr>
              <p:nvPr/>
            </p:nvCxnSpPr>
            <p:spPr>
              <a:xfrm>
                <a:off x="6133416" y="1083574"/>
                <a:ext cx="53214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1B698A3-3BCE-420F-912B-C674016B5E56}"/>
                  </a:ext>
                </a:extLst>
              </p:cNvPr>
              <p:cNvCxnSpPr>
                <a:cxnSpLocks/>
              </p:cNvCxnSpPr>
              <p:nvPr/>
            </p:nvCxnSpPr>
            <p:spPr>
              <a:xfrm>
                <a:off x="6138441" y="905374"/>
                <a:ext cx="0" cy="35640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17024A1-91B9-4F04-9793-192E714A758C}"/>
                  </a:ext>
                </a:extLst>
              </p:cNvPr>
              <p:cNvCxnSpPr>
                <a:cxnSpLocks/>
              </p:cNvCxnSpPr>
              <p:nvPr/>
            </p:nvCxnSpPr>
            <p:spPr>
              <a:xfrm>
                <a:off x="11454823" y="905948"/>
                <a:ext cx="0" cy="355252"/>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6" name="TextBox 15">
              <a:extLst>
                <a:ext uri="{FF2B5EF4-FFF2-40B4-BE49-F238E27FC236}">
                  <a16:creationId xmlns:a16="http://schemas.microsoft.com/office/drawing/2014/main" id="{425CD3BE-C36D-4E85-ABCA-C53A2E26FD11}"/>
                </a:ext>
              </a:extLst>
            </p:cNvPr>
            <p:cNvSpPr txBox="1"/>
            <p:nvPr/>
          </p:nvSpPr>
          <p:spPr>
            <a:xfrm>
              <a:off x="5189290" y="1240853"/>
              <a:ext cx="3037834" cy="571267"/>
            </a:xfrm>
            <a:prstGeom prst="rect">
              <a:avLst/>
            </a:prstGeom>
            <a:noFill/>
          </p:spPr>
          <p:txBody>
            <a:bodyPr wrap="square" lIns="0" tIns="0" rIns="0" bIns="0" rtlCol="0">
              <a:spAutoFit/>
            </a:bodyPr>
            <a:lstStyle/>
            <a:p>
              <a:pPr defTabSz="685783" fontAlgn="auto">
                <a:lnSpc>
                  <a:spcPct val="120000"/>
                </a:lnSpc>
                <a:spcBef>
                  <a:spcPts val="0"/>
                </a:spcBef>
                <a:spcAft>
                  <a:spcPts val="0"/>
                </a:spcAft>
                <a:defRPr/>
              </a:pPr>
              <a:r>
                <a:rPr lang="en-CA" sz="1200" dirty="0">
                  <a:solidFill>
                    <a:srgbClr val="001965"/>
                  </a:solidFill>
                  <a:latin typeface="Apis For Office"/>
                </a:rPr>
                <a:t>Week 0 (Visit 1)</a:t>
              </a:r>
            </a:p>
            <a:p>
              <a:pPr defTabSz="685783" fontAlgn="auto">
                <a:lnSpc>
                  <a:spcPct val="120000"/>
                </a:lnSpc>
                <a:spcBef>
                  <a:spcPts val="0"/>
                </a:spcBef>
                <a:spcAft>
                  <a:spcPts val="0"/>
                </a:spcAft>
                <a:defRPr/>
              </a:pPr>
              <a:r>
                <a:rPr lang="en-CA" sz="1200" dirty="0">
                  <a:solidFill>
                    <a:srgbClr val="001965"/>
                  </a:solidFill>
                  <a:latin typeface="Apis For Office"/>
                </a:rPr>
                <a:t>Treatment initiation</a:t>
              </a:r>
            </a:p>
          </p:txBody>
        </p:sp>
        <p:sp>
          <p:nvSpPr>
            <p:cNvPr id="34" name="TextBox 33">
              <a:extLst>
                <a:ext uri="{FF2B5EF4-FFF2-40B4-BE49-F238E27FC236}">
                  <a16:creationId xmlns:a16="http://schemas.microsoft.com/office/drawing/2014/main" id="{7E53B7B1-DF04-4D30-9508-F0FC2015BE86}"/>
                </a:ext>
              </a:extLst>
            </p:cNvPr>
            <p:cNvSpPr txBox="1"/>
            <p:nvPr/>
          </p:nvSpPr>
          <p:spPr>
            <a:xfrm>
              <a:off x="7149166" y="1380657"/>
              <a:ext cx="3037834" cy="321713"/>
            </a:xfrm>
            <a:prstGeom prst="rect">
              <a:avLst/>
            </a:prstGeom>
            <a:noFill/>
          </p:spPr>
          <p:txBody>
            <a:bodyPr wrap="square" lIns="0" tIns="0" rIns="0" bIns="0" rtlCol="0">
              <a:spAutoFit/>
            </a:bodyPr>
            <a:lstStyle/>
            <a:p>
              <a:pPr defTabSz="685783" fontAlgn="auto">
                <a:lnSpc>
                  <a:spcPct val="120000"/>
                </a:lnSpc>
                <a:spcBef>
                  <a:spcPts val="0"/>
                </a:spcBef>
                <a:spcAft>
                  <a:spcPts val="0"/>
                </a:spcAft>
                <a:defRPr/>
              </a:pPr>
              <a:r>
                <a:rPr lang="en-CA" sz="1400" dirty="0">
                  <a:solidFill>
                    <a:srgbClr val="001965"/>
                  </a:solidFill>
                  <a:latin typeface="Apis For Office"/>
                </a:rPr>
                <a:t>Observation period (Visit 2</a:t>
              </a:r>
              <a:r>
                <a:rPr lang="en-CA" sz="900" dirty="0">
                  <a:solidFill>
                    <a:srgbClr val="001965"/>
                  </a:solidFill>
                  <a:latin typeface="Apis For Office"/>
                </a:rPr>
                <a:t>)</a:t>
              </a:r>
            </a:p>
          </p:txBody>
        </p:sp>
        <p:sp>
          <p:nvSpPr>
            <p:cNvPr id="35" name="TextBox 34">
              <a:extLst>
                <a:ext uri="{FF2B5EF4-FFF2-40B4-BE49-F238E27FC236}">
                  <a16:creationId xmlns:a16="http://schemas.microsoft.com/office/drawing/2014/main" id="{66D9F1D5-6951-468D-B440-25187611A3C2}"/>
                </a:ext>
              </a:extLst>
            </p:cNvPr>
            <p:cNvSpPr txBox="1"/>
            <p:nvPr/>
          </p:nvSpPr>
          <p:spPr>
            <a:xfrm>
              <a:off x="10324160" y="1380657"/>
              <a:ext cx="2094532" cy="571267"/>
            </a:xfrm>
            <a:prstGeom prst="rect">
              <a:avLst/>
            </a:prstGeom>
            <a:noFill/>
          </p:spPr>
          <p:txBody>
            <a:bodyPr wrap="square" lIns="0" tIns="0" rIns="0" bIns="0" rtlCol="0">
              <a:spAutoFit/>
            </a:bodyPr>
            <a:lstStyle/>
            <a:p>
              <a:pPr defTabSz="685783" fontAlgn="auto">
                <a:lnSpc>
                  <a:spcPct val="120000"/>
                </a:lnSpc>
                <a:spcBef>
                  <a:spcPts val="0"/>
                </a:spcBef>
                <a:spcAft>
                  <a:spcPts val="0"/>
                </a:spcAft>
                <a:defRPr/>
              </a:pPr>
              <a:r>
                <a:rPr lang="en-CA" sz="1200" dirty="0">
                  <a:solidFill>
                    <a:srgbClr val="001965"/>
                  </a:solidFill>
                  <a:latin typeface="Apis For Office"/>
                </a:rPr>
                <a:t>Weeks 26–36 (Visit 3)</a:t>
              </a:r>
            </a:p>
            <a:p>
              <a:pPr marL="128588" indent="-128588" defTabSz="685783" fontAlgn="auto">
                <a:lnSpc>
                  <a:spcPct val="120000"/>
                </a:lnSpc>
                <a:spcBef>
                  <a:spcPts val="0"/>
                </a:spcBef>
                <a:spcAft>
                  <a:spcPts val="0"/>
                </a:spcAft>
                <a:buFont typeface="Arial" panose="020B0604020202020204" pitchFamily="34" charset="0"/>
                <a:buChar char="•"/>
                <a:defRPr/>
              </a:pPr>
              <a:r>
                <a:rPr lang="en-CA" sz="1200" dirty="0">
                  <a:solidFill>
                    <a:srgbClr val="001965"/>
                  </a:solidFill>
                  <a:latin typeface="Apis For Office"/>
                </a:rPr>
                <a:t>End of study</a:t>
              </a:r>
            </a:p>
          </p:txBody>
        </p:sp>
      </p:grpSp>
      <p:sp>
        <p:nvSpPr>
          <p:cNvPr id="5" name="Oval 4">
            <a:extLst>
              <a:ext uri="{FF2B5EF4-FFF2-40B4-BE49-F238E27FC236}">
                <a16:creationId xmlns:a16="http://schemas.microsoft.com/office/drawing/2014/main" id="{163C2E06-E45D-5347-776C-7BF4184918F5}"/>
              </a:ext>
            </a:extLst>
          </p:cNvPr>
          <p:cNvSpPr/>
          <p:nvPr/>
        </p:nvSpPr>
        <p:spPr>
          <a:xfrm>
            <a:off x="340595" y="3862576"/>
            <a:ext cx="2421616" cy="49076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7" name="Oval 6">
            <a:extLst>
              <a:ext uri="{FF2B5EF4-FFF2-40B4-BE49-F238E27FC236}">
                <a16:creationId xmlns:a16="http://schemas.microsoft.com/office/drawing/2014/main" id="{DEC14F71-C0A5-FF2A-2819-84222BDA476B}"/>
              </a:ext>
            </a:extLst>
          </p:cNvPr>
          <p:cNvSpPr/>
          <p:nvPr/>
        </p:nvSpPr>
        <p:spPr>
          <a:xfrm>
            <a:off x="3195042" y="3832986"/>
            <a:ext cx="2713074" cy="13514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8" name="Oval 7">
            <a:extLst>
              <a:ext uri="{FF2B5EF4-FFF2-40B4-BE49-F238E27FC236}">
                <a16:creationId xmlns:a16="http://schemas.microsoft.com/office/drawing/2014/main" id="{3672930A-537D-54CA-2BCD-649D9061A423}"/>
              </a:ext>
            </a:extLst>
          </p:cNvPr>
          <p:cNvSpPr/>
          <p:nvPr/>
        </p:nvSpPr>
        <p:spPr>
          <a:xfrm>
            <a:off x="6797052" y="5829666"/>
            <a:ext cx="1736808" cy="34866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123350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3">
            <a:extLst>
              <a:ext uri="{FF2B5EF4-FFF2-40B4-BE49-F238E27FC236}">
                <a16:creationId xmlns:a16="http://schemas.microsoft.com/office/drawing/2014/main" id="{E2A7ADB2-54D7-4764-A39C-20996766002E}"/>
              </a:ext>
            </a:extLst>
          </p:cNvPr>
          <p:cNvSpPr txBox="1">
            <a:spLocks/>
          </p:cNvSpPr>
          <p:nvPr/>
        </p:nvSpPr>
        <p:spPr>
          <a:xfrm>
            <a:off x="4080869" y="2043162"/>
            <a:ext cx="4806633" cy="1830964"/>
          </a:xfrm>
          <a:prstGeom prst="rect">
            <a:avLst/>
          </a:prstGeom>
        </p:spPr>
        <p:txBody>
          <a:bodyPr vert="horz" lIns="0" tIns="0" rIns="0" bIns="0" rtlCol="0" anchor="b" anchorCtr="0">
            <a:normAutofit/>
          </a:bodyPr>
          <a:lstStyle>
            <a:lvl1pPr algn="r" defTabSz="914400" rtl="0" eaLnBrk="1" latinLnBrk="0" hangingPunct="1">
              <a:spcBef>
                <a:spcPct val="0"/>
              </a:spcBef>
              <a:buNone/>
              <a:defRPr sz="2400" b="1" i="0" kern="1200">
                <a:solidFill>
                  <a:schemeClr val="tx1"/>
                </a:solidFill>
                <a:latin typeface="Apis For Office" panose="020B0504010101010104" pitchFamily="34" charset="0"/>
                <a:ea typeface="Apis For Office" panose="020B0504010101010104" pitchFamily="34" charset="0"/>
                <a:cs typeface="Apis For Office" panose="020B0504010101010104" pitchFamily="34" charset="0"/>
              </a:defRPr>
            </a:lvl1pPr>
          </a:lstStyle>
          <a:p>
            <a:pPr algn="l" defTabSz="685766">
              <a:spcAft>
                <a:spcPts val="450"/>
              </a:spcAft>
            </a:pPr>
            <a:r>
              <a:rPr lang="en-GB" sz="3000" b="0" dirty="0">
                <a:solidFill>
                  <a:schemeClr val="tx2"/>
                </a:solidFill>
                <a:latin typeface="+mj-lt"/>
                <a:ea typeface="+mj-ea"/>
                <a:cs typeface="+mj-cs"/>
              </a:rPr>
              <a:t>Navigating new horizons: ARISE results</a:t>
            </a:r>
          </a:p>
        </p:txBody>
      </p:sp>
      <p:pic>
        <p:nvPicPr>
          <p:cNvPr id="5" name="Picture Placeholder 5">
            <a:extLst>
              <a:ext uri="{FF2B5EF4-FFF2-40B4-BE49-F238E27FC236}">
                <a16:creationId xmlns:a16="http://schemas.microsoft.com/office/drawing/2014/main" id="{930B325B-A208-4ADF-81D6-2DA241E8B71D}"/>
              </a:ext>
            </a:extLst>
          </p:cNvPr>
          <p:cNvPicPr>
            <a:picLocks noGrp="1" noChangeAspect="1"/>
          </p:cNvPicPr>
          <p:nvPr>
            <p:ph type="pic" sz="quarter" idx="18"/>
          </p:nvPr>
        </p:nvPicPr>
        <p:blipFill rotWithShape="1">
          <a:blip r:embed="rId3" cstate="email">
            <a:extLst>
              <a:ext uri="{28A0092B-C50C-407E-A947-70E740481C1C}">
                <a14:useLocalDpi xmlns:a14="http://schemas.microsoft.com/office/drawing/2010/main"/>
              </a:ext>
            </a:extLst>
          </a:blip>
          <a:srcRect b="-1"/>
          <a:stretch/>
        </p:blipFill>
        <p:spPr>
          <a:xfrm>
            <a:off x="1" y="764014"/>
            <a:ext cx="3777915" cy="5227463"/>
          </a:xfrm>
          <a:noFill/>
        </p:spPr>
      </p:pic>
    </p:spTree>
    <p:extLst>
      <p:ext uri="{BB962C8B-B14F-4D97-AF65-F5344CB8AC3E}">
        <p14:creationId xmlns:p14="http://schemas.microsoft.com/office/powerpoint/2010/main" val="16984902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B62C16-0F63-43CA-969E-F36B48A609F5}"/>
              </a:ext>
            </a:extLst>
          </p:cNvPr>
          <p:cNvSpPr>
            <a:spLocks noGrp="1"/>
          </p:cNvSpPr>
          <p:nvPr>
            <p:ph type="title"/>
          </p:nvPr>
        </p:nvSpPr>
        <p:spPr>
          <a:xfrm>
            <a:off x="390920" y="261510"/>
            <a:ext cx="8172000" cy="972000"/>
          </a:xfrm>
        </p:spPr>
        <p:txBody>
          <a:bodyPr/>
          <a:lstStyle/>
          <a:p>
            <a:r>
              <a:rPr lang="en-US" sz="2700" dirty="0">
                <a:latin typeface="Apis For Office" panose="020B0504010101010104" pitchFamily="34" charset="0"/>
                <a:cs typeface="Apis For Office" panose="020B0504010101010104" pitchFamily="34" charset="0"/>
              </a:rPr>
              <a:t>Previous anti-</a:t>
            </a:r>
            <a:r>
              <a:rPr lang="en-US" sz="2700" dirty="0" err="1">
                <a:latin typeface="Apis For Office" panose="020B0504010101010104" pitchFamily="34" charset="0"/>
                <a:cs typeface="Apis For Office" panose="020B0504010101010104" pitchFamily="34" charset="0"/>
              </a:rPr>
              <a:t>hyperglycaemic</a:t>
            </a:r>
            <a:r>
              <a:rPr lang="en-US" sz="2700" dirty="0">
                <a:latin typeface="Apis For Office" panose="020B0504010101010104" pitchFamily="34" charset="0"/>
                <a:cs typeface="Apis For Office" panose="020B0504010101010104" pitchFamily="34" charset="0"/>
              </a:rPr>
              <a:t> treatment</a:t>
            </a:r>
            <a:br>
              <a:rPr lang="en-US" dirty="0">
                <a:latin typeface="Apis For Office" panose="020B0504010101010104" pitchFamily="34" charset="0"/>
                <a:cs typeface="Apis For Office" panose="020B0504010101010104" pitchFamily="34" charset="0"/>
              </a:rPr>
            </a:br>
            <a:r>
              <a:rPr lang="en-US" sz="1500" dirty="0">
                <a:solidFill>
                  <a:srgbClr val="3B97DE"/>
                </a:solidFill>
                <a:latin typeface="Apis For Office" panose="020B0504010101010104" pitchFamily="34" charset="0"/>
                <a:cs typeface="Apis For Office" panose="020B0504010101010104" pitchFamily="34" charset="0"/>
              </a:rPr>
              <a:t>Full analysis set</a:t>
            </a:r>
            <a:endParaRPr lang="en-GB" sz="1500" dirty="0">
              <a:solidFill>
                <a:srgbClr val="3B97DE"/>
              </a:solidFill>
            </a:endParaRPr>
          </a:p>
        </p:txBody>
      </p:sp>
      <p:sp>
        <p:nvSpPr>
          <p:cNvPr id="5" name="Text Placeholder 4">
            <a:extLst>
              <a:ext uri="{FF2B5EF4-FFF2-40B4-BE49-F238E27FC236}">
                <a16:creationId xmlns:a16="http://schemas.microsoft.com/office/drawing/2014/main" id="{61BFC098-E746-4899-AE2F-8B347EF2DA6A}"/>
              </a:ext>
            </a:extLst>
          </p:cNvPr>
          <p:cNvSpPr>
            <a:spLocks noGrp="1"/>
          </p:cNvSpPr>
          <p:nvPr>
            <p:ph type="body" sz="quarter" idx="13"/>
          </p:nvPr>
        </p:nvSpPr>
        <p:spPr>
          <a:xfrm>
            <a:off x="236482" y="5743555"/>
            <a:ext cx="8827010" cy="1077804"/>
          </a:xfrm>
        </p:spPr>
        <p:txBody>
          <a:bodyPr>
            <a:noAutofit/>
          </a:bodyPr>
          <a:lstStyle/>
          <a:p>
            <a:pPr>
              <a:spcBef>
                <a:spcPts val="0"/>
              </a:spcBef>
            </a:pPr>
            <a:r>
              <a:rPr lang="en-CA" sz="1200" dirty="0">
                <a:solidFill>
                  <a:srgbClr val="001965"/>
                </a:solidFill>
              </a:rPr>
              <a:t>Full analysis set includes all eligible patients who signed the informed consent and initiated treatment with </a:t>
            </a:r>
            <a:r>
              <a:rPr lang="en-CA" sz="1200" dirty="0" err="1">
                <a:solidFill>
                  <a:srgbClr val="001965"/>
                </a:solidFill>
              </a:rPr>
              <a:t>IDegAsp</a:t>
            </a:r>
            <a:r>
              <a:rPr lang="en-CA" sz="1200" dirty="0">
                <a:solidFill>
                  <a:srgbClr val="001965"/>
                </a:solidFill>
              </a:rPr>
              <a:t>.</a:t>
            </a:r>
            <a:br>
              <a:rPr lang="en-CA" sz="1200" dirty="0">
                <a:solidFill>
                  <a:srgbClr val="001965"/>
                </a:solidFill>
              </a:rPr>
            </a:br>
            <a:r>
              <a:rPr lang="en-CA" sz="1200" dirty="0">
                <a:solidFill>
                  <a:srgbClr val="001965"/>
                </a:solidFill>
              </a:rPr>
              <a:t>GLP-1RA, glucagon-like peptide-1 receptor agonist; n, number of patients; OAD, oral antidiabetic drug.</a:t>
            </a:r>
          </a:p>
          <a:p>
            <a:pPr>
              <a:spcBef>
                <a:spcPts val="0"/>
              </a:spcBef>
            </a:pPr>
            <a:r>
              <a:rPr lang="en-CA" sz="1200" dirty="0">
                <a:solidFill>
                  <a:schemeClr val="tx2"/>
                </a:solidFill>
              </a:rPr>
              <a:t>Fulcher G, Akhtar S, Al-</a:t>
            </a:r>
            <a:r>
              <a:rPr lang="en-CA" sz="1200" dirty="0" err="1">
                <a:solidFill>
                  <a:schemeClr val="tx2"/>
                </a:solidFill>
              </a:rPr>
              <a:t>Jaser</a:t>
            </a:r>
            <a:r>
              <a:rPr lang="en-CA" sz="1200" dirty="0">
                <a:solidFill>
                  <a:schemeClr val="tx2"/>
                </a:solidFill>
              </a:rPr>
              <a:t> S, et al. Improved glycaemic control in people with type 2 diabetes initiating or switching to </a:t>
            </a:r>
            <a:r>
              <a:rPr lang="en-CA" sz="1200" dirty="0" err="1">
                <a:solidFill>
                  <a:schemeClr val="tx2"/>
                </a:solidFill>
              </a:rPr>
              <a:t>IDegAsp</a:t>
            </a:r>
            <a:r>
              <a:rPr lang="en-CA" sz="1200" dirty="0">
                <a:solidFill>
                  <a:schemeClr val="tx2"/>
                </a:solidFill>
              </a:rPr>
              <a:t> from any anti-hyperglycaemic treatment in a real-world setting across six countries. Abstract and oral presentation at Australasian Diabetes Congress, August 13, 2021.</a:t>
            </a:r>
          </a:p>
        </p:txBody>
      </p:sp>
      <p:sp>
        <p:nvSpPr>
          <p:cNvPr id="2" name="Title 4">
            <a:extLst>
              <a:ext uri="{FF2B5EF4-FFF2-40B4-BE49-F238E27FC236}">
                <a16:creationId xmlns:a16="http://schemas.microsoft.com/office/drawing/2014/main" id="{9BC562EE-DA38-48D9-9AAA-DD47A29620C4}"/>
              </a:ext>
            </a:extLst>
          </p:cNvPr>
          <p:cNvSpPr txBox="1">
            <a:spLocks/>
          </p:cNvSpPr>
          <p:nvPr/>
        </p:nvSpPr>
        <p:spPr>
          <a:xfrm>
            <a:off x="485999" y="261510"/>
            <a:ext cx="7669485" cy="462170"/>
          </a:xfrm>
          <a:prstGeom prst="rect">
            <a:avLst/>
          </a:prstGeom>
        </p:spPr>
        <p:txBody>
          <a:bodyPr/>
          <a:lstStyle>
            <a:lvl1pPr algn="l" defTabSz="914400" rtl="0" eaLnBrk="1" latinLnBrk="0" hangingPunct="1">
              <a:lnSpc>
                <a:spcPct val="100000"/>
              </a:lnSpc>
              <a:spcBef>
                <a:spcPct val="0"/>
              </a:spcBef>
              <a:buNone/>
              <a:defRPr sz="3600" kern="1200">
                <a:solidFill>
                  <a:schemeClr val="tx2"/>
                </a:solidFill>
                <a:latin typeface="+mj-lt"/>
                <a:ea typeface="+mj-ea"/>
                <a:cs typeface="+mj-cs"/>
              </a:defRPr>
            </a:lvl1pPr>
          </a:lstStyle>
          <a:p>
            <a:pPr algn="ctr" defTabSz="685783" fontAlgn="auto">
              <a:spcAft>
                <a:spcPts val="0"/>
              </a:spcAft>
              <a:defRPr/>
            </a:pPr>
            <a:endParaRPr lang="en-US" sz="2700">
              <a:solidFill>
                <a:srgbClr val="001965"/>
              </a:solidFill>
              <a:latin typeface="Apis For Office" panose="020B0504010101010104" pitchFamily="34" charset="0"/>
              <a:cs typeface="Apis For Office" panose="020B0504010101010104" pitchFamily="34" charset="0"/>
            </a:endParaRPr>
          </a:p>
        </p:txBody>
      </p:sp>
      <p:graphicFrame>
        <p:nvGraphicFramePr>
          <p:cNvPr id="25" name="Chart 24">
            <a:extLst>
              <a:ext uri="{FF2B5EF4-FFF2-40B4-BE49-F238E27FC236}">
                <a16:creationId xmlns:a16="http://schemas.microsoft.com/office/drawing/2014/main" id="{4AE75529-19B2-4C8C-91E8-62188A42E1BD}"/>
              </a:ext>
            </a:extLst>
          </p:cNvPr>
          <p:cNvGraphicFramePr/>
          <p:nvPr>
            <p:extLst>
              <p:ext uri="{D42A27DB-BD31-4B8C-83A1-F6EECF244321}">
                <p14:modId xmlns:p14="http://schemas.microsoft.com/office/powerpoint/2010/main" val="1769926248"/>
              </p:ext>
            </p:extLst>
          </p:nvPr>
        </p:nvGraphicFramePr>
        <p:xfrm>
          <a:off x="197069" y="1499016"/>
          <a:ext cx="8365851" cy="3979033"/>
        </p:xfrm>
        <a:graphic>
          <a:graphicData uri="http://schemas.openxmlformats.org/drawingml/2006/chart">
            <c:chart xmlns:c="http://schemas.openxmlformats.org/drawingml/2006/chart" xmlns:r="http://schemas.openxmlformats.org/officeDocument/2006/relationships" r:id="rId3"/>
          </a:graphicData>
        </a:graphic>
      </p:graphicFrame>
      <p:sp>
        <p:nvSpPr>
          <p:cNvPr id="27" name="TextBox 26">
            <a:extLst>
              <a:ext uri="{FF2B5EF4-FFF2-40B4-BE49-F238E27FC236}">
                <a16:creationId xmlns:a16="http://schemas.microsoft.com/office/drawing/2014/main" id="{FE536EF9-5F47-47D8-92B6-EBF9140D4255}"/>
              </a:ext>
            </a:extLst>
          </p:cNvPr>
          <p:cNvSpPr txBox="1"/>
          <p:nvPr/>
        </p:nvSpPr>
        <p:spPr>
          <a:xfrm>
            <a:off x="3090211" y="1714456"/>
            <a:ext cx="846645" cy="206851"/>
          </a:xfrm>
          <a:prstGeom prst="rect">
            <a:avLst/>
          </a:prstGeom>
          <a:noFill/>
        </p:spPr>
        <p:txBody>
          <a:bodyPr wrap="square" lIns="0" tIns="0" rIns="0" bIns="0" rtlCol="0">
            <a:spAutoFit/>
          </a:bodyPr>
          <a:lstStyle/>
          <a:p>
            <a:pPr algn="r" defTabSz="685783" fontAlgn="auto">
              <a:lnSpc>
                <a:spcPct val="120000"/>
              </a:lnSpc>
              <a:spcBef>
                <a:spcPts val="0"/>
              </a:spcBef>
              <a:spcAft>
                <a:spcPts val="0"/>
              </a:spcAft>
              <a:defRPr/>
            </a:pPr>
            <a:r>
              <a:rPr lang="en-CA" sz="1200" b="1" dirty="0">
                <a:solidFill>
                  <a:srgbClr val="001965"/>
                </a:solidFill>
                <a:latin typeface="Apis For Office"/>
              </a:rPr>
              <a:t>OADs only</a:t>
            </a:r>
          </a:p>
        </p:txBody>
      </p:sp>
      <p:sp>
        <p:nvSpPr>
          <p:cNvPr id="28" name="TextBox 27">
            <a:extLst>
              <a:ext uri="{FF2B5EF4-FFF2-40B4-BE49-F238E27FC236}">
                <a16:creationId xmlns:a16="http://schemas.microsoft.com/office/drawing/2014/main" id="{12FFADEC-0720-4881-9DCD-7E8CA300023D}"/>
              </a:ext>
            </a:extLst>
          </p:cNvPr>
          <p:cNvSpPr txBox="1"/>
          <p:nvPr/>
        </p:nvSpPr>
        <p:spPr>
          <a:xfrm>
            <a:off x="2055828" y="2291024"/>
            <a:ext cx="846645" cy="206851"/>
          </a:xfrm>
          <a:prstGeom prst="rect">
            <a:avLst/>
          </a:prstGeom>
          <a:noFill/>
        </p:spPr>
        <p:txBody>
          <a:bodyPr wrap="square" lIns="0" tIns="0" rIns="0" bIns="0" rtlCol="0">
            <a:spAutoFit/>
          </a:bodyPr>
          <a:lstStyle/>
          <a:p>
            <a:pPr algn="r" defTabSz="685783" fontAlgn="auto">
              <a:lnSpc>
                <a:spcPct val="120000"/>
              </a:lnSpc>
              <a:spcBef>
                <a:spcPts val="0"/>
              </a:spcBef>
              <a:spcAft>
                <a:spcPts val="0"/>
              </a:spcAft>
              <a:defRPr/>
            </a:pPr>
            <a:r>
              <a:rPr lang="en-CA" sz="1200" b="1" dirty="0">
                <a:solidFill>
                  <a:srgbClr val="001965"/>
                </a:solidFill>
                <a:latin typeface="Apis For Office"/>
              </a:rPr>
              <a:t>Basal only</a:t>
            </a:r>
          </a:p>
        </p:txBody>
      </p:sp>
      <p:sp>
        <p:nvSpPr>
          <p:cNvPr id="29" name="TextBox 28">
            <a:extLst>
              <a:ext uri="{FF2B5EF4-FFF2-40B4-BE49-F238E27FC236}">
                <a16:creationId xmlns:a16="http://schemas.microsoft.com/office/drawing/2014/main" id="{B9A56287-305E-46EB-8B03-BE450B80DEDE}"/>
              </a:ext>
            </a:extLst>
          </p:cNvPr>
          <p:cNvSpPr txBox="1"/>
          <p:nvPr/>
        </p:nvSpPr>
        <p:spPr>
          <a:xfrm>
            <a:off x="980094" y="2988085"/>
            <a:ext cx="846645" cy="206851"/>
          </a:xfrm>
          <a:prstGeom prst="rect">
            <a:avLst/>
          </a:prstGeom>
          <a:noFill/>
        </p:spPr>
        <p:txBody>
          <a:bodyPr wrap="square" lIns="0" tIns="0" rIns="0" bIns="0" rtlCol="0">
            <a:spAutoFit/>
          </a:bodyPr>
          <a:lstStyle/>
          <a:p>
            <a:pPr algn="r" defTabSz="685783" fontAlgn="auto">
              <a:lnSpc>
                <a:spcPct val="120000"/>
              </a:lnSpc>
              <a:spcBef>
                <a:spcPts val="0"/>
              </a:spcBef>
              <a:spcAft>
                <a:spcPts val="0"/>
              </a:spcAft>
              <a:defRPr/>
            </a:pPr>
            <a:r>
              <a:rPr lang="en-CA" sz="1200" b="1" dirty="0">
                <a:solidFill>
                  <a:srgbClr val="001965"/>
                </a:solidFill>
                <a:latin typeface="Apis For Office"/>
              </a:rPr>
              <a:t>GLP-1RA</a:t>
            </a:r>
          </a:p>
        </p:txBody>
      </p:sp>
      <p:sp>
        <p:nvSpPr>
          <p:cNvPr id="30" name="TextBox 29">
            <a:extLst>
              <a:ext uri="{FF2B5EF4-FFF2-40B4-BE49-F238E27FC236}">
                <a16:creationId xmlns:a16="http://schemas.microsoft.com/office/drawing/2014/main" id="{032F0C48-A289-4F7C-8716-B7C59F15E56D}"/>
              </a:ext>
            </a:extLst>
          </p:cNvPr>
          <p:cNvSpPr txBox="1"/>
          <p:nvPr/>
        </p:nvSpPr>
        <p:spPr>
          <a:xfrm>
            <a:off x="1283516" y="3703585"/>
            <a:ext cx="1086447" cy="206851"/>
          </a:xfrm>
          <a:prstGeom prst="rect">
            <a:avLst/>
          </a:prstGeom>
          <a:noFill/>
        </p:spPr>
        <p:txBody>
          <a:bodyPr wrap="square" lIns="0" tIns="0" rIns="0" bIns="0" rtlCol="0">
            <a:spAutoFit/>
          </a:bodyPr>
          <a:lstStyle/>
          <a:p>
            <a:pPr algn="r" defTabSz="685783" fontAlgn="auto">
              <a:lnSpc>
                <a:spcPct val="120000"/>
              </a:lnSpc>
              <a:spcBef>
                <a:spcPts val="0"/>
              </a:spcBef>
              <a:spcAft>
                <a:spcPts val="0"/>
              </a:spcAft>
              <a:defRPr/>
            </a:pPr>
            <a:r>
              <a:rPr lang="en-CA" sz="1200" b="1" dirty="0">
                <a:solidFill>
                  <a:srgbClr val="001965"/>
                </a:solidFill>
                <a:latin typeface="Apis For Office"/>
              </a:rPr>
              <a:t>Basal + Bolus</a:t>
            </a:r>
          </a:p>
        </p:txBody>
      </p:sp>
      <p:sp>
        <p:nvSpPr>
          <p:cNvPr id="31" name="TextBox 30">
            <a:extLst>
              <a:ext uri="{FF2B5EF4-FFF2-40B4-BE49-F238E27FC236}">
                <a16:creationId xmlns:a16="http://schemas.microsoft.com/office/drawing/2014/main" id="{8EFC8280-CDDA-4B8B-ABBA-BB35A4574838}"/>
              </a:ext>
            </a:extLst>
          </p:cNvPr>
          <p:cNvSpPr txBox="1"/>
          <p:nvPr/>
        </p:nvSpPr>
        <p:spPr>
          <a:xfrm>
            <a:off x="1826739" y="4315659"/>
            <a:ext cx="846645" cy="206851"/>
          </a:xfrm>
          <a:prstGeom prst="rect">
            <a:avLst/>
          </a:prstGeom>
          <a:noFill/>
        </p:spPr>
        <p:txBody>
          <a:bodyPr wrap="square" lIns="0" tIns="0" rIns="0" bIns="0" rtlCol="0">
            <a:spAutoFit/>
          </a:bodyPr>
          <a:lstStyle/>
          <a:p>
            <a:pPr algn="r" defTabSz="685783" fontAlgn="auto">
              <a:lnSpc>
                <a:spcPct val="120000"/>
              </a:lnSpc>
              <a:spcBef>
                <a:spcPts val="0"/>
              </a:spcBef>
              <a:spcAft>
                <a:spcPts val="0"/>
              </a:spcAft>
              <a:defRPr/>
            </a:pPr>
            <a:r>
              <a:rPr lang="en-CA" sz="1200" b="1" dirty="0">
                <a:solidFill>
                  <a:srgbClr val="001965"/>
                </a:solidFill>
                <a:latin typeface="Apis For Office"/>
              </a:rPr>
              <a:t>Premix</a:t>
            </a:r>
          </a:p>
        </p:txBody>
      </p:sp>
      <p:grpSp>
        <p:nvGrpSpPr>
          <p:cNvPr id="14" name="Group 13">
            <a:extLst>
              <a:ext uri="{FF2B5EF4-FFF2-40B4-BE49-F238E27FC236}">
                <a16:creationId xmlns:a16="http://schemas.microsoft.com/office/drawing/2014/main" id="{AEF62BB9-4C0D-4A64-A202-116DB7B87525}"/>
              </a:ext>
            </a:extLst>
          </p:cNvPr>
          <p:cNvGrpSpPr/>
          <p:nvPr/>
        </p:nvGrpSpPr>
        <p:grpSpPr>
          <a:xfrm>
            <a:off x="7364187" y="3914554"/>
            <a:ext cx="1293814" cy="206851"/>
            <a:chOff x="10557738" y="930450"/>
            <a:chExt cx="1365022" cy="226837"/>
          </a:xfrm>
        </p:grpSpPr>
        <p:sp>
          <p:nvSpPr>
            <p:cNvPr id="10" name="TextBox 9">
              <a:extLst>
                <a:ext uri="{FF2B5EF4-FFF2-40B4-BE49-F238E27FC236}">
                  <a16:creationId xmlns:a16="http://schemas.microsoft.com/office/drawing/2014/main" id="{05301516-04D0-4D10-B4DD-F2ED49E2CFE6}"/>
                </a:ext>
              </a:extLst>
            </p:cNvPr>
            <p:cNvSpPr txBox="1"/>
            <p:nvPr/>
          </p:nvSpPr>
          <p:spPr>
            <a:xfrm>
              <a:off x="10795001" y="930450"/>
              <a:ext cx="1127759" cy="226837"/>
            </a:xfrm>
            <a:prstGeom prst="rect">
              <a:avLst/>
            </a:prstGeom>
            <a:noFill/>
          </p:spPr>
          <p:txBody>
            <a:bodyPr wrap="square" lIns="0" tIns="0" rIns="0" bIns="0" rtlCol="0">
              <a:spAutoFit/>
            </a:bodyPr>
            <a:lstStyle/>
            <a:p>
              <a:pPr defTabSz="685783" fontAlgn="auto">
                <a:lnSpc>
                  <a:spcPct val="120000"/>
                </a:lnSpc>
                <a:spcBef>
                  <a:spcPts val="0"/>
                </a:spcBef>
                <a:spcAft>
                  <a:spcPts val="0"/>
                </a:spcAft>
                <a:defRPr/>
              </a:pPr>
              <a:r>
                <a:rPr lang="en-CA" sz="1200" dirty="0">
                  <a:solidFill>
                    <a:srgbClr val="001965"/>
                  </a:solidFill>
                  <a:latin typeface="Apis For Office"/>
                </a:rPr>
                <a:t>Overall</a:t>
              </a:r>
            </a:p>
          </p:txBody>
        </p:sp>
        <p:sp>
          <p:nvSpPr>
            <p:cNvPr id="11" name="Rectangle 10">
              <a:extLst>
                <a:ext uri="{FF2B5EF4-FFF2-40B4-BE49-F238E27FC236}">
                  <a16:creationId xmlns:a16="http://schemas.microsoft.com/office/drawing/2014/main" id="{540FC23F-31B5-4F05-8365-32C572E6D90F}"/>
                </a:ext>
              </a:extLst>
            </p:cNvPr>
            <p:cNvSpPr/>
            <p:nvPr/>
          </p:nvSpPr>
          <p:spPr>
            <a:xfrm>
              <a:off x="10557738" y="1001670"/>
              <a:ext cx="132080" cy="132080"/>
            </a:xfrm>
            <a:prstGeom prst="rect">
              <a:avLst/>
            </a:prstGeom>
            <a:solidFill>
              <a:srgbClr val="3B97DE"/>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CA" sz="1200" dirty="0" err="1">
                <a:solidFill>
                  <a:srgbClr val="FFFFFF"/>
                </a:solidFill>
                <a:latin typeface="Apis For Office"/>
              </a:endParaRPr>
            </a:p>
          </p:txBody>
        </p:sp>
      </p:grpSp>
    </p:spTree>
    <p:extLst>
      <p:ext uri="{BB962C8B-B14F-4D97-AF65-F5344CB8AC3E}">
        <p14:creationId xmlns:p14="http://schemas.microsoft.com/office/powerpoint/2010/main" val="23085335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9F60B875-ED83-4D38-A664-B7F3291D1416}"/>
              </a:ext>
            </a:extLst>
          </p:cNvPr>
          <p:cNvSpPr txBox="1">
            <a:spLocks/>
          </p:cNvSpPr>
          <p:nvPr/>
        </p:nvSpPr>
        <p:spPr>
          <a:xfrm>
            <a:off x="238538" y="1090821"/>
            <a:ext cx="7669485" cy="462170"/>
          </a:xfrm>
          <a:prstGeom prst="rect">
            <a:avLst/>
          </a:prstGeom>
        </p:spPr>
        <p:txBody>
          <a:bodyPr/>
          <a:lstStyle>
            <a:lvl1pPr algn="l" defTabSz="914400" rtl="0" eaLnBrk="1" latinLnBrk="0" hangingPunct="1">
              <a:lnSpc>
                <a:spcPct val="100000"/>
              </a:lnSpc>
              <a:spcBef>
                <a:spcPct val="0"/>
              </a:spcBef>
              <a:buNone/>
              <a:defRPr sz="3600" kern="1200">
                <a:solidFill>
                  <a:schemeClr val="tx2"/>
                </a:solidFill>
                <a:latin typeface="+mj-lt"/>
                <a:ea typeface="+mj-ea"/>
                <a:cs typeface="+mj-cs"/>
              </a:defRPr>
            </a:lvl1pPr>
          </a:lstStyle>
          <a:p>
            <a:pPr algn="ctr" defTabSz="685783" fontAlgn="auto">
              <a:spcAft>
                <a:spcPts val="0"/>
              </a:spcAft>
              <a:defRPr/>
            </a:pPr>
            <a:endParaRPr lang="en-US" sz="2700" dirty="0">
              <a:solidFill>
                <a:srgbClr val="001965"/>
              </a:solidFill>
              <a:latin typeface="Apis For Office" panose="020B0504010101010104" pitchFamily="34" charset="0"/>
              <a:cs typeface="Apis For Office" panose="020B0504010101010104" pitchFamily="34" charset="0"/>
            </a:endParaRPr>
          </a:p>
        </p:txBody>
      </p:sp>
      <p:sp>
        <p:nvSpPr>
          <p:cNvPr id="6" name="Title 5">
            <a:extLst>
              <a:ext uri="{FF2B5EF4-FFF2-40B4-BE49-F238E27FC236}">
                <a16:creationId xmlns:a16="http://schemas.microsoft.com/office/drawing/2014/main" id="{C64FE560-4BAA-4E3A-BF6E-E8CE8B1E432B}"/>
              </a:ext>
            </a:extLst>
          </p:cNvPr>
          <p:cNvSpPr>
            <a:spLocks noGrp="1"/>
          </p:cNvSpPr>
          <p:nvPr>
            <p:ph type="title"/>
          </p:nvPr>
        </p:nvSpPr>
        <p:spPr/>
        <p:txBody>
          <a:bodyPr/>
          <a:lstStyle/>
          <a:p>
            <a:r>
              <a:rPr lang="en-US" sz="2700" dirty="0"/>
              <a:t>Reasons for initiating IDegAsp treatment</a:t>
            </a:r>
            <a:endParaRPr lang="en-GB" sz="2700" dirty="0"/>
          </a:p>
        </p:txBody>
      </p:sp>
      <p:sp>
        <p:nvSpPr>
          <p:cNvPr id="3" name="Text Placeholder 2">
            <a:extLst>
              <a:ext uri="{FF2B5EF4-FFF2-40B4-BE49-F238E27FC236}">
                <a16:creationId xmlns:a16="http://schemas.microsoft.com/office/drawing/2014/main" id="{16C2330A-34DF-45D0-9CC4-7660C379D0A1}"/>
              </a:ext>
            </a:extLst>
          </p:cNvPr>
          <p:cNvSpPr>
            <a:spLocks noGrp="1"/>
          </p:cNvSpPr>
          <p:nvPr>
            <p:ph type="body" sz="quarter" idx="13"/>
          </p:nvPr>
        </p:nvSpPr>
        <p:spPr>
          <a:xfrm>
            <a:off x="119269" y="5767179"/>
            <a:ext cx="8905461" cy="980144"/>
          </a:xfrm>
        </p:spPr>
        <p:txBody>
          <a:bodyPr>
            <a:noAutofit/>
          </a:bodyPr>
          <a:lstStyle/>
          <a:p>
            <a:pPr>
              <a:spcBef>
                <a:spcPts val="0"/>
              </a:spcBef>
            </a:pPr>
            <a:r>
              <a:rPr lang="en-CA" sz="1200" dirty="0">
                <a:solidFill>
                  <a:schemeClr val="tx2"/>
                </a:solidFill>
              </a:rPr>
              <a:t>IDegAsp, insulin degludec/insulin </a:t>
            </a:r>
            <a:r>
              <a:rPr lang="en-CA" sz="1200" dirty="0" err="1">
                <a:solidFill>
                  <a:schemeClr val="tx2"/>
                </a:solidFill>
              </a:rPr>
              <a:t>aspart</a:t>
            </a:r>
            <a:endParaRPr lang="en-CA" sz="1200" dirty="0">
              <a:solidFill>
                <a:schemeClr val="tx2"/>
              </a:solidFill>
            </a:endParaRPr>
          </a:p>
          <a:p>
            <a:pPr>
              <a:spcBef>
                <a:spcPts val="0"/>
              </a:spcBef>
            </a:pPr>
            <a:r>
              <a:rPr lang="en-CA" sz="1200" dirty="0">
                <a:solidFill>
                  <a:schemeClr val="tx2"/>
                </a:solidFill>
              </a:rPr>
              <a:t>Fulcher G, Akhtar S, Al-</a:t>
            </a:r>
            <a:r>
              <a:rPr lang="en-CA" sz="1200" dirty="0" err="1">
                <a:solidFill>
                  <a:schemeClr val="tx2"/>
                </a:solidFill>
              </a:rPr>
              <a:t>Jaser</a:t>
            </a:r>
            <a:r>
              <a:rPr lang="en-CA" sz="1200" dirty="0">
                <a:solidFill>
                  <a:schemeClr val="tx2"/>
                </a:solidFill>
              </a:rPr>
              <a:t> S, et al. Improved glycaemic control in people with type 2 diabetes initiating or switching to </a:t>
            </a:r>
            <a:r>
              <a:rPr lang="en-CA" sz="1200" dirty="0" err="1">
                <a:solidFill>
                  <a:schemeClr val="tx2"/>
                </a:solidFill>
              </a:rPr>
              <a:t>IDegAsp</a:t>
            </a:r>
            <a:r>
              <a:rPr lang="en-CA" sz="1200" dirty="0">
                <a:solidFill>
                  <a:schemeClr val="tx2"/>
                </a:solidFill>
              </a:rPr>
              <a:t> from any anti-hyperglycaemic treatment in a real-world setting across six countries. Abstract and oral presentation at Australasian Diabetes Congress, August 13, 2021..</a:t>
            </a:r>
          </a:p>
        </p:txBody>
      </p:sp>
      <p:graphicFrame>
        <p:nvGraphicFramePr>
          <p:cNvPr id="8" name="Chart 7">
            <a:extLst>
              <a:ext uri="{FF2B5EF4-FFF2-40B4-BE49-F238E27FC236}">
                <a16:creationId xmlns:a16="http://schemas.microsoft.com/office/drawing/2014/main" id="{317322A4-799A-4AC5-8DEE-F9BA656A0869}"/>
              </a:ext>
            </a:extLst>
          </p:cNvPr>
          <p:cNvGraphicFramePr/>
          <p:nvPr>
            <p:extLst>
              <p:ext uri="{D42A27DB-BD31-4B8C-83A1-F6EECF244321}">
                <p14:modId xmlns:p14="http://schemas.microsoft.com/office/powerpoint/2010/main" val="1276301223"/>
              </p:ext>
            </p:extLst>
          </p:nvPr>
        </p:nvGraphicFramePr>
        <p:xfrm>
          <a:off x="238538" y="1304144"/>
          <a:ext cx="8480920" cy="3996811"/>
        </p:xfrm>
        <a:graphic>
          <a:graphicData uri="http://schemas.openxmlformats.org/drawingml/2006/chart">
            <c:chart xmlns:c="http://schemas.openxmlformats.org/drawingml/2006/chart" xmlns:r="http://schemas.openxmlformats.org/officeDocument/2006/relationships" r:id="rId3"/>
          </a:graphicData>
        </a:graphic>
      </p:graphicFrame>
      <p:grpSp>
        <p:nvGrpSpPr>
          <p:cNvPr id="7" name="Group 6" hidden="1">
            <a:extLst>
              <a:ext uri="{FF2B5EF4-FFF2-40B4-BE49-F238E27FC236}">
                <a16:creationId xmlns:a16="http://schemas.microsoft.com/office/drawing/2014/main" id="{420DD46C-BBEE-426E-8243-358DD69883E0}"/>
              </a:ext>
            </a:extLst>
          </p:cNvPr>
          <p:cNvGrpSpPr/>
          <p:nvPr/>
        </p:nvGrpSpPr>
        <p:grpSpPr>
          <a:xfrm>
            <a:off x="-4638735" y="2866916"/>
            <a:ext cx="4988930" cy="879449"/>
            <a:chOff x="-6184980" y="2679554"/>
            <a:chExt cx="6651907" cy="1172599"/>
          </a:xfrm>
        </p:grpSpPr>
        <p:sp>
          <p:nvSpPr>
            <p:cNvPr id="9" name="Arrow: Right 8">
              <a:extLst>
                <a:ext uri="{FF2B5EF4-FFF2-40B4-BE49-F238E27FC236}">
                  <a16:creationId xmlns:a16="http://schemas.microsoft.com/office/drawing/2014/main" id="{CBB4B764-AB3C-4780-B390-194CAFE32E3B}"/>
                </a:ext>
              </a:extLst>
            </p:cNvPr>
            <p:cNvSpPr/>
            <p:nvPr/>
          </p:nvSpPr>
          <p:spPr>
            <a:xfrm>
              <a:off x="-836579" y="3210128"/>
              <a:ext cx="1303506" cy="6420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800" fontAlgn="auto">
                <a:spcBef>
                  <a:spcPts val="0"/>
                </a:spcBef>
                <a:spcAft>
                  <a:spcPts val="0"/>
                </a:spcAft>
                <a:defRPr/>
              </a:pPr>
              <a:endParaRPr lang="en-GB" sz="1500" dirty="0">
                <a:solidFill>
                  <a:srgbClr val="FFFFFF"/>
                </a:solidFill>
                <a:latin typeface="Apis For Office"/>
              </a:endParaRPr>
            </a:p>
          </p:txBody>
        </p:sp>
        <p:sp>
          <p:nvSpPr>
            <p:cNvPr id="10" name="Rectangle: Rounded Corners 9">
              <a:extLst>
                <a:ext uri="{FF2B5EF4-FFF2-40B4-BE49-F238E27FC236}">
                  <a16:creationId xmlns:a16="http://schemas.microsoft.com/office/drawing/2014/main" id="{CFDF4755-D160-4B12-B2A1-7BD4071408A6}"/>
                </a:ext>
              </a:extLst>
            </p:cNvPr>
            <p:cNvSpPr/>
            <p:nvPr/>
          </p:nvSpPr>
          <p:spPr>
            <a:xfrm>
              <a:off x="-6184980" y="2679554"/>
              <a:ext cx="5124863" cy="1172599"/>
            </a:xfrm>
            <a:prstGeom prst="roundRect">
              <a:avLst>
                <a:gd name="adj" fmla="val 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216000" tIns="54000" rIns="54000" bIns="54000" rtlCol="0" anchor="ctr"/>
            <a:lstStyle/>
            <a:p>
              <a:pPr marL="0" lvl="2" defTabSz="685783" fontAlgn="auto">
                <a:lnSpc>
                  <a:spcPct val="125000"/>
                </a:lnSpc>
                <a:spcBef>
                  <a:spcPts val="0"/>
                </a:spcBef>
                <a:spcAft>
                  <a:spcPts val="0"/>
                </a:spcAft>
                <a:defRPr/>
              </a:pPr>
              <a:r>
                <a:rPr lang="en-GB" sz="1350" dirty="0">
                  <a:solidFill>
                    <a:srgbClr val="001965"/>
                  </a:solidFill>
                  <a:latin typeface="Apis For Office"/>
                  <a:cs typeface="Apis For Office" panose="020B0504010101010104" pitchFamily="34" charset="0"/>
                </a:rPr>
                <a:t>ARISE_RM-slides (08.04.2021)_vkbv.ppt; slide 15</a:t>
              </a:r>
            </a:p>
          </p:txBody>
        </p:sp>
      </p:grpSp>
      <p:sp>
        <p:nvSpPr>
          <p:cNvPr id="4" name="Oval 3">
            <a:extLst>
              <a:ext uri="{FF2B5EF4-FFF2-40B4-BE49-F238E27FC236}">
                <a16:creationId xmlns:a16="http://schemas.microsoft.com/office/drawing/2014/main" id="{EDA21A24-646F-3AC0-3BA5-B1533A8EE608}"/>
              </a:ext>
            </a:extLst>
          </p:cNvPr>
          <p:cNvSpPr/>
          <p:nvPr/>
        </p:nvSpPr>
        <p:spPr>
          <a:xfrm>
            <a:off x="614597" y="1304144"/>
            <a:ext cx="2773180" cy="65956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0613710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Chart 25">
            <a:extLst>
              <a:ext uri="{FF2B5EF4-FFF2-40B4-BE49-F238E27FC236}">
                <a16:creationId xmlns:a16="http://schemas.microsoft.com/office/drawing/2014/main" id="{F0ADFAAB-B0B4-4D46-82F4-3A8D82A5EC9F}"/>
              </a:ext>
            </a:extLst>
          </p:cNvPr>
          <p:cNvGraphicFramePr/>
          <p:nvPr>
            <p:extLst>
              <p:ext uri="{D42A27DB-BD31-4B8C-83A1-F6EECF244321}">
                <p14:modId xmlns:p14="http://schemas.microsoft.com/office/powerpoint/2010/main" val="3242189587"/>
              </p:ext>
            </p:extLst>
          </p:nvPr>
        </p:nvGraphicFramePr>
        <p:xfrm>
          <a:off x="103067" y="1323760"/>
          <a:ext cx="8576953" cy="447456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BCA7EF49-5BD9-4B8B-8339-80EDECC42F41}"/>
              </a:ext>
            </a:extLst>
          </p:cNvPr>
          <p:cNvSpPr>
            <a:spLocks noGrp="1"/>
          </p:cNvSpPr>
          <p:nvPr>
            <p:ph type="title"/>
          </p:nvPr>
        </p:nvSpPr>
        <p:spPr>
          <a:xfrm>
            <a:off x="364179" y="210806"/>
            <a:ext cx="8172000" cy="972000"/>
          </a:xfrm>
        </p:spPr>
        <p:txBody>
          <a:bodyPr/>
          <a:lstStyle/>
          <a:p>
            <a:r>
              <a:rPr lang="en-US" sz="2700" dirty="0">
                <a:solidFill>
                  <a:srgbClr val="001965"/>
                </a:solidFill>
                <a:effectLst/>
                <a:latin typeface="Apis For Office"/>
              </a:rPr>
              <a:t>Change in HbA</a:t>
            </a:r>
            <a:r>
              <a:rPr lang="en-US" sz="2700" baseline="-25000" dirty="0">
                <a:solidFill>
                  <a:srgbClr val="001965"/>
                </a:solidFill>
                <a:effectLst/>
                <a:latin typeface="Apis For Office"/>
              </a:rPr>
              <a:t>1c</a:t>
            </a:r>
            <a:r>
              <a:rPr lang="en-US" sz="2700" dirty="0">
                <a:solidFill>
                  <a:srgbClr val="001965"/>
                </a:solidFill>
                <a:effectLst/>
                <a:latin typeface="Apis For Office"/>
              </a:rPr>
              <a:t> from baseline</a:t>
            </a:r>
            <a:br>
              <a:rPr lang="en-US" sz="2400" b="0" dirty="0">
                <a:solidFill>
                  <a:srgbClr val="001965"/>
                </a:solidFill>
                <a:effectLst/>
                <a:latin typeface="Apis For Office"/>
              </a:rPr>
            </a:br>
            <a:r>
              <a:rPr lang="en-US" sz="1500" b="0" dirty="0">
                <a:solidFill>
                  <a:srgbClr val="3B97DE"/>
                </a:solidFill>
                <a:effectLst/>
                <a:latin typeface="Apis For Office"/>
              </a:rPr>
              <a:t>By country</a:t>
            </a:r>
            <a:endParaRPr lang="en-GB" dirty="0"/>
          </a:p>
        </p:txBody>
      </p:sp>
      <p:sp>
        <p:nvSpPr>
          <p:cNvPr id="5" name="Text Placeholder 4">
            <a:extLst>
              <a:ext uri="{FF2B5EF4-FFF2-40B4-BE49-F238E27FC236}">
                <a16:creationId xmlns:a16="http://schemas.microsoft.com/office/drawing/2014/main" id="{B2293120-9DA7-40A6-AACA-59D9E9E6E7B7}"/>
              </a:ext>
            </a:extLst>
          </p:cNvPr>
          <p:cNvSpPr>
            <a:spLocks noGrp="1"/>
          </p:cNvSpPr>
          <p:nvPr>
            <p:ph type="body" sz="quarter" idx="13"/>
          </p:nvPr>
        </p:nvSpPr>
        <p:spPr>
          <a:xfrm>
            <a:off x="771525" y="6485267"/>
            <a:ext cx="8372475" cy="395244"/>
          </a:xfrm>
        </p:spPr>
        <p:txBody>
          <a:bodyPr>
            <a:noAutofit/>
          </a:bodyPr>
          <a:lstStyle/>
          <a:p>
            <a:pPr>
              <a:spcBef>
                <a:spcPts val="0"/>
              </a:spcBef>
            </a:pPr>
            <a:r>
              <a:rPr lang="en-GB" sz="1200" dirty="0"/>
              <a:t>Some data may differ from the original abstract due to correction of statistical analyses</a:t>
            </a:r>
            <a:br>
              <a:rPr lang="en-GB" sz="1200" dirty="0"/>
            </a:br>
            <a:r>
              <a:rPr lang="en-US" sz="1200" dirty="0"/>
              <a:t>Data are change from baseline to Week 36 [95% CI]. The full adjusted model included baseline value, time, time squared of HbA1c measure, age, sex, BMI, previous anti-</a:t>
            </a:r>
            <a:r>
              <a:rPr lang="en-US" sz="1200" dirty="0" err="1"/>
              <a:t>hyperglycaemic</a:t>
            </a:r>
            <a:r>
              <a:rPr lang="en-US" sz="1200" dirty="0"/>
              <a:t> treatment regimen and study site. To handle (quadratic) deviation from linearity, a random coefficient model with time and time squared as fixed coefficients, and patient and patient time as random coefficients was used. An unstructured covariance matrix was used to describe the variability for the repeated measurements for patients. </a:t>
            </a:r>
            <a:r>
              <a:rPr lang="en-CA" sz="1200" dirty="0"/>
              <a:t>*P&lt;0.0001.</a:t>
            </a:r>
            <a:br>
              <a:rPr lang="en-CA" sz="1200" dirty="0"/>
            </a:br>
            <a:r>
              <a:rPr lang="en-CA" sz="1200" dirty="0"/>
              <a:t>CI, confidence interval; BMI, body mass index; </a:t>
            </a:r>
            <a:r>
              <a:rPr lang="en-GB" sz="1200" dirty="0"/>
              <a:t>HbA1c, glycated haemoglobin.</a:t>
            </a:r>
          </a:p>
          <a:p>
            <a:pPr>
              <a:spcBef>
                <a:spcPts val="0"/>
              </a:spcBef>
            </a:pPr>
            <a:r>
              <a:rPr lang="en-CA" sz="1200" dirty="0"/>
              <a:t>Fulcher G, Akhtar S, Al-</a:t>
            </a:r>
            <a:r>
              <a:rPr lang="en-CA" sz="1200" dirty="0" err="1"/>
              <a:t>Jaser</a:t>
            </a:r>
            <a:r>
              <a:rPr lang="en-CA" sz="1200" dirty="0"/>
              <a:t> S, et al. Improved glycaemic control in people with type 2 diabetes initiating or switching to </a:t>
            </a:r>
            <a:r>
              <a:rPr lang="en-CA" sz="1200" dirty="0" err="1"/>
              <a:t>IDegAsp</a:t>
            </a:r>
            <a:r>
              <a:rPr lang="en-CA" sz="1200" dirty="0"/>
              <a:t> from any anti-hyperglycaemic treatment in a real-world setting across six countries. Abstract and oral presentation at Australasian Diabetes Congress, August 13, 2021.</a:t>
            </a:r>
          </a:p>
        </p:txBody>
      </p:sp>
      <p:sp>
        <p:nvSpPr>
          <p:cNvPr id="6" name="TextBox 5">
            <a:extLst>
              <a:ext uri="{FF2B5EF4-FFF2-40B4-BE49-F238E27FC236}">
                <a16:creationId xmlns:a16="http://schemas.microsoft.com/office/drawing/2014/main" id="{87A673D3-8F7E-4691-9010-6C3083C4081C}"/>
              </a:ext>
            </a:extLst>
          </p:cNvPr>
          <p:cNvSpPr txBox="1"/>
          <p:nvPr/>
        </p:nvSpPr>
        <p:spPr>
          <a:xfrm>
            <a:off x="1080067" y="2050213"/>
            <a:ext cx="926470"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Overall</a:t>
            </a:r>
          </a:p>
          <a:p>
            <a:pPr algn="ctr" defTabSz="914378" fontAlgn="auto">
              <a:lnSpc>
                <a:spcPct val="120000"/>
              </a:lnSpc>
              <a:spcBef>
                <a:spcPts val="0"/>
              </a:spcBef>
              <a:spcAft>
                <a:spcPts val="0"/>
              </a:spcAft>
              <a:defRPr/>
            </a:pPr>
            <a:r>
              <a:rPr lang="en-CA" sz="1050" dirty="0">
                <a:solidFill>
                  <a:srgbClr val="001965"/>
                </a:solidFill>
                <a:latin typeface="Apis For Office"/>
              </a:rPr>
              <a:t>9.7 </a:t>
            </a:r>
          </a:p>
        </p:txBody>
      </p:sp>
      <p:sp>
        <p:nvSpPr>
          <p:cNvPr id="13" name="TextBox 12">
            <a:extLst>
              <a:ext uri="{FF2B5EF4-FFF2-40B4-BE49-F238E27FC236}">
                <a16:creationId xmlns:a16="http://schemas.microsoft.com/office/drawing/2014/main" id="{8C1A529A-A727-480B-8C3B-145CB7E3D3E0}"/>
              </a:ext>
            </a:extLst>
          </p:cNvPr>
          <p:cNvSpPr txBox="1"/>
          <p:nvPr/>
        </p:nvSpPr>
        <p:spPr>
          <a:xfrm>
            <a:off x="2129144" y="2050213"/>
            <a:ext cx="926470"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Australia</a:t>
            </a:r>
          </a:p>
          <a:p>
            <a:pPr algn="ctr" defTabSz="914378" fontAlgn="auto">
              <a:lnSpc>
                <a:spcPct val="120000"/>
              </a:lnSpc>
              <a:spcBef>
                <a:spcPts val="0"/>
              </a:spcBef>
              <a:spcAft>
                <a:spcPts val="0"/>
              </a:spcAft>
              <a:defRPr/>
            </a:pPr>
            <a:r>
              <a:rPr lang="en-CA" sz="1050" dirty="0">
                <a:solidFill>
                  <a:srgbClr val="001965"/>
                </a:solidFill>
                <a:latin typeface="Apis For Office"/>
              </a:rPr>
              <a:t>9.0</a:t>
            </a:r>
          </a:p>
        </p:txBody>
      </p:sp>
      <p:sp>
        <p:nvSpPr>
          <p:cNvPr id="14" name="TextBox 13">
            <a:extLst>
              <a:ext uri="{FF2B5EF4-FFF2-40B4-BE49-F238E27FC236}">
                <a16:creationId xmlns:a16="http://schemas.microsoft.com/office/drawing/2014/main" id="{0444BA7A-3DAC-4361-A853-2576F5C9556E}"/>
              </a:ext>
            </a:extLst>
          </p:cNvPr>
          <p:cNvSpPr txBox="1"/>
          <p:nvPr/>
        </p:nvSpPr>
        <p:spPr>
          <a:xfrm>
            <a:off x="3185142" y="2050213"/>
            <a:ext cx="926470"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India</a:t>
            </a:r>
          </a:p>
          <a:p>
            <a:pPr algn="ctr" defTabSz="914378" fontAlgn="auto">
              <a:lnSpc>
                <a:spcPct val="120000"/>
              </a:lnSpc>
              <a:spcBef>
                <a:spcPts val="0"/>
              </a:spcBef>
              <a:spcAft>
                <a:spcPts val="0"/>
              </a:spcAft>
              <a:defRPr/>
            </a:pPr>
            <a:r>
              <a:rPr lang="en-CA" sz="1050" dirty="0">
                <a:solidFill>
                  <a:srgbClr val="001965"/>
                </a:solidFill>
                <a:latin typeface="Apis For Office"/>
              </a:rPr>
              <a:t>9.8</a:t>
            </a:r>
          </a:p>
        </p:txBody>
      </p:sp>
      <p:sp>
        <p:nvSpPr>
          <p:cNvPr id="15" name="TextBox 14">
            <a:extLst>
              <a:ext uri="{FF2B5EF4-FFF2-40B4-BE49-F238E27FC236}">
                <a16:creationId xmlns:a16="http://schemas.microsoft.com/office/drawing/2014/main" id="{15F3E4F9-5D61-4626-9E68-844F532F2C22}"/>
              </a:ext>
            </a:extLst>
          </p:cNvPr>
          <p:cNvSpPr txBox="1"/>
          <p:nvPr/>
        </p:nvSpPr>
        <p:spPr>
          <a:xfrm>
            <a:off x="4226957" y="2050213"/>
            <a:ext cx="926470"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Malaysia</a:t>
            </a:r>
          </a:p>
          <a:p>
            <a:pPr algn="ctr" defTabSz="914378" fontAlgn="auto">
              <a:lnSpc>
                <a:spcPct val="120000"/>
              </a:lnSpc>
              <a:spcBef>
                <a:spcPts val="0"/>
              </a:spcBef>
              <a:spcAft>
                <a:spcPts val="0"/>
              </a:spcAft>
              <a:defRPr/>
            </a:pPr>
            <a:r>
              <a:rPr lang="en-CA" sz="1050" dirty="0">
                <a:solidFill>
                  <a:srgbClr val="001965"/>
                </a:solidFill>
                <a:latin typeface="Apis For Office"/>
              </a:rPr>
              <a:t>9.9</a:t>
            </a:r>
          </a:p>
        </p:txBody>
      </p:sp>
      <p:sp>
        <p:nvSpPr>
          <p:cNvPr id="16" name="TextBox 15">
            <a:extLst>
              <a:ext uri="{FF2B5EF4-FFF2-40B4-BE49-F238E27FC236}">
                <a16:creationId xmlns:a16="http://schemas.microsoft.com/office/drawing/2014/main" id="{BC7F25ED-DC8F-495E-AB55-6005673EBC48}"/>
              </a:ext>
            </a:extLst>
          </p:cNvPr>
          <p:cNvSpPr txBox="1"/>
          <p:nvPr/>
        </p:nvSpPr>
        <p:spPr>
          <a:xfrm>
            <a:off x="5302261" y="2050213"/>
            <a:ext cx="926469"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Philippines</a:t>
            </a:r>
          </a:p>
          <a:p>
            <a:pPr algn="ctr" defTabSz="914378" fontAlgn="auto">
              <a:lnSpc>
                <a:spcPct val="120000"/>
              </a:lnSpc>
              <a:spcBef>
                <a:spcPts val="0"/>
              </a:spcBef>
              <a:spcAft>
                <a:spcPts val="0"/>
              </a:spcAft>
              <a:defRPr/>
            </a:pPr>
            <a:r>
              <a:rPr lang="en-CA" sz="1050" dirty="0">
                <a:solidFill>
                  <a:srgbClr val="001965"/>
                </a:solidFill>
                <a:latin typeface="Apis For Office"/>
              </a:rPr>
              <a:t>10.0</a:t>
            </a:r>
          </a:p>
        </p:txBody>
      </p:sp>
      <p:sp>
        <p:nvSpPr>
          <p:cNvPr id="17" name="TextBox 16">
            <a:extLst>
              <a:ext uri="{FF2B5EF4-FFF2-40B4-BE49-F238E27FC236}">
                <a16:creationId xmlns:a16="http://schemas.microsoft.com/office/drawing/2014/main" id="{AD27E4EA-1C55-4111-B08A-6CD5C936E6B1}"/>
              </a:ext>
            </a:extLst>
          </p:cNvPr>
          <p:cNvSpPr txBox="1"/>
          <p:nvPr/>
        </p:nvSpPr>
        <p:spPr>
          <a:xfrm>
            <a:off x="6344763" y="2050213"/>
            <a:ext cx="926469"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Saudi Arabia</a:t>
            </a:r>
          </a:p>
          <a:p>
            <a:pPr algn="ctr" defTabSz="914378" fontAlgn="auto">
              <a:lnSpc>
                <a:spcPct val="120000"/>
              </a:lnSpc>
              <a:spcBef>
                <a:spcPts val="0"/>
              </a:spcBef>
              <a:spcAft>
                <a:spcPts val="0"/>
              </a:spcAft>
              <a:defRPr/>
            </a:pPr>
            <a:r>
              <a:rPr lang="en-CA" sz="1050" dirty="0">
                <a:solidFill>
                  <a:srgbClr val="001965"/>
                </a:solidFill>
                <a:latin typeface="Apis For Office"/>
              </a:rPr>
              <a:t>10.1</a:t>
            </a:r>
          </a:p>
        </p:txBody>
      </p:sp>
      <p:sp>
        <p:nvSpPr>
          <p:cNvPr id="18" name="TextBox 17">
            <a:extLst>
              <a:ext uri="{FF2B5EF4-FFF2-40B4-BE49-F238E27FC236}">
                <a16:creationId xmlns:a16="http://schemas.microsoft.com/office/drawing/2014/main" id="{A6967156-9343-4A99-BE4C-46C66BDF3FCF}"/>
              </a:ext>
            </a:extLst>
          </p:cNvPr>
          <p:cNvSpPr txBox="1"/>
          <p:nvPr/>
        </p:nvSpPr>
        <p:spPr>
          <a:xfrm>
            <a:off x="1111255" y="3795290"/>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[-1.51; -1.29]</a:t>
            </a:r>
          </a:p>
        </p:txBody>
      </p:sp>
      <p:sp>
        <p:nvSpPr>
          <p:cNvPr id="19" name="TextBox 18">
            <a:extLst>
              <a:ext uri="{FF2B5EF4-FFF2-40B4-BE49-F238E27FC236}">
                <a16:creationId xmlns:a16="http://schemas.microsoft.com/office/drawing/2014/main" id="{DD7867EC-0413-40A7-A89A-3685D648C73F}"/>
              </a:ext>
            </a:extLst>
          </p:cNvPr>
          <p:cNvSpPr txBox="1"/>
          <p:nvPr/>
        </p:nvSpPr>
        <p:spPr>
          <a:xfrm>
            <a:off x="2183084" y="3177837"/>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[-1.05; -0.56]</a:t>
            </a:r>
          </a:p>
        </p:txBody>
      </p:sp>
      <p:sp>
        <p:nvSpPr>
          <p:cNvPr id="20" name="TextBox 19">
            <a:extLst>
              <a:ext uri="{FF2B5EF4-FFF2-40B4-BE49-F238E27FC236}">
                <a16:creationId xmlns:a16="http://schemas.microsoft.com/office/drawing/2014/main" id="{88C774AA-F8D3-4725-AB2D-79C4CD71A3A3}"/>
              </a:ext>
            </a:extLst>
          </p:cNvPr>
          <p:cNvSpPr txBox="1"/>
          <p:nvPr/>
        </p:nvSpPr>
        <p:spPr>
          <a:xfrm>
            <a:off x="3244371" y="4012016"/>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[-1.83; -1.42]</a:t>
            </a:r>
          </a:p>
        </p:txBody>
      </p:sp>
      <p:sp>
        <p:nvSpPr>
          <p:cNvPr id="21" name="TextBox 20">
            <a:extLst>
              <a:ext uri="{FF2B5EF4-FFF2-40B4-BE49-F238E27FC236}">
                <a16:creationId xmlns:a16="http://schemas.microsoft.com/office/drawing/2014/main" id="{EC5932CB-BF3D-41FE-BFE4-EF16256AAD58}"/>
              </a:ext>
            </a:extLst>
          </p:cNvPr>
          <p:cNvSpPr txBox="1"/>
          <p:nvPr/>
        </p:nvSpPr>
        <p:spPr>
          <a:xfrm>
            <a:off x="4292734" y="3701626"/>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[-1.61; -0.90]</a:t>
            </a:r>
          </a:p>
        </p:txBody>
      </p:sp>
      <p:sp>
        <p:nvSpPr>
          <p:cNvPr id="22" name="TextBox 21">
            <a:extLst>
              <a:ext uri="{FF2B5EF4-FFF2-40B4-BE49-F238E27FC236}">
                <a16:creationId xmlns:a16="http://schemas.microsoft.com/office/drawing/2014/main" id="{D30271D7-B324-4420-BDD2-79F9563B210B}"/>
              </a:ext>
            </a:extLst>
          </p:cNvPr>
          <p:cNvSpPr txBox="1"/>
          <p:nvPr/>
        </p:nvSpPr>
        <p:spPr>
          <a:xfrm>
            <a:off x="5359292" y="3789691"/>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[-1.72; -1.11]</a:t>
            </a:r>
          </a:p>
        </p:txBody>
      </p:sp>
      <p:sp>
        <p:nvSpPr>
          <p:cNvPr id="23" name="TextBox 22">
            <a:extLst>
              <a:ext uri="{FF2B5EF4-FFF2-40B4-BE49-F238E27FC236}">
                <a16:creationId xmlns:a16="http://schemas.microsoft.com/office/drawing/2014/main" id="{BF2714F9-1297-4E4C-8812-3589F2E2F6E8}"/>
              </a:ext>
            </a:extLst>
          </p:cNvPr>
          <p:cNvSpPr txBox="1"/>
          <p:nvPr/>
        </p:nvSpPr>
        <p:spPr>
          <a:xfrm>
            <a:off x="6414509" y="4450365"/>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FFFFFF"/>
                </a:solidFill>
                <a:latin typeface="Apis For Office"/>
              </a:rPr>
              <a:t>[-2.31; -1.78]</a:t>
            </a:r>
          </a:p>
        </p:txBody>
      </p:sp>
      <p:sp>
        <p:nvSpPr>
          <p:cNvPr id="24" name="TextBox 23">
            <a:extLst>
              <a:ext uri="{FF2B5EF4-FFF2-40B4-BE49-F238E27FC236}">
                <a16:creationId xmlns:a16="http://schemas.microsoft.com/office/drawing/2014/main" id="{CD7FB8EF-12AF-4BC7-BD11-DD01E3EF0BD5}"/>
              </a:ext>
            </a:extLst>
          </p:cNvPr>
          <p:cNvSpPr txBox="1"/>
          <p:nvPr/>
        </p:nvSpPr>
        <p:spPr>
          <a:xfrm>
            <a:off x="7410888" y="2050213"/>
            <a:ext cx="926468"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South Africa</a:t>
            </a:r>
          </a:p>
          <a:p>
            <a:pPr algn="ctr" defTabSz="914378" fontAlgn="auto">
              <a:lnSpc>
                <a:spcPct val="120000"/>
              </a:lnSpc>
              <a:spcBef>
                <a:spcPts val="0"/>
              </a:spcBef>
              <a:spcAft>
                <a:spcPts val="0"/>
              </a:spcAft>
              <a:defRPr/>
            </a:pPr>
            <a:r>
              <a:rPr lang="en-CA" sz="1050" dirty="0">
                <a:solidFill>
                  <a:srgbClr val="001965"/>
                </a:solidFill>
                <a:latin typeface="Apis For Office"/>
              </a:rPr>
              <a:t>9.6</a:t>
            </a:r>
          </a:p>
        </p:txBody>
      </p:sp>
      <p:sp>
        <p:nvSpPr>
          <p:cNvPr id="25" name="TextBox 24">
            <a:extLst>
              <a:ext uri="{FF2B5EF4-FFF2-40B4-BE49-F238E27FC236}">
                <a16:creationId xmlns:a16="http://schemas.microsoft.com/office/drawing/2014/main" id="{4E5F6AD3-9DB9-454D-B8C4-305EE2863FDE}"/>
              </a:ext>
            </a:extLst>
          </p:cNvPr>
          <p:cNvSpPr txBox="1"/>
          <p:nvPr/>
        </p:nvSpPr>
        <p:spPr>
          <a:xfrm>
            <a:off x="7474213" y="3697208"/>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FFFFFF"/>
                </a:solidFill>
                <a:latin typeface="Apis For Office"/>
              </a:rPr>
              <a:t>[-1.61; -1.08]</a:t>
            </a:r>
          </a:p>
        </p:txBody>
      </p:sp>
      <p:grpSp>
        <p:nvGrpSpPr>
          <p:cNvPr id="27" name="Group 26" hidden="1">
            <a:extLst>
              <a:ext uri="{FF2B5EF4-FFF2-40B4-BE49-F238E27FC236}">
                <a16:creationId xmlns:a16="http://schemas.microsoft.com/office/drawing/2014/main" id="{F24BAEBE-19E1-4E64-8DDE-A2F9DEE315A5}"/>
              </a:ext>
            </a:extLst>
          </p:cNvPr>
          <p:cNvGrpSpPr/>
          <p:nvPr/>
        </p:nvGrpSpPr>
        <p:grpSpPr>
          <a:xfrm>
            <a:off x="-4638735" y="2866916"/>
            <a:ext cx="4988930" cy="879449"/>
            <a:chOff x="-6184980" y="2679554"/>
            <a:chExt cx="6651907" cy="1172599"/>
          </a:xfrm>
        </p:grpSpPr>
        <p:sp>
          <p:nvSpPr>
            <p:cNvPr id="28" name="Arrow: Right 27">
              <a:extLst>
                <a:ext uri="{FF2B5EF4-FFF2-40B4-BE49-F238E27FC236}">
                  <a16:creationId xmlns:a16="http://schemas.microsoft.com/office/drawing/2014/main" id="{5FADB961-8C9C-4011-8F6C-2DE9316B83C5}"/>
                </a:ext>
              </a:extLst>
            </p:cNvPr>
            <p:cNvSpPr/>
            <p:nvPr/>
          </p:nvSpPr>
          <p:spPr>
            <a:xfrm>
              <a:off x="-836579" y="3210128"/>
              <a:ext cx="1303506" cy="6420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800" fontAlgn="auto">
                <a:spcBef>
                  <a:spcPts val="0"/>
                </a:spcBef>
                <a:spcAft>
                  <a:spcPts val="0"/>
                </a:spcAft>
                <a:defRPr/>
              </a:pPr>
              <a:endParaRPr lang="en-GB" sz="1500" dirty="0">
                <a:solidFill>
                  <a:srgbClr val="FFFFFF"/>
                </a:solidFill>
                <a:latin typeface="Apis For Office"/>
              </a:endParaRPr>
            </a:p>
          </p:txBody>
        </p:sp>
        <p:sp>
          <p:nvSpPr>
            <p:cNvPr id="29" name="Rectangle: Rounded Corners 28">
              <a:extLst>
                <a:ext uri="{FF2B5EF4-FFF2-40B4-BE49-F238E27FC236}">
                  <a16:creationId xmlns:a16="http://schemas.microsoft.com/office/drawing/2014/main" id="{46D51983-7FC9-42FE-BF1E-20508F14B6B4}"/>
                </a:ext>
              </a:extLst>
            </p:cNvPr>
            <p:cNvSpPr/>
            <p:nvPr/>
          </p:nvSpPr>
          <p:spPr>
            <a:xfrm>
              <a:off x="-6184980" y="2679554"/>
              <a:ext cx="5124863" cy="1172599"/>
            </a:xfrm>
            <a:prstGeom prst="roundRect">
              <a:avLst>
                <a:gd name="adj" fmla="val 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216000" tIns="54000" rIns="54000" bIns="54000" rtlCol="0" anchor="ctr"/>
            <a:lstStyle/>
            <a:p>
              <a:pPr marL="0" lvl="2" defTabSz="685783" fontAlgn="auto">
                <a:lnSpc>
                  <a:spcPct val="125000"/>
                </a:lnSpc>
                <a:spcBef>
                  <a:spcPts val="0"/>
                </a:spcBef>
                <a:spcAft>
                  <a:spcPts val="0"/>
                </a:spcAft>
                <a:defRPr/>
              </a:pPr>
              <a:r>
                <a:rPr lang="en-GB" sz="1350" dirty="0">
                  <a:solidFill>
                    <a:srgbClr val="001965"/>
                  </a:solidFill>
                  <a:latin typeface="Apis For Office"/>
                  <a:cs typeface="Apis For Office" panose="020B0504010101010104" pitchFamily="34" charset="0"/>
                </a:rPr>
                <a:t>ARISE_RM-slides (08.04.2021)_vkbv.ppt; slide 18</a:t>
              </a:r>
            </a:p>
          </p:txBody>
        </p:sp>
      </p:grpSp>
    </p:spTree>
    <p:extLst>
      <p:ext uri="{BB962C8B-B14F-4D97-AF65-F5344CB8AC3E}">
        <p14:creationId xmlns:p14="http://schemas.microsoft.com/office/powerpoint/2010/main" val="19277532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7EF49-5BD9-4B8B-8339-80EDECC42F41}"/>
              </a:ext>
            </a:extLst>
          </p:cNvPr>
          <p:cNvSpPr>
            <a:spLocks noGrp="1"/>
          </p:cNvSpPr>
          <p:nvPr>
            <p:ph type="title"/>
          </p:nvPr>
        </p:nvSpPr>
        <p:spPr>
          <a:xfrm>
            <a:off x="289196" y="1158168"/>
            <a:ext cx="8172000" cy="972000"/>
          </a:xfrm>
        </p:spPr>
        <p:txBody>
          <a:bodyPr/>
          <a:lstStyle/>
          <a:p>
            <a:r>
              <a:rPr lang="en-US" sz="2550" dirty="0"/>
              <a:t>Change in body weight from baseline</a:t>
            </a:r>
            <a:br>
              <a:rPr lang="en-US" dirty="0"/>
            </a:br>
            <a:r>
              <a:rPr lang="en-US" sz="1500" b="0" dirty="0">
                <a:solidFill>
                  <a:srgbClr val="3B97DE"/>
                </a:solidFill>
              </a:rPr>
              <a:t>By prior treatment subgroup</a:t>
            </a:r>
            <a:br>
              <a:rPr lang="en-US" dirty="0"/>
            </a:br>
            <a:endParaRPr lang="en-GB" sz="1200" dirty="0">
              <a:solidFill>
                <a:srgbClr val="3B97DE"/>
              </a:solidFill>
            </a:endParaRPr>
          </a:p>
        </p:txBody>
      </p:sp>
      <p:sp>
        <p:nvSpPr>
          <p:cNvPr id="5" name="Text Placeholder 4">
            <a:extLst>
              <a:ext uri="{FF2B5EF4-FFF2-40B4-BE49-F238E27FC236}">
                <a16:creationId xmlns:a16="http://schemas.microsoft.com/office/drawing/2014/main" id="{B2293120-9DA7-40A6-AACA-59D9E9E6E7B7}"/>
              </a:ext>
            </a:extLst>
          </p:cNvPr>
          <p:cNvSpPr>
            <a:spLocks noGrp="1"/>
          </p:cNvSpPr>
          <p:nvPr>
            <p:ph type="body" sz="quarter" idx="13"/>
          </p:nvPr>
        </p:nvSpPr>
        <p:spPr>
          <a:xfrm>
            <a:off x="485999" y="5629051"/>
            <a:ext cx="8277001" cy="180194"/>
          </a:xfrm>
        </p:spPr>
        <p:txBody>
          <a:bodyPr>
            <a:normAutofit fontScale="25000" lnSpcReduction="20000"/>
          </a:bodyPr>
          <a:lstStyle/>
          <a:p>
            <a:pPr>
              <a:spcBef>
                <a:spcPts val="0"/>
              </a:spcBef>
            </a:pPr>
            <a:r>
              <a:rPr lang="en-GB" sz="525" dirty="0"/>
              <a:t>Some data may differ from the original abstract due to correction of statistical analyses</a:t>
            </a:r>
            <a:br>
              <a:rPr lang="en-GB" sz="525" dirty="0"/>
            </a:br>
            <a:r>
              <a:rPr lang="en-US" sz="525" dirty="0">
                <a:solidFill>
                  <a:schemeClr val="tx2"/>
                </a:solidFill>
              </a:rPr>
              <a:t>Data are change from baseline to Week 36 [95% CI]. The full adjusted model included baseline value, time, time squared of body weight measure, age, sex, BMI, previous anti-hyperglycaemic treatment regimen and study site. To handle (quadratic) deviation from linearity, a random coefficient model with time and time squared as fixed coefficients, and patient and patient time as random coefficients was used. An unstructured covariance matrix was used to describe the variability for the repeated measurements for patients. </a:t>
            </a:r>
            <a:r>
              <a:rPr lang="en-CA" sz="525" dirty="0">
                <a:solidFill>
                  <a:schemeClr val="tx2"/>
                </a:solidFill>
              </a:rPr>
              <a:t>*P&lt;0.0001; **P&lt;0.01; †P&lt;0.05</a:t>
            </a:r>
            <a:br>
              <a:rPr lang="en-CA" sz="525" dirty="0">
                <a:solidFill>
                  <a:schemeClr val="tx2"/>
                </a:solidFill>
              </a:rPr>
            </a:br>
            <a:r>
              <a:rPr lang="en-CA" sz="525" dirty="0">
                <a:solidFill>
                  <a:schemeClr val="tx2"/>
                </a:solidFill>
              </a:rPr>
              <a:t>CI, confidence interval; BMI, body mass index; GLP-1 RA, glucagon-like peptide-1 receptor agonist; OAD, oral antidiabetic drug.</a:t>
            </a:r>
          </a:p>
          <a:p>
            <a:pPr>
              <a:spcBef>
                <a:spcPts val="0"/>
              </a:spcBef>
            </a:pPr>
            <a:r>
              <a:rPr lang="en-CA" sz="525" dirty="0">
                <a:solidFill>
                  <a:schemeClr val="tx2"/>
                </a:solidFill>
              </a:rPr>
              <a:t>Fulcher G, Akhtar S, Al-</a:t>
            </a:r>
            <a:r>
              <a:rPr lang="en-CA" sz="525" dirty="0" err="1">
                <a:solidFill>
                  <a:schemeClr val="tx2"/>
                </a:solidFill>
              </a:rPr>
              <a:t>Jaser</a:t>
            </a:r>
            <a:r>
              <a:rPr lang="en-CA" sz="525" dirty="0">
                <a:solidFill>
                  <a:schemeClr val="tx2"/>
                </a:solidFill>
              </a:rPr>
              <a:t> S, et al. Improved glycaemic control in people with type 2 diabetes initiating or switching to </a:t>
            </a:r>
            <a:r>
              <a:rPr lang="en-CA" sz="525" dirty="0" err="1">
                <a:solidFill>
                  <a:schemeClr val="tx2"/>
                </a:solidFill>
              </a:rPr>
              <a:t>IDegAsp</a:t>
            </a:r>
            <a:r>
              <a:rPr lang="en-CA" sz="525" dirty="0">
                <a:solidFill>
                  <a:schemeClr val="tx2"/>
                </a:solidFill>
              </a:rPr>
              <a:t> from any anti-hyperglycaemic treatment in a real-world setting across six countries. Abstract and oral presentation at Australasian Diabetes Congress, August 13, 2021.</a:t>
            </a:r>
          </a:p>
        </p:txBody>
      </p:sp>
      <p:graphicFrame>
        <p:nvGraphicFramePr>
          <p:cNvPr id="12" name="Chart 11">
            <a:extLst>
              <a:ext uri="{FF2B5EF4-FFF2-40B4-BE49-F238E27FC236}">
                <a16:creationId xmlns:a16="http://schemas.microsoft.com/office/drawing/2014/main" id="{A78C0269-9AAA-4B86-BBA6-A43762B30528}"/>
              </a:ext>
            </a:extLst>
          </p:cNvPr>
          <p:cNvGraphicFramePr/>
          <p:nvPr/>
        </p:nvGraphicFramePr>
        <p:xfrm>
          <a:off x="289196" y="2472682"/>
          <a:ext cx="8096025" cy="3103094"/>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7A673D3-8F7E-4691-9010-6C3083C4081C}"/>
              </a:ext>
            </a:extLst>
          </p:cNvPr>
          <p:cNvSpPr txBox="1"/>
          <p:nvPr/>
        </p:nvSpPr>
        <p:spPr>
          <a:xfrm>
            <a:off x="1203873" y="2063692"/>
            <a:ext cx="941870"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Overall</a:t>
            </a:r>
          </a:p>
          <a:p>
            <a:pPr algn="ctr" defTabSz="914378" fontAlgn="auto">
              <a:lnSpc>
                <a:spcPct val="120000"/>
              </a:lnSpc>
              <a:spcBef>
                <a:spcPts val="0"/>
              </a:spcBef>
              <a:spcAft>
                <a:spcPts val="0"/>
              </a:spcAft>
              <a:defRPr/>
            </a:pPr>
            <a:r>
              <a:rPr lang="en-CA" sz="1050" dirty="0">
                <a:solidFill>
                  <a:srgbClr val="001965"/>
                </a:solidFill>
                <a:latin typeface="Apis For Office"/>
              </a:rPr>
              <a:t>79.6 </a:t>
            </a:r>
          </a:p>
        </p:txBody>
      </p:sp>
      <p:sp>
        <p:nvSpPr>
          <p:cNvPr id="13" name="TextBox 12">
            <a:extLst>
              <a:ext uri="{FF2B5EF4-FFF2-40B4-BE49-F238E27FC236}">
                <a16:creationId xmlns:a16="http://schemas.microsoft.com/office/drawing/2014/main" id="{8C1A529A-A727-480B-8C3B-145CB7E3D3E0}"/>
              </a:ext>
            </a:extLst>
          </p:cNvPr>
          <p:cNvSpPr txBox="1"/>
          <p:nvPr/>
        </p:nvSpPr>
        <p:spPr>
          <a:xfrm>
            <a:off x="2390260" y="2063692"/>
            <a:ext cx="941870"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OADs only</a:t>
            </a:r>
          </a:p>
          <a:p>
            <a:pPr algn="ctr" defTabSz="914378" fontAlgn="auto">
              <a:lnSpc>
                <a:spcPct val="120000"/>
              </a:lnSpc>
              <a:spcBef>
                <a:spcPts val="0"/>
              </a:spcBef>
              <a:spcAft>
                <a:spcPts val="0"/>
              </a:spcAft>
              <a:defRPr/>
            </a:pPr>
            <a:r>
              <a:rPr lang="en-CA" sz="1050" dirty="0">
                <a:solidFill>
                  <a:srgbClr val="001965"/>
                </a:solidFill>
                <a:latin typeface="Apis For Office"/>
              </a:rPr>
              <a:t>75.3</a:t>
            </a:r>
          </a:p>
        </p:txBody>
      </p:sp>
      <p:sp>
        <p:nvSpPr>
          <p:cNvPr id="14" name="TextBox 13">
            <a:extLst>
              <a:ext uri="{FF2B5EF4-FFF2-40B4-BE49-F238E27FC236}">
                <a16:creationId xmlns:a16="http://schemas.microsoft.com/office/drawing/2014/main" id="{0444BA7A-3DAC-4361-A853-2576F5C9556E}"/>
              </a:ext>
            </a:extLst>
          </p:cNvPr>
          <p:cNvSpPr txBox="1"/>
          <p:nvPr/>
        </p:nvSpPr>
        <p:spPr>
          <a:xfrm>
            <a:off x="3576646" y="2063692"/>
            <a:ext cx="941870"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Basal only</a:t>
            </a:r>
          </a:p>
          <a:p>
            <a:pPr algn="ctr" defTabSz="914378" fontAlgn="auto">
              <a:lnSpc>
                <a:spcPct val="120000"/>
              </a:lnSpc>
              <a:spcBef>
                <a:spcPts val="0"/>
              </a:spcBef>
              <a:spcAft>
                <a:spcPts val="0"/>
              </a:spcAft>
              <a:defRPr/>
            </a:pPr>
            <a:r>
              <a:rPr lang="en-CA" sz="1050" dirty="0">
                <a:solidFill>
                  <a:srgbClr val="001965"/>
                </a:solidFill>
                <a:latin typeface="Apis For Office"/>
              </a:rPr>
              <a:t>77.0</a:t>
            </a:r>
          </a:p>
        </p:txBody>
      </p:sp>
      <p:sp>
        <p:nvSpPr>
          <p:cNvPr id="15" name="TextBox 14">
            <a:extLst>
              <a:ext uri="{FF2B5EF4-FFF2-40B4-BE49-F238E27FC236}">
                <a16:creationId xmlns:a16="http://schemas.microsoft.com/office/drawing/2014/main" id="{15F3E4F9-5D61-4626-9E68-844F532F2C22}"/>
              </a:ext>
            </a:extLst>
          </p:cNvPr>
          <p:cNvSpPr txBox="1"/>
          <p:nvPr/>
        </p:nvSpPr>
        <p:spPr>
          <a:xfrm>
            <a:off x="4763033" y="2063692"/>
            <a:ext cx="974644"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GLP-1RA</a:t>
            </a:r>
          </a:p>
          <a:p>
            <a:pPr algn="ctr" defTabSz="914378" fontAlgn="auto">
              <a:lnSpc>
                <a:spcPct val="120000"/>
              </a:lnSpc>
              <a:spcBef>
                <a:spcPts val="0"/>
              </a:spcBef>
              <a:spcAft>
                <a:spcPts val="0"/>
              </a:spcAft>
              <a:defRPr/>
            </a:pPr>
            <a:r>
              <a:rPr lang="en-CA" sz="1050" dirty="0">
                <a:solidFill>
                  <a:srgbClr val="001965"/>
                </a:solidFill>
                <a:latin typeface="Apis For Office"/>
              </a:rPr>
              <a:t>90.8</a:t>
            </a:r>
          </a:p>
        </p:txBody>
      </p:sp>
      <p:sp>
        <p:nvSpPr>
          <p:cNvPr id="16" name="TextBox 15">
            <a:extLst>
              <a:ext uri="{FF2B5EF4-FFF2-40B4-BE49-F238E27FC236}">
                <a16:creationId xmlns:a16="http://schemas.microsoft.com/office/drawing/2014/main" id="{BC7F25ED-DC8F-495E-AB55-6005673EBC48}"/>
              </a:ext>
            </a:extLst>
          </p:cNvPr>
          <p:cNvSpPr txBox="1"/>
          <p:nvPr/>
        </p:nvSpPr>
        <p:spPr>
          <a:xfrm>
            <a:off x="5982193" y="2063692"/>
            <a:ext cx="972431"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Basal + bolus</a:t>
            </a:r>
          </a:p>
          <a:p>
            <a:pPr algn="ctr" defTabSz="914378" fontAlgn="auto">
              <a:lnSpc>
                <a:spcPct val="120000"/>
              </a:lnSpc>
              <a:spcBef>
                <a:spcPts val="0"/>
              </a:spcBef>
              <a:spcAft>
                <a:spcPts val="0"/>
              </a:spcAft>
              <a:defRPr/>
            </a:pPr>
            <a:r>
              <a:rPr lang="en-CA" sz="1050" dirty="0">
                <a:solidFill>
                  <a:srgbClr val="001965"/>
                </a:solidFill>
                <a:latin typeface="Apis For Office"/>
              </a:rPr>
              <a:t>81.4</a:t>
            </a:r>
          </a:p>
        </p:txBody>
      </p:sp>
      <p:sp>
        <p:nvSpPr>
          <p:cNvPr id="17" name="TextBox 16">
            <a:extLst>
              <a:ext uri="{FF2B5EF4-FFF2-40B4-BE49-F238E27FC236}">
                <a16:creationId xmlns:a16="http://schemas.microsoft.com/office/drawing/2014/main" id="{AD27E4EA-1C55-4111-B08A-6CD5C936E6B1}"/>
              </a:ext>
            </a:extLst>
          </p:cNvPr>
          <p:cNvSpPr txBox="1"/>
          <p:nvPr/>
        </p:nvSpPr>
        <p:spPr>
          <a:xfrm>
            <a:off x="7199139" y="2063692"/>
            <a:ext cx="906145" cy="374846"/>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b="1" dirty="0">
                <a:solidFill>
                  <a:srgbClr val="001965"/>
                </a:solidFill>
                <a:latin typeface="Apis For Office"/>
              </a:rPr>
              <a:t>Premix</a:t>
            </a:r>
          </a:p>
          <a:p>
            <a:pPr algn="ctr" defTabSz="914378" fontAlgn="auto">
              <a:lnSpc>
                <a:spcPct val="120000"/>
              </a:lnSpc>
              <a:spcBef>
                <a:spcPts val="0"/>
              </a:spcBef>
              <a:spcAft>
                <a:spcPts val="0"/>
              </a:spcAft>
              <a:defRPr/>
            </a:pPr>
            <a:r>
              <a:rPr lang="en-CA" sz="1050" dirty="0">
                <a:solidFill>
                  <a:srgbClr val="001965"/>
                </a:solidFill>
                <a:latin typeface="Apis For Office"/>
              </a:rPr>
              <a:t>84.4</a:t>
            </a:r>
          </a:p>
        </p:txBody>
      </p:sp>
      <p:sp>
        <p:nvSpPr>
          <p:cNvPr id="18" name="TextBox 17">
            <a:extLst>
              <a:ext uri="{FF2B5EF4-FFF2-40B4-BE49-F238E27FC236}">
                <a16:creationId xmlns:a16="http://schemas.microsoft.com/office/drawing/2014/main" id="{A6967156-9343-4A99-BE4C-46C66BDF3FCF}"/>
              </a:ext>
            </a:extLst>
          </p:cNvPr>
          <p:cNvSpPr txBox="1"/>
          <p:nvPr/>
        </p:nvSpPr>
        <p:spPr>
          <a:xfrm>
            <a:off x="1361960" y="4107143"/>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[-1.51; -0.52]</a:t>
            </a:r>
          </a:p>
        </p:txBody>
      </p:sp>
      <p:sp>
        <p:nvSpPr>
          <p:cNvPr id="19" name="TextBox 18">
            <a:extLst>
              <a:ext uri="{FF2B5EF4-FFF2-40B4-BE49-F238E27FC236}">
                <a16:creationId xmlns:a16="http://schemas.microsoft.com/office/drawing/2014/main" id="{DD7867EC-0413-40A7-A89A-3685D648C73F}"/>
              </a:ext>
            </a:extLst>
          </p:cNvPr>
          <p:cNvSpPr txBox="1"/>
          <p:nvPr/>
        </p:nvSpPr>
        <p:spPr>
          <a:xfrm>
            <a:off x="2547596" y="4440329"/>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[-2.32; -0.49]</a:t>
            </a:r>
          </a:p>
        </p:txBody>
      </p:sp>
      <p:sp>
        <p:nvSpPr>
          <p:cNvPr id="20" name="TextBox 19">
            <a:extLst>
              <a:ext uri="{FF2B5EF4-FFF2-40B4-BE49-F238E27FC236}">
                <a16:creationId xmlns:a16="http://schemas.microsoft.com/office/drawing/2014/main" id="{88C774AA-F8D3-4725-AB2D-79C4CD71A3A3}"/>
              </a:ext>
            </a:extLst>
          </p:cNvPr>
          <p:cNvSpPr txBox="1"/>
          <p:nvPr/>
        </p:nvSpPr>
        <p:spPr>
          <a:xfrm>
            <a:off x="3671914" y="4185784"/>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[-2.09; -0.07]</a:t>
            </a:r>
          </a:p>
        </p:txBody>
      </p:sp>
      <p:sp>
        <p:nvSpPr>
          <p:cNvPr id="21" name="TextBox 20">
            <a:extLst>
              <a:ext uri="{FF2B5EF4-FFF2-40B4-BE49-F238E27FC236}">
                <a16:creationId xmlns:a16="http://schemas.microsoft.com/office/drawing/2014/main" id="{EC5932CB-BF3D-41FE-BFE4-EF16256AAD58}"/>
              </a:ext>
            </a:extLst>
          </p:cNvPr>
          <p:cNvSpPr txBox="1"/>
          <p:nvPr/>
        </p:nvSpPr>
        <p:spPr>
          <a:xfrm>
            <a:off x="4874687" y="3215755"/>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[-1.10; 1.77]</a:t>
            </a:r>
          </a:p>
        </p:txBody>
      </p:sp>
      <p:sp>
        <p:nvSpPr>
          <p:cNvPr id="22" name="TextBox 21">
            <a:extLst>
              <a:ext uri="{FF2B5EF4-FFF2-40B4-BE49-F238E27FC236}">
                <a16:creationId xmlns:a16="http://schemas.microsoft.com/office/drawing/2014/main" id="{D30271D7-B324-4420-BDD2-79F9563B210B}"/>
              </a:ext>
            </a:extLst>
          </p:cNvPr>
          <p:cNvSpPr txBox="1"/>
          <p:nvPr/>
        </p:nvSpPr>
        <p:spPr>
          <a:xfrm>
            <a:off x="6083176" y="4534443"/>
            <a:ext cx="840929"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001965"/>
                </a:solidFill>
                <a:latin typeface="Apis For Office"/>
              </a:rPr>
              <a:t>[-2.70; -0.23]</a:t>
            </a:r>
          </a:p>
        </p:txBody>
      </p:sp>
      <p:sp>
        <p:nvSpPr>
          <p:cNvPr id="23" name="TextBox 22">
            <a:extLst>
              <a:ext uri="{FF2B5EF4-FFF2-40B4-BE49-F238E27FC236}">
                <a16:creationId xmlns:a16="http://schemas.microsoft.com/office/drawing/2014/main" id="{BF2714F9-1297-4E4C-8812-3589F2E2F6E8}"/>
              </a:ext>
            </a:extLst>
          </p:cNvPr>
          <p:cNvSpPr txBox="1"/>
          <p:nvPr/>
        </p:nvSpPr>
        <p:spPr>
          <a:xfrm>
            <a:off x="7238330" y="3456171"/>
            <a:ext cx="1205808" cy="180947"/>
          </a:xfrm>
          <a:prstGeom prst="rect">
            <a:avLst/>
          </a:prstGeom>
          <a:noFill/>
        </p:spPr>
        <p:txBody>
          <a:bodyPr wrap="square" lIns="0" tIns="0" rIns="0" bIns="0" rtlCol="0">
            <a:spAutoFit/>
          </a:bodyPr>
          <a:lstStyle/>
          <a:p>
            <a:pPr defTabSz="914378" fontAlgn="auto">
              <a:lnSpc>
                <a:spcPct val="120000"/>
              </a:lnSpc>
              <a:spcBef>
                <a:spcPts val="0"/>
              </a:spcBef>
              <a:spcAft>
                <a:spcPts val="0"/>
              </a:spcAft>
              <a:defRPr/>
            </a:pPr>
            <a:r>
              <a:rPr lang="en-CA" sz="1050" dirty="0">
                <a:solidFill>
                  <a:srgbClr val="FFFFFF"/>
                </a:solidFill>
                <a:latin typeface="Apis For Office"/>
              </a:rPr>
              <a:t>[-1.28; 0.70]</a:t>
            </a:r>
          </a:p>
        </p:txBody>
      </p:sp>
      <p:sp>
        <p:nvSpPr>
          <p:cNvPr id="28" name="TextBox 27">
            <a:extLst>
              <a:ext uri="{FF2B5EF4-FFF2-40B4-BE49-F238E27FC236}">
                <a16:creationId xmlns:a16="http://schemas.microsoft.com/office/drawing/2014/main" id="{277117AB-6A21-4C4C-89BA-C2E57F93E875}"/>
              </a:ext>
            </a:extLst>
          </p:cNvPr>
          <p:cNvSpPr txBox="1"/>
          <p:nvPr/>
        </p:nvSpPr>
        <p:spPr>
          <a:xfrm>
            <a:off x="234520" y="2245603"/>
            <a:ext cx="1009301" cy="180947"/>
          </a:xfrm>
          <a:prstGeom prst="rect">
            <a:avLst/>
          </a:prstGeom>
          <a:noFill/>
        </p:spPr>
        <p:txBody>
          <a:bodyPr wrap="square" lIns="0" tIns="0" rIns="0" bIns="0" rtlCol="0">
            <a:spAutoFit/>
          </a:bodyPr>
          <a:lstStyle/>
          <a:p>
            <a:pPr algn="ctr" defTabSz="914378" fontAlgn="auto">
              <a:lnSpc>
                <a:spcPct val="120000"/>
              </a:lnSpc>
              <a:spcBef>
                <a:spcPts val="0"/>
              </a:spcBef>
              <a:spcAft>
                <a:spcPts val="0"/>
              </a:spcAft>
              <a:defRPr/>
            </a:pPr>
            <a:r>
              <a:rPr lang="en-CA" sz="1050" dirty="0">
                <a:solidFill>
                  <a:srgbClr val="001965"/>
                </a:solidFill>
                <a:latin typeface="Apis For Office"/>
              </a:rPr>
              <a:t>Baseline (kg):</a:t>
            </a:r>
          </a:p>
        </p:txBody>
      </p:sp>
      <p:grpSp>
        <p:nvGrpSpPr>
          <p:cNvPr id="24" name="Group 23" hidden="1">
            <a:extLst>
              <a:ext uri="{FF2B5EF4-FFF2-40B4-BE49-F238E27FC236}">
                <a16:creationId xmlns:a16="http://schemas.microsoft.com/office/drawing/2014/main" id="{B97FD91E-94EE-4370-9789-E11168E69E68}"/>
              </a:ext>
            </a:extLst>
          </p:cNvPr>
          <p:cNvGrpSpPr/>
          <p:nvPr/>
        </p:nvGrpSpPr>
        <p:grpSpPr>
          <a:xfrm>
            <a:off x="-4638735" y="2866916"/>
            <a:ext cx="4988930" cy="879449"/>
            <a:chOff x="-6184980" y="2679554"/>
            <a:chExt cx="6651907" cy="1172599"/>
          </a:xfrm>
        </p:grpSpPr>
        <p:sp>
          <p:nvSpPr>
            <p:cNvPr id="25" name="Arrow: Right 24">
              <a:extLst>
                <a:ext uri="{FF2B5EF4-FFF2-40B4-BE49-F238E27FC236}">
                  <a16:creationId xmlns:a16="http://schemas.microsoft.com/office/drawing/2014/main" id="{6ADEB405-F04D-499A-8FE9-BB5F88E16796}"/>
                </a:ext>
              </a:extLst>
            </p:cNvPr>
            <p:cNvSpPr/>
            <p:nvPr/>
          </p:nvSpPr>
          <p:spPr>
            <a:xfrm>
              <a:off x="-836579" y="3210128"/>
              <a:ext cx="1303506" cy="6420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800" fontAlgn="auto">
                <a:spcBef>
                  <a:spcPts val="0"/>
                </a:spcBef>
                <a:spcAft>
                  <a:spcPts val="0"/>
                </a:spcAft>
                <a:defRPr/>
              </a:pPr>
              <a:endParaRPr lang="en-GB" sz="1500" dirty="0">
                <a:solidFill>
                  <a:srgbClr val="FFFFFF"/>
                </a:solidFill>
                <a:latin typeface="Apis For Office"/>
              </a:endParaRPr>
            </a:p>
          </p:txBody>
        </p:sp>
        <p:sp>
          <p:nvSpPr>
            <p:cNvPr id="26" name="Rectangle: Rounded Corners 25">
              <a:extLst>
                <a:ext uri="{FF2B5EF4-FFF2-40B4-BE49-F238E27FC236}">
                  <a16:creationId xmlns:a16="http://schemas.microsoft.com/office/drawing/2014/main" id="{1F00DB08-9E54-49CE-9FD3-643562CB91DF}"/>
                </a:ext>
              </a:extLst>
            </p:cNvPr>
            <p:cNvSpPr/>
            <p:nvPr/>
          </p:nvSpPr>
          <p:spPr>
            <a:xfrm>
              <a:off x="-6184980" y="2679554"/>
              <a:ext cx="5124863" cy="1172599"/>
            </a:xfrm>
            <a:prstGeom prst="roundRect">
              <a:avLst>
                <a:gd name="adj" fmla="val 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216000" tIns="54000" rIns="54000" bIns="54000" rtlCol="0" anchor="ctr"/>
            <a:lstStyle/>
            <a:p>
              <a:pPr marL="0" lvl="2" defTabSz="685783" fontAlgn="auto">
                <a:lnSpc>
                  <a:spcPct val="125000"/>
                </a:lnSpc>
                <a:spcBef>
                  <a:spcPts val="0"/>
                </a:spcBef>
                <a:spcAft>
                  <a:spcPts val="0"/>
                </a:spcAft>
                <a:defRPr/>
              </a:pPr>
              <a:r>
                <a:rPr lang="en-GB" sz="1350" dirty="0">
                  <a:solidFill>
                    <a:srgbClr val="001965"/>
                  </a:solidFill>
                  <a:latin typeface="Apis For Office"/>
                  <a:cs typeface="Apis For Office" panose="020B0504010101010104" pitchFamily="34" charset="0"/>
                </a:rPr>
                <a:t>ARISE_RM-slides (08.04.2021)_vkbv.ppt; slide 20</a:t>
              </a:r>
            </a:p>
          </p:txBody>
        </p:sp>
      </p:grpSp>
    </p:spTree>
    <p:extLst>
      <p:ext uri="{BB962C8B-B14F-4D97-AF65-F5344CB8AC3E}">
        <p14:creationId xmlns:p14="http://schemas.microsoft.com/office/powerpoint/2010/main" val="22675099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97D40F-7BB9-4F6D-BBEA-913E0236DF08}"/>
              </a:ext>
            </a:extLst>
          </p:cNvPr>
          <p:cNvSpPr>
            <a:spLocks noGrp="1"/>
          </p:cNvSpPr>
          <p:nvPr>
            <p:ph type="title"/>
          </p:nvPr>
        </p:nvSpPr>
        <p:spPr>
          <a:xfrm>
            <a:off x="85516" y="93428"/>
            <a:ext cx="8172000" cy="972000"/>
          </a:xfrm>
        </p:spPr>
        <p:txBody>
          <a:bodyPr/>
          <a:lstStyle/>
          <a:p>
            <a:r>
              <a:rPr lang="en-US" sz="2700" dirty="0"/>
              <a:t>Severe </a:t>
            </a:r>
            <a:r>
              <a:rPr lang="en-US" sz="2700" dirty="0" err="1"/>
              <a:t>hypoglycaemic</a:t>
            </a:r>
            <a:r>
              <a:rPr lang="en-US" sz="2700" dirty="0"/>
              <a:t> events</a:t>
            </a:r>
            <a:endParaRPr lang="en-US" sz="1500" dirty="0">
              <a:solidFill>
                <a:srgbClr val="3B97DE"/>
              </a:solidFill>
            </a:endParaRPr>
          </a:p>
        </p:txBody>
      </p:sp>
      <p:sp>
        <p:nvSpPr>
          <p:cNvPr id="8" name="Text Placeholder 7">
            <a:extLst>
              <a:ext uri="{FF2B5EF4-FFF2-40B4-BE49-F238E27FC236}">
                <a16:creationId xmlns:a16="http://schemas.microsoft.com/office/drawing/2014/main" id="{1B5376CF-66A4-4226-A0FE-32EBE473995E}"/>
              </a:ext>
            </a:extLst>
          </p:cNvPr>
          <p:cNvSpPr>
            <a:spLocks noGrp="1"/>
          </p:cNvSpPr>
          <p:nvPr>
            <p:ph type="body" sz="quarter" idx="13"/>
          </p:nvPr>
        </p:nvSpPr>
        <p:spPr>
          <a:xfrm>
            <a:off x="85516" y="5637817"/>
            <a:ext cx="8927824" cy="1140144"/>
          </a:xfrm>
        </p:spPr>
        <p:txBody>
          <a:bodyPr>
            <a:noAutofit/>
          </a:bodyPr>
          <a:lstStyle/>
          <a:p>
            <a:pPr>
              <a:spcBef>
                <a:spcPts val="0"/>
              </a:spcBef>
            </a:pPr>
            <a:r>
              <a:rPr lang="en-GB" sz="1200" dirty="0"/>
              <a:t>Some data may differ from the original abstract due to correction of statistical analyses</a:t>
            </a:r>
          </a:p>
          <a:p>
            <a:pPr>
              <a:spcBef>
                <a:spcPts val="0"/>
              </a:spcBef>
            </a:pPr>
            <a:r>
              <a:rPr lang="en-CA" sz="1200" dirty="0">
                <a:solidFill>
                  <a:schemeClr val="tx2"/>
                </a:solidFill>
              </a:rPr>
              <a:t>Total number of patients in full analysis set=1102.</a:t>
            </a:r>
          </a:p>
          <a:p>
            <a:pPr>
              <a:spcBef>
                <a:spcPts val="0"/>
              </a:spcBef>
            </a:pPr>
            <a:r>
              <a:rPr lang="en-US" sz="1200" dirty="0">
                <a:solidFill>
                  <a:schemeClr val="tx2"/>
                </a:solidFill>
              </a:rPr>
              <a:t>EOS, end of study; GLP-1 RA, glucagon-like peptide-1 receptor agonist; </a:t>
            </a:r>
            <a:r>
              <a:rPr lang="en-US" sz="1200" dirty="0" err="1">
                <a:solidFill>
                  <a:schemeClr val="tx2"/>
                </a:solidFill>
              </a:rPr>
              <a:t>IDegAsp</a:t>
            </a:r>
            <a:r>
              <a:rPr lang="en-US" sz="1200" dirty="0">
                <a:solidFill>
                  <a:schemeClr val="tx2"/>
                </a:solidFill>
              </a:rPr>
              <a:t>, insulin </a:t>
            </a:r>
            <a:r>
              <a:rPr lang="en-US" sz="1200" dirty="0" err="1">
                <a:solidFill>
                  <a:schemeClr val="tx2"/>
                </a:solidFill>
              </a:rPr>
              <a:t>degludec</a:t>
            </a:r>
            <a:r>
              <a:rPr lang="en-US" sz="1200" dirty="0">
                <a:solidFill>
                  <a:schemeClr val="tx2"/>
                </a:solidFill>
              </a:rPr>
              <a:t>/insulin </a:t>
            </a:r>
            <a:r>
              <a:rPr lang="en-US" sz="1200" dirty="0" err="1">
                <a:solidFill>
                  <a:schemeClr val="tx2"/>
                </a:solidFill>
              </a:rPr>
              <a:t>aspart</a:t>
            </a:r>
            <a:r>
              <a:rPr lang="en-US" sz="1200" dirty="0">
                <a:solidFill>
                  <a:schemeClr val="tx2"/>
                </a:solidFill>
              </a:rPr>
              <a:t>; OAD, oral antidiabetic drug</a:t>
            </a:r>
          </a:p>
          <a:p>
            <a:pPr>
              <a:spcBef>
                <a:spcPts val="0"/>
              </a:spcBef>
            </a:pPr>
            <a:r>
              <a:rPr lang="en-CA" sz="1200" dirty="0">
                <a:solidFill>
                  <a:schemeClr val="tx2"/>
                </a:solidFill>
              </a:rPr>
              <a:t>Fulcher G, Akhtar S, Al-</a:t>
            </a:r>
            <a:r>
              <a:rPr lang="en-CA" sz="1200" dirty="0" err="1">
                <a:solidFill>
                  <a:schemeClr val="tx2"/>
                </a:solidFill>
              </a:rPr>
              <a:t>Jaser</a:t>
            </a:r>
            <a:r>
              <a:rPr lang="en-CA" sz="1200" dirty="0">
                <a:solidFill>
                  <a:schemeClr val="tx2"/>
                </a:solidFill>
              </a:rPr>
              <a:t> S, et al. Improved glycaemic control in people with type 2 diabetes initiating or switching to </a:t>
            </a:r>
            <a:r>
              <a:rPr lang="en-CA" sz="1200" dirty="0" err="1">
                <a:solidFill>
                  <a:schemeClr val="tx2"/>
                </a:solidFill>
              </a:rPr>
              <a:t>IDegAsp</a:t>
            </a:r>
            <a:r>
              <a:rPr lang="en-CA" sz="1200" dirty="0">
                <a:solidFill>
                  <a:schemeClr val="tx2"/>
                </a:solidFill>
              </a:rPr>
              <a:t> from any anti-hyperglycaemic treatment in a real-world setting across six countries. Abstract and oral presentation at Australasian Diabetes Congress, August 13, 2021.</a:t>
            </a:r>
          </a:p>
        </p:txBody>
      </p:sp>
      <p:graphicFrame>
        <p:nvGraphicFramePr>
          <p:cNvPr id="9" name="Group 60">
            <a:extLst>
              <a:ext uri="{FF2B5EF4-FFF2-40B4-BE49-F238E27FC236}">
                <a16:creationId xmlns:a16="http://schemas.microsoft.com/office/drawing/2014/main" id="{05AE4151-1875-4991-A4C5-B3938B328F74}"/>
              </a:ext>
            </a:extLst>
          </p:cNvPr>
          <p:cNvGraphicFramePr>
            <a:graphicFrameLocks noGrp="1"/>
          </p:cNvGraphicFramePr>
          <p:nvPr/>
        </p:nvGraphicFramePr>
        <p:xfrm>
          <a:off x="6062595" y="2521155"/>
          <a:ext cx="2889608" cy="1832494"/>
        </p:xfrm>
        <a:graphic>
          <a:graphicData uri="http://schemas.openxmlformats.org/drawingml/2006/table">
            <a:tbl>
              <a:tblPr firstRow="1" bandRow="1">
                <a:tableStyleId>{5C22544A-7EE6-4342-B048-85BDC9FD1C3A}</a:tableStyleId>
              </a:tblPr>
              <a:tblGrid>
                <a:gridCol w="1707525">
                  <a:extLst>
                    <a:ext uri="{9D8B030D-6E8A-4147-A177-3AD203B41FA5}">
                      <a16:colId xmlns:a16="http://schemas.microsoft.com/office/drawing/2014/main" val="20000"/>
                    </a:ext>
                  </a:extLst>
                </a:gridCol>
                <a:gridCol w="477479">
                  <a:extLst>
                    <a:ext uri="{9D8B030D-6E8A-4147-A177-3AD203B41FA5}">
                      <a16:colId xmlns:a16="http://schemas.microsoft.com/office/drawing/2014/main" val="1217469459"/>
                    </a:ext>
                  </a:extLst>
                </a:gridCol>
                <a:gridCol w="704604">
                  <a:extLst>
                    <a:ext uri="{9D8B030D-6E8A-4147-A177-3AD203B41FA5}">
                      <a16:colId xmlns:a16="http://schemas.microsoft.com/office/drawing/2014/main" val="516600293"/>
                    </a:ext>
                  </a:extLst>
                </a:gridCol>
              </a:tblGrid>
              <a:tr h="405988">
                <a:tc>
                  <a:txBody>
                    <a:bodyPr/>
                    <a:lstStyle/>
                    <a:p>
                      <a:pPr marL="0" marR="0" lvl="0" indent="0" algn="l" defTabSz="981075" rtl="0" eaLnBrk="1" fontAlgn="base" latinLnBrk="0" hangingPunct="1">
                        <a:lnSpc>
                          <a:spcPct val="100000"/>
                        </a:lnSpc>
                        <a:spcBef>
                          <a:spcPts val="0"/>
                        </a:spcBef>
                        <a:spcAft>
                          <a:spcPts val="600"/>
                        </a:spcAft>
                        <a:buClr>
                          <a:srgbClr val="00B7FF"/>
                        </a:buClr>
                        <a:buSzPct val="120000"/>
                        <a:buFontTx/>
                        <a:buNone/>
                        <a:tabLst/>
                      </a:pPr>
                      <a:endParaRPr kumimoji="0" lang="en-CA" sz="1100" b="0" i="0" u="none" strike="noStrike" cap="none" normalizeH="0" baseline="0" dirty="0">
                        <a:ln>
                          <a:noFill/>
                        </a:ln>
                        <a:solidFill>
                          <a:schemeClr val="tx2"/>
                        </a:solidFill>
                        <a:effectLst/>
                        <a:latin typeface="+mj-lt"/>
                        <a:cs typeface="Apis For Office" panose="020B0504010101010104" pitchFamily="34" charset="0"/>
                      </a:endParaRPr>
                    </a:p>
                  </a:txBody>
                  <a:tcPr marL="68580" marR="68580" marT="68580" marB="68580" anchor="ctr" horzOverflow="overflow">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defTabSz="981075" rtl="0" eaLnBrk="1" fontAlgn="base" latinLnBrk="0" hangingPunct="1">
                        <a:lnSpc>
                          <a:spcPct val="100000"/>
                        </a:lnSpc>
                        <a:spcBef>
                          <a:spcPts val="0"/>
                        </a:spcBef>
                        <a:spcAft>
                          <a:spcPts val="0"/>
                        </a:spcAft>
                        <a:buClr>
                          <a:srgbClr val="00B7FF"/>
                        </a:buClr>
                        <a:buSzPct val="120000"/>
                        <a:buFontTx/>
                        <a:buNone/>
                        <a:tabLst/>
                        <a:defRPr/>
                      </a:pPr>
                      <a:r>
                        <a:rPr kumimoji="0" lang="en-CA" sz="1100" u="none" strike="noStrike" cap="none" normalizeH="0" baseline="0" dirty="0">
                          <a:ln>
                            <a:noFill/>
                          </a:ln>
                          <a:effectLst/>
                        </a:rPr>
                        <a:t>n</a:t>
                      </a:r>
                      <a:endParaRPr kumimoji="0" lang="en-CA" sz="1100" b="0" i="0" u="none" strike="noStrike" cap="none" normalizeH="0" baseline="0" dirty="0">
                        <a:ln>
                          <a:noFill/>
                        </a:ln>
                        <a:solidFill>
                          <a:schemeClr val="tx2"/>
                        </a:solidFill>
                        <a:effectLst/>
                        <a:latin typeface="+mj-lt"/>
                        <a:cs typeface="Apis For Office" panose="020B0504010101010104" pitchFamily="34" charset="0"/>
                      </a:endParaRPr>
                    </a:p>
                  </a:txBody>
                  <a:tcPr marL="68580" marR="68580" marT="68580" marB="68580" anchor="ctr" horzOverflow="overflow">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ctr" defTabSz="981075" rtl="0" eaLnBrk="1" fontAlgn="base" latinLnBrk="0" hangingPunct="1">
                        <a:lnSpc>
                          <a:spcPct val="100000"/>
                        </a:lnSpc>
                        <a:spcBef>
                          <a:spcPts val="0"/>
                        </a:spcBef>
                        <a:spcAft>
                          <a:spcPts val="0"/>
                        </a:spcAft>
                        <a:buClr>
                          <a:srgbClr val="00B7FF"/>
                        </a:buClr>
                        <a:buSzPct val="120000"/>
                        <a:buFontTx/>
                        <a:buNone/>
                        <a:tabLst/>
                        <a:defRPr/>
                      </a:pPr>
                      <a:r>
                        <a:rPr kumimoji="0" lang="en-CA" sz="1100" u="none" strike="noStrike" cap="none" normalizeH="0" baseline="0" dirty="0">
                          <a:ln>
                            <a:noFill/>
                          </a:ln>
                          <a:effectLst/>
                        </a:rPr>
                        <a:t>Events</a:t>
                      </a:r>
                      <a:endParaRPr kumimoji="0" lang="en-CA" sz="1100" b="0" i="0" u="none" strike="noStrike" cap="none" normalizeH="0" baseline="0" dirty="0">
                        <a:ln>
                          <a:noFill/>
                        </a:ln>
                        <a:solidFill>
                          <a:schemeClr val="tx2"/>
                        </a:solidFill>
                        <a:effectLst/>
                        <a:latin typeface="+mj-lt"/>
                        <a:cs typeface="Apis For Office" panose="020B0504010101010104" pitchFamily="34" charset="0"/>
                      </a:endParaRPr>
                    </a:p>
                  </a:txBody>
                  <a:tcPr marL="68580" marR="68580" marT="68580" marB="68580" anchor="ctr" horzOverflow="overflow">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651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2"/>
                          </a:solidFill>
                          <a:effectLst/>
                        </a:rPr>
                        <a:t>Observed within 26 weeks prior to initiation of IDegAsp</a:t>
                      </a:r>
                      <a:endParaRPr lang="en-GB" sz="1100" kern="1200" dirty="0">
                        <a:solidFill>
                          <a:schemeClr val="tx2"/>
                        </a:solidFill>
                        <a:effectLst/>
                        <a:latin typeface="+mj-lt"/>
                        <a:ea typeface="+mn-ea"/>
                        <a:cs typeface="+mn-cs"/>
                      </a:endParaRPr>
                    </a:p>
                  </a:txBody>
                  <a:tcPr marL="68580" marR="68580" marT="68580" marB="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a:solidFill>
                            <a:schemeClr val="tx2"/>
                          </a:solidFill>
                          <a:effectLst/>
                        </a:rPr>
                        <a:t>23</a:t>
                      </a:r>
                      <a:endParaRPr lang="en-CA" sz="1100" kern="1200" dirty="0">
                        <a:solidFill>
                          <a:schemeClr val="tx2"/>
                        </a:solidFill>
                        <a:effectLst/>
                        <a:latin typeface="+mj-lt"/>
                        <a:ea typeface="+mn-ea"/>
                        <a:cs typeface="+mn-cs"/>
                      </a:endParaRPr>
                    </a:p>
                  </a:txBody>
                  <a:tcPr marL="68580" marR="68580" marT="68580" marB="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1100" kern="1200" dirty="0">
                          <a:solidFill>
                            <a:schemeClr val="tx2"/>
                          </a:solidFill>
                          <a:effectLst/>
                        </a:rPr>
                        <a:t>51</a:t>
                      </a:r>
                      <a:endParaRPr lang="en-CA" sz="1100" kern="1200" dirty="0">
                        <a:solidFill>
                          <a:schemeClr val="tx2"/>
                        </a:solidFill>
                        <a:effectLst/>
                        <a:latin typeface="+mj-lt"/>
                        <a:ea typeface="+mn-ea"/>
                        <a:cs typeface="+mn-cs"/>
                      </a:endParaRPr>
                    </a:p>
                  </a:txBody>
                  <a:tcPr marL="68580" marR="68580" marT="68580" marB="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3">
                        <a:alpha val="20000"/>
                      </a:schemeClr>
                    </a:solidFill>
                  </a:tcPr>
                </a:tc>
                <a:extLst>
                  <a:ext uri="{0D108BD9-81ED-4DB2-BD59-A6C34878D82A}">
                    <a16:rowId xmlns:a16="http://schemas.microsoft.com/office/drawing/2014/main" val="2261514750"/>
                  </a:ext>
                </a:extLst>
              </a:tr>
              <a:tr h="774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tx2"/>
                          </a:solidFill>
                          <a:effectLst/>
                        </a:rPr>
                        <a:t>Observed within 26 weeks prior to EOS or</a:t>
                      </a:r>
                      <a:br>
                        <a:rPr lang="en-GB" sz="1100" kern="1200" dirty="0">
                          <a:solidFill>
                            <a:schemeClr val="tx2"/>
                          </a:solidFill>
                          <a:effectLst/>
                        </a:rPr>
                      </a:br>
                      <a:r>
                        <a:rPr lang="en-GB" sz="1100" kern="1200" dirty="0">
                          <a:solidFill>
                            <a:schemeClr val="tx2"/>
                          </a:solidFill>
                          <a:effectLst/>
                        </a:rPr>
                        <a:t>at discontinuation </a:t>
                      </a:r>
                      <a:endParaRPr lang="en-US" sz="1100" kern="1200" dirty="0">
                        <a:solidFill>
                          <a:schemeClr val="tx2"/>
                        </a:solidFill>
                        <a:effectLst/>
                        <a:latin typeface="+mj-lt"/>
                        <a:ea typeface="+mn-ea"/>
                        <a:cs typeface="+mn-cs"/>
                      </a:endParaRPr>
                    </a:p>
                  </a:txBody>
                  <a:tcPr marL="68580" marR="68580" marT="68580" marB="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a-DK" sz="1100" kern="1200" dirty="0">
                          <a:solidFill>
                            <a:schemeClr val="tx2"/>
                          </a:solidFill>
                          <a:effectLst/>
                        </a:rPr>
                        <a:t>3</a:t>
                      </a:r>
                      <a:endParaRPr lang="en-GB" sz="1100" kern="1200" dirty="0">
                        <a:solidFill>
                          <a:schemeClr val="tx2"/>
                        </a:solidFill>
                        <a:effectLst/>
                        <a:latin typeface="+mj-lt"/>
                        <a:ea typeface="+mn-ea"/>
                        <a:cs typeface="+mn-cs"/>
                      </a:endParaRPr>
                    </a:p>
                  </a:txBody>
                  <a:tcPr marL="68580" marR="68580" marT="68580" marB="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tx2"/>
                          </a:solidFill>
                          <a:effectLst/>
                        </a:rPr>
                        <a:t>3</a:t>
                      </a:r>
                      <a:endParaRPr lang="en-GB" sz="1100" kern="1200" dirty="0">
                        <a:solidFill>
                          <a:schemeClr val="tx2"/>
                        </a:solidFill>
                        <a:effectLst/>
                        <a:latin typeface="+mj-lt"/>
                        <a:ea typeface="+mn-ea"/>
                        <a:cs typeface="+mn-cs"/>
                      </a:endParaRPr>
                    </a:p>
                  </a:txBody>
                  <a:tcPr marL="68580" marR="68580" marT="68580" marB="6858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812336382"/>
                  </a:ext>
                </a:extLst>
              </a:tr>
            </a:tbl>
          </a:graphicData>
        </a:graphic>
      </p:graphicFrame>
      <p:grpSp>
        <p:nvGrpSpPr>
          <p:cNvPr id="66" name="Group 65" hidden="1">
            <a:extLst>
              <a:ext uri="{FF2B5EF4-FFF2-40B4-BE49-F238E27FC236}">
                <a16:creationId xmlns:a16="http://schemas.microsoft.com/office/drawing/2014/main" id="{14292D7F-AD4F-4AAA-9473-A3B6EAA148C8}"/>
              </a:ext>
            </a:extLst>
          </p:cNvPr>
          <p:cNvGrpSpPr/>
          <p:nvPr/>
        </p:nvGrpSpPr>
        <p:grpSpPr>
          <a:xfrm>
            <a:off x="-4638735" y="2866916"/>
            <a:ext cx="4988930" cy="879449"/>
            <a:chOff x="-6184980" y="2679554"/>
            <a:chExt cx="6651907" cy="1172599"/>
          </a:xfrm>
        </p:grpSpPr>
        <p:sp>
          <p:nvSpPr>
            <p:cNvPr id="67" name="Arrow: Right 66">
              <a:extLst>
                <a:ext uri="{FF2B5EF4-FFF2-40B4-BE49-F238E27FC236}">
                  <a16:creationId xmlns:a16="http://schemas.microsoft.com/office/drawing/2014/main" id="{650B9B35-2E48-4A69-9C88-051916194744}"/>
                </a:ext>
              </a:extLst>
            </p:cNvPr>
            <p:cNvSpPr/>
            <p:nvPr/>
          </p:nvSpPr>
          <p:spPr>
            <a:xfrm>
              <a:off x="-836579" y="3210128"/>
              <a:ext cx="1303506" cy="64202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800" fontAlgn="auto">
                <a:spcBef>
                  <a:spcPts val="0"/>
                </a:spcBef>
                <a:spcAft>
                  <a:spcPts val="0"/>
                </a:spcAft>
                <a:defRPr/>
              </a:pPr>
              <a:endParaRPr lang="en-GB" sz="1500" dirty="0">
                <a:solidFill>
                  <a:srgbClr val="FFFFFF"/>
                </a:solidFill>
                <a:latin typeface="Apis For Office"/>
              </a:endParaRPr>
            </a:p>
          </p:txBody>
        </p:sp>
        <p:sp>
          <p:nvSpPr>
            <p:cNvPr id="68" name="Rectangle: Rounded Corners 67">
              <a:extLst>
                <a:ext uri="{FF2B5EF4-FFF2-40B4-BE49-F238E27FC236}">
                  <a16:creationId xmlns:a16="http://schemas.microsoft.com/office/drawing/2014/main" id="{49F348E2-CB3F-4C0F-A798-67D9E00B4FC9}"/>
                </a:ext>
              </a:extLst>
            </p:cNvPr>
            <p:cNvSpPr/>
            <p:nvPr/>
          </p:nvSpPr>
          <p:spPr>
            <a:xfrm>
              <a:off x="-6184980" y="2679554"/>
              <a:ext cx="5124863" cy="1172599"/>
            </a:xfrm>
            <a:prstGeom prst="roundRect">
              <a:avLst>
                <a:gd name="adj" fmla="val 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216000" tIns="54000" rIns="54000" bIns="54000" rtlCol="0" anchor="ctr"/>
            <a:lstStyle/>
            <a:p>
              <a:pPr marL="0" lvl="2" defTabSz="685783" fontAlgn="auto">
                <a:lnSpc>
                  <a:spcPct val="125000"/>
                </a:lnSpc>
                <a:spcBef>
                  <a:spcPts val="0"/>
                </a:spcBef>
                <a:spcAft>
                  <a:spcPts val="0"/>
                </a:spcAft>
                <a:defRPr/>
              </a:pPr>
              <a:r>
                <a:rPr lang="en-GB" sz="1350" dirty="0">
                  <a:solidFill>
                    <a:srgbClr val="001965"/>
                  </a:solidFill>
                  <a:latin typeface="Apis For Office"/>
                  <a:cs typeface="Apis For Office" panose="020B0504010101010104" pitchFamily="34" charset="0"/>
                </a:rPr>
                <a:t>ARISE_RM-slides (08.04.2021)_vkbv.ppt; slide 24</a:t>
              </a:r>
            </a:p>
          </p:txBody>
        </p:sp>
      </p:grpSp>
      <p:grpSp>
        <p:nvGrpSpPr>
          <p:cNvPr id="6" name="Group 5">
            <a:extLst>
              <a:ext uri="{FF2B5EF4-FFF2-40B4-BE49-F238E27FC236}">
                <a16:creationId xmlns:a16="http://schemas.microsoft.com/office/drawing/2014/main" id="{E1039BC4-46E9-4AF3-A017-D02D77D60A69}"/>
              </a:ext>
            </a:extLst>
          </p:cNvPr>
          <p:cNvGrpSpPr/>
          <p:nvPr/>
        </p:nvGrpSpPr>
        <p:grpSpPr>
          <a:xfrm>
            <a:off x="726660" y="1214208"/>
            <a:ext cx="4960582" cy="3860806"/>
            <a:chOff x="873413" y="1543018"/>
            <a:chExt cx="5905143" cy="4080666"/>
          </a:xfrm>
        </p:grpSpPr>
        <p:sp>
          <p:nvSpPr>
            <p:cNvPr id="43" name="Rectangle: Rounded Corners 42">
              <a:extLst>
                <a:ext uri="{FF2B5EF4-FFF2-40B4-BE49-F238E27FC236}">
                  <a16:creationId xmlns:a16="http://schemas.microsoft.com/office/drawing/2014/main" id="{61CE5799-06F5-47AC-AC65-F1B911CC29B2}"/>
                </a:ext>
              </a:extLst>
            </p:cNvPr>
            <p:cNvSpPr/>
            <p:nvPr/>
          </p:nvSpPr>
          <p:spPr>
            <a:xfrm>
              <a:off x="1466836"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4</a:t>
              </a:r>
              <a:endParaRPr lang="en-GB" sz="900" dirty="0">
                <a:solidFill>
                  <a:srgbClr val="001965"/>
                </a:solidFill>
                <a:latin typeface="Apis For Office"/>
              </a:endParaRPr>
            </a:p>
          </p:txBody>
        </p:sp>
        <p:sp>
          <p:nvSpPr>
            <p:cNvPr id="44" name="Rectangle: Rounded Corners 43">
              <a:extLst>
                <a:ext uri="{FF2B5EF4-FFF2-40B4-BE49-F238E27FC236}">
                  <a16:creationId xmlns:a16="http://schemas.microsoft.com/office/drawing/2014/main" id="{9D86C275-6C80-4F95-9CCD-550FA1027F6A}"/>
                </a:ext>
              </a:extLst>
            </p:cNvPr>
            <p:cNvSpPr/>
            <p:nvPr/>
          </p:nvSpPr>
          <p:spPr>
            <a:xfrm>
              <a:off x="2002302"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4</a:t>
              </a:r>
              <a:endParaRPr lang="en-GB" sz="900" dirty="0">
                <a:solidFill>
                  <a:srgbClr val="001965"/>
                </a:solidFill>
                <a:latin typeface="Apis For Office"/>
              </a:endParaRPr>
            </a:p>
          </p:txBody>
        </p:sp>
        <p:sp>
          <p:nvSpPr>
            <p:cNvPr id="45" name="Rectangle: Rounded Corners 44">
              <a:extLst>
                <a:ext uri="{FF2B5EF4-FFF2-40B4-BE49-F238E27FC236}">
                  <a16:creationId xmlns:a16="http://schemas.microsoft.com/office/drawing/2014/main" id="{57DCF90F-E910-4C2E-94CC-4FF35408202F}"/>
                </a:ext>
              </a:extLst>
            </p:cNvPr>
            <p:cNvSpPr/>
            <p:nvPr/>
          </p:nvSpPr>
          <p:spPr>
            <a:xfrm>
              <a:off x="2546188"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0</a:t>
              </a:r>
              <a:endParaRPr lang="en-GB" sz="900" dirty="0">
                <a:solidFill>
                  <a:srgbClr val="001965"/>
                </a:solidFill>
                <a:latin typeface="Apis For Office"/>
              </a:endParaRPr>
            </a:p>
          </p:txBody>
        </p:sp>
        <p:sp>
          <p:nvSpPr>
            <p:cNvPr id="46" name="Rectangle: Rounded Corners 45">
              <a:extLst>
                <a:ext uri="{FF2B5EF4-FFF2-40B4-BE49-F238E27FC236}">
                  <a16:creationId xmlns:a16="http://schemas.microsoft.com/office/drawing/2014/main" id="{1EF9F2FF-BCA8-4BB6-B5A7-FEE564AB04F3}"/>
                </a:ext>
              </a:extLst>
            </p:cNvPr>
            <p:cNvSpPr/>
            <p:nvPr/>
          </p:nvSpPr>
          <p:spPr>
            <a:xfrm>
              <a:off x="3075305"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9</a:t>
              </a:r>
              <a:endParaRPr lang="en-GB" sz="900" dirty="0">
                <a:solidFill>
                  <a:srgbClr val="001965"/>
                </a:solidFill>
                <a:latin typeface="Apis For Office"/>
              </a:endParaRPr>
            </a:p>
          </p:txBody>
        </p:sp>
        <p:sp>
          <p:nvSpPr>
            <p:cNvPr id="47" name="Rectangle: Rounded Corners 46">
              <a:extLst>
                <a:ext uri="{FF2B5EF4-FFF2-40B4-BE49-F238E27FC236}">
                  <a16:creationId xmlns:a16="http://schemas.microsoft.com/office/drawing/2014/main" id="{46A0580E-A42A-4D9B-95A1-8A6F5B583B22}"/>
                </a:ext>
              </a:extLst>
            </p:cNvPr>
            <p:cNvSpPr/>
            <p:nvPr/>
          </p:nvSpPr>
          <p:spPr>
            <a:xfrm>
              <a:off x="3600138"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4</a:t>
              </a:r>
              <a:endParaRPr lang="en-GB" sz="900" dirty="0">
                <a:solidFill>
                  <a:srgbClr val="001965"/>
                </a:solidFill>
                <a:latin typeface="Apis For Office"/>
              </a:endParaRPr>
            </a:p>
          </p:txBody>
        </p:sp>
        <p:sp>
          <p:nvSpPr>
            <p:cNvPr id="48" name="Rectangle: Rounded Corners 47">
              <a:extLst>
                <a:ext uri="{FF2B5EF4-FFF2-40B4-BE49-F238E27FC236}">
                  <a16:creationId xmlns:a16="http://schemas.microsoft.com/office/drawing/2014/main" id="{443974D9-7945-4576-BCF4-E89F1AFB4BE3}"/>
                </a:ext>
              </a:extLst>
            </p:cNvPr>
            <p:cNvSpPr/>
            <p:nvPr/>
          </p:nvSpPr>
          <p:spPr>
            <a:xfrm>
              <a:off x="4309271"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2</a:t>
              </a:r>
              <a:endParaRPr lang="en-GB" sz="900" dirty="0">
                <a:solidFill>
                  <a:srgbClr val="001965"/>
                </a:solidFill>
                <a:latin typeface="Apis For Office"/>
              </a:endParaRPr>
            </a:p>
          </p:txBody>
        </p:sp>
        <p:sp>
          <p:nvSpPr>
            <p:cNvPr id="49" name="Rectangle: Rounded Corners 48">
              <a:extLst>
                <a:ext uri="{FF2B5EF4-FFF2-40B4-BE49-F238E27FC236}">
                  <a16:creationId xmlns:a16="http://schemas.microsoft.com/office/drawing/2014/main" id="{772C3303-397C-4BF8-BDA7-78083EFE4625}"/>
                </a:ext>
              </a:extLst>
            </p:cNvPr>
            <p:cNvSpPr/>
            <p:nvPr/>
          </p:nvSpPr>
          <p:spPr>
            <a:xfrm>
              <a:off x="4861720"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0</a:t>
              </a:r>
              <a:endParaRPr lang="en-GB" sz="900" dirty="0">
                <a:solidFill>
                  <a:srgbClr val="001965"/>
                </a:solidFill>
                <a:latin typeface="Apis For Office"/>
              </a:endParaRPr>
            </a:p>
          </p:txBody>
        </p:sp>
        <p:sp>
          <p:nvSpPr>
            <p:cNvPr id="50" name="Rectangle: Rounded Corners 49">
              <a:extLst>
                <a:ext uri="{FF2B5EF4-FFF2-40B4-BE49-F238E27FC236}">
                  <a16:creationId xmlns:a16="http://schemas.microsoft.com/office/drawing/2014/main" id="{2BB051B5-981C-47FF-A655-F7CFB5DDB158}"/>
                </a:ext>
              </a:extLst>
            </p:cNvPr>
            <p:cNvSpPr/>
            <p:nvPr/>
          </p:nvSpPr>
          <p:spPr>
            <a:xfrm>
              <a:off x="5382420"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0</a:t>
              </a:r>
              <a:endParaRPr lang="en-GB" sz="900" dirty="0">
                <a:solidFill>
                  <a:srgbClr val="001965"/>
                </a:solidFill>
                <a:latin typeface="Apis For Office"/>
              </a:endParaRPr>
            </a:p>
          </p:txBody>
        </p:sp>
        <p:sp>
          <p:nvSpPr>
            <p:cNvPr id="51" name="Rectangle: Rounded Corners 50">
              <a:extLst>
                <a:ext uri="{FF2B5EF4-FFF2-40B4-BE49-F238E27FC236}">
                  <a16:creationId xmlns:a16="http://schemas.microsoft.com/office/drawing/2014/main" id="{D793DB29-A1C5-4706-A241-63673355ECEE}"/>
                </a:ext>
              </a:extLst>
            </p:cNvPr>
            <p:cNvSpPr/>
            <p:nvPr/>
          </p:nvSpPr>
          <p:spPr>
            <a:xfrm>
              <a:off x="5932803"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0</a:t>
              </a:r>
              <a:endParaRPr lang="en-GB" sz="900" dirty="0">
                <a:solidFill>
                  <a:srgbClr val="001965"/>
                </a:solidFill>
                <a:latin typeface="Apis For Office"/>
              </a:endParaRPr>
            </a:p>
          </p:txBody>
        </p:sp>
        <p:sp>
          <p:nvSpPr>
            <p:cNvPr id="52" name="Rectangle: Rounded Corners 51">
              <a:extLst>
                <a:ext uri="{FF2B5EF4-FFF2-40B4-BE49-F238E27FC236}">
                  <a16:creationId xmlns:a16="http://schemas.microsoft.com/office/drawing/2014/main" id="{D775F43B-3A6F-411B-819A-5B023F0800F3}"/>
                </a:ext>
              </a:extLst>
            </p:cNvPr>
            <p:cNvSpPr/>
            <p:nvPr/>
          </p:nvSpPr>
          <p:spPr>
            <a:xfrm>
              <a:off x="6455571" y="5228547"/>
              <a:ext cx="253846" cy="395137"/>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900" dirty="0">
                  <a:solidFill>
                    <a:srgbClr val="001965"/>
                  </a:solidFill>
                  <a:latin typeface="Apis For Office"/>
                </a:rPr>
                <a:t>1</a:t>
              </a:r>
              <a:endParaRPr lang="en-GB" sz="900" dirty="0">
                <a:solidFill>
                  <a:srgbClr val="001965"/>
                </a:solidFill>
                <a:latin typeface="Apis For Office"/>
              </a:endParaRPr>
            </a:p>
          </p:txBody>
        </p:sp>
        <p:sp>
          <p:nvSpPr>
            <p:cNvPr id="55" name="Rectangle 54">
              <a:extLst>
                <a:ext uri="{FF2B5EF4-FFF2-40B4-BE49-F238E27FC236}">
                  <a16:creationId xmlns:a16="http://schemas.microsoft.com/office/drawing/2014/main" id="{D070CACF-74BC-489C-BA93-FD0A0F09C38F}"/>
                </a:ext>
              </a:extLst>
            </p:cNvPr>
            <p:cNvSpPr/>
            <p:nvPr/>
          </p:nvSpPr>
          <p:spPr>
            <a:xfrm>
              <a:off x="1395082" y="4114801"/>
              <a:ext cx="407367" cy="5486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US" sz="1500" dirty="0">
                <a:solidFill>
                  <a:srgbClr val="FFFFFF"/>
                </a:solidFill>
                <a:latin typeface="Apis For Office"/>
              </a:endParaRPr>
            </a:p>
          </p:txBody>
        </p:sp>
        <p:sp>
          <p:nvSpPr>
            <p:cNvPr id="56" name="Rectangle 55">
              <a:extLst>
                <a:ext uri="{FF2B5EF4-FFF2-40B4-BE49-F238E27FC236}">
                  <a16:creationId xmlns:a16="http://schemas.microsoft.com/office/drawing/2014/main" id="{B5A01C1A-459C-492F-904D-D52F902DD263}"/>
                </a:ext>
              </a:extLst>
            </p:cNvPr>
            <p:cNvSpPr/>
            <p:nvPr/>
          </p:nvSpPr>
          <p:spPr>
            <a:xfrm>
              <a:off x="1927162" y="3762375"/>
              <a:ext cx="407367" cy="90106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US" sz="1500" dirty="0">
                <a:solidFill>
                  <a:srgbClr val="FFFFFF"/>
                </a:solidFill>
                <a:latin typeface="Apis For Office"/>
              </a:endParaRPr>
            </a:p>
          </p:txBody>
        </p:sp>
        <p:sp>
          <p:nvSpPr>
            <p:cNvPr id="58" name="Rectangle 57">
              <a:extLst>
                <a:ext uri="{FF2B5EF4-FFF2-40B4-BE49-F238E27FC236}">
                  <a16:creationId xmlns:a16="http://schemas.microsoft.com/office/drawing/2014/main" id="{68CB1653-6941-4AA3-A85C-E1791B5F8029}"/>
                </a:ext>
              </a:extLst>
            </p:cNvPr>
            <p:cNvSpPr/>
            <p:nvPr/>
          </p:nvSpPr>
          <p:spPr>
            <a:xfrm>
              <a:off x="2991323" y="2647950"/>
              <a:ext cx="407367" cy="201549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US" sz="1500" dirty="0">
                <a:solidFill>
                  <a:srgbClr val="FFFFFF"/>
                </a:solidFill>
                <a:latin typeface="Apis For Office"/>
              </a:endParaRPr>
            </a:p>
          </p:txBody>
        </p:sp>
        <p:sp>
          <p:nvSpPr>
            <p:cNvPr id="59" name="Rectangle 58">
              <a:extLst>
                <a:ext uri="{FF2B5EF4-FFF2-40B4-BE49-F238E27FC236}">
                  <a16:creationId xmlns:a16="http://schemas.microsoft.com/office/drawing/2014/main" id="{0662BC10-2211-4130-B3BF-21D174B5B4DD}"/>
                </a:ext>
              </a:extLst>
            </p:cNvPr>
            <p:cNvSpPr/>
            <p:nvPr/>
          </p:nvSpPr>
          <p:spPr>
            <a:xfrm>
              <a:off x="3528955" y="3143250"/>
              <a:ext cx="407367" cy="152019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US" sz="1500" dirty="0">
                <a:solidFill>
                  <a:srgbClr val="FFFFFF"/>
                </a:solidFill>
                <a:latin typeface="Apis For Office"/>
              </a:endParaRPr>
            </a:p>
          </p:txBody>
        </p:sp>
        <p:sp>
          <p:nvSpPr>
            <p:cNvPr id="60" name="Rectangle 59">
              <a:extLst>
                <a:ext uri="{FF2B5EF4-FFF2-40B4-BE49-F238E27FC236}">
                  <a16:creationId xmlns:a16="http://schemas.microsoft.com/office/drawing/2014/main" id="{6A630508-EC12-4155-B5AD-2C3318AB32EC}"/>
                </a:ext>
              </a:extLst>
            </p:cNvPr>
            <p:cNvSpPr/>
            <p:nvPr/>
          </p:nvSpPr>
          <p:spPr>
            <a:xfrm>
              <a:off x="4229596" y="4391026"/>
              <a:ext cx="407367" cy="2770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US" sz="1500" dirty="0">
                <a:solidFill>
                  <a:srgbClr val="FFFFFF"/>
                </a:solidFill>
                <a:latin typeface="Apis For Office"/>
              </a:endParaRPr>
            </a:p>
          </p:txBody>
        </p:sp>
        <p:sp>
          <p:nvSpPr>
            <p:cNvPr id="61" name="Rectangle 60">
              <a:extLst>
                <a:ext uri="{FF2B5EF4-FFF2-40B4-BE49-F238E27FC236}">
                  <a16:creationId xmlns:a16="http://schemas.microsoft.com/office/drawing/2014/main" id="{25E25FA2-195F-4F73-989A-F40195F6B77B}"/>
                </a:ext>
              </a:extLst>
            </p:cNvPr>
            <p:cNvSpPr/>
            <p:nvPr/>
          </p:nvSpPr>
          <p:spPr>
            <a:xfrm>
              <a:off x="6371189" y="4286251"/>
              <a:ext cx="407367" cy="3771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27000" rIns="54000" bIns="27000" rtlCol="0" anchor="ctr"/>
            <a:lstStyle/>
            <a:p>
              <a:pPr algn="ctr" defTabSz="685783" fontAlgn="auto">
                <a:spcBef>
                  <a:spcPts val="0"/>
                </a:spcBef>
                <a:spcAft>
                  <a:spcPts val="0"/>
                </a:spcAft>
                <a:defRPr/>
              </a:pPr>
              <a:endParaRPr lang="en-US" sz="1500" dirty="0">
                <a:solidFill>
                  <a:srgbClr val="FFFFFF"/>
                </a:solidFill>
                <a:latin typeface="Apis For Office"/>
              </a:endParaRPr>
            </a:p>
          </p:txBody>
        </p:sp>
        <p:cxnSp>
          <p:nvCxnSpPr>
            <p:cNvPr id="65" name="Straight Connector 64">
              <a:extLst>
                <a:ext uri="{FF2B5EF4-FFF2-40B4-BE49-F238E27FC236}">
                  <a16:creationId xmlns:a16="http://schemas.microsoft.com/office/drawing/2014/main" id="{3314D2C4-6F08-4FD3-9D03-6CE7A87B3717}"/>
                </a:ext>
              </a:extLst>
            </p:cNvPr>
            <p:cNvCxnSpPr/>
            <p:nvPr/>
          </p:nvCxnSpPr>
          <p:spPr>
            <a:xfrm>
              <a:off x="4095157" y="2016635"/>
              <a:ext cx="0" cy="2645229"/>
            </a:xfrm>
            <a:prstGeom prst="line">
              <a:avLst/>
            </a:prstGeom>
            <a:ln w="6350">
              <a:solidFill>
                <a:schemeClr val="accent1"/>
              </a:solidFill>
              <a:prstDash val="lgDash"/>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C412F35B-B2A8-4B96-A50A-A801FB7239AF}"/>
                </a:ext>
              </a:extLst>
            </p:cNvPr>
            <p:cNvGrpSpPr/>
            <p:nvPr/>
          </p:nvGrpSpPr>
          <p:grpSpPr>
            <a:xfrm>
              <a:off x="873413" y="2049599"/>
              <a:ext cx="375739" cy="2612265"/>
              <a:chOff x="830381" y="2049599"/>
              <a:chExt cx="375739" cy="2612265"/>
            </a:xfrm>
          </p:grpSpPr>
          <p:cxnSp>
            <p:nvCxnSpPr>
              <p:cNvPr id="30" name="Straight Connector 29">
                <a:extLst>
                  <a:ext uri="{FF2B5EF4-FFF2-40B4-BE49-F238E27FC236}">
                    <a16:creationId xmlns:a16="http://schemas.microsoft.com/office/drawing/2014/main" id="{CA551C21-5BDB-4DFD-B30D-A8FBDD5DB50A}"/>
                  </a:ext>
                </a:extLst>
              </p:cNvPr>
              <p:cNvCxnSpPr>
                <a:cxnSpLocks/>
              </p:cNvCxnSpPr>
              <p:nvPr/>
            </p:nvCxnSpPr>
            <p:spPr>
              <a:xfrm flipH="1">
                <a:off x="1148064" y="4661864"/>
                <a:ext cx="5805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ACD4023-CF12-4DC5-975E-A429796A8020}"/>
                  </a:ext>
                </a:extLst>
              </p:cNvPr>
              <p:cNvCxnSpPr>
                <a:cxnSpLocks/>
              </p:cNvCxnSpPr>
              <p:nvPr/>
            </p:nvCxnSpPr>
            <p:spPr>
              <a:xfrm flipH="1">
                <a:off x="1148064" y="3333359"/>
                <a:ext cx="5805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15D6738-A057-4FCF-885A-0E48B2A3E406}"/>
                  </a:ext>
                </a:extLst>
              </p:cNvPr>
              <p:cNvCxnSpPr>
                <a:cxnSpLocks/>
              </p:cNvCxnSpPr>
              <p:nvPr/>
            </p:nvCxnSpPr>
            <p:spPr>
              <a:xfrm flipH="1">
                <a:off x="1148064" y="2049599"/>
                <a:ext cx="58056"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41" name="Rectangle: Rounded Corners 40">
                <a:extLst>
                  <a:ext uri="{FF2B5EF4-FFF2-40B4-BE49-F238E27FC236}">
                    <a16:creationId xmlns:a16="http://schemas.microsoft.com/office/drawing/2014/main" id="{A4CAEBF7-D592-4B2A-B20B-902B22607F59}"/>
                  </a:ext>
                </a:extLst>
              </p:cNvPr>
              <p:cNvSpPr/>
              <p:nvPr/>
            </p:nvSpPr>
            <p:spPr>
              <a:xfrm>
                <a:off x="830381" y="3140247"/>
                <a:ext cx="362323" cy="409453"/>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r" defTabSz="466713" fontAlgn="auto">
                  <a:spcBef>
                    <a:spcPts val="150"/>
                  </a:spcBef>
                  <a:spcAft>
                    <a:spcPts val="150"/>
                  </a:spcAft>
                  <a:defRPr/>
                </a:pPr>
                <a:r>
                  <a:rPr lang="en-US" sz="900" dirty="0">
                    <a:solidFill>
                      <a:srgbClr val="001965"/>
                    </a:solidFill>
                    <a:latin typeface="Apis For Office"/>
                  </a:rPr>
                  <a:t>2.5</a:t>
                </a:r>
                <a:endParaRPr lang="en-GB" sz="900" dirty="0">
                  <a:solidFill>
                    <a:srgbClr val="001965"/>
                  </a:solidFill>
                  <a:latin typeface="Apis For Office"/>
                </a:endParaRPr>
              </a:p>
            </p:txBody>
          </p:sp>
        </p:grpSp>
        <p:sp>
          <p:nvSpPr>
            <p:cNvPr id="72" name="Rectangle: Rounded Corners 71">
              <a:extLst>
                <a:ext uri="{FF2B5EF4-FFF2-40B4-BE49-F238E27FC236}">
                  <a16:creationId xmlns:a16="http://schemas.microsoft.com/office/drawing/2014/main" id="{0B937AB5-6E75-433B-BD83-937FADDFEF33}"/>
                </a:ext>
              </a:extLst>
            </p:cNvPr>
            <p:cNvSpPr/>
            <p:nvPr/>
          </p:nvSpPr>
          <p:spPr>
            <a:xfrm>
              <a:off x="1602325" y="1543018"/>
              <a:ext cx="2115088" cy="443505"/>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1050" dirty="0">
                  <a:solidFill>
                    <a:srgbClr val="001965"/>
                  </a:solidFill>
                  <a:latin typeface="Apis For Office"/>
                </a:rPr>
                <a:t>Prior to initiation of treatment</a:t>
              </a:r>
              <a:endParaRPr lang="en-GB" sz="1050" dirty="0">
                <a:solidFill>
                  <a:srgbClr val="001965"/>
                </a:solidFill>
                <a:latin typeface="Apis For Office"/>
              </a:endParaRPr>
            </a:p>
          </p:txBody>
        </p:sp>
        <p:sp>
          <p:nvSpPr>
            <p:cNvPr id="73" name="Rectangle: Rounded Corners 72">
              <a:extLst>
                <a:ext uri="{FF2B5EF4-FFF2-40B4-BE49-F238E27FC236}">
                  <a16:creationId xmlns:a16="http://schemas.microsoft.com/office/drawing/2014/main" id="{27F2346F-F405-4708-A4CA-3310EB303565}"/>
                </a:ext>
              </a:extLst>
            </p:cNvPr>
            <p:cNvSpPr/>
            <p:nvPr/>
          </p:nvSpPr>
          <p:spPr>
            <a:xfrm>
              <a:off x="4969642" y="1543018"/>
              <a:ext cx="964411" cy="443505"/>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1050" dirty="0">
                  <a:solidFill>
                    <a:srgbClr val="001965"/>
                  </a:solidFill>
                  <a:latin typeface="Apis For Office"/>
                </a:rPr>
                <a:t>Prior to EOS</a:t>
              </a:r>
              <a:endParaRPr lang="en-GB" sz="1050" dirty="0">
                <a:solidFill>
                  <a:srgbClr val="001965"/>
                </a:solidFill>
                <a:latin typeface="Apis For Office"/>
              </a:endParaRPr>
            </a:p>
          </p:txBody>
        </p:sp>
      </p:grpSp>
      <p:grpSp>
        <p:nvGrpSpPr>
          <p:cNvPr id="130" name="Group 129">
            <a:extLst>
              <a:ext uri="{FF2B5EF4-FFF2-40B4-BE49-F238E27FC236}">
                <a16:creationId xmlns:a16="http://schemas.microsoft.com/office/drawing/2014/main" id="{1933E198-59AB-4EB1-AB2E-5CE72981CC51}"/>
              </a:ext>
            </a:extLst>
          </p:cNvPr>
          <p:cNvGrpSpPr/>
          <p:nvPr/>
        </p:nvGrpSpPr>
        <p:grpSpPr>
          <a:xfrm>
            <a:off x="1125763" y="4407361"/>
            <a:ext cx="2112785" cy="280928"/>
            <a:chOff x="7386077" y="4487941"/>
            <a:chExt cx="2817046" cy="374571"/>
          </a:xfrm>
        </p:grpSpPr>
        <p:sp>
          <p:nvSpPr>
            <p:cNvPr id="131" name="Rectangle: Rounded Corners 130">
              <a:extLst>
                <a:ext uri="{FF2B5EF4-FFF2-40B4-BE49-F238E27FC236}">
                  <a16:creationId xmlns:a16="http://schemas.microsoft.com/office/drawing/2014/main" id="{AC2526E0-12F1-4AB8-B9E6-8589D6190D90}"/>
                </a:ext>
              </a:extLst>
            </p:cNvPr>
            <p:cNvSpPr/>
            <p:nvPr/>
          </p:nvSpPr>
          <p:spPr>
            <a:xfrm>
              <a:off x="7386077" y="4487941"/>
              <a:ext cx="320548"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OAD</a:t>
              </a:r>
              <a:endParaRPr lang="en-GB" sz="825" dirty="0">
                <a:solidFill>
                  <a:srgbClr val="001965"/>
                </a:solidFill>
                <a:latin typeface="Apis For Office"/>
              </a:endParaRPr>
            </a:p>
          </p:txBody>
        </p:sp>
        <p:sp>
          <p:nvSpPr>
            <p:cNvPr id="132" name="Rectangle: Rounded Corners 131">
              <a:extLst>
                <a:ext uri="{FF2B5EF4-FFF2-40B4-BE49-F238E27FC236}">
                  <a16:creationId xmlns:a16="http://schemas.microsoft.com/office/drawing/2014/main" id="{328A472B-1335-43B8-8DEF-5F8EA4476942}"/>
                </a:ext>
              </a:extLst>
            </p:cNvPr>
            <p:cNvSpPr/>
            <p:nvPr/>
          </p:nvSpPr>
          <p:spPr>
            <a:xfrm>
              <a:off x="7975869" y="4487941"/>
              <a:ext cx="318852"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Basal</a:t>
              </a:r>
              <a:endParaRPr lang="en-GB" sz="825" dirty="0">
                <a:solidFill>
                  <a:srgbClr val="001965"/>
                </a:solidFill>
                <a:latin typeface="Apis For Office"/>
              </a:endParaRPr>
            </a:p>
          </p:txBody>
        </p:sp>
        <p:sp>
          <p:nvSpPr>
            <p:cNvPr id="133" name="Rectangle: Rounded Corners 132">
              <a:extLst>
                <a:ext uri="{FF2B5EF4-FFF2-40B4-BE49-F238E27FC236}">
                  <a16:creationId xmlns:a16="http://schemas.microsoft.com/office/drawing/2014/main" id="{C09F0E1B-32D1-4136-859D-1259F1736A33}"/>
                </a:ext>
              </a:extLst>
            </p:cNvPr>
            <p:cNvSpPr/>
            <p:nvPr/>
          </p:nvSpPr>
          <p:spPr>
            <a:xfrm>
              <a:off x="8458021" y="4487941"/>
              <a:ext cx="541040"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GLP-1 RA</a:t>
              </a:r>
              <a:endParaRPr lang="en-GB" sz="825" dirty="0">
                <a:solidFill>
                  <a:srgbClr val="001965"/>
                </a:solidFill>
                <a:latin typeface="Apis For Office"/>
              </a:endParaRPr>
            </a:p>
          </p:txBody>
        </p:sp>
        <p:sp>
          <p:nvSpPr>
            <p:cNvPr id="134" name="Rectangle: Rounded Corners 133">
              <a:extLst>
                <a:ext uri="{FF2B5EF4-FFF2-40B4-BE49-F238E27FC236}">
                  <a16:creationId xmlns:a16="http://schemas.microsoft.com/office/drawing/2014/main" id="{60BAB6AE-0EEC-4ED9-96C7-92235D5AC22B}"/>
                </a:ext>
              </a:extLst>
            </p:cNvPr>
            <p:cNvSpPr/>
            <p:nvPr/>
          </p:nvSpPr>
          <p:spPr>
            <a:xfrm>
              <a:off x="9145299" y="4487941"/>
              <a:ext cx="415144"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Premix</a:t>
              </a:r>
              <a:endParaRPr lang="en-GB" sz="825" dirty="0">
                <a:solidFill>
                  <a:srgbClr val="001965"/>
                </a:solidFill>
                <a:latin typeface="Apis For Office"/>
              </a:endParaRPr>
            </a:p>
          </p:txBody>
        </p:sp>
        <p:sp>
          <p:nvSpPr>
            <p:cNvPr id="135" name="Rectangle: Rounded Corners 134">
              <a:extLst>
                <a:ext uri="{FF2B5EF4-FFF2-40B4-BE49-F238E27FC236}">
                  <a16:creationId xmlns:a16="http://schemas.microsoft.com/office/drawing/2014/main" id="{208917F2-0D5E-411F-9024-B78CC500EDAA}"/>
                </a:ext>
              </a:extLst>
            </p:cNvPr>
            <p:cNvSpPr/>
            <p:nvPr/>
          </p:nvSpPr>
          <p:spPr>
            <a:xfrm>
              <a:off x="9752388" y="4487941"/>
              <a:ext cx="450735" cy="374571"/>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algn="ctr" defTabSz="466713" fontAlgn="auto">
                <a:spcBef>
                  <a:spcPts val="150"/>
                </a:spcBef>
                <a:spcAft>
                  <a:spcPts val="150"/>
                </a:spcAft>
                <a:defRPr/>
              </a:pPr>
              <a:r>
                <a:rPr lang="en-US" sz="825" dirty="0">
                  <a:solidFill>
                    <a:srgbClr val="001965"/>
                  </a:solidFill>
                  <a:latin typeface="Apis For Office"/>
                </a:rPr>
                <a:t>Basal </a:t>
              </a:r>
              <a:br>
                <a:rPr lang="en-US" sz="825" dirty="0">
                  <a:solidFill>
                    <a:srgbClr val="001965"/>
                  </a:solidFill>
                  <a:latin typeface="Apis For Office"/>
                </a:rPr>
              </a:br>
              <a:r>
                <a:rPr lang="en-US" sz="825" dirty="0">
                  <a:solidFill>
                    <a:srgbClr val="001965"/>
                  </a:solidFill>
                  <a:latin typeface="Apis For Office"/>
                </a:rPr>
                <a:t>+ bolus</a:t>
              </a:r>
              <a:endParaRPr lang="en-GB" sz="825" dirty="0">
                <a:solidFill>
                  <a:srgbClr val="001965"/>
                </a:solidFill>
                <a:latin typeface="Apis For Office"/>
              </a:endParaRPr>
            </a:p>
          </p:txBody>
        </p:sp>
      </p:grpSp>
      <p:grpSp>
        <p:nvGrpSpPr>
          <p:cNvPr id="136" name="Group 135">
            <a:extLst>
              <a:ext uri="{FF2B5EF4-FFF2-40B4-BE49-F238E27FC236}">
                <a16:creationId xmlns:a16="http://schemas.microsoft.com/office/drawing/2014/main" id="{382E814E-3E9B-426D-9D58-C77ACA75A07A}"/>
              </a:ext>
            </a:extLst>
          </p:cNvPr>
          <p:cNvGrpSpPr/>
          <p:nvPr/>
        </p:nvGrpSpPr>
        <p:grpSpPr>
          <a:xfrm>
            <a:off x="3562485" y="4416896"/>
            <a:ext cx="2112785" cy="280928"/>
            <a:chOff x="7386077" y="4487941"/>
            <a:chExt cx="2817046" cy="374571"/>
          </a:xfrm>
        </p:grpSpPr>
        <p:sp>
          <p:nvSpPr>
            <p:cNvPr id="137" name="Rectangle: Rounded Corners 136">
              <a:extLst>
                <a:ext uri="{FF2B5EF4-FFF2-40B4-BE49-F238E27FC236}">
                  <a16:creationId xmlns:a16="http://schemas.microsoft.com/office/drawing/2014/main" id="{25A91DCB-C1B5-48FF-9A38-AAF10CBD357E}"/>
                </a:ext>
              </a:extLst>
            </p:cNvPr>
            <p:cNvSpPr/>
            <p:nvPr/>
          </p:nvSpPr>
          <p:spPr>
            <a:xfrm>
              <a:off x="7386077" y="4487941"/>
              <a:ext cx="320548"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OAD</a:t>
              </a:r>
              <a:endParaRPr lang="en-GB" sz="825" dirty="0">
                <a:solidFill>
                  <a:srgbClr val="001965"/>
                </a:solidFill>
                <a:latin typeface="Apis For Office"/>
              </a:endParaRPr>
            </a:p>
          </p:txBody>
        </p:sp>
        <p:sp>
          <p:nvSpPr>
            <p:cNvPr id="138" name="Rectangle: Rounded Corners 137">
              <a:extLst>
                <a:ext uri="{FF2B5EF4-FFF2-40B4-BE49-F238E27FC236}">
                  <a16:creationId xmlns:a16="http://schemas.microsoft.com/office/drawing/2014/main" id="{2D374E33-1241-4B72-B4D7-DBCDD337C0CA}"/>
                </a:ext>
              </a:extLst>
            </p:cNvPr>
            <p:cNvSpPr/>
            <p:nvPr/>
          </p:nvSpPr>
          <p:spPr>
            <a:xfrm>
              <a:off x="7975869" y="4487941"/>
              <a:ext cx="318852"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Basal</a:t>
              </a:r>
              <a:endParaRPr lang="en-GB" sz="825" dirty="0">
                <a:solidFill>
                  <a:srgbClr val="001965"/>
                </a:solidFill>
                <a:latin typeface="Apis For Office"/>
              </a:endParaRPr>
            </a:p>
          </p:txBody>
        </p:sp>
        <p:sp>
          <p:nvSpPr>
            <p:cNvPr id="139" name="Rectangle: Rounded Corners 138">
              <a:extLst>
                <a:ext uri="{FF2B5EF4-FFF2-40B4-BE49-F238E27FC236}">
                  <a16:creationId xmlns:a16="http://schemas.microsoft.com/office/drawing/2014/main" id="{3DCD17F3-5C32-4502-9705-840BE4D1DB31}"/>
                </a:ext>
              </a:extLst>
            </p:cNvPr>
            <p:cNvSpPr/>
            <p:nvPr/>
          </p:nvSpPr>
          <p:spPr>
            <a:xfrm>
              <a:off x="8458021" y="4487941"/>
              <a:ext cx="541040"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GLP-1 RA</a:t>
              </a:r>
              <a:endParaRPr lang="en-GB" sz="825" dirty="0">
                <a:solidFill>
                  <a:srgbClr val="001965"/>
                </a:solidFill>
                <a:latin typeface="Apis For Office"/>
              </a:endParaRPr>
            </a:p>
          </p:txBody>
        </p:sp>
        <p:sp>
          <p:nvSpPr>
            <p:cNvPr id="140" name="Rectangle: Rounded Corners 139">
              <a:extLst>
                <a:ext uri="{FF2B5EF4-FFF2-40B4-BE49-F238E27FC236}">
                  <a16:creationId xmlns:a16="http://schemas.microsoft.com/office/drawing/2014/main" id="{6927FD1D-CBC4-4A3F-91F0-FDCFF36E74CD}"/>
                </a:ext>
              </a:extLst>
            </p:cNvPr>
            <p:cNvSpPr/>
            <p:nvPr/>
          </p:nvSpPr>
          <p:spPr>
            <a:xfrm>
              <a:off x="9145299" y="4487941"/>
              <a:ext cx="415144" cy="187286"/>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defTabSz="466713" fontAlgn="auto">
                <a:spcBef>
                  <a:spcPts val="150"/>
                </a:spcBef>
                <a:spcAft>
                  <a:spcPts val="150"/>
                </a:spcAft>
                <a:defRPr/>
              </a:pPr>
              <a:r>
                <a:rPr lang="en-US" sz="825" dirty="0">
                  <a:solidFill>
                    <a:srgbClr val="001965"/>
                  </a:solidFill>
                  <a:latin typeface="Apis For Office"/>
                </a:rPr>
                <a:t>Premix</a:t>
              </a:r>
              <a:endParaRPr lang="en-GB" sz="825" dirty="0">
                <a:solidFill>
                  <a:srgbClr val="001965"/>
                </a:solidFill>
                <a:latin typeface="Apis For Office"/>
              </a:endParaRPr>
            </a:p>
          </p:txBody>
        </p:sp>
        <p:sp>
          <p:nvSpPr>
            <p:cNvPr id="141" name="Rectangle: Rounded Corners 140">
              <a:extLst>
                <a:ext uri="{FF2B5EF4-FFF2-40B4-BE49-F238E27FC236}">
                  <a16:creationId xmlns:a16="http://schemas.microsoft.com/office/drawing/2014/main" id="{8FE6794D-1DFD-4497-AB0B-08FF345B9FBD}"/>
                </a:ext>
              </a:extLst>
            </p:cNvPr>
            <p:cNvSpPr/>
            <p:nvPr/>
          </p:nvSpPr>
          <p:spPr>
            <a:xfrm>
              <a:off x="9752388" y="4487941"/>
              <a:ext cx="450735" cy="374571"/>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0" tIns="0" rIns="0" bIns="0" numCol="1" spcCol="1270" anchor="ctr" anchorCtr="0">
              <a:spAutoFit/>
            </a:bodyPr>
            <a:lstStyle/>
            <a:p>
              <a:pPr algn="ctr" defTabSz="466713" fontAlgn="auto">
                <a:spcBef>
                  <a:spcPts val="150"/>
                </a:spcBef>
                <a:spcAft>
                  <a:spcPts val="150"/>
                </a:spcAft>
                <a:defRPr/>
              </a:pPr>
              <a:r>
                <a:rPr lang="en-US" sz="825" dirty="0">
                  <a:solidFill>
                    <a:srgbClr val="001965"/>
                  </a:solidFill>
                  <a:latin typeface="Apis For Office"/>
                </a:rPr>
                <a:t>Basal </a:t>
              </a:r>
              <a:br>
                <a:rPr lang="en-US" sz="825" dirty="0">
                  <a:solidFill>
                    <a:srgbClr val="001965"/>
                  </a:solidFill>
                  <a:latin typeface="Apis For Office"/>
                </a:rPr>
              </a:br>
              <a:r>
                <a:rPr lang="en-US" sz="825" dirty="0">
                  <a:solidFill>
                    <a:srgbClr val="001965"/>
                  </a:solidFill>
                  <a:latin typeface="Apis For Office"/>
                </a:rPr>
                <a:t>+ bolus</a:t>
              </a:r>
              <a:endParaRPr lang="en-GB" sz="825" dirty="0">
                <a:solidFill>
                  <a:srgbClr val="001965"/>
                </a:solidFill>
                <a:latin typeface="Apis For Office"/>
              </a:endParaRPr>
            </a:p>
          </p:txBody>
        </p:sp>
      </p:grpSp>
      <p:sp>
        <p:nvSpPr>
          <p:cNvPr id="142" name="Rectangle: Rounded Corners 141">
            <a:extLst>
              <a:ext uri="{FF2B5EF4-FFF2-40B4-BE49-F238E27FC236}">
                <a16:creationId xmlns:a16="http://schemas.microsoft.com/office/drawing/2014/main" id="{D0FB984D-B8B7-4BAA-AFEF-A5F59B9619D9}"/>
              </a:ext>
            </a:extLst>
          </p:cNvPr>
          <p:cNvSpPr/>
          <p:nvPr/>
        </p:nvSpPr>
        <p:spPr>
          <a:xfrm>
            <a:off x="-127956" y="4640228"/>
            <a:ext cx="1238810" cy="434785"/>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68859" tIns="68859" rIns="68859" bIns="68859" numCol="1" spcCol="1270" anchor="ctr" anchorCtr="0">
            <a:spAutoFit/>
          </a:bodyPr>
          <a:lstStyle/>
          <a:p>
            <a:pPr algn="r" defTabSz="466713" fontAlgn="auto">
              <a:spcBef>
                <a:spcPts val="150"/>
              </a:spcBef>
              <a:spcAft>
                <a:spcPts val="150"/>
              </a:spcAft>
              <a:defRPr/>
            </a:pPr>
            <a:r>
              <a:rPr lang="en-US" sz="825" dirty="0">
                <a:solidFill>
                  <a:srgbClr val="001965"/>
                </a:solidFill>
                <a:latin typeface="Apis For Office"/>
              </a:rPr>
              <a:t>Number of patients</a:t>
            </a:r>
            <a:br>
              <a:rPr lang="en-US" sz="825" dirty="0">
                <a:solidFill>
                  <a:srgbClr val="001965"/>
                </a:solidFill>
                <a:latin typeface="Apis For Office"/>
              </a:rPr>
            </a:br>
            <a:r>
              <a:rPr lang="en-US" sz="825" dirty="0">
                <a:solidFill>
                  <a:srgbClr val="001965"/>
                </a:solidFill>
                <a:latin typeface="Apis For Office"/>
              </a:rPr>
              <a:t>with an event:</a:t>
            </a:r>
            <a:endParaRPr lang="en-GB" sz="825" dirty="0">
              <a:solidFill>
                <a:srgbClr val="001965"/>
              </a:solidFill>
              <a:latin typeface="Apis For Office"/>
            </a:endParaRPr>
          </a:p>
        </p:txBody>
      </p:sp>
      <p:sp>
        <p:nvSpPr>
          <p:cNvPr id="143" name="Rectangle: Rounded Corners 142">
            <a:extLst>
              <a:ext uri="{FF2B5EF4-FFF2-40B4-BE49-F238E27FC236}">
                <a16:creationId xmlns:a16="http://schemas.microsoft.com/office/drawing/2014/main" id="{AFA0AB65-1C80-404F-9E08-3F02B5908819}"/>
              </a:ext>
            </a:extLst>
          </p:cNvPr>
          <p:cNvSpPr/>
          <p:nvPr/>
        </p:nvSpPr>
        <p:spPr>
          <a:xfrm>
            <a:off x="726660" y="4188339"/>
            <a:ext cx="217705" cy="296353"/>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r" defTabSz="466713" fontAlgn="auto">
              <a:spcBef>
                <a:spcPts val="150"/>
              </a:spcBef>
              <a:spcAft>
                <a:spcPts val="150"/>
              </a:spcAft>
              <a:defRPr/>
            </a:pPr>
            <a:r>
              <a:rPr lang="en-US" sz="900" dirty="0">
                <a:solidFill>
                  <a:srgbClr val="001965"/>
                </a:solidFill>
                <a:latin typeface="Apis For Office"/>
              </a:rPr>
              <a:t>0</a:t>
            </a:r>
            <a:endParaRPr lang="en-GB" sz="900" dirty="0">
              <a:solidFill>
                <a:srgbClr val="001965"/>
              </a:solidFill>
              <a:latin typeface="Apis For Office"/>
            </a:endParaRPr>
          </a:p>
        </p:txBody>
      </p:sp>
      <p:sp>
        <p:nvSpPr>
          <p:cNvPr id="144" name="Rectangle: Rounded Corners 143">
            <a:extLst>
              <a:ext uri="{FF2B5EF4-FFF2-40B4-BE49-F238E27FC236}">
                <a16:creationId xmlns:a16="http://schemas.microsoft.com/office/drawing/2014/main" id="{A096B234-8432-4393-A819-2D170054405A}"/>
              </a:ext>
            </a:extLst>
          </p:cNvPr>
          <p:cNvSpPr/>
          <p:nvPr/>
        </p:nvSpPr>
        <p:spPr>
          <a:xfrm rot="16200000">
            <a:off x="-253708" y="3207880"/>
            <a:ext cx="1403207" cy="332629"/>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ctr" defTabSz="466713" fontAlgn="auto">
              <a:spcBef>
                <a:spcPts val="150"/>
              </a:spcBef>
              <a:spcAft>
                <a:spcPts val="150"/>
              </a:spcAft>
              <a:defRPr/>
            </a:pPr>
            <a:r>
              <a:rPr lang="en-US" sz="1050" dirty="0">
                <a:solidFill>
                  <a:srgbClr val="001965"/>
                </a:solidFill>
                <a:latin typeface="Apis For Office"/>
              </a:rPr>
              <a:t>Percentage of patients</a:t>
            </a:r>
            <a:endParaRPr lang="en-GB" sz="1050" dirty="0">
              <a:solidFill>
                <a:srgbClr val="001965"/>
              </a:solidFill>
              <a:latin typeface="Apis For Office"/>
            </a:endParaRPr>
          </a:p>
        </p:txBody>
      </p:sp>
      <p:cxnSp>
        <p:nvCxnSpPr>
          <p:cNvPr id="177" name="Straight Connector 176">
            <a:extLst>
              <a:ext uri="{FF2B5EF4-FFF2-40B4-BE49-F238E27FC236}">
                <a16:creationId xmlns:a16="http://schemas.microsoft.com/office/drawing/2014/main" id="{FE81357C-A831-437F-8778-128F22A210BA}"/>
              </a:ext>
            </a:extLst>
          </p:cNvPr>
          <p:cNvCxnSpPr>
            <a:cxnSpLocks/>
          </p:cNvCxnSpPr>
          <p:nvPr/>
        </p:nvCxnSpPr>
        <p:spPr>
          <a:xfrm>
            <a:off x="944365" y="2386748"/>
            <a:ext cx="0" cy="19980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4" name="Rectangle: Rounded Corners 53">
            <a:extLst>
              <a:ext uri="{FF2B5EF4-FFF2-40B4-BE49-F238E27FC236}">
                <a16:creationId xmlns:a16="http://schemas.microsoft.com/office/drawing/2014/main" id="{5221F6F9-BB46-4569-900B-0F2A10BE396B}"/>
              </a:ext>
            </a:extLst>
          </p:cNvPr>
          <p:cNvSpPr/>
          <p:nvPr/>
        </p:nvSpPr>
        <p:spPr>
          <a:xfrm>
            <a:off x="708753" y="2246254"/>
            <a:ext cx="217705" cy="296353"/>
          </a:xfrm>
          <a:prstGeom prst="roundRect">
            <a:avLst/>
          </a:prstGeom>
          <a:noFill/>
          <a:ln>
            <a:noFill/>
          </a:ln>
        </p:spPr>
        <p:style>
          <a:lnRef idx="2">
            <a:schemeClr val="accent2">
              <a:tint val="99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none" lIns="68859" tIns="68859" rIns="68859" bIns="68859" numCol="1" spcCol="1270" anchor="ctr" anchorCtr="0">
            <a:spAutoFit/>
          </a:bodyPr>
          <a:lstStyle/>
          <a:p>
            <a:pPr algn="r" defTabSz="466713" fontAlgn="auto">
              <a:spcBef>
                <a:spcPts val="150"/>
              </a:spcBef>
              <a:spcAft>
                <a:spcPts val="150"/>
              </a:spcAft>
              <a:defRPr/>
            </a:pPr>
            <a:r>
              <a:rPr lang="en-US" sz="900" dirty="0">
                <a:solidFill>
                  <a:srgbClr val="001965"/>
                </a:solidFill>
                <a:latin typeface="Apis For Office"/>
              </a:rPr>
              <a:t>5</a:t>
            </a:r>
            <a:endParaRPr lang="en-GB" sz="900" dirty="0">
              <a:solidFill>
                <a:srgbClr val="001965"/>
              </a:solidFill>
              <a:latin typeface="Apis For Office"/>
            </a:endParaRPr>
          </a:p>
        </p:txBody>
      </p:sp>
      <p:cxnSp>
        <p:nvCxnSpPr>
          <p:cNvPr id="176" name="Straight Connector 175">
            <a:extLst>
              <a:ext uri="{FF2B5EF4-FFF2-40B4-BE49-F238E27FC236}">
                <a16:creationId xmlns:a16="http://schemas.microsoft.com/office/drawing/2014/main" id="{F22CAC86-B667-43B5-8F48-071A7C24CE7C}"/>
              </a:ext>
            </a:extLst>
          </p:cNvPr>
          <p:cNvCxnSpPr>
            <a:cxnSpLocks/>
          </p:cNvCxnSpPr>
          <p:nvPr/>
        </p:nvCxnSpPr>
        <p:spPr>
          <a:xfrm flipH="1">
            <a:off x="944364" y="4350746"/>
            <a:ext cx="4856697"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3290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2" descr="Papyrus"/>
          <p:cNvSpPr>
            <a:spLocks noChangeArrowheads="1"/>
          </p:cNvSpPr>
          <p:nvPr/>
        </p:nvSpPr>
        <p:spPr bwMode="auto">
          <a:xfrm>
            <a:off x="0" y="0"/>
            <a:ext cx="9144000" cy="6858000"/>
          </a:xfrm>
          <a:prstGeom prst="rect">
            <a:avLst/>
          </a:prstGeom>
          <a:noFill/>
          <a:ln w="9525">
            <a:noFill/>
            <a:miter lim="800000"/>
            <a:headEnd/>
            <a:tailEnd/>
          </a:ln>
        </p:spPr>
        <p:txBody>
          <a:bodyPr wrap="none" anchor="ctr"/>
          <a:lstStyle/>
          <a:p>
            <a:pPr algn="ctr"/>
            <a:endParaRPr lang="en-ZA"/>
          </a:p>
        </p:txBody>
      </p:sp>
      <p:grpSp>
        <p:nvGrpSpPr>
          <p:cNvPr id="3" name="Group 3"/>
          <p:cNvGrpSpPr>
            <a:grpSpLocks/>
          </p:cNvGrpSpPr>
          <p:nvPr/>
        </p:nvGrpSpPr>
        <p:grpSpPr bwMode="auto">
          <a:xfrm>
            <a:off x="1163638" y="1182688"/>
            <a:ext cx="7010400" cy="1031875"/>
            <a:chOff x="1323" y="1019"/>
            <a:chExt cx="3605" cy="542"/>
          </a:xfrm>
        </p:grpSpPr>
        <p:grpSp>
          <p:nvGrpSpPr>
            <p:cNvPr id="4" name="Group 4"/>
            <p:cNvGrpSpPr>
              <a:grpSpLocks/>
            </p:cNvGrpSpPr>
            <p:nvPr/>
          </p:nvGrpSpPr>
          <p:grpSpPr bwMode="auto">
            <a:xfrm>
              <a:off x="1323" y="1023"/>
              <a:ext cx="3605" cy="538"/>
              <a:chOff x="1536" y="1311"/>
              <a:chExt cx="3552" cy="945"/>
            </a:xfrm>
          </p:grpSpPr>
          <p:sp>
            <p:nvSpPr>
              <p:cNvPr id="8" name="Oval 5"/>
              <p:cNvSpPr>
                <a:spLocks noChangeArrowheads="1"/>
              </p:cNvSpPr>
              <p:nvPr/>
            </p:nvSpPr>
            <p:spPr bwMode="auto">
              <a:xfrm>
                <a:off x="2736" y="1311"/>
                <a:ext cx="2352" cy="945"/>
              </a:xfrm>
              <a:prstGeom prst="ellipse">
                <a:avLst/>
              </a:prstGeom>
              <a:solidFill>
                <a:srgbClr val="FFFF00"/>
              </a:solidFill>
              <a:ln w="9525">
                <a:round/>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wrap="none" anchor="ctr">
                <a:flatTx/>
              </a:bodyPr>
              <a:lstStyle/>
              <a:p>
                <a:pPr algn="ctr"/>
                <a:endParaRPr lang="en-ZA"/>
              </a:p>
            </p:txBody>
          </p:sp>
          <p:sp>
            <p:nvSpPr>
              <p:cNvPr id="9" name="Oval 6"/>
              <p:cNvSpPr>
                <a:spLocks noChangeArrowheads="1"/>
              </p:cNvSpPr>
              <p:nvPr/>
            </p:nvSpPr>
            <p:spPr bwMode="auto">
              <a:xfrm>
                <a:off x="1536" y="1311"/>
                <a:ext cx="2352" cy="945"/>
              </a:xfrm>
              <a:prstGeom prst="ellipse">
                <a:avLst/>
              </a:prstGeom>
              <a:solidFill>
                <a:srgbClr val="00CCFF"/>
              </a:solidFill>
              <a:ln w="9525">
                <a:round/>
                <a:headEnd/>
                <a:tailEnd/>
              </a:ln>
              <a:scene3d>
                <a:camera prst="legacyObliqueTopRight"/>
                <a:lightRig rig="legacyFlat3" dir="b"/>
              </a:scene3d>
              <a:sp3d extrusionH="430200" prstMaterial="legacyMatte">
                <a:bevelT w="13500" h="13500" prst="angle"/>
                <a:bevelB w="13500" h="13500" prst="angle"/>
                <a:extrusionClr>
                  <a:srgbClr val="00CCFF"/>
                </a:extrusionClr>
              </a:sp3d>
            </p:spPr>
            <p:txBody>
              <a:bodyPr wrap="none" anchor="ctr">
                <a:flatTx/>
              </a:bodyPr>
              <a:lstStyle/>
              <a:p>
                <a:pPr algn="ctr"/>
                <a:endParaRPr lang="en-ZA"/>
              </a:p>
            </p:txBody>
          </p:sp>
          <p:sp>
            <p:nvSpPr>
              <p:cNvPr id="10" name="Oval 7"/>
              <p:cNvSpPr>
                <a:spLocks noChangeArrowheads="1"/>
              </p:cNvSpPr>
              <p:nvPr/>
            </p:nvSpPr>
            <p:spPr bwMode="auto">
              <a:xfrm>
                <a:off x="2688" y="1311"/>
                <a:ext cx="2352" cy="945"/>
              </a:xfrm>
              <a:prstGeom prst="ellipse">
                <a:avLst/>
              </a:prstGeom>
              <a:solidFill>
                <a:srgbClr val="FFFF00">
                  <a:alpha val="50195"/>
                </a:srgbClr>
              </a:solidFill>
              <a:ln w="9525">
                <a:round/>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wrap="none" anchor="ctr">
                <a:flatTx/>
              </a:bodyPr>
              <a:lstStyle/>
              <a:p>
                <a:pPr algn="ctr"/>
                <a:endParaRPr lang="en-ZA"/>
              </a:p>
            </p:txBody>
          </p:sp>
        </p:grpSp>
        <p:sp>
          <p:nvSpPr>
            <p:cNvPr id="5" name="Text Box 8"/>
            <p:cNvSpPr txBox="1">
              <a:spLocks noChangeArrowheads="1"/>
            </p:cNvSpPr>
            <p:nvPr/>
          </p:nvSpPr>
          <p:spPr bwMode="auto">
            <a:xfrm>
              <a:off x="1560" y="1021"/>
              <a:ext cx="923" cy="432"/>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lgn="ctr" eaLnBrk="0" hangingPunct="0">
                <a:defRPr/>
              </a:pPr>
              <a:r>
                <a:rPr lang="en-US" sz="2400">
                  <a:solidFill>
                    <a:srgbClr val="FFFF00"/>
                  </a:solidFill>
                </a:rPr>
                <a:t>Insulin</a:t>
              </a:r>
            </a:p>
            <a:p>
              <a:pPr algn="ctr" eaLnBrk="0" hangingPunct="0">
                <a:defRPr/>
              </a:pPr>
              <a:r>
                <a:rPr lang="en-US" sz="2400">
                  <a:solidFill>
                    <a:srgbClr val="FFFF00"/>
                  </a:solidFill>
                </a:rPr>
                <a:t>Resistance</a:t>
              </a:r>
              <a:endParaRPr lang="en-US" sz="2000">
                <a:solidFill>
                  <a:srgbClr val="FFFF00"/>
                </a:solidFill>
              </a:endParaRPr>
            </a:p>
          </p:txBody>
        </p:sp>
        <p:sp>
          <p:nvSpPr>
            <p:cNvPr id="6" name="Text Box 9"/>
            <p:cNvSpPr txBox="1">
              <a:spLocks noChangeArrowheads="1"/>
            </p:cNvSpPr>
            <p:nvPr/>
          </p:nvSpPr>
          <p:spPr bwMode="auto">
            <a:xfrm>
              <a:off x="2762" y="1029"/>
              <a:ext cx="749" cy="432"/>
            </a:xfrm>
            <a:prstGeom prst="rect">
              <a:avLst/>
            </a:prstGeom>
            <a:noFill/>
            <a:ln w="9525">
              <a:noFill/>
              <a:miter lim="800000"/>
              <a:headEnd/>
              <a:tailEnd/>
            </a:ln>
            <a:effectLst/>
          </p:spPr>
          <p:txBody>
            <a:bodyPr wrap="none">
              <a:spAutoFit/>
            </a:bodyPr>
            <a:lstStyle/>
            <a:p>
              <a:pPr algn="ctr" eaLnBrk="0" hangingPunct="0">
                <a:defRPr/>
              </a:pPr>
              <a:r>
                <a:rPr lang="en-US" sz="2400">
                  <a:solidFill>
                    <a:srgbClr val="000066"/>
                  </a:solidFill>
                  <a:effectLst>
                    <a:outerShdw blurRad="38100" dist="38100" dir="2700000" algn="tl">
                      <a:srgbClr val="FFFFFF"/>
                    </a:outerShdw>
                  </a:effectLst>
                </a:rPr>
                <a:t>Type 2 </a:t>
              </a:r>
            </a:p>
            <a:p>
              <a:pPr algn="ctr" eaLnBrk="0" hangingPunct="0">
                <a:defRPr/>
              </a:pPr>
              <a:r>
                <a:rPr lang="en-US" sz="2400">
                  <a:solidFill>
                    <a:srgbClr val="000066"/>
                  </a:solidFill>
                  <a:effectLst>
                    <a:outerShdw blurRad="38100" dist="38100" dir="2700000" algn="tl">
                      <a:srgbClr val="FFFFFF"/>
                    </a:outerShdw>
                  </a:effectLst>
                </a:rPr>
                <a:t>Diabetes</a:t>
              </a:r>
              <a:endParaRPr lang="en-US" sz="2000">
                <a:solidFill>
                  <a:srgbClr val="000066"/>
                </a:solidFill>
                <a:effectLst>
                  <a:outerShdw blurRad="38100" dist="38100" dir="2700000" algn="tl">
                    <a:srgbClr val="FFFFFF"/>
                  </a:outerShdw>
                </a:effectLst>
              </a:endParaRPr>
            </a:p>
          </p:txBody>
        </p:sp>
        <p:sp>
          <p:nvSpPr>
            <p:cNvPr id="7" name="Text Box 10"/>
            <p:cNvSpPr txBox="1">
              <a:spLocks noChangeArrowheads="1"/>
            </p:cNvSpPr>
            <p:nvPr/>
          </p:nvSpPr>
          <p:spPr bwMode="auto">
            <a:xfrm>
              <a:off x="3707" y="1019"/>
              <a:ext cx="1000" cy="432"/>
            </a:xfrm>
            <a:prstGeom prst="rect">
              <a:avLst/>
            </a:prstGeom>
            <a:noFill/>
            <a:ln w="9525">
              <a:noFill/>
              <a:miter lim="800000"/>
              <a:headEnd/>
              <a:tailEnd/>
            </a:ln>
            <a:effectLst/>
          </p:spPr>
          <p:txBody>
            <a:bodyPr wrap="none">
              <a:spAutoFit/>
            </a:bodyPr>
            <a:lstStyle/>
            <a:p>
              <a:pPr algn="ctr" eaLnBrk="0" hangingPunct="0">
                <a:defRPr/>
              </a:pPr>
              <a:r>
                <a:rPr lang="en-US" sz="2400">
                  <a:solidFill>
                    <a:srgbClr val="000066"/>
                  </a:solidFill>
                  <a:effectLst>
                    <a:outerShdw blurRad="38100" dist="38100" dir="2700000" algn="tl">
                      <a:srgbClr val="FFFFFF"/>
                    </a:outerShdw>
                  </a:effectLst>
                  <a:latin typeface="Symbol" pitchFamily="18" charset="2"/>
                  <a:cs typeface="Times New Roman" pitchFamily="18" charset="0"/>
                </a:rPr>
                <a:t>b</a:t>
              </a:r>
              <a:r>
                <a:rPr lang="en-US" sz="2400">
                  <a:solidFill>
                    <a:srgbClr val="000066"/>
                  </a:solidFill>
                  <a:effectLst>
                    <a:outerShdw blurRad="38100" dist="38100" dir="2700000" algn="tl">
                      <a:srgbClr val="FFFFFF"/>
                    </a:outerShdw>
                  </a:effectLst>
                  <a:cs typeface="Times New Roman" pitchFamily="18" charset="0"/>
                </a:rPr>
                <a:t>-cell</a:t>
              </a:r>
            </a:p>
            <a:p>
              <a:pPr algn="ctr" eaLnBrk="0" hangingPunct="0">
                <a:defRPr/>
              </a:pPr>
              <a:r>
                <a:rPr lang="en-US" sz="2400">
                  <a:solidFill>
                    <a:srgbClr val="000066"/>
                  </a:solidFill>
                  <a:effectLst>
                    <a:outerShdw blurRad="38100" dist="38100" dir="2700000" algn="tl">
                      <a:srgbClr val="FFFFFF"/>
                    </a:outerShdw>
                  </a:effectLst>
                  <a:cs typeface="Times New Roman" pitchFamily="18" charset="0"/>
                </a:rPr>
                <a:t>Dysfunction</a:t>
              </a:r>
              <a:endParaRPr lang="en-US" sz="2400">
                <a:solidFill>
                  <a:srgbClr val="000066"/>
                </a:solidFill>
                <a:effectLst>
                  <a:outerShdw blurRad="38100" dist="38100" dir="2700000" algn="tl">
                    <a:srgbClr val="FFFFFF"/>
                  </a:outerShdw>
                </a:effectLst>
              </a:endParaRPr>
            </a:p>
          </p:txBody>
        </p:sp>
      </p:grpSp>
      <p:grpSp>
        <p:nvGrpSpPr>
          <p:cNvPr id="11" name="Group 11"/>
          <p:cNvGrpSpPr>
            <a:grpSpLocks/>
          </p:cNvGrpSpPr>
          <p:nvPr/>
        </p:nvGrpSpPr>
        <p:grpSpPr bwMode="auto">
          <a:xfrm>
            <a:off x="1009650" y="2722563"/>
            <a:ext cx="7483475" cy="2989262"/>
            <a:chOff x="384" y="1934"/>
            <a:chExt cx="5616" cy="1964"/>
          </a:xfrm>
        </p:grpSpPr>
        <p:sp>
          <p:nvSpPr>
            <p:cNvPr id="12" name="Line 12"/>
            <p:cNvSpPr>
              <a:spLocks noChangeShapeType="1"/>
            </p:cNvSpPr>
            <p:nvPr/>
          </p:nvSpPr>
          <p:spPr bwMode="auto">
            <a:xfrm>
              <a:off x="384" y="1934"/>
              <a:ext cx="0" cy="1964"/>
            </a:xfrm>
            <a:prstGeom prst="line">
              <a:avLst/>
            </a:prstGeom>
            <a:noFill/>
            <a:ln w="76200">
              <a:solidFill>
                <a:srgbClr val="FF0066"/>
              </a:solidFill>
              <a:round/>
              <a:headEnd/>
              <a:tailEnd/>
            </a:ln>
            <a:scene3d>
              <a:camera prst="legacyObliqueTopRight"/>
              <a:lightRig rig="legacyFlat3" dir="b"/>
            </a:scene3d>
            <a:sp3d extrusionH="1801800" prstMaterial="legacyMatte">
              <a:bevelT w="13500" h="13500" prst="angle"/>
              <a:bevelB w="13500" h="13500" prst="angle"/>
              <a:extrusionClr>
                <a:srgbClr val="FFCCFF"/>
              </a:extrusionClr>
            </a:sp3d>
          </p:spPr>
          <p:txBody>
            <a:bodyPr>
              <a:flatTx/>
            </a:bodyPr>
            <a:lstStyle/>
            <a:p>
              <a:endParaRPr lang="en-ZA"/>
            </a:p>
          </p:txBody>
        </p:sp>
        <p:sp>
          <p:nvSpPr>
            <p:cNvPr id="13" name="Line 13"/>
            <p:cNvSpPr>
              <a:spLocks noChangeShapeType="1"/>
            </p:cNvSpPr>
            <p:nvPr/>
          </p:nvSpPr>
          <p:spPr bwMode="auto">
            <a:xfrm>
              <a:off x="384" y="3888"/>
              <a:ext cx="5616" cy="0"/>
            </a:xfrm>
            <a:prstGeom prst="line">
              <a:avLst/>
            </a:prstGeom>
            <a:noFill/>
            <a:ln w="76200">
              <a:solidFill>
                <a:srgbClr val="FF0066"/>
              </a:solidFill>
              <a:round/>
              <a:headEnd/>
              <a:tailEnd/>
            </a:ln>
            <a:scene3d>
              <a:camera prst="legacyObliqueTopRight"/>
              <a:lightRig rig="legacyFlat3" dir="b"/>
            </a:scene3d>
            <a:sp3d extrusionH="1801800" prstMaterial="legacyMatte">
              <a:bevelT w="13500" h="13500" prst="angle"/>
              <a:bevelB w="13500" h="13500" prst="angle"/>
              <a:extrusionClr>
                <a:srgbClr val="FFCCFF"/>
              </a:extrusionClr>
            </a:sp3d>
          </p:spPr>
          <p:txBody>
            <a:bodyPr>
              <a:flatTx/>
            </a:bodyPr>
            <a:lstStyle/>
            <a:p>
              <a:endParaRPr lang="en-ZA"/>
            </a:p>
          </p:txBody>
        </p:sp>
      </p:grpSp>
      <p:sp>
        <p:nvSpPr>
          <p:cNvPr id="14" name="Freeform 13"/>
          <p:cNvSpPr>
            <a:spLocks/>
          </p:cNvSpPr>
          <p:nvPr/>
        </p:nvSpPr>
        <p:spPr bwMode="auto">
          <a:xfrm>
            <a:off x="1262063" y="3082925"/>
            <a:ext cx="6992937" cy="2105025"/>
          </a:xfrm>
          <a:custGeom>
            <a:avLst/>
            <a:gdLst>
              <a:gd name="T0" fmla="*/ 0 w 5309"/>
              <a:gd name="T1" fmla="*/ 22376 h 1223"/>
              <a:gd name="T2" fmla="*/ 538729 w 5309"/>
              <a:gd name="T3" fmla="*/ 280555 h 1223"/>
              <a:gd name="T4" fmla="*/ 2000804 w 5309"/>
              <a:gd name="T5" fmla="*/ 1703986 h 1223"/>
              <a:gd name="T6" fmla="*/ 6992937 w 5309"/>
              <a:gd name="T7" fmla="*/ 2105025 h 1223"/>
              <a:gd name="T8" fmla="*/ 0 60000 65536"/>
              <a:gd name="T9" fmla="*/ 0 60000 65536"/>
              <a:gd name="T10" fmla="*/ 0 60000 65536"/>
              <a:gd name="T11" fmla="*/ 0 60000 65536"/>
              <a:gd name="T12" fmla="*/ 0 w 5309"/>
              <a:gd name="T13" fmla="*/ 0 h 1223"/>
              <a:gd name="T14" fmla="*/ 5309 w 5309"/>
              <a:gd name="T15" fmla="*/ 1223 h 1223"/>
            </a:gdLst>
            <a:ahLst/>
            <a:cxnLst>
              <a:cxn ang="T8">
                <a:pos x="T0" y="T1"/>
              </a:cxn>
              <a:cxn ang="T9">
                <a:pos x="T2" y="T3"/>
              </a:cxn>
              <a:cxn ang="T10">
                <a:pos x="T4" y="T5"/>
              </a:cxn>
              <a:cxn ang="T11">
                <a:pos x="T6" y="T7"/>
              </a:cxn>
            </a:cxnLst>
            <a:rect l="T12" t="T13" r="T14" b="T15"/>
            <a:pathLst>
              <a:path w="5309" h="1223">
                <a:moveTo>
                  <a:pt x="0" y="13"/>
                </a:moveTo>
                <a:cubicBezTo>
                  <a:pt x="68" y="38"/>
                  <a:pt x="156" y="0"/>
                  <a:pt x="409" y="163"/>
                </a:cubicBezTo>
                <a:cubicBezTo>
                  <a:pt x="662" y="326"/>
                  <a:pt x="702" y="813"/>
                  <a:pt x="1519" y="990"/>
                </a:cubicBezTo>
                <a:cubicBezTo>
                  <a:pt x="2336" y="1167"/>
                  <a:pt x="4520" y="1175"/>
                  <a:pt x="5309" y="1223"/>
                </a:cubicBezTo>
              </a:path>
            </a:pathLst>
          </a:custGeom>
          <a:noFill/>
          <a:ln w="76200">
            <a:solidFill>
              <a:srgbClr val="66FFFF"/>
            </a:solidFill>
            <a:round/>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a:flatTx/>
          </a:bodyPr>
          <a:lstStyle/>
          <a:p>
            <a:pPr algn="ctr"/>
            <a:endParaRPr lang="en-ZA"/>
          </a:p>
        </p:txBody>
      </p:sp>
      <p:sp>
        <p:nvSpPr>
          <p:cNvPr id="15" name="Freeform 14"/>
          <p:cNvSpPr>
            <a:spLocks/>
          </p:cNvSpPr>
          <p:nvPr/>
        </p:nvSpPr>
        <p:spPr bwMode="auto">
          <a:xfrm>
            <a:off x="1327150" y="3027363"/>
            <a:ext cx="7004050" cy="2522537"/>
          </a:xfrm>
          <a:custGeom>
            <a:avLst/>
            <a:gdLst>
              <a:gd name="T0" fmla="*/ 0 w 5320"/>
              <a:gd name="T1" fmla="*/ 2059764 h 1499"/>
              <a:gd name="T2" fmla="*/ 980830 w 5320"/>
              <a:gd name="T3" fmla="*/ 1876337 h 1499"/>
              <a:gd name="T4" fmla="*/ 1948495 w 5320"/>
              <a:gd name="T5" fmla="*/ 265885 h 1499"/>
              <a:gd name="T6" fmla="*/ 3058348 w 5320"/>
              <a:gd name="T7" fmla="*/ 281030 h 1499"/>
              <a:gd name="T8" fmla="*/ 4365682 w 5320"/>
              <a:gd name="T9" fmla="*/ 1445536 h 1499"/>
              <a:gd name="T10" fmla="*/ 5728313 w 5320"/>
              <a:gd name="T11" fmla="*/ 2214582 h 1499"/>
              <a:gd name="T12" fmla="*/ 7004050 w 5320"/>
              <a:gd name="T13" fmla="*/ 2522537 h 1499"/>
              <a:gd name="T14" fmla="*/ 0 60000 65536"/>
              <a:gd name="T15" fmla="*/ 0 60000 65536"/>
              <a:gd name="T16" fmla="*/ 0 60000 65536"/>
              <a:gd name="T17" fmla="*/ 0 60000 65536"/>
              <a:gd name="T18" fmla="*/ 0 60000 65536"/>
              <a:gd name="T19" fmla="*/ 0 60000 65536"/>
              <a:gd name="T20" fmla="*/ 0 60000 65536"/>
              <a:gd name="T21" fmla="*/ 0 w 5320"/>
              <a:gd name="T22" fmla="*/ 0 h 1499"/>
              <a:gd name="T23" fmla="*/ 5320 w 5320"/>
              <a:gd name="T24" fmla="*/ 1499 h 149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320" h="1499">
                <a:moveTo>
                  <a:pt x="0" y="1224"/>
                </a:moveTo>
                <a:cubicBezTo>
                  <a:pt x="124" y="1206"/>
                  <a:pt x="498" y="1293"/>
                  <a:pt x="745" y="1115"/>
                </a:cubicBezTo>
                <a:cubicBezTo>
                  <a:pt x="992" y="937"/>
                  <a:pt x="1217" y="316"/>
                  <a:pt x="1480" y="158"/>
                </a:cubicBezTo>
                <a:cubicBezTo>
                  <a:pt x="1743" y="0"/>
                  <a:pt x="2017" y="50"/>
                  <a:pt x="2323" y="167"/>
                </a:cubicBezTo>
                <a:cubicBezTo>
                  <a:pt x="2629" y="284"/>
                  <a:pt x="2978" y="668"/>
                  <a:pt x="3316" y="859"/>
                </a:cubicBezTo>
                <a:cubicBezTo>
                  <a:pt x="3654" y="1050"/>
                  <a:pt x="4017" y="1209"/>
                  <a:pt x="4351" y="1316"/>
                </a:cubicBezTo>
                <a:cubicBezTo>
                  <a:pt x="4685" y="1423"/>
                  <a:pt x="5118" y="1461"/>
                  <a:pt x="5320" y="1499"/>
                </a:cubicBezTo>
              </a:path>
            </a:pathLst>
          </a:custGeom>
          <a:noFill/>
          <a:ln w="76200">
            <a:solidFill>
              <a:srgbClr val="FF66CC"/>
            </a:solidFill>
            <a:prstDash val="dash"/>
            <a:round/>
            <a:headEnd/>
            <a:tailEnd/>
          </a:ln>
          <a:scene3d>
            <a:camera prst="legacyPerspectiveTopRight"/>
            <a:lightRig rig="legacyFlat3" dir="b"/>
          </a:scene3d>
          <a:sp3d extrusionH="887400" prstMaterial="legacyMatte">
            <a:bevelT w="13500" h="13500" prst="angle"/>
            <a:bevelB w="13500" h="13500" prst="angle"/>
            <a:extrusionClr>
              <a:srgbClr val="A50021"/>
            </a:extrusionClr>
          </a:sp3d>
        </p:spPr>
        <p:txBody>
          <a:bodyPr>
            <a:flatTx/>
          </a:bodyPr>
          <a:lstStyle/>
          <a:p>
            <a:pPr algn="ctr"/>
            <a:endParaRPr lang="en-ZA"/>
          </a:p>
        </p:txBody>
      </p:sp>
      <p:sp>
        <p:nvSpPr>
          <p:cNvPr id="16" name="Text Box 16"/>
          <p:cNvSpPr txBox="1">
            <a:spLocks noChangeArrowheads="1"/>
          </p:cNvSpPr>
          <p:nvPr/>
        </p:nvSpPr>
        <p:spPr bwMode="auto">
          <a:xfrm rot="2048959">
            <a:off x="709613" y="2921000"/>
            <a:ext cx="2339975" cy="396875"/>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algn="ctr" eaLnBrk="0" hangingPunct="0">
              <a:defRPr/>
            </a:pPr>
            <a:r>
              <a:rPr lang="en-US" sz="2000">
                <a:solidFill>
                  <a:srgbClr val="00FFCC"/>
                </a:solidFill>
              </a:rPr>
              <a:t>Insulin Sensitivity</a:t>
            </a:r>
          </a:p>
        </p:txBody>
      </p:sp>
      <p:sp>
        <p:nvSpPr>
          <p:cNvPr id="17" name="Text Box 17"/>
          <p:cNvSpPr txBox="1">
            <a:spLocks noChangeArrowheads="1"/>
          </p:cNvSpPr>
          <p:nvPr/>
        </p:nvSpPr>
        <p:spPr bwMode="auto">
          <a:xfrm>
            <a:off x="2020888" y="2459038"/>
            <a:ext cx="4954587" cy="457200"/>
          </a:xfrm>
          <a:prstGeom prst="rect">
            <a:avLst/>
          </a:prstGeom>
          <a:noFill/>
          <a:ln w="9525">
            <a:noFill/>
            <a:miter lim="800000"/>
            <a:headEnd/>
            <a:tailEnd/>
          </a:ln>
          <a:effectLst/>
        </p:spPr>
        <p:txBody>
          <a:bodyPr wrap="none">
            <a:spAutoFit/>
          </a:bodyPr>
          <a:lstStyle/>
          <a:p>
            <a:pPr algn="ctr" eaLnBrk="0" hangingPunct="0">
              <a:defRPr/>
            </a:pPr>
            <a:r>
              <a:rPr lang="en-US" sz="2400" dirty="0">
                <a:effectLst>
                  <a:outerShdw blurRad="38100" dist="38100" dir="2700000" algn="tl">
                    <a:srgbClr val="000000">
                      <a:alpha val="43137"/>
                    </a:srgbClr>
                  </a:outerShdw>
                </a:effectLst>
                <a:latin typeface="Arial Narrow" pitchFamily="34" charset="0"/>
              </a:rPr>
              <a:t>Hyperinsulinaemia    -  then</a:t>
            </a:r>
            <a:r>
              <a:rPr lang="en-US" sz="2400" dirty="0">
                <a:effectLst>
                  <a:outerShdw blurRad="38100" dist="38100" dir="2700000" algn="tl">
                    <a:srgbClr val="000000">
                      <a:alpha val="43137"/>
                    </a:srgbClr>
                  </a:outerShdw>
                </a:effectLst>
                <a:latin typeface="Symbol" pitchFamily="18" charset="2"/>
              </a:rPr>
              <a:t> b</a:t>
            </a:r>
            <a:r>
              <a:rPr lang="en-US" sz="2400" dirty="0">
                <a:effectLst>
                  <a:outerShdw blurRad="38100" dist="38100" dir="2700000" algn="tl">
                    <a:srgbClr val="000000">
                      <a:alpha val="43137"/>
                    </a:srgbClr>
                  </a:outerShdw>
                </a:effectLst>
              </a:rPr>
              <a:t>-</a:t>
            </a:r>
            <a:r>
              <a:rPr lang="en-US" sz="2400" dirty="0">
                <a:effectLst>
                  <a:outerShdw blurRad="38100" dist="38100" dir="2700000" algn="tl">
                    <a:srgbClr val="000000">
                      <a:alpha val="43137"/>
                    </a:srgbClr>
                  </a:outerShdw>
                </a:effectLst>
                <a:latin typeface="Arial Narrow" pitchFamily="34" charset="0"/>
              </a:rPr>
              <a:t>cell Failure</a:t>
            </a:r>
          </a:p>
        </p:txBody>
      </p:sp>
      <p:sp>
        <p:nvSpPr>
          <p:cNvPr id="18" name="Text Box 18"/>
          <p:cNvSpPr txBox="1">
            <a:spLocks noChangeArrowheads="1"/>
          </p:cNvSpPr>
          <p:nvPr/>
        </p:nvSpPr>
        <p:spPr bwMode="auto">
          <a:xfrm>
            <a:off x="927100" y="5759450"/>
            <a:ext cx="1058863" cy="396875"/>
          </a:xfrm>
          <a:prstGeom prst="rect">
            <a:avLst/>
          </a:prstGeom>
          <a:noFill/>
          <a:ln w="9525">
            <a:noFill/>
            <a:miter lim="800000"/>
            <a:headEnd/>
            <a:tailEnd/>
          </a:ln>
        </p:spPr>
        <p:txBody>
          <a:bodyPr wrap="none">
            <a:spAutoFit/>
          </a:bodyPr>
          <a:lstStyle/>
          <a:p>
            <a:pPr algn="ctr" eaLnBrk="0" hangingPunct="0"/>
            <a:r>
              <a:rPr lang="en-US" sz="2000">
                <a:solidFill>
                  <a:srgbClr val="66FFFF"/>
                </a:solidFill>
              </a:rPr>
              <a:t>Normal</a:t>
            </a:r>
          </a:p>
        </p:txBody>
      </p:sp>
      <p:sp>
        <p:nvSpPr>
          <p:cNvPr id="19" name="Text Box 19"/>
          <p:cNvSpPr txBox="1">
            <a:spLocks noChangeArrowheads="1"/>
          </p:cNvSpPr>
          <p:nvPr/>
        </p:nvSpPr>
        <p:spPr bwMode="auto">
          <a:xfrm>
            <a:off x="2790825" y="5761038"/>
            <a:ext cx="676275" cy="396875"/>
          </a:xfrm>
          <a:prstGeom prst="rect">
            <a:avLst/>
          </a:prstGeom>
          <a:noFill/>
          <a:ln w="9525">
            <a:noFill/>
            <a:miter lim="800000"/>
            <a:headEnd/>
            <a:tailEnd/>
          </a:ln>
        </p:spPr>
        <p:txBody>
          <a:bodyPr wrap="none">
            <a:spAutoFit/>
          </a:bodyPr>
          <a:lstStyle/>
          <a:p>
            <a:pPr algn="ctr" eaLnBrk="0" hangingPunct="0"/>
            <a:r>
              <a:rPr lang="en-US" sz="2000">
                <a:solidFill>
                  <a:srgbClr val="66FFFF"/>
                </a:solidFill>
              </a:rPr>
              <a:t>IGT </a:t>
            </a:r>
          </a:p>
        </p:txBody>
      </p:sp>
      <p:sp>
        <p:nvSpPr>
          <p:cNvPr id="20" name="Text Box 21"/>
          <p:cNvSpPr txBox="1">
            <a:spLocks noChangeArrowheads="1"/>
          </p:cNvSpPr>
          <p:nvPr/>
        </p:nvSpPr>
        <p:spPr bwMode="auto">
          <a:xfrm>
            <a:off x="6627813" y="5743575"/>
            <a:ext cx="1976437" cy="701675"/>
          </a:xfrm>
          <a:prstGeom prst="rect">
            <a:avLst/>
          </a:prstGeom>
          <a:noFill/>
          <a:ln w="9525">
            <a:noFill/>
            <a:miter lim="800000"/>
            <a:headEnd/>
            <a:tailEnd/>
          </a:ln>
        </p:spPr>
        <p:txBody>
          <a:bodyPr wrap="none">
            <a:spAutoFit/>
          </a:bodyPr>
          <a:lstStyle/>
          <a:p>
            <a:pPr algn="ctr" eaLnBrk="0" hangingPunct="0"/>
            <a:r>
              <a:rPr lang="en-US" sz="2000">
                <a:solidFill>
                  <a:srgbClr val="66FFFF"/>
                </a:solidFill>
              </a:rPr>
              <a:t>Progression o</a:t>
            </a:r>
            <a:r>
              <a:rPr lang="en-GB" sz="2000">
                <a:solidFill>
                  <a:srgbClr val="66FFFF"/>
                </a:solidFill>
              </a:rPr>
              <a:t>f</a:t>
            </a:r>
            <a:br>
              <a:rPr lang="en-GB" sz="2000">
                <a:solidFill>
                  <a:srgbClr val="66FFFF"/>
                </a:solidFill>
              </a:rPr>
            </a:br>
            <a:r>
              <a:rPr lang="en-GB" sz="2000">
                <a:solidFill>
                  <a:srgbClr val="66FFFF"/>
                </a:solidFill>
              </a:rPr>
              <a:t>Type 2 DM</a:t>
            </a:r>
            <a:endParaRPr lang="en-US" sz="2000">
              <a:solidFill>
                <a:srgbClr val="66FFFF"/>
              </a:solidFill>
            </a:endParaRPr>
          </a:p>
        </p:txBody>
      </p:sp>
      <p:sp>
        <p:nvSpPr>
          <p:cNvPr id="21" name="Rectangle 22"/>
          <p:cNvSpPr>
            <a:spLocks noChangeArrowheads="1"/>
          </p:cNvSpPr>
          <p:nvPr/>
        </p:nvSpPr>
        <p:spPr bwMode="auto">
          <a:xfrm>
            <a:off x="255814" y="224971"/>
            <a:ext cx="8648700" cy="762000"/>
          </a:xfrm>
          <a:prstGeom prst="rect">
            <a:avLst/>
          </a:prstGeom>
          <a:solidFill>
            <a:schemeClr val="tx1"/>
          </a:solidFill>
          <a:ln w="9525">
            <a:noFill/>
            <a:miter lim="800000"/>
            <a:headEnd/>
            <a:tailEnd/>
          </a:ln>
          <a:effectLst/>
        </p:spPr>
        <p:txBody>
          <a:bodyPr anchor="ctr"/>
          <a:lstStyle/>
          <a:p>
            <a:pPr algn="ctr" eaLnBrk="0" hangingPunct="0"/>
            <a:r>
              <a:rPr lang="en-US" sz="3600" dirty="0">
                <a:solidFill>
                  <a:schemeClr val="bg2">
                    <a:lumMod val="20000"/>
                    <a:lumOff val="80000"/>
                  </a:schemeClr>
                </a:solidFill>
                <a:effectLst>
                  <a:outerShdw blurRad="38100" dist="38100" dir="2700000" algn="tl">
                    <a:srgbClr val="000000"/>
                  </a:outerShdw>
                </a:effectLst>
              </a:rPr>
              <a:t>Pathogenesis of Type 2 Diabetes</a:t>
            </a:r>
            <a:endParaRPr lang="en-GB" sz="3600" dirty="0">
              <a:solidFill>
                <a:schemeClr val="bg2">
                  <a:lumMod val="20000"/>
                  <a:lumOff val="80000"/>
                </a:schemeClr>
              </a:solidFill>
              <a:effectLst>
                <a:outerShdw blurRad="38100" dist="38100" dir="2700000" algn="tl">
                  <a:srgbClr val="000000"/>
                </a:outerShdw>
              </a:effectLst>
            </a:endParaRPr>
          </a:p>
        </p:txBody>
      </p:sp>
      <p:sp>
        <p:nvSpPr>
          <p:cNvPr id="22" name="Text Box 23"/>
          <p:cNvSpPr txBox="1">
            <a:spLocks noChangeArrowheads="1"/>
          </p:cNvSpPr>
          <p:nvPr/>
        </p:nvSpPr>
        <p:spPr bwMode="auto">
          <a:xfrm>
            <a:off x="914400" y="6350000"/>
            <a:ext cx="3397250" cy="366713"/>
          </a:xfrm>
          <a:prstGeom prst="rect">
            <a:avLst/>
          </a:prstGeom>
          <a:solidFill>
            <a:schemeClr val="tx1"/>
          </a:solidFill>
          <a:ln w="9525">
            <a:noFill/>
            <a:miter lim="800000"/>
            <a:headEnd/>
            <a:tailEnd/>
          </a:ln>
        </p:spPr>
        <p:txBody>
          <a:bodyPr wrap="none">
            <a:spAutoFit/>
          </a:bodyPr>
          <a:lstStyle/>
          <a:p>
            <a:pPr algn="ctr" eaLnBrk="0" hangingPunct="0"/>
            <a:r>
              <a:rPr lang="en-GB" sz="1800" i="1" dirty="0">
                <a:solidFill>
                  <a:srgbClr val="FFC000"/>
                </a:solidFill>
                <a:cs typeface="Times New Roman" pitchFamily="18" charset="0"/>
              </a:rPr>
              <a:t>Diabetes Care 1992;15:318-68</a:t>
            </a:r>
          </a:p>
        </p:txBody>
      </p:sp>
      <p:sp>
        <p:nvSpPr>
          <p:cNvPr id="23" name="Freeform 24"/>
          <p:cNvSpPr>
            <a:spLocks/>
          </p:cNvSpPr>
          <p:nvPr/>
        </p:nvSpPr>
        <p:spPr bwMode="auto">
          <a:xfrm>
            <a:off x="1371600" y="3017838"/>
            <a:ext cx="6002338" cy="2251075"/>
          </a:xfrm>
          <a:custGeom>
            <a:avLst/>
            <a:gdLst>
              <a:gd name="T0" fmla="*/ 0 w 5193"/>
              <a:gd name="T1" fmla="*/ 2251075 h 1737"/>
              <a:gd name="T2" fmla="*/ 2779823 w 5193"/>
              <a:gd name="T3" fmla="*/ 1828594 h 1737"/>
              <a:gd name="T4" fmla="*/ 6002338 w 5193"/>
              <a:gd name="T5" fmla="*/ 0 h 1737"/>
              <a:gd name="T6" fmla="*/ 0 60000 65536"/>
              <a:gd name="T7" fmla="*/ 0 60000 65536"/>
              <a:gd name="T8" fmla="*/ 0 60000 65536"/>
              <a:gd name="T9" fmla="*/ 0 w 5193"/>
              <a:gd name="T10" fmla="*/ 0 h 1737"/>
              <a:gd name="T11" fmla="*/ 5193 w 5193"/>
              <a:gd name="T12" fmla="*/ 1737 h 1737"/>
            </a:gdLst>
            <a:ahLst/>
            <a:cxnLst>
              <a:cxn ang="T6">
                <a:pos x="T0" y="T1"/>
              </a:cxn>
              <a:cxn ang="T7">
                <a:pos x="T2" y="T3"/>
              </a:cxn>
              <a:cxn ang="T8">
                <a:pos x="T4" y="T5"/>
              </a:cxn>
            </a:cxnLst>
            <a:rect l="T9" t="T10" r="T11" b="T12"/>
            <a:pathLst>
              <a:path w="5193" h="1737">
                <a:moveTo>
                  <a:pt x="0" y="1737"/>
                </a:moveTo>
                <a:cubicBezTo>
                  <a:pt x="401" y="1684"/>
                  <a:pt x="1540" y="1700"/>
                  <a:pt x="2405" y="1411"/>
                </a:cubicBezTo>
                <a:cubicBezTo>
                  <a:pt x="3270" y="1122"/>
                  <a:pt x="4612" y="294"/>
                  <a:pt x="5193" y="0"/>
                </a:cubicBezTo>
              </a:path>
            </a:pathLst>
          </a:custGeom>
          <a:noFill/>
          <a:ln w="76200">
            <a:solidFill>
              <a:srgbClr val="66FF33"/>
            </a:solidFill>
            <a:prstDash val="sysDot"/>
            <a:round/>
            <a:headEnd/>
            <a:tailEnd/>
          </a:ln>
          <a:scene3d>
            <a:camera prst="legacyPerspectiveTopRight"/>
            <a:lightRig rig="legacyFlat3" dir="b"/>
          </a:scene3d>
          <a:sp3d extrusionH="887400" prstMaterial="legacyMatte">
            <a:bevelT w="13500" h="13500" prst="angle"/>
            <a:bevelB w="13500" h="13500" prst="angle"/>
            <a:extrusionClr>
              <a:srgbClr val="006600"/>
            </a:extrusionClr>
          </a:sp3d>
        </p:spPr>
        <p:txBody>
          <a:bodyPr>
            <a:flatTx/>
          </a:bodyPr>
          <a:lstStyle/>
          <a:p>
            <a:pPr algn="ctr"/>
            <a:endParaRPr lang="en-ZA"/>
          </a:p>
        </p:txBody>
      </p:sp>
      <p:sp>
        <p:nvSpPr>
          <p:cNvPr id="24" name="Text Box 26"/>
          <p:cNvSpPr txBox="1">
            <a:spLocks noChangeArrowheads="1"/>
          </p:cNvSpPr>
          <p:nvPr/>
        </p:nvSpPr>
        <p:spPr bwMode="auto">
          <a:xfrm>
            <a:off x="1273175" y="5216525"/>
            <a:ext cx="1582738" cy="427038"/>
          </a:xfrm>
          <a:prstGeom prst="rect">
            <a:avLst/>
          </a:prstGeom>
          <a:noFill/>
          <a:ln w="9525">
            <a:noFill/>
            <a:miter lim="800000"/>
            <a:headEnd/>
            <a:tailEnd/>
          </a:ln>
          <a:effectLst>
            <a:outerShdw dist="35921" dir="2700000" algn="ctr" rotWithShape="0">
              <a:schemeClr val="bg1"/>
            </a:outerShdw>
          </a:effectLst>
        </p:spPr>
        <p:txBody>
          <a:bodyPr wrap="none">
            <a:spAutoFit/>
          </a:bodyPr>
          <a:lstStyle/>
          <a:p>
            <a:pPr algn="ctr" eaLnBrk="0" hangingPunct="0">
              <a:defRPr/>
            </a:pPr>
            <a:r>
              <a:rPr lang="en-US" sz="2200">
                <a:solidFill>
                  <a:srgbClr val="66FF33"/>
                </a:solidFill>
              </a:rPr>
              <a:t>Glycaemia</a:t>
            </a:r>
          </a:p>
        </p:txBody>
      </p:sp>
      <p:sp>
        <p:nvSpPr>
          <p:cNvPr id="25" name="Text Box 27"/>
          <p:cNvSpPr txBox="1">
            <a:spLocks noChangeArrowheads="1"/>
          </p:cNvSpPr>
          <p:nvPr/>
        </p:nvSpPr>
        <p:spPr bwMode="auto">
          <a:xfrm>
            <a:off x="3968750" y="5753100"/>
            <a:ext cx="579438" cy="396875"/>
          </a:xfrm>
          <a:prstGeom prst="rect">
            <a:avLst/>
          </a:prstGeom>
          <a:noFill/>
          <a:ln w="9525">
            <a:noFill/>
            <a:miter lim="800000"/>
            <a:headEnd/>
            <a:tailEnd/>
          </a:ln>
        </p:spPr>
        <p:txBody>
          <a:bodyPr wrap="none">
            <a:spAutoFit/>
          </a:bodyPr>
          <a:lstStyle/>
          <a:p>
            <a:pPr algn="ctr" eaLnBrk="0" hangingPunct="0"/>
            <a:r>
              <a:rPr lang="en-US" sz="2000">
                <a:solidFill>
                  <a:srgbClr val="66FFFF"/>
                </a:solidFill>
              </a:rPr>
              <a:t>DM</a:t>
            </a:r>
          </a:p>
        </p:txBody>
      </p:sp>
      <p:sp>
        <p:nvSpPr>
          <p:cNvPr id="26" name="AutoShape 28"/>
          <p:cNvSpPr>
            <a:spLocks noChangeArrowheads="1"/>
          </p:cNvSpPr>
          <p:nvPr/>
        </p:nvSpPr>
        <p:spPr bwMode="auto">
          <a:xfrm>
            <a:off x="3987800" y="3271838"/>
            <a:ext cx="506413" cy="2366962"/>
          </a:xfrm>
          <a:prstGeom prst="upArrow">
            <a:avLst>
              <a:gd name="adj1" fmla="val 50000"/>
              <a:gd name="adj2" fmla="val 116849"/>
            </a:avLst>
          </a:prstGeom>
          <a:gradFill rotWithShape="1">
            <a:gsLst>
              <a:gs pos="0">
                <a:srgbClr val="FF9966">
                  <a:gamma/>
                  <a:shade val="36078"/>
                  <a:invGamma/>
                </a:srgbClr>
              </a:gs>
              <a:gs pos="100000">
                <a:srgbClr val="FF9966"/>
              </a:gs>
            </a:gsLst>
            <a:lin ang="0" scaled="1"/>
          </a:gradFill>
          <a:ln w="9525">
            <a:solidFill>
              <a:srgbClr val="FF9966"/>
            </a:solidFill>
            <a:miter lim="800000"/>
            <a:headEnd/>
            <a:tailEnd/>
          </a:ln>
          <a:effectLst>
            <a:outerShdw dist="35921" dir="2700000" algn="ctr" rotWithShape="0">
              <a:srgbClr val="800000"/>
            </a:outerShdw>
          </a:effectLst>
        </p:spPr>
        <p:txBody>
          <a:bodyPr wrap="none" anchor="ctr"/>
          <a:lstStyle/>
          <a:p>
            <a:pPr algn="ctr">
              <a:defRPr/>
            </a:pPr>
            <a:endParaRPr lang="en-ZA"/>
          </a:p>
        </p:txBody>
      </p:sp>
      <p:sp>
        <p:nvSpPr>
          <p:cNvPr id="27" name="Text Box 25"/>
          <p:cNvSpPr txBox="1">
            <a:spLocks noChangeArrowheads="1"/>
          </p:cNvSpPr>
          <p:nvPr/>
        </p:nvSpPr>
        <p:spPr bwMode="auto">
          <a:xfrm>
            <a:off x="1223963" y="4173538"/>
            <a:ext cx="1011237" cy="711200"/>
          </a:xfrm>
          <a:prstGeom prst="rect">
            <a:avLst/>
          </a:prstGeom>
          <a:solidFill>
            <a:srgbClr val="CC0066"/>
          </a:solidFill>
          <a:ln w="9525">
            <a:solidFill>
              <a:srgbClr val="FF9900"/>
            </a:solidFill>
            <a:miter lim="800000"/>
            <a:headEnd/>
            <a:tailEnd/>
          </a:ln>
        </p:spPr>
        <p:txBody>
          <a:bodyPr wrap="none">
            <a:spAutoFit/>
          </a:bodyPr>
          <a:lstStyle/>
          <a:p>
            <a:pPr algn="ctr" eaLnBrk="0" hangingPunct="0">
              <a:defRPr/>
            </a:pPr>
            <a:r>
              <a:rPr lang="en-US" sz="2000">
                <a:solidFill>
                  <a:srgbClr val="FFFF00"/>
                </a:solidFill>
                <a:effectLst>
                  <a:outerShdw blurRad="38100" dist="38100" dir="2700000" algn="tl">
                    <a:srgbClr val="000000"/>
                  </a:outerShdw>
                </a:effectLst>
              </a:rPr>
              <a:t>Insulin</a:t>
            </a:r>
          </a:p>
          <a:p>
            <a:pPr algn="ctr" eaLnBrk="0" hangingPunct="0">
              <a:defRPr/>
            </a:pPr>
            <a:r>
              <a:rPr lang="en-US" sz="2000">
                <a:solidFill>
                  <a:srgbClr val="FFFF00"/>
                </a:solidFill>
                <a:effectLst>
                  <a:outerShdw blurRad="38100" dist="38100" dir="2700000" algn="tl">
                    <a:srgbClr val="000000"/>
                  </a:outerShdw>
                </a:effectLst>
              </a:rPr>
              <a:t>Levels</a:t>
            </a:r>
          </a:p>
        </p:txBody>
      </p:sp>
      <p:sp>
        <p:nvSpPr>
          <p:cNvPr id="28" name="Rectangle 30"/>
          <p:cNvSpPr>
            <a:spLocks noChangeArrowheads="1"/>
          </p:cNvSpPr>
          <p:nvPr/>
        </p:nvSpPr>
        <p:spPr bwMode="auto">
          <a:xfrm>
            <a:off x="4495574" y="2499633"/>
            <a:ext cx="4633912" cy="3886200"/>
          </a:xfrm>
          <a:prstGeom prst="rect">
            <a:avLst/>
          </a:prstGeom>
          <a:solidFill>
            <a:schemeClr val="bg1"/>
          </a:solidFill>
          <a:ln w="9525">
            <a:noFill/>
            <a:miter lim="800000"/>
            <a:headEnd/>
            <a:tailEnd/>
          </a:ln>
        </p:spPr>
        <p:txBody>
          <a:bodyPr wrap="none" anchor="ctr"/>
          <a:lstStyle/>
          <a:p>
            <a:pPr algn="ctr"/>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dissolv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wipe(left)">
                                      <p:cBhvr>
                                        <p:cTn id="22" dur="500"/>
                                        <p:tgtEl>
                                          <p:spTgt spid="23"/>
                                        </p:tgtEl>
                                      </p:cBhvr>
                                    </p:animEffect>
                                  </p:childTnLst>
                                </p:cTn>
                              </p:par>
                            </p:childTnLst>
                          </p:cTn>
                        </p:par>
                        <p:par>
                          <p:cTn id="23" fill="hold">
                            <p:stCondLst>
                              <p:cond delay="500"/>
                            </p:stCondLst>
                            <p:childTnLst>
                              <p:par>
                                <p:cTn id="24" presetID="1" presetClass="entr" presetSubtype="0" fill="hold" grpId="0" nodeType="afterEffect">
                                  <p:stCondLst>
                                    <p:cond delay="0"/>
                                  </p:stCondLst>
                                  <p:childTnLst>
                                    <p:set>
                                      <p:cBhvr>
                                        <p:cTn id="25" dur="1" fill="hold">
                                          <p:stCondLst>
                                            <p:cond delay="499"/>
                                          </p:stCondLst>
                                        </p:cTn>
                                        <p:tgtEl>
                                          <p:spTgt spid="2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7" presetClass="entr" presetSubtype="10" fill="hold" grpId="0" nodeType="click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p:cTn id="30" dur="500" fill="hold"/>
                                        <p:tgtEl>
                                          <p:spTgt spid="26"/>
                                        </p:tgtEl>
                                        <p:attrNameLst>
                                          <p:attrName>ppt_w</p:attrName>
                                        </p:attrNameLst>
                                      </p:cBhvr>
                                      <p:tavLst>
                                        <p:tav tm="0">
                                          <p:val>
                                            <p:fltVal val="0"/>
                                          </p:val>
                                        </p:tav>
                                        <p:tav tm="100000">
                                          <p:val>
                                            <p:strVal val="#ppt_w"/>
                                          </p:val>
                                        </p:tav>
                                      </p:tavLst>
                                    </p:anim>
                                    <p:anim calcmode="lin" valueType="num">
                                      <p:cBhvr>
                                        <p:cTn id="31" dur="5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 presetClass="exit" presetSubtype="2" fill="hold" grpId="0" nodeType="clickEffect">
                                  <p:stCondLst>
                                    <p:cond delay="0"/>
                                  </p:stCondLst>
                                  <p:childTnLst>
                                    <p:anim calcmode="lin" valueType="num">
                                      <p:cBhvr additive="base">
                                        <p:cTn id="35" dur="1000"/>
                                        <p:tgtEl>
                                          <p:spTgt spid="28"/>
                                        </p:tgtEl>
                                        <p:attrNameLst>
                                          <p:attrName>ppt_x</p:attrName>
                                        </p:attrNameLst>
                                      </p:cBhvr>
                                      <p:tavLst>
                                        <p:tav tm="0">
                                          <p:val>
                                            <p:strVal val="ppt_x"/>
                                          </p:val>
                                        </p:tav>
                                        <p:tav tm="100000">
                                          <p:val>
                                            <p:strVal val="1+ppt_w/2"/>
                                          </p:val>
                                        </p:tav>
                                      </p:tavLst>
                                    </p:anim>
                                    <p:anim calcmode="lin" valueType="num">
                                      <p:cBhvr additive="base">
                                        <p:cTn id="36" dur="1000"/>
                                        <p:tgtEl>
                                          <p:spTgt spid="28"/>
                                        </p:tgtEl>
                                        <p:attrNameLst>
                                          <p:attrName>ppt_y</p:attrName>
                                        </p:attrNameLst>
                                      </p:cBhvr>
                                      <p:tavLst>
                                        <p:tav tm="0">
                                          <p:val>
                                            <p:strVal val="ppt_y"/>
                                          </p:val>
                                        </p:tav>
                                        <p:tav tm="100000">
                                          <p:val>
                                            <p:strVal val="ppt_y"/>
                                          </p:val>
                                        </p:tav>
                                      </p:tavLst>
                                    </p:anim>
                                    <p:set>
                                      <p:cBhvr>
                                        <p:cTn id="37" dur="1" fill="hold">
                                          <p:stCondLst>
                                            <p:cond delay="999"/>
                                          </p:stCondLst>
                                        </p:cTn>
                                        <p:tgtEl>
                                          <p:spTgt spid="2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dissolve">
                                      <p:cBhvr>
                                        <p:cTn id="4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7" grpId="0" autoUpdateAnimBg="0"/>
      <p:bldP spid="23" grpId="0" animBg="1"/>
      <p:bldP spid="24" grpId="0" autoUpdateAnimBg="0"/>
      <p:bldP spid="26" grpId="0" animBg="1"/>
      <p:bldP spid="28"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5ADAE-1D7C-4F80-9ACA-E25E2B9AFB80}"/>
              </a:ext>
            </a:extLst>
          </p:cNvPr>
          <p:cNvSpPr>
            <a:spLocks noGrp="1"/>
          </p:cNvSpPr>
          <p:nvPr>
            <p:ph type="title"/>
          </p:nvPr>
        </p:nvSpPr>
        <p:spPr>
          <a:xfrm>
            <a:off x="157729" y="566144"/>
            <a:ext cx="8496635" cy="816788"/>
          </a:xfrm>
        </p:spPr>
        <p:txBody>
          <a:bodyPr/>
          <a:lstStyle/>
          <a:p>
            <a:r>
              <a:rPr lang="en-US" dirty="0"/>
              <a:t>Consider IDegAsp for initiation or intensification of insulin therapy in patients with T2D</a:t>
            </a:r>
            <a:r>
              <a:rPr lang="en-US" baseline="30000" dirty="0"/>
              <a:t>1,2</a:t>
            </a:r>
            <a:endParaRPr lang="en-GB" baseline="30000" dirty="0"/>
          </a:p>
        </p:txBody>
      </p:sp>
      <p:sp>
        <p:nvSpPr>
          <p:cNvPr id="5" name="Text Placeholder 4">
            <a:extLst>
              <a:ext uri="{FF2B5EF4-FFF2-40B4-BE49-F238E27FC236}">
                <a16:creationId xmlns:a16="http://schemas.microsoft.com/office/drawing/2014/main" id="{0DC9FDBF-A438-4E25-847D-0D260776E563}"/>
              </a:ext>
            </a:extLst>
          </p:cNvPr>
          <p:cNvSpPr>
            <a:spLocks noGrp="1"/>
          </p:cNvSpPr>
          <p:nvPr>
            <p:ph type="body" sz="quarter" idx="13"/>
          </p:nvPr>
        </p:nvSpPr>
        <p:spPr>
          <a:xfrm>
            <a:off x="406113" y="6226366"/>
            <a:ext cx="8658002" cy="566144"/>
          </a:xfrm>
        </p:spPr>
        <p:txBody>
          <a:bodyPr>
            <a:normAutofit/>
          </a:bodyPr>
          <a:lstStyle/>
          <a:p>
            <a:r>
              <a:rPr lang="en-GB" dirty="0"/>
              <a:t>1</a:t>
            </a:r>
            <a:r>
              <a:rPr lang="en-GB" sz="1500" dirty="0"/>
              <a:t>. Glastras SJ, et al. J Clin Med. 2020;9:1091; 2. </a:t>
            </a:r>
            <a:r>
              <a:rPr lang="en-GB" sz="1500" dirty="0" err="1"/>
              <a:t>Gunton</a:t>
            </a:r>
            <a:r>
              <a:rPr lang="en-GB" sz="1500" dirty="0"/>
              <a:t> JE, et al. Med J Aust. 2014:201:650–3 (Dec 2016 update), available: http://t2d.diabetessociety.com.au/about-us/ </a:t>
            </a:r>
          </a:p>
        </p:txBody>
      </p:sp>
      <p:grpSp>
        <p:nvGrpSpPr>
          <p:cNvPr id="4" name="Group 3">
            <a:extLst>
              <a:ext uri="{FF2B5EF4-FFF2-40B4-BE49-F238E27FC236}">
                <a16:creationId xmlns:a16="http://schemas.microsoft.com/office/drawing/2014/main" id="{7A24D59E-E1E0-4D6B-9D56-5433AB451CEE}"/>
              </a:ext>
            </a:extLst>
          </p:cNvPr>
          <p:cNvGrpSpPr/>
          <p:nvPr/>
        </p:nvGrpSpPr>
        <p:grpSpPr>
          <a:xfrm>
            <a:off x="299803" y="2082041"/>
            <a:ext cx="7869837" cy="3729644"/>
            <a:chOff x="399735" y="1811473"/>
            <a:chExt cx="10493115" cy="4972858"/>
          </a:xfrm>
        </p:grpSpPr>
        <p:grpSp>
          <p:nvGrpSpPr>
            <p:cNvPr id="24" name="Group 23">
              <a:extLst>
                <a:ext uri="{FF2B5EF4-FFF2-40B4-BE49-F238E27FC236}">
                  <a16:creationId xmlns:a16="http://schemas.microsoft.com/office/drawing/2014/main" id="{B5D7FB18-DBC5-4FED-B56B-BA8360A7F5A6}"/>
                </a:ext>
              </a:extLst>
            </p:cNvPr>
            <p:cNvGrpSpPr/>
            <p:nvPr/>
          </p:nvGrpSpPr>
          <p:grpSpPr>
            <a:xfrm>
              <a:off x="4731548" y="4060506"/>
              <a:ext cx="2728904" cy="2723825"/>
              <a:chOff x="6659684" y="3763342"/>
              <a:chExt cx="2728904" cy="2723825"/>
            </a:xfrm>
          </p:grpSpPr>
          <p:sp>
            <p:nvSpPr>
              <p:cNvPr id="30" name="Rectangle 29">
                <a:extLst>
                  <a:ext uri="{FF2B5EF4-FFF2-40B4-BE49-F238E27FC236}">
                    <a16:creationId xmlns:a16="http://schemas.microsoft.com/office/drawing/2014/main" id="{E38425BA-F5F9-48BC-8255-6202869B7526}"/>
                  </a:ext>
                </a:extLst>
              </p:cNvPr>
              <p:cNvSpPr/>
              <p:nvPr/>
            </p:nvSpPr>
            <p:spPr>
              <a:xfrm>
                <a:off x="6659684" y="4076762"/>
                <a:ext cx="2728904" cy="2410405"/>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050" dirty="0">
                  <a:solidFill>
                    <a:srgbClr val="FFFFFF"/>
                  </a:solidFill>
                  <a:latin typeface="Apis For Office" panose="020B0504010101010104" pitchFamily="34" charset="0"/>
                  <a:ea typeface="Apis For Office" panose="020B0504010101010104" pitchFamily="34" charset="0"/>
                </a:endParaRPr>
              </a:p>
              <a:p>
                <a:pPr algn="ctr" defTabSz="685800" fontAlgn="auto">
                  <a:spcBef>
                    <a:spcPts val="0"/>
                  </a:spcBef>
                  <a:spcAft>
                    <a:spcPts val="0"/>
                  </a:spcAft>
                  <a:defRPr/>
                </a:pPr>
                <a:r>
                  <a:rPr lang="en-US" sz="1800" dirty="0">
                    <a:solidFill>
                      <a:srgbClr val="001965"/>
                    </a:solidFill>
                    <a:latin typeface="Apis For Office" panose="020B0504010101010104" pitchFamily="34" charset="0"/>
                    <a:ea typeface="Apis For Office" panose="020B0504010101010104" pitchFamily="34" charset="0"/>
                  </a:rPr>
                  <a:t>Patients who may benefit </a:t>
                </a:r>
                <a:br>
                  <a:rPr lang="en-US" sz="1800" dirty="0">
                    <a:solidFill>
                      <a:srgbClr val="001965"/>
                    </a:solidFill>
                    <a:latin typeface="Apis For Office" panose="020B0504010101010104" pitchFamily="34" charset="0"/>
                    <a:ea typeface="Apis For Office" panose="020B0504010101010104" pitchFamily="34" charset="0"/>
                  </a:rPr>
                </a:br>
                <a:r>
                  <a:rPr lang="en-US" sz="1800" dirty="0">
                    <a:solidFill>
                      <a:srgbClr val="001965"/>
                    </a:solidFill>
                    <a:latin typeface="Apis For Office" panose="020B0504010101010104" pitchFamily="34" charset="0"/>
                    <a:ea typeface="Apis For Office" panose="020B0504010101010104" pitchFamily="34" charset="0"/>
                  </a:rPr>
                  <a:t>from a </a:t>
                </a:r>
                <a:r>
                  <a:rPr lang="en-US" sz="1800" b="1" dirty="0">
                    <a:solidFill>
                      <a:srgbClr val="3B97DE"/>
                    </a:solidFill>
                    <a:latin typeface="Apis For Office" panose="020B0504010101010104" pitchFamily="34" charset="0"/>
                    <a:ea typeface="Apis For Office" panose="020B0504010101010104" pitchFamily="34" charset="0"/>
                  </a:rPr>
                  <a:t>reduced injection burden</a:t>
                </a:r>
                <a:r>
                  <a:rPr lang="en-US" sz="1800" b="1" dirty="0">
                    <a:solidFill>
                      <a:srgbClr val="001965"/>
                    </a:solidFill>
                    <a:latin typeface="Apis For Office" panose="020B0504010101010104" pitchFamily="34" charset="0"/>
                    <a:ea typeface="Apis For Office" panose="020B0504010101010104" pitchFamily="34" charset="0"/>
                  </a:rPr>
                  <a:t> </a:t>
                </a:r>
                <a:r>
                  <a:rPr lang="en-US" sz="1800" dirty="0">
                    <a:solidFill>
                      <a:srgbClr val="001965"/>
                    </a:solidFill>
                    <a:latin typeface="Apis For Office" panose="020B0504010101010104" pitchFamily="34" charset="0"/>
                    <a:ea typeface="Apis For Office" panose="020B0504010101010104" pitchFamily="34" charset="0"/>
                  </a:rPr>
                  <a:t>or a</a:t>
                </a:r>
                <a:r>
                  <a:rPr lang="en-US" sz="1800" dirty="0">
                    <a:solidFill>
                      <a:srgbClr val="FFFFFF"/>
                    </a:solidFill>
                    <a:latin typeface="Apis For Office" panose="020B0504010101010104" pitchFamily="34" charset="0"/>
                    <a:ea typeface="Apis For Office" panose="020B0504010101010104" pitchFamily="34" charset="0"/>
                  </a:rPr>
                  <a:t> </a:t>
                </a:r>
                <a:r>
                  <a:rPr lang="en-US" sz="1800" b="1" dirty="0">
                    <a:solidFill>
                      <a:srgbClr val="3B97DE"/>
                    </a:solidFill>
                    <a:latin typeface="Apis For Office" panose="020B0504010101010104" pitchFamily="34" charset="0"/>
                    <a:ea typeface="Apis For Office" panose="020B0504010101010104" pitchFamily="34" charset="0"/>
                  </a:rPr>
                  <a:t>less complex regimen</a:t>
                </a:r>
              </a:p>
            </p:txBody>
          </p:sp>
          <p:grpSp>
            <p:nvGrpSpPr>
              <p:cNvPr id="31" name="Group 30">
                <a:extLst>
                  <a:ext uri="{FF2B5EF4-FFF2-40B4-BE49-F238E27FC236}">
                    <a16:creationId xmlns:a16="http://schemas.microsoft.com/office/drawing/2014/main" id="{CADABDA2-2BCA-4DE5-B0F9-F1ABD0210806}"/>
                  </a:ext>
                </a:extLst>
              </p:cNvPr>
              <p:cNvGrpSpPr/>
              <p:nvPr/>
            </p:nvGrpSpPr>
            <p:grpSpPr>
              <a:xfrm>
                <a:off x="7712198" y="3763342"/>
                <a:ext cx="626841" cy="626841"/>
                <a:chOff x="7677223" y="3781149"/>
                <a:chExt cx="626841" cy="626841"/>
              </a:xfrm>
            </p:grpSpPr>
            <p:sp>
              <p:nvSpPr>
                <p:cNvPr id="32" name="Oval 31">
                  <a:extLst>
                    <a:ext uri="{FF2B5EF4-FFF2-40B4-BE49-F238E27FC236}">
                      <a16:creationId xmlns:a16="http://schemas.microsoft.com/office/drawing/2014/main" id="{F7D69636-846F-4709-9D74-77CD64A3A94F}"/>
                    </a:ext>
                  </a:extLst>
                </p:cNvPr>
                <p:cNvSpPr/>
                <p:nvPr/>
              </p:nvSpPr>
              <p:spPr>
                <a:xfrm>
                  <a:off x="7677223" y="3781149"/>
                  <a:ext cx="626841" cy="6268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800" b="1" dirty="0">
                    <a:solidFill>
                      <a:srgbClr val="FFFFFF"/>
                    </a:solidFill>
                    <a:latin typeface="Apis For Office" panose="020B0504010101010104" pitchFamily="34" charset="0"/>
                    <a:ea typeface="Apis For Office" panose="020B0504010101010104" pitchFamily="34" charset="0"/>
                  </a:endParaRPr>
                </a:p>
              </p:txBody>
            </p:sp>
            <p:pic>
              <p:nvPicPr>
                <p:cNvPr id="33" name="Graphic 32" descr="Woman with cane">
                  <a:extLst>
                    <a:ext uri="{FF2B5EF4-FFF2-40B4-BE49-F238E27FC236}">
                      <a16:creationId xmlns:a16="http://schemas.microsoft.com/office/drawing/2014/main" id="{AFB82BB4-BC38-4F91-9B6C-9073F36D67A2}"/>
                    </a:ext>
                  </a:extLst>
                </p:cNvPr>
                <p:cNvPicPr>
                  <a:picLocks noChangeAspect="1"/>
                </p:cNvPicPr>
                <p:nvPr/>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7774643" y="3878569"/>
                  <a:ext cx="432000" cy="432000"/>
                </a:xfrm>
                <a:prstGeom prst="rect">
                  <a:avLst/>
                </a:prstGeom>
              </p:spPr>
            </p:pic>
          </p:grpSp>
        </p:grpSp>
        <p:grpSp>
          <p:nvGrpSpPr>
            <p:cNvPr id="25" name="Group 24">
              <a:extLst>
                <a:ext uri="{FF2B5EF4-FFF2-40B4-BE49-F238E27FC236}">
                  <a16:creationId xmlns:a16="http://schemas.microsoft.com/office/drawing/2014/main" id="{30E22475-1DA2-4A58-B718-D9F465FFCFD7}"/>
                </a:ext>
              </a:extLst>
            </p:cNvPr>
            <p:cNvGrpSpPr/>
            <p:nvPr/>
          </p:nvGrpSpPr>
          <p:grpSpPr>
            <a:xfrm>
              <a:off x="647997" y="1973767"/>
              <a:ext cx="5226729" cy="1868876"/>
              <a:chOff x="262851" y="3946015"/>
              <a:chExt cx="5226729" cy="1868876"/>
            </a:xfrm>
          </p:grpSpPr>
          <p:sp>
            <p:nvSpPr>
              <p:cNvPr id="26" name="Rectangle 25">
                <a:extLst>
                  <a:ext uri="{FF2B5EF4-FFF2-40B4-BE49-F238E27FC236}">
                    <a16:creationId xmlns:a16="http://schemas.microsoft.com/office/drawing/2014/main" id="{0D7BB408-FE24-4E51-ABB6-676E817273E6}"/>
                  </a:ext>
                </a:extLst>
              </p:cNvPr>
              <p:cNvSpPr/>
              <p:nvPr/>
            </p:nvSpPr>
            <p:spPr>
              <a:xfrm>
                <a:off x="262851" y="4218868"/>
                <a:ext cx="5226729" cy="1596023"/>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050" dirty="0">
                  <a:solidFill>
                    <a:srgbClr val="FFFFFF"/>
                  </a:solidFill>
                  <a:latin typeface="Apis For Office" panose="020B0504010101010104" pitchFamily="34" charset="0"/>
                  <a:ea typeface="Apis For Office" panose="020B0504010101010104" pitchFamily="34" charset="0"/>
                </a:endParaRPr>
              </a:p>
              <a:p>
                <a:pPr algn="ctr" defTabSz="685800" fontAlgn="auto">
                  <a:spcBef>
                    <a:spcPts val="0"/>
                  </a:spcBef>
                  <a:spcAft>
                    <a:spcPts val="0"/>
                  </a:spcAft>
                  <a:defRPr/>
                </a:pPr>
                <a:r>
                  <a:rPr lang="en-US" sz="2000" dirty="0">
                    <a:solidFill>
                      <a:srgbClr val="001965"/>
                    </a:solidFill>
                    <a:latin typeface="Apis For Office" panose="020B0504010101010104" pitchFamily="34" charset="0"/>
                    <a:ea typeface="Apis For Office" panose="020B0504010101010104" pitchFamily="34" charset="0"/>
                  </a:rPr>
                  <a:t>Patients </a:t>
                </a:r>
                <a:r>
                  <a:rPr lang="en-US" sz="2000" b="1" dirty="0">
                    <a:solidFill>
                      <a:srgbClr val="3B97DE"/>
                    </a:solidFill>
                    <a:latin typeface="Apis For Office" panose="020B0504010101010104" pitchFamily="34" charset="0"/>
                    <a:ea typeface="Apis For Office" panose="020B0504010101010104" pitchFamily="34" charset="0"/>
                  </a:rPr>
                  <a:t>failing to achieve glycaemic control </a:t>
                </a:r>
                <a:r>
                  <a:rPr lang="en-US" sz="2000" dirty="0">
                    <a:solidFill>
                      <a:srgbClr val="001965"/>
                    </a:solidFill>
                    <a:latin typeface="Apis For Office" panose="020B0504010101010104" pitchFamily="34" charset="0"/>
                    <a:ea typeface="Apis For Office" panose="020B0504010101010104" pitchFamily="34" charset="0"/>
                  </a:rPr>
                  <a:t>despite optimising non-insulin therapies</a:t>
                </a:r>
              </a:p>
            </p:txBody>
          </p:sp>
          <p:grpSp>
            <p:nvGrpSpPr>
              <p:cNvPr id="27" name="Group 26">
                <a:extLst>
                  <a:ext uri="{FF2B5EF4-FFF2-40B4-BE49-F238E27FC236}">
                    <a16:creationId xmlns:a16="http://schemas.microsoft.com/office/drawing/2014/main" id="{339433D7-8745-4A22-AEBD-169F219B56F8}"/>
                  </a:ext>
                </a:extLst>
              </p:cNvPr>
              <p:cNvGrpSpPr/>
              <p:nvPr/>
            </p:nvGrpSpPr>
            <p:grpSpPr>
              <a:xfrm>
                <a:off x="2614546" y="3946015"/>
                <a:ext cx="626841" cy="626841"/>
                <a:chOff x="2963486" y="3940296"/>
                <a:chExt cx="626841" cy="626841"/>
              </a:xfrm>
            </p:grpSpPr>
            <p:sp>
              <p:nvSpPr>
                <p:cNvPr id="28" name="Oval 27">
                  <a:extLst>
                    <a:ext uri="{FF2B5EF4-FFF2-40B4-BE49-F238E27FC236}">
                      <a16:creationId xmlns:a16="http://schemas.microsoft.com/office/drawing/2014/main" id="{C8A08B7B-E12F-49CB-B8DF-4052FF8ED5C3}"/>
                    </a:ext>
                  </a:extLst>
                </p:cNvPr>
                <p:cNvSpPr/>
                <p:nvPr/>
              </p:nvSpPr>
              <p:spPr>
                <a:xfrm>
                  <a:off x="2963486" y="3940296"/>
                  <a:ext cx="626841" cy="6268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800" b="1" dirty="0">
                    <a:solidFill>
                      <a:srgbClr val="FFFFFF"/>
                    </a:solidFill>
                    <a:latin typeface="Apis For Office" panose="020B0504010101010104" pitchFamily="34" charset="0"/>
                    <a:ea typeface="Apis For Office" panose="020B0504010101010104" pitchFamily="34" charset="0"/>
                  </a:endParaRPr>
                </a:p>
              </p:txBody>
            </p:sp>
            <p:pic>
              <p:nvPicPr>
                <p:cNvPr id="29" name="Graphic 28" descr="Statistics">
                  <a:extLst>
                    <a:ext uri="{FF2B5EF4-FFF2-40B4-BE49-F238E27FC236}">
                      <a16:creationId xmlns:a16="http://schemas.microsoft.com/office/drawing/2014/main" id="{1C759CDD-005C-4C6A-9319-F3A78C7210E1}"/>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3109617" y="4037717"/>
                  <a:ext cx="432000" cy="432000"/>
                </a:xfrm>
                <a:prstGeom prst="rect">
                  <a:avLst/>
                </a:prstGeom>
              </p:spPr>
            </p:pic>
          </p:grpSp>
        </p:grpSp>
        <p:grpSp>
          <p:nvGrpSpPr>
            <p:cNvPr id="9" name="Group 8">
              <a:extLst>
                <a:ext uri="{FF2B5EF4-FFF2-40B4-BE49-F238E27FC236}">
                  <a16:creationId xmlns:a16="http://schemas.microsoft.com/office/drawing/2014/main" id="{84E91D11-7042-45A7-8BA9-0ACB8B28BED4}"/>
                </a:ext>
              </a:extLst>
            </p:cNvPr>
            <p:cNvGrpSpPr/>
            <p:nvPr/>
          </p:nvGrpSpPr>
          <p:grpSpPr>
            <a:xfrm>
              <a:off x="6304887" y="1811473"/>
              <a:ext cx="4587963" cy="2051553"/>
              <a:chOff x="4373457" y="1377447"/>
              <a:chExt cx="4587963" cy="2051553"/>
            </a:xfrm>
          </p:grpSpPr>
          <p:sp>
            <p:nvSpPr>
              <p:cNvPr id="20" name="Rectangle 19">
                <a:extLst>
                  <a:ext uri="{FF2B5EF4-FFF2-40B4-BE49-F238E27FC236}">
                    <a16:creationId xmlns:a16="http://schemas.microsoft.com/office/drawing/2014/main" id="{B000C503-2A9C-4DBD-A7B5-D16ACDF70FF9}"/>
                  </a:ext>
                </a:extLst>
              </p:cNvPr>
              <p:cNvSpPr/>
              <p:nvPr/>
            </p:nvSpPr>
            <p:spPr>
              <a:xfrm>
                <a:off x="4373457" y="1690870"/>
                <a:ext cx="4587963" cy="1738130"/>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050" dirty="0">
                  <a:solidFill>
                    <a:srgbClr val="FFFFFF"/>
                  </a:solidFill>
                  <a:latin typeface="Apis For Office" panose="020B0504010101010104" pitchFamily="34" charset="0"/>
                  <a:ea typeface="Apis For Office" panose="020B0504010101010104" pitchFamily="34" charset="0"/>
                </a:endParaRPr>
              </a:p>
              <a:p>
                <a:pPr algn="ctr" defTabSz="685800" fontAlgn="auto">
                  <a:spcBef>
                    <a:spcPts val="0"/>
                  </a:spcBef>
                  <a:spcAft>
                    <a:spcPts val="0"/>
                  </a:spcAft>
                  <a:defRPr/>
                </a:pPr>
                <a:r>
                  <a:rPr lang="en-US" sz="2000" dirty="0">
                    <a:solidFill>
                      <a:srgbClr val="001965"/>
                    </a:solidFill>
                    <a:latin typeface="Apis For Office" panose="020B0504010101010104" pitchFamily="34" charset="0"/>
                    <a:ea typeface="Apis For Office" panose="020B0504010101010104" pitchFamily="34" charset="0"/>
                  </a:rPr>
                  <a:t>Patients with </a:t>
                </a:r>
                <a:r>
                  <a:rPr lang="en-US" sz="2000" b="1" dirty="0">
                    <a:solidFill>
                      <a:srgbClr val="3B97DE"/>
                    </a:solidFill>
                    <a:latin typeface="Apis For Office" panose="020B0504010101010104" pitchFamily="34" charset="0"/>
                    <a:ea typeface="Apis For Office" panose="020B0504010101010104" pitchFamily="34" charset="0"/>
                  </a:rPr>
                  <a:t>post-prandial glucose spikes, </a:t>
                </a:r>
                <a:r>
                  <a:rPr lang="en-US" sz="2000" dirty="0">
                    <a:solidFill>
                      <a:srgbClr val="001965"/>
                    </a:solidFill>
                    <a:latin typeface="Apis For Office" panose="020B0504010101010104" pitchFamily="34" charset="0"/>
                    <a:ea typeface="Apis For Office" panose="020B0504010101010104" pitchFamily="34" charset="0"/>
                  </a:rPr>
                  <a:t>despite </a:t>
                </a:r>
                <a:r>
                  <a:rPr lang="en-US" sz="2000" dirty="0" err="1">
                    <a:solidFill>
                      <a:srgbClr val="001965"/>
                    </a:solidFill>
                    <a:latin typeface="Apis For Office" panose="020B0504010101010104" pitchFamily="34" charset="0"/>
                    <a:ea typeface="Apis For Office" panose="020B0504010101010104" pitchFamily="34" charset="0"/>
                  </a:rPr>
                  <a:t>optimising</a:t>
                </a:r>
                <a:r>
                  <a:rPr lang="en-US" sz="2000" dirty="0">
                    <a:solidFill>
                      <a:srgbClr val="001965"/>
                    </a:solidFill>
                    <a:latin typeface="Apis For Office" panose="020B0504010101010104" pitchFamily="34" charset="0"/>
                    <a:ea typeface="Apis For Office" panose="020B0504010101010104" pitchFamily="34" charset="0"/>
                  </a:rPr>
                  <a:t> basal insulin</a:t>
                </a:r>
              </a:p>
            </p:txBody>
          </p:sp>
          <p:grpSp>
            <p:nvGrpSpPr>
              <p:cNvPr id="21" name="Group 20">
                <a:extLst>
                  <a:ext uri="{FF2B5EF4-FFF2-40B4-BE49-F238E27FC236}">
                    <a16:creationId xmlns:a16="http://schemas.microsoft.com/office/drawing/2014/main" id="{5FF17C7E-ADB4-449A-A4FA-F2A8AF215207}"/>
                  </a:ext>
                </a:extLst>
              </p:cNvPr>
              <p:cNvGrpSpPr/>
              <p:nvPr/>
            </p:nvGrpSpPr>
            <p:grpSpPr>
              <a:xfrm>
                <a:off x="5424489" y="1377447"/>
                <a:ext cx="626841" cy="626841"/>
                <a:chOff x="5918936" y="1771216"/>
                <a:chExt cx="626841" cy="626841"/>
              </a:xfrm>
            </p:grpSpPr>
            <p:sp>
              <p:nvSpPr>
                <p:cNvPr id="22" name="Oval 21">
                  <a:extLst>
                    <a:ext uri="{FF2B5EF4-FFF2-40B4-BE49-F238E27FC236}">
                      <a16:creationId xmlns:a16="http://schemas.microsoft.com/office/drawing/2014/main" id="{74BF9D0A-D911-41DC-B4DE-629E45E92ECE}"/>
                    </a:ext>
                  </a:extLst>
                </p:cNvPr>
                <p:cNvSpPr/>
                <p:nvPr/>
              </p:nvSpPr>
              <p:spPr>
                <a:xfrm>
                  <a:off x="5918936" y="1771216"/>
                  <a:ext cx="626841" cy="6268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800" b="1" dirty="0">
                    <a:solidFill>
                      <a:srgbClr val="FFFFFF"/>
                    </a:solidFill>
                    <a:latin typeface="Apis For Office" panose="020B0504010101010104" pitchFamily="34" charset="0"/>
                    <a:ea typeface="Apis For Office" panose="020B0504010101010104" pitchFamily="34" charset="0"/>
                  </a:endParaRPr>
                </a:p>
              </p:txBody>
            </p:sp>
            <p:pic>
              <p:nvPicPr>
                <p:cNvPr id="23" name="Graphic 22" descr="Apple">
                  <a:extLst>
                    <a:ext uri="{FF2B5EF4-FFF2-40B4-BE49-F238E27FC236}">
                      <a16:creationId xmlns:a16="http://schemas.microsoft.com/office/drawing/2014/main" id="{2BB27095-91F2-4C99-B18B-CE018F859457}"/>
                    </a:ext>
                  </a:extLst>
                </p:cNvPr>
                <p:cNvPicPr>
                  <a:picLocks noChangeAspect="1"/>
                </p:cNvPicPr>
                <p:nvPr/>
              </p:nvPicPr>
              <p:blipFill>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rcRect/>
                <a:stretch/>
              </p:blipFill>
              <p:spPr>
                <a:xfrm>
                  <a:off x="6016356" y="1868636"/>
                  <a:ext cx="432000" cy="432000"/>
                </a:xfrm>
                <a:prstGeom prst="rect">
                  <a:avLst/>
                </a:prstGeom>
              </p:spPr>
            </p:pic>
          </p:grpSp>
        </p:grpSp>
        <p:grpSp>
          <p:nvGrpSpPr>
            <p:cNvPr id="10" name="Group 9">
              <a:extLst>
                <a:ext uri="{FF2B5EF4-FFF2-40B4-BE49-F238E27FC236}">
                  <a16:creationId xmlns:a16="http://schemas.microsoft.com/office/drawing/2014/main" id="{AEB54E32-064F-434E-92A0-A6019B9CC77D}"/>
                </a:ext>
              </a:extLst>
            </p:cNvPr>
            <p:cNvGrpSpPr/>
            <p:nvPr/>
          </p:nvGrpSpPr>
          <p:grpSpPr>
            <a:xfrm>
              <a:off x="399735" y="4060502"/>
              <a:ext cx="3894539" cy="2051553"/>
              <a:chOff x="-308755" y="1377447"/>
              <a:chExt cx="3894539" cy="2051553"/>
            </a:xfrm>
          </p:grpSpPr>
          <p:sp>
            <p:nvSpPr>
              <p:cNvPr id="16" name="Rectangle 15">
                <a:extLst>
                  <a:ext uri="{FF2B5EF4-FFF2-40B4-BE49-F238E27FC236}">
                    <a16:creationId xmlns:a16="http://schemas.microsoft.com/office/drawing/2014/main" id="{1AF75372-9399-4595-848D-0101BF0377AD}"/>
                  </a:ext>
                </a:extLst>
              </p:cNvPr>
              <p:cNvSpPr/>
              <p:nvPr/>
            </p:nvSpPr>
            <p:spPr>
              <a:xfrm>
                <a:off x="-308755" y="1690868"/>
                <a:ext cx="3894539" cy="1738132"/>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050" dirty="0">
                  <a:solidFill>
                    <a:srgbClr val="FFFFFF"/>
                  </a:solidFill>
                  <a:latin typeface="Apis For Office" panose="020B0504010101010104" pitchFamily="34" charset="0"/>
                  <a:ea typeface="Apis For Office" panose="020B0504010101010104" pitchFamily="34" charset="0"/>
                </a:endParaRPr>
              </a:p>
              <a:p>
                <a:pPr algn="ctr" defTabSz="685800" fontAlgn="auto">
                  <a:spcBef>
                    <a:spcPts val="0"/>
                  </a:spcBef>
                  <a:spcAft>
                    <a:spcPts val="0"/>
                  </a:spcAft>
                  <a:defRPr/>
                </a:pPr>
                <a:r>
                  <a:rPr lang="en-US" sz="1800" dirty="0">
                    <a:solidFill>
                      <a:srgbClr val="001965"/>
                    </a:solidFill>
                    <a:latin typeface="Apis For Office" panose="020B0504010101010104" pitchFamily="34" charset="0"/>
                    <a:ea typeface="Apis For Office" panose="020B0504010101010104" pitchFamily="34" charset="0"/>
                  </a:rPr>
                  <a:t>Patients at increased </a:t>
                </a:r>
                <a:br>
                  <a:rPr lang="en-US" sz="1800" dirty="0">
                    <a:solidFill>
                      <a:srgbClr val="FFFFFF"/>
                    </a:solidFill>
                    <a:latin typeface="Apis For Office" panose="020B0504010101010104" pitchFamily="34" charset="0"/>
                    <a:ea typeface="Apis For Office" panose="020B0504010101010104" pitchFamily="34" charset="0"/>
                  </a:rPr>
                </a:br>
                <a:r>
                  <a:rPr lang="en-US" sz="1800" b="1" dirty="0">
                    <a:solidFill>
                      <a:srgbClr val="3B97DE"/>
                    </a:solidFill>
                    <a:latin typeface="Apis For Office" panose="020B0504010101010104" pitchFamily="34" charset="0"/>
                    <a:ea typeface="Apis For Office" panose="020B0504010101010104" pitchFamily="34" charset="0"/>
                  </a:rPr>
                  <a:t>risk of </a:t>
                </a:r>
                <a:r>
                  <a:rPr lang="en-US" sz="1800" b="1" dirty="0" err="1">
                    <a:solidFill>
                      <a:srgbClr val="3B97DE"/>
                    </a:solidFill>
                    <a:latin typeface="Apis For Office" panose="020B0504010101010104" pitchFamily="34" charset="0"/>
                    <a:ea typeface="Apis For Office" panose="020B0504010101010104" pitchFamily="34" charset="0"/>
                  </a:rPr>
                  <a:t>hypoglycaemia</a:t>
                </a:r>
                <a:r>
                  <a:rPr lang="en-US" sz="1800" b="1" dirty="0">
                    <a:solidFill>
                      <a:srgbClr val="3B97DE"/>
                    </a:solidFill>
                    <a:latin typeface="Apis For Office" panose="020B0504010101010104" pitchFamily="34" charset="0"/>
                    <a:ea typeface="Apis For Office" panose="020B0504010101010104" pitchFamily="34" charset="0"/>
                  </a:rPr>
                  <a:t>,</a:t>
                </a:r>
                <a:r>
                  <a:rPr lang="en-US" sz="1800" dirty="0">
                    <a:solidFill>
                      <a:srgbClr val="3B97DE"/>
                    </a:solidFill>
                    <a:latin typeface="Apis For Office" panose="020B0504010101010104" pitchFamily="34" charset="0"/>
                    <a:ea typeface="Apis For Office" panose="020B0504010101010104" pitchFamily="34" charset="0"/>
                  </a:rPr>
                  <a:t> </a:t>
                </a:r>
                <a:br>
                  <a:rPr lang="en-US" sz="1800" dirty="0">
                    <a:solidFill>
                      <a:srgbClr val="3B97DE"/>
                    </a:solidFill>
                    <a:latin typeface="Apis For Office" panose="020B0504010101010104" pitchFamily="34" charset="0"/>
                    <a:ea typeface="Apis For Office" panose="020B0504010101010104" pitchFamily="34" charset="0"/>
                  </a:rPr>
                </a:br>
                <a:r>
                  <a:rPr lang="en-US" sz="1800" dirty="0">
                    <a:solidFill>
                      <a:srgbClr val="001965"/>
                    </a:solidFill>
                    <a:latin typeface="Apis For Office" panose="020B0504010101010104" pitchFamily="34" charset="0"/>
                    <a:ea typeface="Apis For Office" panose="020B0504010101010104" pitchFamily="34" charset="0"/>
                  </a:rPr>
                  <a:t>including</a:t>
                </a:r>
                <a:r>
                  <a:rPr lang="en-US" sz="1800" dirty="0">
                    <a:solidFill>
                      <a:srgbClr val="FFFFFF"/>
                    </a:solidFill>
                    <a:latin typeface="Apis For Office" panose="020B0504010101010104" pitchFamily="34" charset="0"/>
                    <a:ea typeface="Apis For Office" panose="020B0504010101010104" pitchFamily="34" charset="0"/>
                  </a:rPr>
                  <a:t> </a:t>
                </a:r>
                <a:r>
                  <a:rPr lang="en-US" sz="1800" b="1" dirty="0">
                    <a:solidFill>
                      <a:srgbClr val="3B97DE"/>
                    </a:solidFill>
                    <a:latin typeface="Apis For Office" panose="020B0504010101010104" pitchFamily="34" charset="0"/>
                    <a:ea typeface="Apis For Office" panose="020B0504010101010104" pitchFamily="34" charset="0"/>
                  </a:rPr>
                  <a:t>nocturnal </a:t>
                </a:r>
                <a:r>
                  <a:rPr lang="en-US" sz="1800" b="1" dirty="0" err="1">
                    <a:solidFill>
                      <a:srgbClr val="3B97DE"/>
                    </a:solidFill>
                    <a:latin typeface="Apis For Office" panose="020B0504010101010104" pitchFamily="34" charset="0"/>
                    <a:ea typeface="Apis For Office" panose="020B0504010101010104" pitchFamily="34" charset="0"/>
                  </a:rPr>
                  <a:t>hypoglycaemia</a:t>
                </a:r>
                <a:endParaRPr lang="en-US" sz="1800" b="1" dirty="0">
                  <a:solidFill>
                    <a:srgbClr val="3B97DE"/>
                  </a:solidFill>
                  <a:latin typeface="Apis For Office" panose="020B0504010101010104" pitchFamily="34" charset="0"/>
                  <a:ea typeface="Apis For Office" panose="020B0504010101010104" pitchFamily="34" charset="0"/>
                </a:endParaRPr>
              </a:p>
            </p:txBody>
          </p:sp>
          <p:grpSp>
            <p:nvGrpSpPr>
              <p:cNvPr id="17" name="Group 16">
                <a:extLst>
                  <a:ext uri="{FF2B5EF4-FFF2-40B4-BE49-F238E27FC236}">
                    <a16:creationId xmlns:a16="http://schemas.microsoft.com/office/drawing/2014/main" id="{604CCF5A-4B95-4D28-8FBA-0C3DB647D56D}"/>
                  </a:ext>
                </a:extLst>
              </p:cNvPr>
              <p:cNvGrpSpPr/>
              <p:nvPr/>
            </p:nvGrpSpPr>
            <p:grpSpPr>
              <a:xfrm>
                <a:off x="1907912" y="1377447"/>
                <a:ext cx="626841" cy="626841"/>
                <a:chOff x="2402359" y="1771216"/>
                <a:chExt cx="626841" cy="626841"/>
              </a:xfrm>
            </p:grpSpPr>
            <p:sp>
              <p:nvSpPr>
                <p:cNvPr id="18" name="Oval 17">
                  <a:extLst>
                    <a:ext uri="{FF2B5EF4-FFF2-40B4-BE49-F238E27FC236}">
                      <a16:creationId xmlns:a16="http://schemas.microsoft.com/office/drawing/2014/main" id="{CBEE4D43-67D4-41AE-A593-3847944A51C5}"/>
                    </a:ext>
                  </a:extLst>
                </p:cNvPr>
                <p:cNvSpPr/>
                <p:nvPr/>
              </p:nvSpPr>
              <p:spPr>
                <a:xfrm>
                  <a:off x="2402359" y="1771216"/>
                  <a:ext cx="626841" cy="6268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800" b="1" dirty="0">
                    <a:solidFill>
                      <a:srgbClr val="FFFFFF"/>
                    </a:solidFill>
                    <a:latin typeface="Apis For Office" panose="020B0504010101010104" pitchFamily="34" charset="0"/>
                    <a:ea typeface="Apis For Office" panose="020B0504010101010104" pitchFamily="34" charset="0"/>
                  </a:endParaRPr>
                </a:p>
              </p:txBody>
            </p:sp>
            <p:pic>
              <p:nvPicPr>
                <p:cNvPr id="19" name="Graphic 18" descr="Moon and stars">
                  <a:extLst>
                    <a:ext uri="{FF2B5EF4-FFF2-40B4-BE49-F238E27FC236}">
                      <a16:creationId xmlns:a16="http://schemas.microsoft.com/office/drawing/2014/main" id="{1A2991A1-AFB8-4391-A36B-476A945AE1FA}"/>
                    </a:ext>
                  </a:extLst>
                </p:cNvPr>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rcRect/>
                <a:stretch/>
              </p:blipFill>
              <p:spPr>
                <a:xfrm>
                  <a:off x="2499779" y="1868636"/>
                  <a:ext cx="432000" cy="432000"/>
                </a:xfrm>
                <a:prstGeom prst="rect">
                  <a:avLst/>
                </a:prstGeom>
              </p:spPr>
            </p:pic>
          </p:grpSp>
        </p:grpSp>
        <p:grpSp>
          <p:nvGrpSpPr>
            <p:cNvPr id="11" name="Group 10">
              <a:extLst>
                <a:ext uri="{FF2B5EF4-FFF2-40B4-BE49-F238E27FC236}">
                  <a16:creationId xmlns:a16="http://schemas.microsoft.com/office/drawing/2014/main" id="{927998A9-036E-4126-A4E9-01212477D512}"/>
                </a:ext>
              </a:extLst>
            </p:cNvPr>
            <p:cNvGrpSpPr/>
            <p:nvPr/>
          </p:nvGrpSpPr>
          <p:grpSpPr>
            <a:xfrm>
              <a:off x="7897725" y="4060502"/>
              <a:ext cx="2728904" cy="2430598"/>
              <a:chOff x="7890034" y="1377447"/>
              <a:chExt cx="2728904" cy="2430598"/>
            </a:xfrm>
          </p:grpSpPr>
          <p:sp>
            <p:nvSpPr>
              <p:cNvPr id="12" name="Rectangle 11">
                <a:extLst>
                  <a:ext uri="{FF2B5EF4-FFF2-40B4-BE49-F238E27FC236}">
                    <a16:creationId xmlns:a16="http://schemas.microsoft.com/office/drawing/2014/main" id="{9275BE00-4C40-4365-A6E8-28034181AC67}"/>
                  </a:ext>
                </a:extLst>
              </p:cNvPr>
              <p:cNvSpPr/>
              <p:nvPr/>
            </p:nvSpPr>
            <p:spPr>
              <a:xfrm>
                <a:off x="7890034" y="1690868"/>
                <a:ext cx="2728904" cy="2117177"/>
              </a:xfrm>
              <a:prstGeom prst="rect">
                <a:avLst/>
              </a:prstGeom>
              <a:solidFill>
                <a:srgbClr val="D8EA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050" dirty="0">
                  <a:solidFill>
                    <a:srgbClr val="FFFFFF"/>
                  </a:solidFill>
                  <a:latin typeface="Apis For Office" panose="020B0504010101010104" pitchFamily="34" charset="0"/>
                  <a:ea typeface="Apis For Office" panose="020B0504010101010104" pitchFamily="34" charset="0"/>
                </a:endParaRPr>
              </a:p>
              <a:p>
                <a:pPr algn="ctr" defTabSz="685800" fontAlgn="auto">
                  <a:spcBef>
                    <a:spcPts val="0"/>
                  </a:spcBef>
                  <a:spcAft>
                    <a:spcPts val="0"/>
                  </a:spcAft>
                  <a:defRPr/>
                </a:pPr>
                <a:r>
                  <a:rPr lang="en-US" sz="2000" dirty="0">
                    <a:solidFill>
                      <a:srgbClr val="001965"/>
                    </a:solidFill>
                    <a:latin typeface="Apis For Office" panose="020B0504010101010104" pitchFamily="34" charset="0"/>
                    <a:ea typeface="Apis For Office" panose="020B0504010101010104" pitchFamily="34" charset="0"/>
                  </a:rPr>
                  <a:t>Patients requiring </a:t>
                </a:r>
                <a:br>
                  <a:rPr lang="en-US" sz="2000" dirty="0">
                    <a:solidFill>
                      <a:srgbClr val="FFFFFF"/>
                    </a:solidFill>
                    <a:latin typeface="Apis For Office" panose="020B0504010101010104" pitchFamily="34" charset="0"/>
                    <a:ea typeface="Apis For Office" panose="020B0504010101010104" pitchFamily="34" charset="0"/>
                  </a:rPr>
                </a:br>
                <a:r>
                  <a:rPr lang="en-US" sz="2000" b="1" dirty="0">
                    <a:solidFill>
                      <a:srgbClr val="3B97DE"/>
                    </a:solidFill>
                    <a:latin typeface="Apis For Office" panose="020B0504010101010104" pitchFamily="34" charset="0"/>
                    <a:ea typeface="Apis For Office" panose="020B0504010101010104" pitchFamily="34" charset="0"/>
                  </a:rPr>
                  <a:t>flexibility in the timing </a:t>
                </a:r>
                <a:br>
                  <a:rPr lang="en-US" sz="2000" dirty="0">
                    <a:solidFill>
                      <a:srgbClr val="FFFFFF"/>
                    </a:solidFill>
                    <a:latin typeface="Apis For Office" panose="020B0504010101010104" pitchFamily="34" charset="0"/>
                    <a:ea typeface="Apis For Office" panose="020B0504010101010104" pitchFamily="34" charset="0"/>
                  </a:rPr>
                </a:br>
                <a:r>
                  <a:rPr lang="en-US" sz="2000" dirty="0">
                    <a:solidFill>
                      <a:srgbClr val="001965"/>
                    </a:solidFill>
                    <a:latin typeface="Apis For Office" panose="020B0504010101010104" pitchFamily="34" charset="0"/>
                    <a:ea typeface="Apis For Office" panose="020B0504010101010104" pitchFamily="34" charset="0"/>
                  </a:rPr>
                  <a:t>of insulin dosing</a:t>
                </a:r>
              </a:p>
            </p:txBody>
          </p:sp>
          <p:grpSp>
            <p:nvGrpSpPr>
              <p:cNvPr id="13" name="Group 12">
                <a:extLst>
                  <a:ext uri="{FF2B5EF4-FFF2-40B4-BE49-F238E27FC236}">
                    <a16:creationId xmlns:a16="http://schemas.microsoft.com/office/drawing/2014/main" id="{E378FCC7-DEC9-488A-8E33-441EFEDCAA03}"/>
                  </a:ext>
                </a:extLst>
              </p:cNvPr>
              <p:cNvGrpSpPr/>
              <p:nvPr/>
            </p:nvGrpSpPr>
            <p:grpSpPr>
              <a:xfrm>
                <a:off x="8941066" y="1377447"/>
                <a:ext cx="626841" cy="626841"/>
                <a:chOff x="9435512" y="1771216"/>
                <a:chExt cx="626841" cy="626841"/>
              </a:xfrm>
            </p:grpSpPr>
            <p:sp>
              <p:nvSpPr>
                <p:cNvPr id="14" name="Oval 13">
                  <a:extLst>
                    <a:ext uri="{FF2B5EF4-FFF2-40B4-BE49-F238E27FC236}">
                      <a16:creationId xmlns:a16="http://schemas.microsoft.com/office/drawing/2014/main" id="{D3C17FE8-10E9-4111-BEB7-01CAE0AB94AC}"/>
                    </a:ext>
                  </a:extLst>
                </p:cNvPr>
                <p:cNvSpPr/>
                <p:nvPr/>
              </p:nvSpPr>
              <p:spPr>
                <a:xfrm>
                  <a:off x="9435512" y="1771216"/>
                  <a:ext cx="626841" cy="62684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defRPr/>
                  </a:pPr>
                  <a:endParaRPr lang="en-US" sz="1800" b="1" dirty="0">
                    <a:solidFill>
                      <a:srgbClr val="FFFFFF"/>
                    </a:solidFill>
                    <a:latin typeface="Apis For Office" panose="020B0504010101010104" pitchFamily="34" charset="0"/>
                    <a:ea typeface="Apis For Office" panose="020B0504010101010104" pitchFamily="34" charset="0"/>
                  </a:endParaRPr>
                </a:p>
              </p:txBody>
            </p:sp>
            <p:pic>
              <p:nvPicPr>
                <p:cNvPr id="15" name="Graphic 14" descr="Watch">
                  <a:extLst>
                    <a:ext uri="{FF2B5EF4-FFF2-40B4-BE49-F238E27FC236}">
                      <a16:creationId xmlns:a16="http://schemas.microsoft.com/office/drawing/2014/main" id="{051504D6-9274-467D-AEB3-B911AD16FF20}"/>
                    </a:ext>
                  </a:extLst>
                </p:cNvPr>
                <p:cNvPicPr>
                  <a:picLocks noChangeAspect="1"/>
                </p:cNvPicPr>
                <p:nvPr/>
              </p:nvPicPr>
              <p:blipFill>
                <a:blip r:embed="rId10" cstate="email">
                  <a:extLst>
                    <a:ext uri="{28A0092B-C50C-407E-A947-70E740481C1C}">
                      <a14:useLocalDpi xmlns:a14="http://schemas.microsoft.com/office/drawing/2010/main"/>
                    </a:ext>
                    <a:ext uri="{96DAC541-7B7A-43D3-8B79-37D633B846F1}">
                      <asvg:svgBlip xmlns:asvg="http://schemas.microsoft.com/office/drawing/2016/SVG/main" r:embed="rId11"/>
                    </a:ext>
                  </a:extLst>
                </a:blip>
                <a:srcRect/>
                <a:stretch/>
              </p:blipFill>
              <p:spPr>
                <a:xfrm>
                  <a:off x="9532932" y="1868636"/>
                  <a:ext cx="432000" cy="432000"/>
                </a:xfrm>
                <a:prstGeom prst="rect">
                  <a:avLst/>
                </a:prstGeom>
              </p:spPr>
            </p:pic>
          </p:grpSp>
        </p:grpSp>
      </p:grpSp>
    </p:spTree>
    <p:extLst>
      <p:ext uri="{BB962C8B-B14F-4D97-AF65-F5344CB8AC3E}">
        <p14:creationId xmlns:p14="http://schemas.microsoft.com/office/powerpoint/2010/main" val="3686525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8546" name="Rectangle 2"/>
          <p:cNvSpPr>
            <a:spLocks noChangeArrowheads="1"/>
          </p:cNvSpPr>
          <p:nvPr/>
        </p:nvSpPr>
        <p:spPr bwMode="auto">
          <a:xfrm>
            <a:off x="242888" y="266700"/>
            <a:ext cx="8634412" cy="990600"/>
          </a:xfrm>
          <a:prstGeom prst="rect">
            <a:avLst/>
          </a:prstGeom>
          <a:solidFill>
            <a:schemeClr val="tx1"/>
          </a:solidFill>
          <a:ln w="9525">
            <a:noFill/>
            <a:miter lim="800000"/>
            <a:headEnd/>
            <a:tailEnd/>
          </a:ln>
          <a:effectLst/>
        </p:spPr>
        <p:txBody>
          <a:bodyPr anchor="ctr"/>
          <a:lstStyle/>
          <a:p>
            <a:pPr algn="ctr"/>
            <a:r>
              <a:rPr lang="en-ZA" sz="3600" b="1" dirty="0">
                <a:solidFill>
                  <a:schemeClr val="bg2">
                    <a:lumMod val="20000"/>
                    <a:lumOff val="80000"/>
                  </a:schemeClr>
                </a:solidFill>
                <a:effectLst>
                  <a:outerShdw blurRad="38100" dist="38100" dir="2700000" algn="tl">
                    <a:srgbClr val="C0C0C0"/>
                  </a:outerShdw>
                </a:effectLst>
                <a:latin typeface="FormalScrp421 BT" pitchFamily="66" charset="0"/>
              </a:rPr>
              <a:t>Pre-mix</a:t>
            </a:r>
            <a:r>
              <a:rPr lang="en-GB" sz="3600" b="1" dirty="0">
                <a:solidFill>
                  <a:schemeClr val="bg2">
                    <a:lumMod val="20000"/>
                    <a:lumOff val="80000"/>
                  </a:schemeClr>
                </a:solidFill>
                <a:effectLst>
                  <a:outerShdw blurRad="38100" dist="38100" dir="2700000" algn="tl">
                    <a:srgbClr val="C0C0C0"/>
                  </a:outerShdw>
                </a:effectLst>
                <a:latin typeface="FormalScrp421 BT" pitchFamily="66" charset="0"/>
              </a:rPr>
              <a:t> Insulin Therapy Twice Daily</a:t>
            </a:r>
          </a:p>
        </p:txBody>
      </p:sp>
      <p:sp>
        <p:nvSpPr>
          <p:cNvPr id="1388563" name="Rectangle 19"/>
          <p:cNvSpPr>
            <a:spLocks noChangeArrowheads="1"/>
          </p:cNvSpPr>
          <p:nvPr/>
        </p:nvSpPr>
        <p:spPr bwMode="auto">
          <a:xfrm>
            <a:off x="3676650" y="3886200"/>
            <a:ext cx="476250" cy="400050"/>
          </a:xfrm>
          <a:prstGeom prst="rect">
            <a:avLst/>
          </a:prstGeom>
          <a:solidFill>
            <a:schemeClr val="bg1"/>
          </a:solidFill>
          <a:ln w="9525">
            <a:noFill/>
            <a:miter lim="800000"/>
            <a:headEnd/>
            <a:tailEnd/>
          </a:ln>
          <a:effectLst/>
        </p:spPr>
        <p:txBody>
          <a:bodyPr wrap="none" anchor="ctr"/>
          <a:lstStyle/>
          <a:p>
            <a:endParaRPr lang="en-ZA"/>
          </a:p>
        </p:txBody>
      </p:sp>
      <p:sp>
        <p:nvSpPr>
          <p:cNvPr id="1388564" name="AutoShape 20"/>
          <p:cNvSpPr>
            <a:spLocks noChangeArrowheads="1"/>
          </p:cNvSpPr>
          <p:nvPr/>
        </p:nvSpPr>
        <p:spPr bwMode="auto">
          <a:xfrm>
            <a:off x="1911350" y="4095750"/>
            <a:ext cx="193675" cy="371475"/>
          </a:xfrm>
          <a:prstGeom prst="diamond">
            <a:avLst/>
          </a:prstGeom>
          <a:solidFill>
            <a:schemeClr val="bg1"/>
          </a:solidFill>
          <a:ln w="9525">
            <a:noFill/>
            <a:miter lim="800000"/>
            <a:headEnd/>
            <a:tailEnd/>
          </a:ln>
          <a:effectLst/>
        </p:spPr>
        <p:txBody>
          <a:bodyPr wrap="none" anchor="ctr"/>
          <a:lstStyle/>
          <a:p>
            <a:endParaRPr lang="en-ZA"/>
          </a:p>
        </p:txBody>
      </p:sp>
      <p:sp>
        <p:nvSpPr>
          <p:cNvPr id="1388565" name="Rectangle 21"/>
          <p:cNvSpPr>
            <a:spLocks noChangeArrowheads="1"/>
          </p:cNvSpPr>
          <p:nvPr/>
        </p:nvSpPr>
        <p:spPr bwMode="auto">
          <a:xfrm>
            <a:off x="3981450" y="4086225"/>
            <a:ext cx="180975" cy="228600"/>
          </a:xfrm>
          <a:prstGeom prst="rect">
            <a:avLst/>
          </a:prstGeom>
          <a:solidFill>
            <a:schemeClr val="bg1"/>
          </a:solidFill>
          <a:ln w="9525">
            <a:noFill/>
            <a:miter lim="800000"/>
            <a:headEnd/>
            <a:tailEnd/>
          </a:ln>
          <a:effectLst/>
        </p:spPr>
        <p:txBody>
          <a:bodyPr wrap="none" anchor="ctr"/>
          <a:lstStyle/>
          <a:p>
            <a:endParaRPr lang="en-ZA"/>
          </a:p>
        </p:txBody>
      </p:sp>
      <p:sp>
        <p:nvSpPr>
          <p:cNvPr id="1388571" name="Text Box 27"/>
          <p:cNvSpPr txBox="1">
            <a:spLocks noChangeArrowheads="1"/>
          </p:cNvSpPr>
          <p:nvPr/>
        </p:nvSpPr>
        <p:spPr bwMode="auto">
          <a:xfrm>
            <a:off x="242888" y="1619250"/>
            <a:ext cx="8634412" cy="4524315"/>
          </a:xfrm>
          <a:prstGeom prst="rect">
            <a:avLst/>
          </a:prstGeom>
          <a:solidFill>
            <a:schemeClr val="tx1"/>
          </a:solidFill>
          <a:ln w="9525">
            <a:noFill/>
            <a:miter lim="800000"/>
            <a:headEnd/>
            <a:tailEnd/>
          </a:ln>
          <a:effectLst/>
        </p:spPr>
        <p:txBody>
          <a:bodyPr wrap="square">
            <a:spAutoFit/>
          </a:bodyPr>
          <a:lstStyle/>
          <a:p>
            <a:pPr>
              <a:spcBef>
                <a:spcPct val="50000"/>
              </a:spcBef>
              <a:buFontTx/>
              <a:buChar char="•"/>
            </a:pPr>
            <a:r>
              <a:rPr lang="en-US" sz="2400" b="1" dirty="0">
                <a:solidFill>
                  <a:srgbClr val="CC3399"/>
                </a:solidFill>
                <a:effectLst>
                  <a:outerShdw blurRad="38100" dist="38100" dir="2700000" algn="tl">
                    <a:srgbClr val="000000">
                      <a:alpha val="43137"/>
                    </a:srgbClr>
                  </a:outerShdw>
                </a:effectLst>
                <a:latin typeface="Arial Narrow" pitchFamily="34" charset="0"/>
              </a:rPr>
              <a:t>  </a:t>
            </a:r>
            <a:r>
              <a:rPr lang="en-US" sz="2400" b="1" dirty="0">
                <a:solidFill>
                  <a:schemeClr val="accent2">
                    <a:lumMod val="20000"/>
                    <a:lumOff val="80000"/>
                  </a:schemeClr>
                </a:solidFill>
                <a:effectLst>
                  <a:outerShdw blurRad="38100" dist="38100" dir="2700000" algn="tl">
                    <a:srgbClr val="000000">
                      <a:alpha val="43137"/>
                    </a:srgbClr>
                  </a:outerShdw>
                </a:effectLst>
                <a:latin typeface="Arial Narrow" pitchFamily="34" charset="0"/>
              </a:rPr>
              <a:t>If post-meal values remain high during the day, more 	insulin is obviously required.</a:t>
            </a:r>
          </a:p>
          <a:p>
            <a:pPr>
              <a:spcBef>
                <a:spcPct val="50000"/>
              </a:spcBef>
              <a:buFontTx/>
              <a:buChar char="•"/>
            </a:pPr>
            <a:r>
              <a:rPr lang="en-US" sz="2400" b="1" dirty="0">
                <a:solidFill>
                  <a:srgbClr val="009900"/>
                </a:solidFill>
                <a:effectLst>
                  <a:outerShdw blurRad="38100" dist="38100" dir="2700000" algn="tl">
                    <a:srgbClr val="000000">
                      <a:alpha val="43137"/>
                    </a:srgbClr>
                  </a:outerShdw>
                </a:effectLst>
                <a:latin typeface="Arial Narrow" pitchFamily="34" charset="0"/>
              </a:rPr>
              <a:t>  </a:t>
            </a:r>
            <a:r>
              <a:rPr lang="en-US" sz="2400" b="1" dirty="0">
                <a:solidFill>
                  <a:schemeClr val="accent1">
                    <a:lumMod val="20000"/>
                    <a:lumOff val="80000"/>
                  </a:schemeClr>
                </a:solidFill>
                <a:effectLst>
                  <a:outerShdw blurRad="38100" dist="38100" dir="2700000" algn="tl">
                    <a:srgbClr val="000000">
                      <a:alpha val="43137"/>
                    </a:srgbClr>
                  </a:outerShdw>
                </a:effectLst>
                <a:latin typeface="Arial Narrow" pitchFamily="34" charset="0"/>
              </a:rPr>
              <a:t>Stop Glibenclamide. Continue Metformin 850mg bd.</a:t>
            </a:r>
          </a:p>
          <a:p>
            <a:pPr>
              <a:spcBef>
                <a:spcPct val="50000"/>
              </a:spcBef>
              <a:buFontTx/>
              <a:buChar char="•"/>
            </a:pPr>
            <a:r>
              <a:rPr lang="en-US" sz="2400" b="1" dirty="0">
                <a:solidFill>
                  <a:srgbClr val="0066FF"/>
                </a:solidFill>
                <a:effectLst>
                  <a:outerShdw blurRad="38100" dist="38100" dir="2700000" algn="tl">
                    <a:srgbClr val="000000">
                      <a:alpha val="43137"/>
                    </a:srgbClr>
                  </a:outerShdw>
                </a:effectLst>
                <a:latin typeface="Arial Narrow" pitchFamily="34" charset="0"/>
              </a:rPr>
              <a:t>  </a:t>
            </a:r>
            <a:r>
              <a:rPr lang="en-US" sz="2400" b="1" dirty="0">
                <a:solidFill>
                  <a:srgbClr val="FF9900"/>
                </a:solidFill>
                <a:effectLst>
                  <a:outerShdw blurRad="38100" dist="38100" dir="2700000" algn="tl">
                    <a:srgbClr val="000000">
                      <a:alpha val="43137"/>
                    </a:srgbClr>
                  </a:outerShdw>
                </a:effectLst>
                <a:latin typeface="Arial Narrow" pitchFamily="34" charset="0"/>
              </a:rPr>
              <a:t>Commence Pre-mix insulin, e.g. Mix-30 as: 12u bd. 5-10 mins a.c. – then titrate.</a:t>
            </a:r>
          </a:p>
          <a:p>
            <a:pPr>
              <a:spcBef>
                <a:spcPct val="50000"/>
              </a:spcBef>
              <a:buFontTx/>
              <a:buChar char="•"/>
            </a:pPr>
            <a:r>
              <a:rPr lang="en-US" sz="2400" b="1" dirty="0">
                <a:solidFill>
                  <a:srgbClr val="FF9900"/>
                </a:solidFill>
                <a:effectLst>
                  <a:outerShdw blurRad="38100" dist="38100" dir="2700000" algn="tl">
                    <a:srgbClr val="000000">
                      <a:alpha val="43137"/>
                    </a:srgbClr>
                  </a:outerShdw>
                </a:effectLst>
                <a:latin typeface="Arial Narrow" pitchFamily="34" charset="0"/>
              </a:rPr>
              <a:t>  Injection times must remain same.</a:t>
            </a:r>
          </a:p>
          <a:p>
            <a:pPr>
              <a:spcBef>
                <a:spcPct val="50000"/>
              </a:spcBef>
              <a:buFontTx/>
              <a:buChar char="•"/>
            </a:pPr>
            <a:r>
              <a:rPr lang="en-US" sz="2400" b="1" dirty="0">
                <a:solidFill>
                  <a:srgbClr val="FF3300"/>
                </a:solidFill>
                <a:effectLst>
                  <a:outerShdw blurRad="38100" dist="38100" dir="2700000" algn="tl">
                    <a:srgbClr val="000000">
                      <a:alpha val="43137"/>
                    </a:srgbClr>
                  </a:outerShdw>
                </a:effectLst>
                <a:latin typeface="Arial Narrow" pitchFamily="34" charset="0"/>
              </a:rPr>
              <a:t>  </a:t>
            </a:r>
            <a:r>
              <a:rPr lang="en-US" sz="2400" b="1" dirty="0">
                <a:solidFill>
                  <a:srgbClr val="FFC000"/>
                </a:solidFill>
                <a:effectLst>
                  <a:outerShdw blurRad="38100" dist="38100" dir="2700000" algn="tl">
                    <a:srgbClr val="000000">
                      <a:alpha val="43137"/>
                    </a:srgbClr>
                  </a:outerShdw>
                </a:effectLst>
                <a:latin typeface="Arial Narrow" pitchFamily="34" charset="0"/>
              </a:rPr>
              <a:t>Cannot adjust doses on day-to-day basis.</a:t>
            </a:r>
          </a:p>
          <a:p>
            <a:pPr>
              <a:spcBef>
                <a:spcPct val="50000"/>
              </a:spcBef>
              <a:buFontTx/>
              <a:buChar char="•"/>
            </a:pPr>
            <a:r>
              <a:rPr lang="en-US" sz="2400" b="1" dirty="0">
                <a:solidFill>
                  <a:srgbClr val="CC6600"/>
                </a:solidFill>
                <a:effectLst>
                  <a:outerShdw blurRad="38100" dist="38100" dir="2700000" algn="tl">
                    <a:srgbClr val="000000">
                      <a:alpha val="43137"/>
                    </a:srgbClr>
                  </a:outerShdw>
                </a:effectLst>
                <a:latin typeface="Arial Narrow" pitchFamily="34" charset="0"/>
              </a:rPr>
              <a:t>  </a:t>
            </a:r>
            <a:r>
              <a:rPr lang="en-US" sz="2400" b="1" dirty="0">
                <a:solidFill>
                  <a:srgbClr val="FFFF00"/>
                </a:solidFill>
                <a:effectLst>
                  <a:outerShdw blurRad="38100" dist="38100" dir="2700000" algn="tl">
                    <a:srgbClr val="000000">
                      <a:alpha val="43137"/>
                    </a:srgbClr>
                  </a:outerShdw>
                </a:effectLst>
                <a:latin typeface="Arial Narrow" pitchFamily="34" charset="0"/>
              </a:rPr>
              <a:t>Cannot adjust doses according to meal sizes.</a:t>
            </a:r>
          </a:p>
          <a:p>
            <a:pPr>
              <a:spcBef>
                <a:spcPct val="50000"/>
              </a:spcBef>
              <a:buFontTx/>
              <a:buChar char="•"/>
            </a:pPr>
            <a:r>
              <a:rPr lang="en-US" sz="2400" b="1" dirty="0">
                <a:solidFill>
                  <a:srgbClr val="FFCCFF"/>
                </a:solidFill>
                <a:effectLst>
                  <a:outerShdw blurRad="38100" dist="38100" dir="2700000" algn="tl">
                    <a:srgbClr val="000000">
                      <a:alpha val="43137"/>
                    </a:srgbClr>
                  </a:outerShdw>
                </a:effectLst>
                <a:latin typeface="Arial Narrow" pitchFamily="34" charset="0"/>
              </a:rPr>
              <a:t>  Little scope for flexibility on this regime. </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88571">
                                            <p:txEl>
                                              <p:pRg st="0" end="0"/>
                                            </p:txEl>
                                          </p:spTgt>
                                        </p:tgtEl>
                                        <p:attrNameLst>
                                          <p:attrName>style.visibility</p:attrName>
                                        </p:attrNameLst>
                                      </p:cBhvr>
                                      <p:to>
                                        <p:strVal val="visible"/>
                                      </p:to>
                                    </p:set>
                                    <p:anim calcmode="lin" valueType="num">
                                      <p:cBhvr additive="base">
                                        <p:cTn id="7" dur="500" fill="hold"/>
                                        <p:tgtEl>
                                          <p:spTgt spid="1388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88571">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388571">
                                            <p:txEl>
                                              <p:pRg st="1" end="1"/>
                                            </p:txEl>
                                          </p:spTgt>
                                        </p:tgtEl>
                                        <p:attrNameLst>
                                          <p:attrName>style.visibility</p:attrName>
                                        </p:attrNameLst>
                                      </p:cBhvr>
                                      <p:to>
                                        <p:strVal val="visible"/>
                                      </p:to>
                                    </p:set>
                                    <p:anim calcmode="lin" valueType="num">
                                      <p:cBhvr additive="base">
                                        <p:cTn id="13" dur="500" fill="hold"/>
                                        <p:tgtEl>
                                          <p:spTgt spid="13885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8571">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388571">
                                            <p:txEl>
                                              <p:pRg st="2" end="2"/>
                                            </p:txEl>
                                          </p:spTgt>
                                        </p:tgtEl>
                                        <p:attrNameLst>
                                          <p:attrName>style.visibility</p:attrName>
                                        </p:attrNameLst>
                                      </p:cBhvr>
                                      <p:to>
                                        <p:strVal val="visible"/>
                                      </p:to>
                                    </p:set>
                                    <p:anim calcmode="lin" valueType="num">
                                      <p:cBhvr additive="base">
                                        <p:cTn id="19" dur="500" fill="hold"/>
                                        <p:tgtEl>
                                          <p:spTgt spid="13885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88571">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388571">
                                            <p:txEl>
                                              <p:pRg st="3" end="3"/>
                                            </p:txEl>
                                          </p:spTgt>
                                        </p:tgtEl>
                                        <p:attrNameLst>
                                          <p:attrName>style.visibility</p:attrName>
                                        </p:attrNameLst>
                                      </p:cBhvr>
                                      <p:to>
                                        <p:strVal val="visible"/>
                                      </p:to>
                                    </p:set>
                                    <p:anim calcmode="lin" valueType="num">
                                      <p:cBhvr additive="base">
                                        <p:cTn id="25" dur="500" fill="hold"/>
                                        <p:tgtEl>
                                          <p:spTgt spid="13885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88571">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388571">
                                            <p:txEl>
                                              <p:pRg st="4" end="4"/>
                                            </p:txEl>
                                          </p:spTgt>
                                        </p:tgtEl>
                                        <p:attrNameLst>
                                          <p:attrName>style.visibility</p:attrName>
                                        </p:attrNameLst>
                                      </p:cBhvr>
                                      <p:to>
                                        <p:strVal val="visible"/>
                                      </p:to>
                                    </p:set>
                                    <p:anim calcmode="lin" valueType="num">
                                      <p:cBhvr additive="base">
                                        <p:cTn id="31" dur="500" fill="hold"/>
                                        <p:tgtEl>
                                          <p:spTgt spid="13885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88571">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 fill="hold" grpId="0" nodeType="clickEffect">
                                  <p:stCondLst>
                                    <p:cond delay="0"/>
                                  </p:stCondLst>
                                  <p:childTnLst>
                                    <p:set>
                                      <p:cBhvr>
                                        <p:cTn id="36" dur="1" fill="hold">
                                          <p:stCondLst>
                                            <p:cond delay="0"/>
                                          </p:stCondLst>
                                        </p:cTn>
                                        <p:tgtEl>
                                          <p:spTgt spid="1388571">
                                            <p:txEl>
                                              <p:pRg st="5" end="5"/>
                                            </p:txEl>
                                          </p:spTgt>
                                        </p:tgtEl>
                                        <p:attrNameLst>
                                          <p:attrName>style.visibility</p:attrName>
                                        </p:attrNameLst>
                                      </p:cBhvr>
                                      <p:to>
                                        <p:strVal val="visible"/>
                                      </p:to>
                                    </p:set>
                                    <p:anim calcmode="lin" valueType="num">
                                      <p:cBhvr additive="base">
                                        <p:cTn id="37" dur="500" fill="hold"/>
                                        <p:tgtEl>
                                          <p:spTgt spid="13885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88571">
                                            <p:txEl>
                                              <p:pRg st="5" end="5"/>
                                            </p:txEl>
                                          </p:spTgt>
                                        </p:tgtEl>
                                        <p:attrNameLst>
                                          <p:attrName>ppt_y</p:attrName>
                                        </p:attrNameLst>
                                      </p:cBhvr>
                                      <p:tavLst>
                                        <p:tav tm="0">
                                          <p:val>
                                            <p:strVal val="0-#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1" fill="hold" grpId="0" nodeType="clickEffect">
                                  <p:stCondLst>
                                    <p:cond delay="0"/>
                                  </p:stCondLst>
                                  <p:childTnLst>
                                    <p:set>
                                      <p:cBhvr>
                                        <p:cTn id="42" dur="1" fill="hold">
                                          <p:stCondLst>
                                            <p:cond delay="0"/>
                                          </p:stCondLst>
                                        </p:cTn>
                                        <p:tgtEl>
                                          <p:spTgt spid="1388571">
                                            <p:txEl>
                                              <p:pRg st="6" end="6"/>
                                            </p:txEl>
                                          </p:spTgt>
                                        </p:tgtEl>
                                        <p:attrNameLst>
                                          <p:attrName>style.visibility</p:attrName>
                                        </p:attrNameLst>
                                      </p:cBhvr>
                                      <p:to>
                                        <p:strVal val="visible"/>
                                      </p:to>
                                    </p:set>
                                    <p:anim calcmode="lin" valueType="num">
                                      <p:cBhvr additive="base">
                                        <p:cTn id="43" dur="500" fill="hold"/>
                                        <p:tgtEl>
                                          <p:spTgt spid="138857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88571">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857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18" name="Rectangle 2"/>
          <p:cNvSpPr>
            <a:spLocks noChangeArrowheads="1"/>
          </p:cNvSpPr>
          <p:nvPr/>
        </p:nvSpPr>
        <p:spPr bwMode="auto">
          <a:xfrm>
            <a:off x="242888" y="152400"/>
            <a:ext cx="8634412" cy="990600"/>
          </a:xfrm>
          <a:prstGeom prst="rect">
            <a:avLst/>
          </a:prstGeom>
          <a:solidFill>
            <a:schemeClr val="tx1"/>
          </a:solidFill>
          <a:ln w="9525">
            <a:noFill/>
            <a:miter lim="800000"/>
            <a:headEnd/>
            <a:tailEnd/>
          </a:ln>
          <a:effectLst/>
        </p:spPr>
        <p:txBody>
          <a:bodyPr anchor="ctr"/>
          <a:lstStyle/>
          <a:p>
            <a:pPr algn="ctr"/>
            <a:r>
              <a:rPr lang="en-ZA" sz="3600" b="1" dirty="0">
                <a:solidFill>
                  <a:schemeClr val="bg2">
                    <a:lumMod val="20000"/>
                    <a:lumOff val="80000"/>
                  </a:schemeClr>
                </a:solidFill>
                <a:latin typeface="FormalScrp421 BT" pitchFamily="66" charset="0"/>
              </a:rPr>
              <a:t>Pre-mix</a:t>
            </a:r>
            <a:r>
              <a:rPr lang="en-GB" sz="3600" b="1" dirty="0">
                <a:solidFill>
                  <a:schemeClr val="bg2">
                    <a:lumMod val="20000"/>
                    <a:lumOff val="80000"/>
                  </a:schemeClr>
                </a:solidFill>
                <a:latin typeface="FormalScrp421 BT" pitchFamily="66" charset="0"/>
              </a:rPr>
              <a:t> Insulin Therapy </a:t>
            </a:r>
            <a:r>
              <a:rPr lang="en-ZA" sz="3600" b="1" dirty="0">
                <a:solidFill>
                  <a:schemeClr val="bg2">
                    <a:lumMod val="20000"/>
                    <a:lumOff val="80000"/>
                  </a:schemeClr>
                </a:solidFill>
                <a:latin typeface="FormalScrp421 BT" pitchFamily="66" charset="0"/>
              </a:rPr>
              <a:t>Twice</a:t>
            </a:r>
            <a:r>
              <a:rPr lang="en-GB" sz="3600" b="1" dirty="0">
                <a:solidFill>
                  <a:schemeClr val="bg2">
                    <a:lumMod val="20000"/>
                    <a:lumOff val="80000"/>
                  </a:schemeClr>
                </a:solidFill>
                <a:latin typeface="FormalScrp421 BT" pitchFamily="66" charset="0"/>
              </a:rPr>
              <a:t> Daily</a:t>
            </a:r>
          </a:p>
        </p:txBody>
      </p:sp>
      <p:grpSp>
        <p:nvGrpSpPr>
          <p:cNvPr id="1391619" name="Group 3"/>
          <p:cNvGrpSpPr>
            <a:grpSpLocks/>
          </p:cNvGrpSpPr>
          <p:nvPr/>
        </p:nvGrpSpPr>
        <p:grpSpPr bwMode="auto">
          <a:xfrm>
            <a:off x="417513" y="1485900"/>
            <a:ext cx="8726487" cy="4410075"/>
            <a:chOff x="263" y="1152"/>
            <a:chExt cx="5497" cy="2778"/>
          </a:xfrm>
        </p:grpSpPr>
        <p:grpSp>
          <p:nvGrpSpPr>
            <p:cNvPr id="1391620" name="Group 4"/>
            <p:cNvGrpSpPr>
              <a:grpSpLocks/>
            </p:cNvGrpSpPr>
            <p:nvPr/>
          </p:nvGrpSpPr>
          <p:grpSpPr bwMode="auto">
            <a:xfrm>
              <a:off x="340" y="1273"/>
              <a:ext cx="5420" cy="2455"/>
              <a:chOff x="340" y="1273"/>
              <a:chExt cx="5420" cy="2455"/>
            </a:xfrm>
          </p:grpSpPr>
          <p:pic>
            <p:nvPicPr>
              <p:cNvPr id="1391621" name="Picture 5"/>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340" y="1273"/>
                <a:ext cx="5352" cy="2455"/>
              </a:xfrm>
              <a:prstGeom prst="rect">
                <a:avLst/>
              </a:prstGeom>
              <a:noFill/>
              <a:ln w="9525">
                <a:noFill/>
                <a:miter lim="800000"/>
                <a:headEnd/>
                <a:tailEnd/>
              </a:ln>
              <a:effectLst/>
            </p:spPr>
          </p:pic>
          <p:sp>
            <p:nvSpPr>
              <p:cNvPr id="1391622" name="Rectangle 6"/>
              <p:cNvSpPr>
                <a:spLocks noChangeArrowheads="1"/>
              </p:cNvSpPr>
              <p:nvPr/>
            </p:nvSpPr>
            <p:spPr bwMode="auto">
              <a:xfrm>
                <a:off x="4052" y="1384"/>
                <a:ext cx="1708" cy="781"/>
              </a:xfrm>
              <a:prstGeom prst="rect">
                <a:avLst/>
              </a:prstGeom>
              <a:solidFill>
                <a:schemeClr val="bg1"/>
              </a:solidFill>
              <a:ln w="28575">
                <a:noFill/>
                <a:miter lim="800000"/>
                <a:headEnd/>
                <a:tailEnd/>
              </a:ln>
              <a:effectLst/>
            </p:spPr>
            <p:txBody>
              <a:bodyPr wrap="none" anchor="ctr"/>
              <a:lstStyle/>
              <a:p>
                <a:endParaRPr lang="en-ZA"/>
              </a:p>
            </p:txBody>
          </p:sp>
        </p:grpSp>
        <p:sp>
          <p:nvSpPr>
            <p:cNvPr id="1391623" name="Rectangle 7"/>
            <p:cNvSpPr>
              <a:spLocks noChangeArrowheads="1"/>
            </p:cNvSpPr>
            <p:nvPr/>
          </p:nvSpPr>
          <p:spPr bwMode="auto">
            <a:xfrm>
              <a:off x="263" y="1152"/>
              <a:ext cx="362" cy="2063"/>
            </a:xfrm>
            <a:prstGeom prst="rect">
              <a:avLst/>
            </a:prstGeom>
            <a:solidFill>
              <a:schemeClr val="bg1"/>
            </a:solidFill>
            <a:ln w="28575">
              <a:noFill/>
              <a:miter lim="800000"/>
              <a:headEnd/>
              <a:tailEnd/>
            </a:ln>
            <a:effectLst/>
          </p:spPr>
          <p:txBody>
            <a:bodyPr wrap="none" anchor="ctr"/>
            <a:lstStyle/>
            <a:p>
              <a:endParaRPr lang="en-ZA"/>
            </a:p>
          </p:txBody>
        </p:sp>
        <p:sp>
          <p:nvSpPr>
            <p:cNvPr id="1391624" name="Rectangle 8"/>
            <p:cNvSpPr>
              <a:spLocks noChangeArrowheads="1"/>
            </p:cNvSpPr>
            <p:nvPr/>
          </p:nvSpPr>
          <p:spPr bwMode="auto">
            <a:xfrm>
              <a:off x="2203" y="3577"/>
              <a:ext cx="909" cy="353"/>
            </a:xfrm>
            <a:prstGeom prst="rect">
              <a:avLst/>
            </a:prstGeom>
            <a:solidFill>
              <a:schemeClr val="bg1"/>
            </a:solidFill>
            <a:ln w="28575">
              <a:noFill/>
              <a:miter lim="800000"/>
              <a:headEnd/>
              <a:tailEnd/>
            </a:ln>
            <a:effectLst/>
          </p:spPr>
          <p:txBody>
            <a:bodyPr wrap="none" anchor="ctr"/>
            <a:lstStyle/>
            <a:p>
              <a:endParaRPr lang="en-ZA"/>
            </a:p>
          </p:txBody>
        </p:sp>
      </p:grpSp>
      <p:sp>
        <p:nvSpPr>
          <p:cNvPr id="1391625" name="Text Box 9"/>
          <p:cNvSpPr txBox="1">
            <a:spLocks noChangeArrowheads="1"/>
          </p:cNvSpPr>
          <p:nvPr/>
        </p:nvSpPr>
        <p:spPr bwMode="auto">
          <a:xfrm rot="-5400000">
            <a:off x="-1503362" y="3175000"/>
            <a:ext cx="4283075" cy="581025"/>
          </a:xfrm>
          <a:prstGeom prst="rect">
            <a:avLst/>
          </a:prstGeom>
          <a:noFill/>
          <a:ln w="28575">
            <a:noFill/>
            <a:miter lim="800000"/>
            <a:headEnd/>
            <a:tailEnd/>
          </a:ln>
          <a:effectLst/>
        </p:spPr>
        <p:txBody>
          <a:bodyPr>
            <a:spAutoFit/>
          </a:bodyPr>
          <a:lstStyle/>
          <a:p>
            <a:pPr algn="ctr">
              <a:spcBef>
                <a:spcPct val="50000"/>
              </a:spcBef>
            </a:pPr>
            <a:r>
              <a:rPr lang="en-GB" b="1">
                <a:latin typeface="Verdana" pitchFamily="34" charset="0"/>
              </a:rPr>
              <a:t>Predicted plasma insulin concentration profile (mU/l)</a:t>
            </a:r>
          </a:p>
        </p:txBody>
      </p:sp>
      <p:sp>
        <p:nvSpPr>
          <p:cNvPr id="1391626" name="Text Box 10"/>
          <p:cNvSpPr txBox="1">
            <a:spLocks noChangeArrowheads="1"/>
          </p:cNvSpPr>
          <p:nvPr/>
        </p:nvSpPr>
        <p:spPr bwMode="auto">
          <a:xfrm>
            <a:off x="3525838" y="5465763"/>
            <a:ext cx="1911350" cy="336550"/>
          </a:xfrm>
          <a:prstGeom prst="rect">
            <a:avLst/>
          </a:prstGeom>
          <a:noFill/>
          <a:ln w="28575">
            <a:noFill/>
            <a:miter lim="800000"/>
            <a:headEnd/>
            <a:tailEnd/>
          </a:ln>
          <a:effectLst/>
        </p:spPr>
        <p:txBody>
          <a:bodyPr>
            <a:spAutoFit/>
          </a:bodyPr>
          <a:lstStyle/>
          <a:p>
            <a:pPr>
              <a:spcBef>
                <a:spcPct val="50000"/>
              </a:spcBef>
            </a:pPr>
            <a:r>
              <a:rPr lang="en-GB" b="1">
                <a:latin typeface="Verdana" pitchFamily="34" charset="0"/>
              </a:rPr>
              <a:t>Time of day</a:t>
            </a:r>
          </a:p>
        </p:txBody>
      </p:sp>
      <p:grpSp>
        <p:nvGrpSpPr>
          <p:cNvPr id="1391627" name="Group 11"/>
          <p:cNvGrpSpPr>
            <a:grpSpLocks/>
          </p:cNvGrpSpPr>
          <p:nvPr/>
        </p:nvGrpSpPr>
        <p:grpSpPr bwMode="auto">
          <a:xfrm>
            <a:off x="5180013" y="1385888"/>
            <a:ext cx="2916237" cy="1209675"/>
            <a:chOff x="3986" y="1077"/>
            <a:chExt cx="1837" cy="762"/>
          </a:xfrm>
        </p:grpSpPr>
        <p:sp>
          <p:nvSpPr>
            <p:cNvPr id="1391628" name="Line 12"/>
            <p:cNvSpPr>
              <a:spLocks noChangeShapeType="1"/>
            </p:cNvSpPr>
            <p:nvPr/>
          </p:nvSpPr>
          <p:spPr bwMode="auto">
            <a:xfrm flipH="1">
              <a:off x="3986" y="1174"/>
              <a:ext cx="277" cy="1"/>
            </a:xfrm>
            <a:prstGeom prst="line">
              <a:avLst/>
            </a:prstGeom>
            <a:noFill/>
            <a:ln w="25400">
              <a:solidFill>
                <a:schemeClr val="folHlink"/>
              </a:solidFill>
              <a:round/>
              <a:headEnd/>
              <a:tailEnd/>
            </a:ln>
          </p:spPr>
          <p:txBody>
            <a:bodyPr/>
            <a:lstStyle/>
            <a:p>
              <a:endParaRPr lang="en-ZA"/>
            </a:p>
          </p:txBody>
        </p:sp>
        <p:sp>
          <p:nvSpPr>
            <p:cNvPr id="1391629" name="Line 13"/>
            <p:cNvSpPr>
              <a:spLocks noChangeShapeType="1"/>
            </p:cNvSpPr>
            <p:nvPr/>
          </p:nvSpPr>
          <p:spPr bwMode="auto">
            <a:xfrm flipH="1">
              <a:off x="3986" y="1459"/>
              <a:ext cx="277" cy="1"/>
            </a:xfrm>
            <a:prstGeom prst="line">
              <a:avLst/>
            </a:prstGeom>
            <a:noFill/>
            <a:ln w="28575">
              <a:solidFill>
                <a:srgbClr val="00997D"/>
              </a:solidFill>
              <a:round/>
              <a:headEnd/>
              <a:tailEnd/>
            </a:ln>
          </p:spPr>
          <p:txBody>
            <a:bodyPr/>
            <a:lstStyle/>
            <a:p>
              <a:endParaRPr lang="en-ZA"/>
            </a:p>
          </p:txBody>
        </p:sp>
        <p:sp>
          <p:nvSpPr>
            <p:cNvPr id="1391630" name="Text Box 14"/>
            <p:cNvSpPr txBox="1">
              <a:spLocks noChangeArrowheads="1"/>
            </p:cNvSpPr>
            <p:nvPr/>
          </p:nvSpPr>
          <p:spPr bwMode="auto">
            <a:xfrm>
              <a:off x="4258" y="1077"/>
              <a:ext cx="1565" cy="212"/>
            </a:xfrm>
            <a:prstGeom prst="rect">
              <a:avLst/>
            </a:prstGeom>
            <a:solidFill>
              <a:schemeClr val="folHlink"/>
            </a:solidFill>
            <a:ln w="12700">
              <a:noFill/>
              <a:miter lim="800000"/>
              <a:headEnd type="none" w="sm" len="sm"/>
              <a:tailEnd type="none" w="sm" len="sm"/>
            </a:ln>
            <a:effectLst/>
          </p:spPr>
          <p:txBody>
            <a:bodyPr>
              <a:spAutoFit/>
            </a:bodyPr>
            <a:lstStyle/>
            <a:p>
              <a:pPr eaLnBrk="0" hangingPunct="0"/>
              <a:r>
                <a:rPr lang="en-GB" b="1" dirty="0">
                  <a:solidFill>
                    <a:schemeClr val="accent3">
                      <a:lumMod val="40000"/>
                      <a:lumOff val="60000"/>
                    </a:schemeClr>
                  </a:solidFill>
                  <a:effectLst>
                    <a:outerShdw blurRad="38100" dist="38100" dir="2700000" algn="tl">
                      <a:srgbClr val="000000">
                        <a:alpha val="43137"/>
                      </a:srgbClr>
                    </a:outerShdw>
                  </a:effectLst>
                  <a:latin typeface="Verdana" pitchFamily="34" charset="0"/>
                </a:rPr>
                <a:t>Rapid-acting insulin</a:t>
              </a:r>
              <a:r>
                <a:rPr lang="en-GB" sz="1400" b="1" dirty="0">
                  <a:solidFill>
                    <a:schemeClr val="accent3">
                      <a:lumMod val="40000"/>
                      <a:lumOff val="60000"/>
                    </a:schemeClr>
                  </a:solidFill>
                  <a:effectLst>
                    <a:outerShdw blurRad="38100" dist="38100" dir="2700000" algn="tl">
                      <a:srgbClr val="000000">
                        <a:alpha val="43137"/>
                      </a:srgbClr>
                    </a:outerShdw>
                  </a:effectLst>
                  <a:latin typeface="Verdana" pitchFamily="34" charset="0"/>
                </a:rPr>
                <a:t> </a:t>
              </a:r>
            </a:p>
          </p:txBody>
        </p:sp>
        <p:sp>
          <p:nvSpPr>
            <p:cNvPr id="1391631" name="Text Box 15"/>
            <p:cNvSpPr txBox="1">
              <a:spLocks noChangeArrowheads="1"/>
            </p:cNvSpPr>
            <p:nvPr/>
          </p:nvSpPr>
          <p:spPr bwMode="auto">
            <a:xfrm>
              <a:off x="4258" y="1359"/>
              <a:ext cx="1163" cy="212"/>
            </a:xfrm>
            <a:prstGeom prst="rect">
              <a:avLst/>
            </a:prstGeom>
            <a:solidFill>
              <a:schemeClr val="folHlink"/>
            </a:solidFill>
            <a:ln w="12700">
              <a:noFill/>
              <a:miter lim="800000"/>
              <a:headEnd type="none" w="sm" len="sm"/>
              <a:tailEnd type="none" w="sm" len="sm"/>
            </a:ln>
            <a:effectLst/>
          </p:spPr>
          <p:txBody>
            <a:bodyPr>
              <a:spAutoFit/>
            </a:bodyPr>
            <a:lstStyle/>
            <a:p>
              <a:pPr eaLnBrk="0" hangingPunct="0"/>
              <a:r>
                <a:rPr lang="en-GB" b="1" dirty="0">
                  <a:solidFill>
                    <a:schemeClr val="accent1">
                      <a:lumMod val="60000"/>
                      <a:lumOff val="40000"/>
                    </a:schemeClr>
                  </a:solidFill>
                  <a:effectLst>
                    <a:outerShdw blurRad="38100" dist="38100" dir="2700000" algn="tl">
                      <a:srgbClr val="000000">
                        <a:alpha val="43137"/>
                      </a:srgbClr>
                    </a:outerShdw>
                  </a:effectLst>
                  <a:latin typeface="Verdana" pitchFamily="34" charset="0"/>
                </a:rPr>
                <a:t>Basal insulin</a:t>
              </a:r>
            </a:p>
          </p:txBody>
        </p:sp>
        <p:sp>
          <p:nvSpPr>
            <p:cNvPr id="1391632" name="Line 16"/>
            <p:cNvSpPr>
              <a:spLocks noChangeShapeType="1"/>
            </p:cNvSpPr>
            <p:nvPr/>
          </p:nvSpPr>
          <p:spPr bwMode="auto">
            <a:xfrm flipH="1">
              <a:off x="3996" y="1724"/>
              <a:ext cx="277" cy="1"/>
            </a:xfrm>
            <a:prstGeom prst="line">
              <a:avLst/>
            </a:prstGeom>
            <a:noFill/>
            <a:ln w="25400">
              <a:solidFill>
                <a:srgbClr val="00ADD6"/>
              </a:solidFill>
              <a:round/>
              <a:headEnd/>
              <a:tailEnd/>
            </a:ln>
          </p:spPr>
          <p:txBody>
            <a:bodyPr/>
            <a:lstStyle/>
            <a:p>
              <a:endParaRPr lang="en-ZA"/>
            </a:p>
          </p:txBody>
        </p:sp>
        <p:sp>
          <p:nvSpPr>
            <p:cNvPr id="1391633" name="Text Box 17"/>
            <p:cNvSpPr txBox="1">
              <a:spLocks noChangeArrowheads="1"/>
            </p:cNvSpPr>
            <p:nvPr/>
          </p:nvSpPr>
          <p:spPr bwMode="auto">
            <a:xfrm>
              <a:off x="4258" y="1627"/>
              <a:ext cx="1115" cy="212"/>
            </a:xfrm>
            <a:prstGeom prst="rect">
              <a:avLst/>
            </a:prstGeom>
            <a:solidFill>
              <a:schemeClr val="folHlink"/>
            </a:solidFill>
            <a:ln w="12700">
              <a:noFill/>
              <a:miter lim="800000"/>
              <a:headEnd type="none" w="sm" len="sm"/>
              <a:tailEnd type="none" w="sm" len="sm"/>
            </a:ln>
            <a:effectLst/>
          </p:spPr>
          <p:txBody>
            <a:bodyPr>
              <a:spAutoFit/>
            </a:bodyPr>
            <a:lstStyle/>
            <a:p>
              <a:pPr eaLnBrk="0" hangingPunct="0"/>
              <a:endParaRPr lang="en-GB" b="1">
                <a:solidFill>
                  <a:srgbClr val="0000FF"/>
                </a:solidFill>
                <a:latin typeface="Verdana" pitchFamily="34" charset="0"/>
              </a:endParaRPr>
            </a:p>
          </p:txBody>
        </p:sp>
      </p:grpSp>
      <p:sp>
        <p:nvSpPr>
          <p:cNvPr id="1391634" name="Rectangle 18"/>
          <p:cNvSpPr>
            <a:spLocks noChangeArrowheads="1"/>
          </p:cNvSpPr>
          <p:nvPr/>
        </p:nvSpPr>
        <p:spPr bwMode="auto">
          <a:xfrm>
            <a:off x="1962150" y="1924050"/>
            <a:ext cx="2152650" cy="2171700"/>
          </a:xfrm>
          <a:prstGeom prst="rect">
            <a:avLst/>
          </a:prstGeom>
          <a:solidFill>
            <a:schemeClr val="bg1"/>
          </a:solidFill>
          <a:ln w="9525">
            <a:noFill/>
            <a:miter lim="800000"/>
            <a:headEnd/>
            <a:tailEnd/>
          </a:ln>
          <a:effectLst/>
        </p:spPr>
        <p:txBody>
          <a:bodyPr wrap="none" anchor="ctr"/>
          <a:lstStyle/>
          <a:p>
            <a:endParaRPr lang="en-ZA"/>
          </a:p>
        </p:txBody>
      </p:sp>
      <p:sp>
        <p:nvSpPr>
          <p:cNvPr id="1391635" name="Rectangle 19"/>
          <p:cNvSpPr>
            <a:spLocks noChangeArrowheads="1"/>
          </p:cNvSpPr>
          <p:nvPr/>
        </p:nvSpPr>
        <p:spPr bwMode="auto">
          <a:xfrm>
            <a:off x="3676650" y="3886200"/>
            <a:ext cx="476250" cy="400050"/>
          </a:xfrm>
          <a:prstGeom prst="rect">
            <a:avLst/>
          </a:prstGeom>
          <a:solidFill>
            <a:schemeClr val="bg1"/>
          </a:solidFill>
          <a:ln w="9525">
            <a:noFill/>
            <a:miter lim="800000"/>
            <a:headEnd/>
            <a:tailEnd/>
          </a:ln>
          <a:effectLst/>
        </p:spPr>
        <p:txBody>
          <a:bodyPr wrap="none" anchor="ctr"/>
          <a:lstStyle/>
          <a:p>
            <a:endParaRPr lang="en-ZA"/>
          </a:p>
        </p:txBody>
      </p:sp>
      <p:sp>
        <p:nvSpPr>
          <p:cNvPr id="1391636" name="AutoShape 20"/>
          <p:cNvSpPr>
            <a:spLocks noChangeArrowheads="1"/>
          </p:cNvSpPr>
          <p:nvPr/>
        </p:nvSpPr>
        <p:spPr bwMode="auto">
          <a:xfrm>
            <a:off x="1911350" y="4095750"/>
            <a:ext cx="193675" cy="371475"/>
          </a:xfrm>
          <a:prstGeom prst="diamond">
            <a:avLst/>
          </a:prstGeom>
          <a:solidFill>
            <a:schemeClr val="bg1"/>
          </a:solidFill>
          <a:ln w="9525">
            <a:noFill/>
            <a:miter lim="800000"/>
            <a:headEnd/>
            <a:tailEnd/>
          </a:ln>
          <a:effectLst/>
        </p:spPr>
        <p:txBody>
          <a:bodyPr wrap="none" anchor="ctr"/>
          <a:lstStyle/>
          <a:p>
            <a:endParaRPr lang="en-ZA"/>
          </a:p>
        </p:txBody>
      </p:sp>
      <p:sp>
        <p:nvSpPr>
          <p:cNvPr id="1391637" name="Rectangle 21"/>
          <p:cNvSpPr>
            <a:spLocks noChangeArrowheads="1"/>
          </p:cNvSpPr>
          <p:nvPr/>
        </p:nvSpPr>
        <p:spPr bwMode="auto">
          <a:xfrm>
            <a:off x="3981450" y="4086225"/>
            <a:ext cx="180975" cy="228600"/>
          </a:xfrm>
          <a:prstGeom prst="rect">
            <a:avLst/>
          </a:prstGeom>
          <a:solidFill>
            <a:schemeClr val="bg1"/>
          </a:solidFill>
          <a:ln w="9525">
            <a:noFill/>
            <a:miter lim="800000"/>
            <a:headEnd/>
            <a:tailEnd/>
          </a:ln>
          <a:effectLst/>
        </p:spPr>
        <p:txBody>
          <a:bodyPr wrap="none" anchor="ctr"/>
          <a:lstStyle/>
          <a:p>
            <a:endParaRPr lang="en-ZA"/>
          </a:p>
        </p:txBody>
      </p:sp>
      <p:sp>
        <p:nvSpPr>
          <p:cNvPr id="1391638" name="AutoShape 22"/>
          <p:cNvSpPr>
            <a:spLocks noChangeArrowheads="1"/>
          </p:cNvSpPr>
          <p:nvPr/>
        </p:nvSpPr>
        <p:spPr bwMode="auto">
          <a:xfrm>
            <a:off x="1870075" y="3070225"/>
            <a:ext cx="838200" cy="1392238"/>
          </a:xfrm>
          <a:prstGeom prst="triangle">
            <a:avLst>
              <a:gd name="adj" fmla="val 50000"/>
            </a:avLst>
          </a:prstGeom>
          <a:solidFill>
            <a:srgbClr val="CC0099"/>
          </a:solidFill>
          <a:ln w="9525">
            <a:solidFill>
              <a:schemeClr val="tx1"/>
            </a:solidFill>
            <a:miter lim="800000"/>
            <a:headEnd/>
            <a:tailEnd/>
          </a:ln>
          <a:effectLst/>
        </p:spPr>
        <p:txBody>
          <a:bodyPr wrap="none" anchor="ctr"/>
          <a:lstStyle/>
          <a:p>
            <a:endParaRPr lang="en-ZA"/>
          </a:p>
        </p:txBody>
      </p:sp>
      <p:sp>
        <p:nvSpPr>
          <p:cNvPr id="1391641" name="AutoShape 25"/>
          <p:cNvSpPr>
            <a:spLocks noChangeArrowheads="1"/>
          </p:cNvSpPr>
          <p:nvPr/>
        </p:nvSpPr>
        <p:spPr bwMode="auto">
          <a:xfrm>
            <a:off x="5130800" y="2100263"/>
            <a:ext cx="438150" cy="457200"/>
          </a:xfrm>
          <a:prstGeom prst="triangle">
            <a:avLst>
              <a:gd name="adj" fmla="val 50000"/>
            </a:avLst>
          </a:prstGeom>
          <a:solidFill>
            <a:srgbClr val="CCFFCC"/>
          </a:solidFill>
          <a:ln w="9525">
            <a:solidFill>
              <a:schemeClr val="tx1"/>
            </a:solidFill>
            <a:miter lim="800000"/>
            <a:headEnd/>
            <a:tailEnd/>
          </a:ln>
          <a:effectLst/>
        </p:spPr>
        <p:txBody>
          <a:bodyPr wrap="none" anchor="ctr"/>
          <a:lstStyle/>
          <a:p>
            <a:endParaRPr lang="en-ZA"/>
          </a:p>
        </p:txBody>
      </p:sp>
      <p:sp>
        <p:nvSpPr>
          <p:cNvPr id="1391642" name="Rectangle 26"/>
          <p:cNvSpPr>
            <a:spLocks noChangeArrowheads="1"/>
          </p:cNvSpPr>
          <p:nvPr/>
        </p:nvSpPr>
        <p:spPr bwMode="auto">
          <a:xfrm>
            <a:off x="5637213" y="2232025"/>
            <a:ext cx="2600325" cy="346075"/>
          </a:xfrm>
          <a:prstGeom prst="rect">
            <a:avLst/>
          </a:prstGeom>
          <a:solidFill>
            <a:srgbClr val="008000"/>
          </a:solidFill>
          <a:ln w="9525">
            <a:solidFill>
              <a:srgbClr val="33CC33"/>
            </a:solidFill>
            <a:miter lim="800000"/>
            <a:headEnd/>
            <a:tailEnd/>
          </a:ln>
          <a:effectLst/>
        </p:spPr>
        <p:txBody>
          <a:bodyPr>
            <a:spAutoFit/>
          </a:bodyPr>
          <a:lstStyle/>
          <a:p>
            <a:r>
              <a:rPr lang="en-GB" b="1">
                <a:solidFill>
                  <a:srgbClr val="99FF66"/>
                </a:solidFill>
                <a:latin typeface="Verdana" pitchFamily="34" charset="0"/>
              </a:rPr>
              <a:t>Endogenous insulin</a:t>
            </a:r>
            <a:endParaRPr lang="en-US" b="1">
              <a:solidFill>
                <a:srgbClr val="99FF66"/>
              </a:solidFill>
              <a:latin typeface="Verdana" pitchFamily="34" charset="0"/>
            </a:endParaRPr>
          </a:p>
        </p:txBody>
      </p:sp>
      <p:sp>
        <p:nvSpPr>
          <p:cNvPr id="1391643" name="Text Box 27"/>
          <p:cNvSpPr txBox="1">
            <a:spLocks noChangeArrowheads="1"/>
          </p:cNvSpPr>
          <p:nvPr/>
        </p:nvSpPr>
        <p:spPr bwMode="auto">
          <a:xfrm>
            <a:off x="133350" y="5902776"/>
            <a:ext cx="8896350" cy="854075"/>
          </a:xfrm>
          <a:prstGeom prst="rect">
            <a:avLst/>
          </a:prstGeom>
          <a:solidFill>
            <a:schemeClr val="tx1"/>
          </a:solidFill>
          <a:ln w="9525">
            <a:noFill/>
            <a:miter lim="800000"/>
            <a:headEnd/>
            <a:tailEnd/>
          </a:ln>
          <a:effectLst/>
        </p:spPr>
        <p:txBody>
          <a:bodyPr>
            <a:spAutoFit/>
          </a:bodyPr>
          <a:lstStyle/>
          <a:p>
            <a:pPr algn="ctr">
              <a:spcBef>
                <a:spcPct val="50000"/>
              </a:spcBef>
            </a:pPr>
            <a:r>
              <a:rPr lang="en-US" sz="2000" b="1" dirty="0">
                <a:solidFill>
                  <a:schemeClr val="accent2">
                    <a:lumMod val="20000"/>
                    <a:lumOff val="80000"/>
                  </a:schemeClr>
                </a:solidFill>
                <a:effectLst>
                  <a:outerShdw blurRad="38100" dist="38100" dir="2700000" algn="tl">
                    <a:srgbClr val="000000">
                      <a:alpha val="43137"/>
                    </a:srgbClr>
                  </a:outerShdw>
                </a:effectLst>
              </a:rPr>
              <a:t>Stop SU. Continue </a:t>
            </a:r>
            <a:r>
              <a:rPr lang="en-US" sz="2000" b="1" dirty="0" err="1">
                <a:solidFill>
                  <a:schemeClr val="accent2">
                    <a:lumMod val="20000"/>
                    <a:lumOff val="80000"/>
                  </a:schemeClr>
                </a:solidFill>
                <a:effectLst>
                  <a:outerShdw blurRad="38100" dist="38100" dir="2700000" algn="tl">
                    <a:srgbClr val="000000">
                      <a:alpha val="43137"/>
                    </a:srgbClr>
                  </a:outerShdw>
                </a:effectLst>
              </a:rPr>
              <a:t>Metformin</a:t>
            </a:r>
            <a:r>
              <a:rPr lang="en-US" sz="2000" b="1" dirty="0">
                <a:solidFill>
                  <a:schemeClr val="accent2">
                    <a:lumMod val="20000"/>
                    <a:lumOff val="80000"/>
                  </a:schemeClr>
                </a:solidFill>
                <a:effectLst>
                  <a:outerShdw blurRad="38100" dist="38100" dir="2700000" algn="tl">
                    <a:srgbClr val="000000">
                      <a:alpha val="43137"/>
                    </a:srgbClr>
                  </a:outerShdw>
                </a:effectLst>
              </a:rPr>
              <a:t> .</a:t>
            </a:r>
          </a:p>
          <a:p>
            <a:pPr algn="ctr">
              <a:spcBef>
                <a:spcPct val="50000"/>
              </a:spcBef>
            </a:pPr>
            <a:r>
              <a:rPr lang="en-US" sz="2000" b="1" dirty="0">
                <a:solidFill>
                  <a:schemeClr val="accent2">
                    <a:lumMod val="20000"/>
                    <a:lumOff val="80000"/>
                  </a:schemeClr>
                </a:solidFill>
                <a:effectLst>
                  <a:outerShdw blurRad="38100" dist="38100" dir="2700000" algn="tl">
                    <a:srgbClr val="000000">
                      <a:alpha val="43137"/>
                    </a:srgbClr>
                  </a:outerShdw>
                </a:effectLst>
              </a:rPr>
              <a:t>Start dose: 12u bd a.c. Titrate according to FBG/PPG</a:t>
            </a:r>
          </a:p>
        </p:txBody>
      </p:sp>
      <p:sp>
        <p:nvSpPr>
          <p:cNvPr id="1391650" name="Freeform 34"/>
          <p:cNvSpPr>
            <a:spLocks/>
          </p:cNvSpPr>
          <p:nvPr/>
        </p:nvSpPr>
        <p:spPr bwMode="auto">
          <a:xfrm>
            <a:off x="1981200" y="1958975"/>
            <a:ext cx="3216275" cy="2498725"/>
          </a:xfrm>
          <a:custGeom>
            <a:avLst/>
            <a:gdLst/>
            <a:ahLst/>
            <a:cxnLst>
              <a:cxn ang="0">
                <a:pos x="0" y="1262"/>
              </a:cxn>
              <a:cxn ang="0">
                <a:pos x="96" y="38"/>
              </a:cxn>
              <a:cxn ang="0">
                <a:pos x="516" y="1034"/>
              </a:cxn>
              <a:cxn ang="0">
                <a:pos x="1920" y="1430"/>
              </a:cxn>
              <a:cxn ang="0">
                <a:pos x="1728" y="1394"/>
              </a:cxn>
            </a:cxnLst>
            <a:rect l="0" t="0" r="r" b="b"/>
            <a:pathLst>
              <a:path w="2122" h="1490">
                <a:moveTo>
                  <a:pt x="0" y="1262"/>
                </a:moveTo>
                <a:cubicBezTo>
                  <a:pt x="5" y="669"/>
                  <a:pt x="10" y="76"/>
                  <a:pt x="96" y="38"/>
                </a:cubicBezTo>
                <a:cubicBezTo>
                  <a:pt x="182" y="0"/>
                  <a:pt x="212" y="802"/>
                  <a:pt x="516" y="1034"/>
                </a:cubicBezTo>
                <a:cubicBezTo>
                  <a:pt x="820" y="1266"/>
                  <a:pt x="1718" y="1370"/>
                  <a:pt x="1920" y="1430"/>
                </a:cubicBezTo>
                <a:cubicBezTo>
                  <a:pt x="2122" y="1490"/>
                  <a:pt x="1760" y="1404"/>
                  <a:pt x="1728" y="1394"/>
                </a:cubicBezTo>
              </a:path>
            </a:pathLst>
          </a:custGeom>
          <a:noFill/>
          <a:ln w="76200" cap="flat" cmpd="sng">
            <a:solidFill>
              <a:schemeClr val="hlink"/>
            </a:solidFill>
            <a:prstDash val="solid"/>
            <a:miter lim="800000"/>
            <a:headEnd type="none" w="med" len="med"/>
            <a:tailEnd type="none" w="med" len="med"/>
          </a:ln>
          <a:effectLst/>
        </p:spPr>
        <p:txBody>
          <a:bodyPr wrap="none"/>
          <a:lstStyle/>
          <a:p>
            <a:endParaRPr lang="en-ZA"/>
          </a:p>
        </p:txBody>
      </p:sp>
      <p:sp>
        <p:nvSpPr>
          <p:cNvPr id="1391651" name="AutoShape 35"/>
          <p:cNvSpPr>
            <a:spLocks noChangeArrowheads="1"/>
          </p:cNvSpPr>
          <p:nvPr/>
        </p:nvSpPr>
        <p:spPr bwMode="auto">
          <a:xfrm>
            <a:off x="2752725" y="3667125"/>
            <a:ext cx="1055688" cy="795338"/>
          </a:xfrm>
          <a:prstGeom prst="triangle">
            <a:avLst>
              <a:gd name="adj" fmla="val 50000"/>
            </a:avLst>
          </a:prstGeom>
          <a:solidFill>
            <a:srgbClr val="33CC33"/>
          </a:solidFill>
          <a:ln w="9525">
            <a:solidFill>
              <a:schemeClr val="tx1"/>
            </a:solidFill>
            <a:miter lim="800000"/>
            <a:headEnd/>
            <a:tailEnd/>
          </a:ln>
          <a:effectLst/>
        </p:spPr>
        <p:txBody>
          <a:bodyPr wrap="none" anchor="ctr"/>
          <a:lstStyle/>
          <a:p>
            <a:endParaRPr lang="en-ZA"/>
          </a:p>
        </p:txBody>
      </p:sp>
      <p:sp>
        <p:nvSpPr>
          <p:cNvPr id="1391652" name="AutoShape 36"/>
          <p:cNvSpPr>
            <a:spLocks noChangeArrowheads="1"/>
          </p:cNvSpPr>
          <p:nvPr/>
        </p:nvSpPr>
        <p:spPr bwMode="auto">
          <a:xfrm>
            <a:off x="4094163" y="2913063"/>
            <a:ext cx="925512" cy="1568450"/>
          </a:xfrm>
          <a:prstGeom prst="triangle">
            <a:avLst>
              <a:gd name="adj" fmla="val 50000"/>
            </a:avLst>
          </a:prstGeom>
          <a:solidFill>
            <a:srgbClr val="0000FF"/>
          </a:solidFill>
          <a:ln w="9525">
            <a:solidFill>
              <a:schemeClr val="tx1"/>
            </a:solidFill>
            <a:miter lim="800000"/>
            <a:headEnd/>
            <a:tailEnd/>
          </a:ln>
          <a:effectLst/>
        </p:spPr>
        <p:txBody>
          <a:bodyPr wrap="none" anchor="ctr"/>
          <a:lstStyle/>
          <a:p>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91650"/>
                                        </p:tgtEl>
                                        <p:attrNameLst>
                                          <p:attrName>style.visibility</p:attrName>
                                        </p:attrNameLst>
                                      </p:cBhvr>
                                      <p:to>
                                        <p:strVal val="visible"/>
                                      </p:to>
                                    </p:set>
                                    <p:animEffect transition="in" filter="wipe(left)">
                                      <p:cBhvr>
                                        <p:cTn id="7" dur="500"/>
                                        <p:tgtEl>
                                          <p:spTgt spid="139165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1391643"/>
                                        </p:tgtEl>
                                        <p:attrNameLst>
                                          <p:attrName>style.visibility</p:attrName>
                                        </p:attrNameLst>
                                      </p:cBhvr>
                                      <p:to>
                                        <p:strVal val="visible"/>
                                      </p:to>
                                    </p:set>
                                    <p:anim calcmode="lin" valueType="num">
                                      <p:cBhvr additive="base">
                                        <p:cTn id="12" dur="500" fill="hold"/>
                                        <p:tgtEl>
                                          <p:spTgt spid="1391643"/>
                                        </p:tgtEl>
                                        <p:attrNameLst>
                                          <p:attrName>ppt_x</p:attrName>
                                        </p:attrNameLst>
                                      </p:cBhvr>
                                      <p:tavLst>
                                        <p:tav tm="0">
                                          <p:val>
                                            <p:strVal val="#ppt_x"/>
                                          </p:val>
                                        </p:tav>
                                        <p:tav tm="100000">
                                          <p:val>
                                            <p:strVal val="#ppt_x"/>
                                          </p:val>
                                        </p:tav>
                                      </p:tavLst>
                                    </p:anim>
                                    <p:anim calcmode="lin" valueType="num">
                                      <p:cBhvr additive="base">
                                        <p:cTn id="13" dur="500" fill="hold"/>
                                        <p:tgtEl>
                                          <p:spTgt spid="139164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1643" grpId="0" animBg="1" autoUpdateAnimBg="0"/>
      <p:bldP spid="1391650" grpId="0" animBg="1"/>
    </p:bld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70114" name="Rectangle 2"/>
          <p:cNvSpPr>
            <a:spLocks noChangeArrowheads="1"/>
          </p:cNvSpPr>
          <p:nvPr/>
        </p:nvSpPr>
        <p:spPr bwMode="auto">
          <a:xfrm>
            <a:off x="612775" y="1998663"/>
            <a:ext cx="8054975" cy="3436937"/>
          </a:xfrm>
          <a:prstGeom prst="rect">
            <a:avLst/>
          </a:prstGeom>
          <a:noFill/>
          <a:ln w="9525">
            <a:noFill/>
            <a:miter lim="800000"/>
            <a:headEnd/>
            <a:tailEnd/>
          </a:ln>
          <a:effectLst/>
        </p:spPr>
        <p:txBody>
          <a:bodyPr/>
          <a:lstStyle/>
          <a:p>
            <a:pPr marL="342900" indent="-342900">
              <a:spcBef>
                <a:spcPct val="30000"/>
              </a:spcBef>
              <a:buFontTx/>
              <a:buChar char="•"/>
            </a:pPr>
            <a:r>
              <a:rPr lang="en-US" sz="2800" b="1" dirty="0">
                <a:solidFill>
                  <a:schemeClr val="accent4">
                    <a:lumMod val="60000"/>
                    <a:lumOff val="40000"/>
                  </a:schemeClr>
                </a:solidFill>
                <a:effectLst>
                  <a:outerShdw blurRad="38100" dist="38100" dir="2700000" algn="tl">
                    <a:srgbClr val="000000">
                      <a:alpha val="43137"/>
                    </a:srgbClr>
                  </a:outerShdw>
                </a:effectLst>
                <a:latin typeface="Arial" charset="0"/>
              </a:rPr>
              <a:t>Seen in both type 1 and type 2 diabetes</a:t>
            </a:r>
          </a:p>
          <a:p>
            <a:pPr marL="342900" indent="-342900">
              <a:spcBef>
                <a:spcPct val="30000"/>
              </a:spcBef>
              <a:buFontTx/>
              <a:buChar char="•"/>
            </a:pPr>
            <a:r>
              <a:rPr lang="en-US" sz="2800" b="1" dirty="0">
                <a:solidFill>
                  <a:schemeClr val="accent4">
                    <a:lumMod val="60000"/>
                    <a:lumOff val="40000"/>
                  </a:schemeClr>
                </a:solidFill>
                <a:effectLst>
                  <a:outerShdw blurRad="38100" dist="38100" dir="2700000" algn="tl">
                    <a:srgbClr val="000000">
                      <a:alpha val="43137"/>
                    </a:srgbClr>
                  </a:outerShdw>
                </a:effectLst>
                <a:latin typeface="Arial" charset="0"/>
              </a:rPr>
              <a:t>? May worsen underlying defect in T2DM</a:t>
            </a:r>
          </a:p>
          <a:p>
            <a:pPr marL="342900" indent="-342900">
              <a:spcBef>
                <a:spcPct val="30000"/>
              </a:spcBef>
              <a:buFontTx/>
              <a:buChar char="•"/>
            </a:pPr>
            <a:r>
              <a:rPr lang="en-US" sz="2800" b="1" dirty="0">
                <a:solidFill>
                  <a:schemeClr val="accent4">
                    <a:lumMod val="60000"/>
                    <a:lumOff val="40000"/>
                  </a:schemeClr>
                </a:solidFill>
                <a:effectLst>
                  <a:outerShdw blurRad="38100" dist="38100" dir="2700000" algn="tl">
                    <a:srgbClr val="000000">
                      <a:alpha val="43137"/>
                    </a:srgbClr>
                  </a:outerShdw>
                </a:effectLst>
                <a:latin typeface="Arial" charset="0"/>
              </a:rPr>
              <a:t>Barrier to starting insulin therapy in T2DM</a:t>
            </a:r>
          </a:p>
          <a:p>
            <a:pPr marL="342900" indent="-342900">
              <a:spcBef>
                <a:spcPct val="30000"/>
              </a:spcBef>
              <a:buFontTx/>
              <a:buChar char="•"/>
            </a:pPr>
            <a:r>
              <a:rPr lang="en-US" sz="2800" b="1" dirty="0">
                <a:solidFill>
                  <a:schemeClr val="accent4">
                    <a:lumMod val="60000"/>
                    <a:lumOff val="40000"/>
                  </a:schemeClr>
                </a:solidFill>
                <a:effectLst>
                  <a:outerShdw blurRad="38100" dist="38100" dir="2700000" algn="tl">
                    <a:srgbClr val="000000">
                      <a:alpha val="43137"/>
                    </a:srgbClr>
                  </a:outerShdw>
                </a:effectLst>
                <a:latin typeface="Arial" charset="0"/>
              </a:rPr>
              <a:t>May decrease compliance with insulin regimens</a:t>
            </a:r>
          </a:p>
          <a:p>
            <a:pPr marL="342900" indent="-342900">
              <a:spcBef>
                <a:spcPct val="30000"/>
              </a:spcBef>
              <a:buFontTx/>
              <a:buChar char="•"/>
            </a:pPr>
            <a:r>
              <a:rPr lang="en-US" sz="2800" b="1" dirty="0">
                <a:solidFill>
                  <a:schemeClr val="accent4">
                    <a:lumMod val="60000"/>
                    <a:lumOff val="40000"/>
                  </a:schemeClr>
                </a:solidFill>
                <a:effectLst>
                  <a:outerShdw blurRad="38100" dist="38100" dir="2700000" algn="tl">
                    <a:srgbClr val="000000">
                      <a:alpha val="43137"/>
                    </a:srgbClr>
                  </a:outerShdw>
                </a:effectLst>
                <a:latin typeface="Arial" charset="0"/>
              </a:rPr>
              <a:t>May lower self-esteem</a:t>
            </a:r>
            <a:endParaRPr lang="en-GB" sz="2800" b="1" dirty="0">
              <a:solidFill>
                <a:schemeClr val="accent4">
                  <a:lumMod val="60000"/>
                  <a:lumOff val="40000"/>
                </a:schemeClr>
              </a:solidFill>
              <a:effectLst>
                <a:outerShdw blurRad="38100" dist="38100" dir="2700000" algn="tl">
                  <a:srgbClr val="000000">
                    <a:alpha val="43137"/>
                  </a:srgbClr>
                </a:outerShdw>
              </a:effectLst>
              <a:latin typeface="Arial" charset="0"/>
            </a:endParaRPr>
          </a:p>
        </p:txBody>
      </p:sp>
      <p:sp>
        <p:nvSpPr>
          <p:cNvPr id="1370115" name="Rectangle 3"/>
          <p:cNvSpPr>
            <a:spLocks noChangeArrowheads="1"/>
          </p:cNvSpPr>
          <p:nvPr/>
        </p:nvSpPr>
        <p:spPr bwMode="auto">
          <a:xfrm>
            <a:off x="742950" y="304800"/>
            <a:ext cx="7924800" cy="990600"/>
          </a:xfrm>
          <a:prstGeom prst="rect">
            <a:avLst/>
          </a:prstGeom>
          <a:solidFill>
            <a:schemeClr val="tx1"/>
          </a:solidFill>
          <a:ln w="9525">
            <a:noFill/>
            <a:miter lim="800000"/>
            <a:headEnd/>
            <a:tailEnd/>
          </a:ln>
          <a:effectLst/>
        </p:spPr>
        <p:txBody>
          <a:bodyPr anchor="ctr"/>
          <a:lstStyle/>
          <a:p>
            <a:pPr algn="ctr"/>
            <a:r>
              <a:rPr lang="en-US"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Weight Gain with Insulin Therapy</a:t>
            </a:r>
            <a:endParaRPr lang="en-GB"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70114">
                                            <p:txEl>
                                              <p:pRg st="0" end="0"/>
                                            </p:txEl>
                                          </p:spTgt>
                                        </p:tgtEl>
                                        <p:attrNameLst>
                                          <p:attrName>style.visibility</p:attrName>
                                        </p:attrNameLst>
                                      </p:cBhvr>
                                      <p:to>
                                        <p:strVal val="visible"/>
                                      </p:to>
                                    </p:set>
                                    <p:animEffect transition="in" filter="box(out)">
                                      <p:cBhvr>
                                        <p:cTn id="7" dur="500"/>
                                        <p:tgtEl>
                                          <p:spTgt spid="13701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370114">
                                            <p:txEl>
                                              <p:pRg st="1" end="1"/>
                                            </p:txEl>
                                          </p:spTgt>
                                        </p:tgtEl>
                                        <p:attrNameLst>
                                          <p:attrName>style.visibility</p:attrName>
                                        </p:attrNameLst>
                                      </p:cBhvr>
                                      <p:to>
                                        <p:strVal val="visible"/>
                                      </p:to>
                                    </p:set>
                                    <p:animEffect transition="in" filter="box(out)">
                                      <p:cBhvr>
                                        <p:cTn id="12" dur="500"/>
                                        <p:tgtEl>
                                          <p:spTgt spid="13701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370114">
                                            <p:txEl>
                                              <p:pRg st="2" end="2"/>
                                            </p:txEl>
                                          </p:spTgt>
                                        </p:tgtEl>
                                        <p:attrNameLst>
                                          <p:attrName>style.visibility</p:attrName>
                                        </p:attrNameLst>
                                      </p:cBhvr>
                                      <p:to>
                                        <p:strVal val="visible"/>
                                      </p:to>
                                    </p:set>
                                    <p:animEffect transition="in" filter="box(out)">
                                      <p:cBhvr>
                                        <p:cTn id="17" dur="500"/>
                                        <p:tgtEl>
                                          <p:spTgt spid="13701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1370114">
                                            <p:txEl>
                                              <p:pRg st="3" end="3"/>
                                            </p:txEl>
                                          </p:spTgt>
                                        </p:tgtEl>
                                        <p:attrNameLst>
                                          <p:attrName>style.visibility</p:attrName>
                                        </p:attrNameLst>
                                      </p:cBhvr>
                                      <p:to>
                                        <p:strVal val="visible"/>
                                      </p:to>
                                    </p:set>
                                    <p:animEffect transition="in" filter="box(out)">
                                      <p:cBhvr>
                                        <p:cTn id="22" dur="500"/>
                                        <p:tgtEl>
                                          <p:spTgt spid="13701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1370114">
                                            <p:txEl>
                                              <p:pRg st="4" end="4"/>
                                            </p:txEl>
                                          </p:spTgt>
                                        </p:tgtEl>
                                        <p:attrNameLst>
                                          <p:attrName>style.visibility</p:attrName>
                                        </p:attrNameLst>
                                      </p:cBhvr>
                                      <p:to>
                                        <p:strVal val="visible"/>
                                      </p:to>
                                    </p:set>
                                    <p:animEffect transition="in" filter="box(out)">
                                      <p:cBhvr>
                                        <p:cTn id="27" dur="500"/>
                                        <p:tgtEl>
                                          <p:spTgt spid="13701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0114"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71138" name="Rectangle 2"/>
          <p:cNvSpPr>
            <a:spLocks noChangeArrowheads="1"/>
          </p:cNvSpPr>
          <p:nvPr/>
        </p:nvSpPr>
        <p:spPr bwMode="auto">
          <a:xfrm>
            <a:off x="1022350" y="6294438"/>
            <a:ext cx="6921500" cy="279400"/>
          </a:xfrm>
          <a:prstGeom prst="rect">
            <a:avLst/>
          </a:prstGeom>
          <a:noFill/>
          <a:ln w="9525">
            <a:noFill/>
            <a:miter lim="800000"/>
            <a:headEnd/>
            <a:tailEnd/>
          </a:ln>
          <a:effectLst/>
        </p:spPr>
        <p:txBody>
          <a:bodyPr tIns="0"/>
          <a:lstStyle/>
          <a:p>
            <a:r>
              <a:rPr lang="en-GB" dirty="0">
                <a:solidFill>
                  <a:srgbClr val="FFC000"/>
                </a:solidFill>
                <a:latin typeface="Verdana" pitchFamily="34" charset="0"/>
              </a:rPr>
              <a:t>UKPDS Group (33).</a:t>
            </a:r>
            <a:r>
              <a:rPr lang="en-GB" i="1" dirty="0">
                <a:solidFill>
                  <a:srgbClr val="FFC000"/>
                </a:solidFill>
                <a:latin typeface="Verdana" pitchFamily="34" charset="0"/>
              </a:rPr>
              <a:t> Lancet </a:t>
            </a:r>
            <a:r>
              <a:rPr lang="en-GB" dirty="0">
                <a:solidFill>
                  <a:srgbClr val="FFC000"/>
                </a:solidFill>
                <a:latin typeface="Verdana" pitchFamily="34" charset="0"/>
              </a:rPr>
              <a:t>1998;352:837–53.</a:t>
            </a:r>
            <a:endParaRPr lang="en-US" dirty="0">
              <a:solidFill>
                <a:srgbClr val="FFC000"/>
              </a:solidFill>
              <a:latin typeface="Verdana" pitchFamily="34" charset="0"/>
            </a:endParaRPr>
          </a:p>
        </p:txBody>
      </p:sp>
      <p:sp>
        <p:nvSpPr>
          <p:cNvPr id="1371139" name="Rectangle 3"/>
          <p:cNvSpPr>
            <a:spLocks noChangeArrowheads="1"/>
          </p:cNvSpPr>
          <p:nvPr/>
        </p:nvSpPr>
        <p:spPr bwMode="auto">
          <a:xfrm>
            <a:off x="525920" y="217716"/>
            <a:ext cx="8058150" cy="990600"/>
          </a:xfrm>
          <a:prstGeom prst="rect">
            <a:avLst/>
          </a:prstGeom>
          <a:solidFill>
            <a:schemeClr val="tx1"/>
          </a:solidFill>
          <a:ln w="9525">
            <a:noFill/>
            <a:miter lim="800000"/>
            <a:headEnd/>
            <a:tailEnd/>
          </a:ln>
          <a:effectLst/>
        </p:spPr>
        <p:txBody>
          <a:bodyPr anchor="ctr"/>
          <a:lstStyle/>
          <a:p>
            <a:pPr algn="ctr"/>
            <a:r>
              <a:rPr lang="en-GB" sz="3200" b="1" dirty="0">
                <a:solidFill>
                  <a:schemeClr val="bg2">
                    <a:lumMod val="20000"/>
                    <a:lumOff val="80000"/>
                  </a:schemeClr>
                </a:solidFill>
                <a:latin typeface="FormalScrp421 BT" pitchFamily="66" charset="0"/>
              </a:rPr>
              <a:t>Weight </a:t>
            </a:r>
            <a:r>
              <a:rPr lang="en-ZA" sz="3200" b="1" dirty="0">
                <a:solidFill>
                  <a:schemeClr val="bg2">
                    <a:lumMod val="20000"/>
                    <a:lumOff val="80000"/>
                  </a:schemeClr>
                </a:solidFill>
                <a:latin typeface="FormalScrp421 BT" pitchFamily="66" charset="0"/>
              </a:rPr>
              <a:t>G</a:t>
            </a:r>
            <a:r>
              <a:rPr lang="en-GB" sz="3200" b="1" dirty="0">
                <a:solidFill>
                  <a:schemeClr val="bg2">
                    <a:lumMod val="20000"/>
                    <a:lumOff val="80000"/>
                  </a:schemeClr>
                </a:solidFill>
                <a:latin typeface="FormalScrp421 BT" pitchFamily="66" charset="0"/>
              </a:rPr>
              <a:t>ain in </a:t>
            </a:r>
            <a:r>
              <a:rPr lang="en-ZA" sz="3200" b="1" dirty="0">
                <a:solidFill>
                  <a:schemeClr val="bg2">
                    <a:lumMod val="20000"/>
                    <a:lumOff val="80000"/>
                  </a:schemeClr>
                </a:solidFill>
                <a:latin typeface="FormalScrp421 BT" pitchFamily="66" charset="0"/>
              </a:rPr>
              <a:t>Type</a:t>
            </a:r>
            <a:r>
              <a:rPr lang="en-GB" sz="3200" b="1" dirty="0">
                <a:solidFill>
                  <a:schemeClr val="bg2">
                    <a:lumMod val="20000"/>
                    <a:lumOff val="80000"/>
                  </a:schemeClr>
                </a:solidFill>
                <a:latin typeface="FormalScrp421 BT" pitchFamily="66" charset="0"/>
              </a:rPr>
              <a:t> 2 </a:t>
            </a:r>
            <a:r>
              <a:rPr lang="en-ZA" sz="3200" b="1" dirty="0">
                <a:solidFill>
                  <a:schemeClr val="bg2">
                    <a:lumMod val="20000"/>
                    <a:lumOff val="80000"/>
                  </a:schemeClr>
                </a:solidFill>
                <a:latin typeface="FormalScrp421 BT" pitchFamily="66" charset="0"/>
              </a:rPr>
              <a:t>Diabetes</a:t>
            </a:r>
            <a:r>
              <a:rPr lang="en-GB" sz="3200" b="1" dirty="0">
                <a:solidFill>
                  <a:schemeClr val="bg2">
                    <a:lumMod val="20000"/>
                    <a:lumOff val="80000"/>
                  </a:schemeClr>
                </a:solidFill>
                <a:latin typeface="FormalScrp421 BT" pitchFamily="66" charset="0"/>
              </a:rPr>
              <a:t>: </a:t>
            </a:r>
            <a:br>
              <a:rPr lang="en-GB" sz="3200" b="1" dirty="0">
                <a:solidFill>
                  <a:schemeClr val="bg2">
                    <a:lumMod val="20000"/>
                    <a:lumOff val="80000"/>
                  </a:schemeClr>
                </a:solidFill>
                <a:latin typeface="FormalScrp421 BT" pitchFamily="66" charset="0"/>
              </a:rPr>
            </a:br>
            <a:r>
              <a:rPr lang="en-GB" sz="3200" b="1" dirty="0">
                <a:solidFill>
                  <a:schemeClr val="bg2">
                    <a:lumMod val="20000"/>
                    <a:lumOff val="80000"/>
                  </a:schemeClr>
                </a:solidFill>
                <a:latin typeface="FormalScrp421 BT" pitchFamily="66" charset="0"/>
              </a:rPr>
              <a:t>UKPDS </a:t>
            </a:r>
            <a:r>
              <a:rPr lang="en-ZA" sz="3200" b="1" dirty="0">
                <a:solidFill>
                  <a:schemeClr val="bg2">
                    <a:lumMod val="20000"/>
                    <a:lumOff val="80000"/>
                  </a:schemeClr>
                </a:solidFill>
                <a:latin typeface="FormalScrp421 BT" pitchFamily="66" charset="0"/>
              </a:rPr>
              <a:t>Data</a:t>
            </a:r>
            <a:endParaRPr lang="en-GB" sz="3200" b="1" dirty="0">
              <a:solidFill>
                <a:schemeClr val="bg2">
                  <a:lumMod val="20000"/>
                  <a:lumOff val="80000"/>
                </a:schemeClr>
              </a:solidFill>
              <a:latin typeface="FormalScrp421 BT" pitchFamily="66" charset="0"/>
            </a:endParaRPr>
          </a:p>
        </p:txBody>
      </p:sp>
      <p:sp>
        <p:nvSpPr>
          <p:cNvPr id="1371140" name="Rectangle 4"/>
          <p:cNvSpPr>
            <a:spLocks noChangeArrowheads="1"/>
          </p:cNvSpPr>
          <p:nvPr/>
        </p:nvSpPr>
        <p:spPr bwMode="auto">
          <a:xfrm rot="16200000">
            <a:off x="-808037" y="3357562"/>
            <a:ext cx="3517900" cy="396875"/>
          </a:xfrm>
          <a:prstGeom prst="rect">
            <a:avLst/>
          </a:prstGeom>
          <a:noFill/>
          <a:ln w="9525">
            <a:noFill/>
            <a:miter lim="800000"/>
            <a:headEnd/>
            <a:tailEnd/>
          </a:ln>
          <a:effectLst/>
        </p:spPr>
        <p:txBody>
          <a:bodyPr lIns="92075" tIns="46038" rIns="92075" bIns="46038">
            <a:spAutoFit/>
          </a:bodyPr>
          <a:lstStyle/>
          <a:p>
            <a:pPr algn="ctr" eaLnBrk="0" hangingPunct="0">
              <a:spcBef>
                <a:spcPct val="20000"/>
              </a:spcBef>
            </a:pPr>
            <a:r>
              <a:rPr lang="en-GB" sz="2000" b="1">
                <a:solidFill>
                  <a:schemeClr val="tx2"/>
                </a:solidFill>
                <a:latin typeface="Verdana" pitchFamily="34" charset="0"/>
              </a:rPr>
              <a:t>Change in weight (kg)</a:t>
            </a:r>
          </a:p>
        </p:txBody>
      </p:sp>
      <p:sp>
        <p:nvSpPr>
          <p:cNvPr id="1371141" name="Rectangle 5"/>
          <p:cNvSpPr>
            <a:spLocks noChangeArrowheads="1"/>
          </p:cNvSpPr>
          <p:nvPr/>
        </p:nvSpPr>
        <p:spPr bwMode="auto">
          <a:xfrm>
            <a:off x="2486025" y="5770563"/>
            <a:ext cx="3905250" cy="396875"/>
          </a:xfrm>
          <a:prstGeom prst="rect">
            <a:avLst/>
          </a:prstGeom>
          <a:noFill/>
          <a:ln w="9525">
            <a:noFill/>
            <a:miter lim="800000"/>
            <a:headEnd/>
            <a:tailEnd/>
          </a:ln>
          <a:effectLst/>
        </p:spPr>
        <p:txBody>
          <a:bodyPr wrap="none" lIns="92075" tIns="46038" rIns="92075" bIns="46038">
            <a:spAutoFit/>
          </a:bodyPr>
          <a:lstStyle/>
          <a:p>
            <a:pPr algn="ctr" eaLnBrk="0" hangingPunct="0">
              <a:spcBef>
                <a:spcPct val="20000"/>
              </a:spcBef>
            </a:pPr>
            <a:r>
              <a:rPr lang="en-GB" sz="2000" b="1">
                <a:solidFill>
                  <a:schemeClr val="tx2"/>
                </a:solidFill>
                <a:latin typeface="Verdana" pitchFamily="34" charset="0"/>
              </a:rPr>
              <a:t>Years from randomisation</a:t>
            </a:r>
          </a:p>
        </p:txBody>
      </p:sp>
      <p:sp>
        <p:nvSpPr>
          <p:cNvPr id="1371142" name="Rectangle 6"/>
          <p:cNvSpPr>
            <a:spLocks noChangeArrowheads="1"/>
          </p:cNvSpPr>
          <p:nvPr/>
        </p:nvSpPr>
        <p:spPr bwMode="auto">
          <a:xfrm>
            <a:off x="0" y="1709738"/>
            <a:ext cx="7772400" cy="4114800"/>
          </a:xfrm>
          <a:prstGeom prst="rect">
            <a:avLst/>
          </a:prstGeom>
          <a:noFill/>
          <a:ln w="9525">
            <a:noFill/>
            <a:miter lim="800000"/>
            <a:headEnd/>
            <a:tailEnd/>
          </a:ln>
          <a:effectLst/>
        </p:spPr>
        <p:txBody>
          <a:bodyPr lIns="92075" tIns="46038" rIns="92075" bIns="46038"/>
          <a:lstStyle/>
          <a:p>
            <a:pPr marL="342900" indent="-342900" algn="ctr">
              <a:spcBef>
                <a:spcPct val="20000"/>
              </a:spcBef>
            </a:pPr>
            <a:endParaRPr lang="en-GB" sz="1800">
              <a:solidFill>
                <a:schemeClr val="tx2"/>
              </a:solidFill>
              <a:latin typeface="TrueFrutiger" pitchFamily="2" charset="0"/>
            </a:endParaRPr>
          </a:p>
        </p:txBody>
      </p:sp>
      <p:sp>
        <p:nvSpPr>
          <p:cNvPr id="1371143" name="Rectangle 7"/>
          <p:cNvSpPr>
            <a:spLocks noChangeArrowheads="1"/>
          </p:cNvSpPr>
          <p:nvPr/>
        </p:nvSpPr>
        <p:spPr bwMode="auto">
          <a:xfrm>
            <a:off x="6524625" y="2752725"/>
            <a:ext cx="3175" cy="14288"/>
          </a:xfrm>
          <a:prstGeom prst="rect">
            <a:avLst/>
          </a:prstGeom>
          <a:solidFill>
            <a:srgbClr val="00FFFF"/>
          </a:solidFill>
          <a:ln w="9525">
            <a:noFill/>
            <a:miter lim="800000"/>
            <a:headEnd/>
            <a:tailEnd/>
          </a:ln>
          <a:effectLst/>
        </p:spPr>
        <p:txBody>
          <a:bodyPr wrap="none" anchor="ctr"/>
          <a:lstStyle/>
          <a:p>
            <a:endParaRPr lang="en-ZA"/>
          </a:p>
        </p:txBody>
      </p:sp>
      <p:sp>
        <p:nvSpPr>
          <p:cNvPr id="1371144" name="Rectangle 8"/>
          <p:cNvSpPr>
            <a:spLocks noChangeArrowheads="1"/>
          </p:cNvSpPr>
          <p:nvPr/>
        </p:nvSpPr>
        <p:spPr bwMode="auto">
          <a:xfrm>
            <a:off x="0" y="1709738"/>
            <a:ext cx="7772400" cy="4114800"/>
          </a:xfrm>
          <a:prstGeom prst="rect">
            <a:avLst/>
          </a:prstGeom>
          <a:noFill/>
          <a:ln w="9525">
            <a:noFill/>
            <a:miter lim="800000"/>
            <a:headEnd/>
            <a:tailEnd/>
          </a:ln>
          <a:effectLst/>
        </p:spPr>
        <p:txBody>
          <a:bodyPr lIns="92075" tIns="46038" rIns="92075" bIns="46038"/>
          <a:lstStyle/>
          <a:p>
            <a:pPr marL="342900" indent="-342900" algn="ctr">
              <a:spcBef>
                <a:spcPct val="20000"/>
              </a:spcBef>
            </a:pPr>
            <a:endParaRPr lang="en-GB" sz="1800">
              <a:solidFill>
                <a:schemeClr val="tx2"/>
              </a:solidFill>
              <a:latin typeface="TrueFrutiger" pitchFamily="2" charset="0"/>
            </a:endParaRPr>
          </a:p>
        </p:txBody>
      </p:sp>
      <p:sp>
        <p:nvSpPr>
          <p:cNvPr id="1371145" name="Rectangle 9"/>
          <p:cNvSpPr>
            <a:spLocks noChangeArrowheads="1"/>
          </p:cNvSpPr>
          <p:nvPr/>
        </p:nvSpPr>
        <p:spPr bwMode="auto">
          <a:xfrm>
            <a:off x="6524625" y="2752725"/>
            <a:ext cx="3175" cy="14288"/>
          </a:xfrm>
          <a:prstGeom prst="rect">
            <a:avLst/>
          </a:prstGeom>
          <a:solidFill>
            <a:srgbClr val="00FFFF"/>
          </a:solidFill>
          <a:ln w="9525">
            <a:noFill/>
            <a:miter lim="800000"/>
            <a:headEnd/>
            <a:tailEnd/>
          </a:ln>
          <a:effectLst/>
        </p:spPr>
        <p:txBody>
          <a:bodyPr wrap="none" anchor="ctr"/>
          <a:lstStyle/>
          <a:p>
            <a:endParaRPr lang="en-ZA"/>
          </a:p>
        </p:txBody>
      </p:sp>
      <p:sp>
        <p:nvSpPr>
          <p:cNvPr id="1371146" name="Line 10"/>
          <p:cNvSpPr>
            <a:spLocks noChangeShapeType="1"/>
          </p:cNvSpPr>
          <p:nvPr/>
        </p:nvSpPr>
        <p:spPr bwMode="auto">
          <a:xfrm>
            <a:off x="1790700" y="5324475"/>
            <a:ext cx="5253038" cy="0"/>
          </a:xfrm>
          <a:prstGeom prst="line">
            <a:avLst/>
          </a:prstGeom>
          <a:noFill/>
          <a:ln w="19050">
            <a:solidFill>
              <a:schemeClr val="tx1"/>
            </a:solidFill>
            <a:round/>
            <a:headEnd type="none" w="sm" len="sm"/>
            <a:tailEnd type="none" w="sm" len="sm"/>
          </a:ln>
          <a:effectLst/>
        </p:spPr>
        <p:txBody>
          <a:bodyPr/>
          <a:lstStyle/>
          <a:p>
            <a:endParaRPr lang="en-ZA"/>
          </a:p>
        </p:txBody>
      </p:sp>
      <p:sp>
        <p:nvSpPr>
          <p:cNvPr id="1371147" name="Rectangle 11"/>
          <p:cNvSpPr>
            <a:spLocks noChangeArrowheads="1"/>
          </p:cNvSpPr>
          <p:nvPr/>
        </p:nvSpPr>
        <p:spPr bwMode="auto">
          <a:xfrm>
            <a:off x="835025" y="2225675"/>
            <a:ext cx="57150" cy="244475"/>
          </a:xfrm>
          <a:prstGeom prst="rect">
            <a:avLst/>
          </a:prstGeom>
          <a:noFill/>
          <a:ln w="9525">
            <a:noFill/>
            <a:miter lim="800000"/>
            <a:headEnd/>
            <a:tailEnd/>
          </a:ln>
          <a:effectLst/>
        </p:spPr>
        <p:txBody>
          <a:bodyPr wrap="none" lIns="0" tIns="0" rIns="0" bIns="0">
            <a:spAutoFit/>
          </a:bodyPr>
          <a:lstStyle/>
          <a:p>
            <a:pPr algn="ctr" eaLnBrk="0" hangingPunct="0"/>
            <a:r>
              <a:rPr lang="en-GB" b="1">
                <a:solidFill>
                  <a:schemeClr val="tx2"/>
                </a:solidFill>
                <a:latin typeface="TrueFrutiger" pitchFamily="2" charset="0"/>
              </a:rPr>
              <a:t> </a:t>
            </a:r>
          </a:p>
        </p:txBody>
      </p:sp>
      <p:sp>
        <p:nvSpPr>
          <p:cNvPr id="1371148" name="Rectangle 12"/>
          <p:cNvSpPr>
            <a:spLocks noChangeArrowheads="1"/>
          </p:cNvSpPr>
          <p:nvPr/>
        </p:nvSpPr>
        <p:spPr bwMode="auto">
          <a:xfrm>
            <a:off x="835025" y="2225675"/>
            <a:ext cx="57150" cy="244475"/>
          </a:xfrm>
          <a:prstGeom prst="rect">
            <a:avLst/>
          </a:prstGeom>
          <a:noFill/>
          <a:ln w="9525">
            <a:noFill/>
            <a:miter lim="800000"/>
            <a:headEnd/>
            <a:tailEnd/>
          </a:ln>
          <a:effectLst/>
        </p:spPr>
        <p:txBody>
          <a:bodyPr wrap="none" lIns="0" tIns="0" rIns="0" bIns="0">
            <a:spAutoFit/>
          </a:bodyPr>
          <a:lstStyle/>
          <a:p>
            <a:pPr algn="ctr" eaLnBrk="0" hangingPunct="0"/>
            <a:r>
              <a:rPr lang="en-GB" b="1">
                <a:solidFill>
                  <a:schemeClr val="tx2"/>
                </a:solidFill>
                <a:latin typeface="TrueFrutiger" pitchFamily="2" charset="0"/>
              </a:rPr>
              <a:t> </a:t>
            </a:r>
          </a:p>
        </p:txBody>
      </p:sp>
      <p:sp>
        <p:nvSpPr>
          <p:cNvPr id="1371149" name="Line 13"/>
          <p:cNvSpPr>
            <a:spLocks noChangeShapeType="1"/>
          </p:cNvSpPr>
          <p:nvPr/>
        </p:nvSpPr>
        <p:spPr bwMode="auto">
          <a:xfrm>
            <a:off x="1703388" y="1835150"/>
            <a:ext cx="0" cy="3516313"/>
          </a:xfrm>
          <a:prstGeom prst="line">
            <a:avLst/>
          </a:prstGeom>
          <a:noFill/>
          <a:ln w="19050">
            <a:solidFill>
              <a:schemeClr val="tx1"/>
            </a:solidFill>
            <a:round/>
            <a:headEnd type="none" w="sm" len="sm"/>
            <a:tailEnd type="none" w="sm" len="sm"/>
          </a:ln>
          <a:effectLst/>
        </p:spPr>
        <p:txBody>
          <a:bodyPr/>
          <a:lstStyle/>
          <a:p>
            <a:endParaRPr lang="en-ZA"/>
          </a:p>
        </p:txBody>
      </p:sp>
      <p:grpSp>
        <p:nvGrpSpPr>
          <p:cNvPr id="1371150" name="Group 14"/>
          <p:cNvGrpSpPr>
            <a:grpSpLocks/>
          </p:cNvGrpSpPr>
          <p:nvPr/>
        </p:nvGrpSpPr>
        <p:grpSpPr bwMode="auto">
          <a:xfrm>
            <a:off x="1778000" y="5327650"/>
            <a:ext cx="5253038" cy="115888"/>
            <a:chOff x="1711" y="3350"/>
            <a:chExt cx="2573" cy="58"/>
          </a:xfrm>
        </p:grpSpPr>
        <p:sp>
          <p:nvSpPr>
            <p:cNvPr id="1371151" name="Line 15"/>
            <p:cNvSpPr>
              <a:spLocks noChangeShapeType="1"/>
            </p:cNvSpPr>
            <p:nvPr/>
          </p:nvSpPr>
          <p:spPr bwMode="auto">
            <a:xfrm>
              <a:off x="1711" y="3350"/>
              <a:ext cx="0" cy="58"/>
            </a:xfrm>
            <a:prstGeom prst="line">
              <a:avLst/>
            </a:prstGeom>
            <a:noFill/>
            <a:ln w="19050">
              <a:solidFill>
                <a:schemeClr val="tx1"/>
              </a:solidFill>
              <a:round/>
              <a:headEnd type="none" w="sm" len="sm"/>
              <a:tailEnd type="none" w="sm" len="sm"/>
            </a:ln>
            <a:effectLst/>
          </p:spPr>
          <p:txBody>
            <a:bodyPr/>
            <a:lstStyle/>
            <a:p>
              <a:endParaRPr lang="en-ZA"/>
            </a:p>
          </p:txBody>
        </p:sp>
        <p:sp>
          <p:nvSpPr>
            <p:cNvPr id="1371152" name="Line 16"/>
            <p:cNvSpPr>
              <a:spLocks noChangeShapeType="1"/>
            </p:cNvSpPr>
            <p:nvPr/>
          </p:nvSpPr>
          <p:spPr bwMode="auto">
            <a:xfrm>
              <a:off x="2224" y="3350"/>
              <a:ext cx="0" cy="58"/>
            </a:xfrm>
            <a:prstGeom prst="line">
              <a:avLst/>
            </a:prstGeom>
            <a:noFill/>
            <a:ln w="19050">
              <a:solidFill>
                <a:schemeClr val="tx1"/>
              </a:solidFill>
              <a:round/>
              <a:headEnd type="none" w="sm" len="sm"/>
              <a:tailEnd type="none" w="sm" len="sm"/>
            </a:ln>
            <a:effectLst/>
          </p:spPr>
          <p:txBody>
            <a:bodyPr/>
            <a:lstStyle/>
            <a:p>
              <a:endParaRPr lang="en-ZA"/>
            </a:p>
          </p:txBody>
        </p:sp>
        <p:sp>
          <p:nvSpPr>
            <p:cNvPr id="1371153" name="Line 17"/>
            <p:cNvSpPr>
              <a:spLocks noChangeShapeType="1"/>
            </p:cNvSpPr>
            <p:nvPr/>
          </p:nvSpPr>
          <p:spPr bwMode="auto">
            <a:xfrm>
              <a:off x="2741" y="3350"/>
              <a:ext cx="0" cy="58"/>
            </a:xfrm>
            <a:prstGeom prst="line">
              <a:avLst/>
            </a:prstGeom>
            <a:noFill/>
            <a:ln w="19050">
              <a:solidFill>
                <a:schemeClr val="tx1"/>
              </a:solidFill>
              <a:round/>
              <a:headEnd type="none" w="sm" len="sm"/>
              <a:tailEnd type="none" w="sm" len="sm"/>
            </a:ln>
            <a:effectLst/>
          </p:spPr>
          <p:txBody>
            <a:bodyPr/>
            <a:lstStyle/>
            <a:p>
              <a:endParaRPr lang="en-ZA"/>
            </a:p>
          </p:txBody>
        </p:sp>
        <p:sp>
          <p:nvSpPr>
            <p:cNvPr id="1371154" name="Line 18"/>
            <p:cNvSpPr>
              <a:spLocks noChangeShapeType="1"/>
            </p:cNvSpPr>
            <p:nvPr/>
          </p:nvSpPr>
          <p:spPr bwMode="auto">
            <a:xfrm>
              <a:off x="3254" y="3350"/>
              <a:ext cx="0" cy="58"/>
            </a:xfrm>
            <a:prstGeom prst="line">
              <a:avLst/>
            </a:prstGeom>
            <a:noFill/>
            <a:ln w="19050">
              <a:solidFill>
                <a:schemeClr val="tx1"/>
              </a:solidFill>
              <a:round/>
              <a:headEnd type="none" w="sm" len="sm"/>
              <a:tailEnd type="none" w="sm" len="sm"/>
            </a:ln>
            <a:effectLst/>
          </p:spPr>
          <p:txBody>
            <a:bodyPr/>
            <a:lstStyle/>
            <a:p>
              <a:endParaRPr lang="en-ZA"/>
            </a:p>
          </p:txBody>
        </p:sp>
        <p:sp>
          <p:nvSpPr>
            <p:cNvPr id="1371155" name="Line 19"/>
            <p:cNvSpPr>
              <a:spLocks noChangeShapeType="1"/>
            </p:cNvSpPr>
            <p:nvPr/>
          </p:nvSpPr>
          <p:spPr bwMode="auto">
            <a:xfrm>
              <a:off x="3771" y="3350"/>
              <a:ext cx="0" cy="58"/>
            </a:xfrm>
            <a:prstGeom prst="line">
              <a:avLst/>
            </a:prstGeom>
            <a:noFill/>
            <a:ln w="19050">
              <a:solidFill>
                <a:schemeClr val="tx1"/>
              </a:solidFill>
              <a:round/>
              <a:headEnd type="none" w="sm" len="sm"/>
              <a:tailEnd type="none" w="sm" len="sm"/>
            </a:ln>
            <a:effectLst/>
          </p:spPr>
          <p:txBody>
            <a:bodyPr/>
            <a:lstStyle/>
            <a:p>
              <a:endParaRPr lang="en-ZA"/>
            </a:p>
          </p:txBody>
        </p:sp>
        <p:sp>
          <p:nvSpPr>
            <p:cNvPr id="1371156" name="Line 20"/>
            <p:cNvSpPr>
              <a:spLocks noChangeShapeType="1"/>
            </p:cNvSpPr>
            <p:nvPr/>
          </p:nvSpPr>
          <p:spPr bwMode="auto">
            <a:xfrm>
              <a:off x="4284" y="3350"/>
              <a:ext cx="0" cy="58"/>
            </a:xfrm>
            <a:prstGeom prst="line">
              <a:avLst/>
            </a:prstGeom>
            <a:noFill/>
            <a:ln w="19050">
              <a:solidFill>
                <a:schemeClr val="tx1"/>
              </a:solidFill>
              <a:round/>
              <a:headEnd type="none" w="sm" len="sm"/>
              <a:tailEnd type="none" w="sm" len="sm"/>
            </a:ln>
            <a:effectLst/>
          </p:spPr>
          <p:txBody>
            <a:bodyPr/>
            <a:lstStyle/>
            <a:p>
              <a:endParaRPr lang="en-ZA"/>
            </a:p>
          </p:txBody>
        </p:sp>
      </p:grpSp>
      <p:sp>
        <p:nvSpPr>
          <p:cNvPr id="1371157" name="Line 21"/>
          <p:cNvSpPr>
            <a:spLocks noChangeShapeType="1"/>
          </p:cNvSpPr>
          <p:nvPr/>
        </p:nvSpPr>
        <p:spPr bwMode="auto">
          <a:xfrm flipH="1">
            <a:off x="1595438" y="4449763"/>
            <a:ext cx="98425" cy="1587"/>
          </a:xfrm>
          <a:prstGeom prst="line">
            <a:avLst/>
          </a:prstGeom>
          <a:noFill/>
          <a:ln w="19050">
            <a:solidFill>
              <a:schemeClr val="tx1"/>
            </a:solidFill>
            <a:round/>
            <a:headEnd type="none" w="sm" len="sm"/>
            <a:tailEnd type="none" w="sm" len="sm"/>
          </a:ln>
          <a:effectLst/>
        </p:spPr>
        <p:txBody>
          <a:bodyPr/>
          <a:lstStyle/>
          <a:p>
            <a:endParaRPr lang="en-ZA"/>
          </a:p>
        </p:txBody>
      </p:sp>
      <p:sp>
        <p:nvSpPr>
          <p:cNvPr id="1371158" name="Line 22"/>
          <p:cNvSpPr>
            <a:spLocks noChangeShapeType="1"/>
          </p:cNvSpPr>
          <p:nvPr/>
        </p:nvSpPr>
        <p:spPr bwMode="auto">
          <a:xfrm flipH="1">
            <a:off x="1597025" y="3530600"/>
            <a:ext cx="98425" cy="4763"/>
          </a:xfrm>
          <a:prstGeom prst="line">
            <a:avLst/>
          </a:prstGeom>
          <a:noFill/>
          <a:ln w="19050">
            <a:solidFill>
              <a:schemeClr val="tx1"/>
            </a:solidFill>
            <a:round/>
            <a:headEnd type="none" w="sm" len="sm"/>
            <a:tailEnd type="none" w="sm" len="sm"/>
          </a:ln>
          <a:effectLst/>
        </p:spPr>
        <p:txBody>
          <a:bodyPr/>
          <a:lstStyle/>
          <a:p>
            <a:endParaRPr lang="en-ZA"/>
          </a:p>
        </p:txBody>
      </p:sp>
      <p:sp>
        <p:nvSpPr>
          <p:cNvPr id="1371159" name="Line 23"/>
          <p:cNvSpPr>
            <a:spLocks noChangeShapeType="1"/>
          </p:cNvSpPr>
          <p:nvPr/>
        </p:nvSpPr>
        <p:spPr bwMode="auto">
          <a:xfrm flipH="1">
            <a:off x="1597025" y="2590800"/>
            <a:ext cx="98425" cy="3175"/>
          </a:xfrm>
          <a:prstGeom prst="line">
            <a:avLst/>
          </a:prstGeom>
          <a:noFill/>
          <a:ln w="19050">
            <a:solidFill>
              <a:schemeClr val="tx1"/>
            </a:solidFill>
            <a:round/>
            <a:headEnd type="none" w="sm" len="sm"/>
            <a:tailEnd type="none" w="sm" len="sm"/>
          </a:ln>
          <a:effectLst/>
        </p:spPr>
        <p:txBody>
          <a:bodyPr/>
          <a:lstStyle/>
          <a:p>
            <a:endParaRPr lang="en-ZA"/>
          </a:p>
        </p:txBody>
      </p:sp>
      <p:sp>
        <p:nvSpPr>
          <p:cNvPr id="1371160" name="Rectangle 24"/>
          <p:cNvSpPr>
            <a:spLocks noChangeArrowheads="1"/>
          </p:cNvSpPr>
          <p:nvPr/>
        </p:nvSpPr>
        <p:spPr bwMode="auto">
          <a:xfrm>
            <a:off x="1731963" y="5243513"/>
            <a:ext cx="165100" cy="123825"/>
          </a:xfrm>
          <a:prstGeom prst="rect">
            <a:avLst/>
          </a:prstGeom>
          <a:solidFill>
            <a:srgbClr val="001965"/>
          </a:solidFill>
          <a:ln w="12700">
            <a:solidFill>
              <a:srgbClr val="001965"/>
            </a:solidFill>
            <a:miter lim="800000"/>
            <a:headEnd/>
            <a:tailEnd/>
          </a:ln>
          <a:effectLst/>
        </p:spPr>
        <p:txBody>
          <a:bodyPr wrap="none" anchor="ctr"/>
          <a:lstStyle/>
          <a:p>
            <a:endParaRPr lang="en-ZA"/>
          </a:p>
        </p:txBody>
      </p:sp>
      <p:sp>
        <p:nvSpPr>
          <p:cNvPr id="1371161" name="Rectangle 25"/>
          <p:cNvSpPr>
            <a:spLocks noChangeArrowheads="1"/>
          </p:cNvSpPr>
          <p:nvPr/>
        </p:nvSpPr>
        <p:spPr bwMode="auto">
          <a:xfrm>
            <a:off x="2093913" y="4116388"/>
            <a:ext cx="166687" cy="123825"/>
          </a:xfrm>
          <a:prstGeom prst="rect">
            <a:avLst/>
          </a:prstGeom>
          <a:solidFill>
            <a:srgbClr val="92D050"/>
          </a:solidFill>
          <a:ln w="12700">
            <a:solidFill>
              <a:srgbClr val="001965"/>
            </a:solidFill>
            <a:miter lim="800000"/>
            <a:headEnd/>
            <a:tailEnd/>
          </a:ln>
          <a:effectLst/>
        </p:spPr>
        <p:txBody>
          <a:bodyPr wrap="none" anchor="ctr"/>
          <a:lstStyle/>
          <a:p>
            <a:endParaRPr lang="en-ZA" dirty="0">
              <a:solidFill>
                <a:schemeClr val="accent1">
                  <a:lumMod val="60000"/>
                  <a:lumOff val="40000"/>
                </a:schemeClr>
              </a:solidFill>
            </a:endParaRPr>
          </a:p>
        </p:txBody>
      </p:sp>
      <p:sp>
        <p:nvSpPr>
          <p:cNvPr id="1371162" name="Rectangle 26"/>
          <p:cNvSpPr>
            <a:spLocks noChangeArrowheads="1"/>
          </p:cNvSpPr>
          <p:nvPr/>
        </p:nvSpPr>
        <p:spPr bwMode="auto">
          <a:xfrm>
            <a:off x="2457450" y="3833813"/>
            <a:ext cx="165100"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63" name="Rectangle 27"/>
          <p:cNvSpPr>
            <a:spLocks noChangeArrowheads="1"/>
          </p:cNvSpPr>
          <p:nvPr/>
        </p:nvSpPr>
        <p:spPr bwMode="auto">
          <a:xfrm>
            <a:off x="2800350" y="3659188"/>
            <a:ext cx="166688" cy="122237"/>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64" name="Rectangle 28"/>
          <p:cNvSpPr>
            <a:spLocks noChangeArrowheads="1"/>
          </p:cNvSpPr>
          <p:nvPr/>
        </p:nvSpPr>
        <p:spPr bwMode="auto">
          <a:xfrm>
            <a:off x="3163888" y="3462338"/>
            <a:ext cx="165100" cy="122237"/>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65" name="Rectangle 29"/>
          <p:cNvSpPr>
            <a:spLocks noChangeArrowheads="1"/>
          </p:cNvSpPr>
          <p:nvPr/>
        </p:nvSpPr>
        <p:spPr bwMode="auto">
          <a:xfrm>
            <a:off x="3502025" y="3286125"/>
            <a:ext cx="168275"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66" name="Rectangle 30"/>
          <p:cNvSpPr>
            <a:spLocks noChangeArrowheads="1"/>
          </p:cNvSpPr>
          <p:nvPr/>
        </p:nvSpPr>
        <p:spPr bwMode="auto">
          <a:xfrm>
            <a:off x="3857625" y="3198813"/>
            <a:ext cx="165100"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67" name="Rectangle 31"/>
          <p:cNvSpPr>
            <a:spLocks noChangeArrowheads="1"/>
          </p:cNvSpPr>
          <p:nvPr/>
        </p:nvSpPr>
        <p:spPr bwMode="auto">
          <a:xfrm>
            <a:off x="4198938" y="3014663"/>
            <a:ext cx="165100" cy="122237"/>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68" name="Rectangle 32"/>
          <p:cNvSpPr>
            <a:spLocks noChangeArrowheads="1"/>
          </p:cNvSpPr>
          <p:nvPr/>
        </p:nvSpPr>
        <p:spPr bwMode="auto">
          <a:xfrm>
            <a:off x="4559300" y="2827338"/>
            <a:ext cx="168275"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69" name="Rectangle 33"/>
          <p:cNvSpPr>
            <a:spLocks noChangeArrowheads="1"/>
          </p:cNvSpPr>
          <p:nvPr/>
        </p:nvSpPr>
        <p:spPr bwMode="auto">
          <a:xfrm>
            <a:off x="4911725" y="2817813"/>
            <a:ext cx="166688" cy="122237"/>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70" name="Rectangle 34"/>
          <p:cNvSpPr>
            <a:spLocks noChangeArrowheads="1"/>
          </p:cNvSpPr>
          <p:nvPr/>
        </p:nvSpPr>
        <p:spPr bwMode="auto">
          <a:xfrm>
            <a:off x="5257800" y="2803525"/>
            <a:ext cx="166688"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71" name="Rectangle 35"/>
          <p:cNvSpPr>
            <a:spLocks noChangeArrowheads="1"/>
          </p:cNvSpPr>
          <p:nvPr/>
        </p:nvSpPr>
        <p:spPr bwMode="auto">
          <a:xfrm>
            <a:off x="5607050" y="2584450"/>
            <a:ext cx="165100"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72" name="Rectangle 36"/>
          <p:cNvSpPr>
            <a:spLocks noChangeArrowheads="1"/>
          </p:cNvSpPr>
          <p:nvPr/>
        </p:nvSpPr>
        <p:spPr bwMode="auto">
          <a:xfrm>
            <a:off x="5959475" y="2400300"/>
            <a:ext cx="165100" cy="122238"/>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73" name="Rectangle 37"/>
          <p:cNvSpPr>
            <a:spLocks noChangeArrowheads="1"/>
          </p:cNvSpPr>
          <p:nvPr/>
        </p:nvSpPr>
        <p:spPr bwMode="auto">
          <a:xfrm>
            <a:off x="6311900" y="2465388"/>
            <a:ext cx="168275"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74" name="Rectangle 38"/>
          <p:cNvSpPr>
            <a:spLocks noChangeArrowheads="1"/>
          </p:cNvSpPr>
          <p:nvPr/>
        </p:nvSpPr>
        <p:spPr bwMode="auto">
          <a:xfrm>
            <a:off x="6662738" y="2355850"/>
            <a:ext cx="168275"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sp>
        <p:nvSpPr>
          <p:cNvPr id="1371175" name="Rectangle 39"/>
          <p:cNvSpPr>
            <a:spLocks noChangeArrowheads="1"/>
          </p:cNvSpPr>
          <p:nvPr/>
        </p:nvSpPr>
        <p:spPr bwMode="auto">
          <a:xfrm>
            <a:off x="7016750" y="2749550"/>
            <a:ext cx="165100" cy="123825"/>
          </a:xfrm>
          <a:prstGeom prst="rect">
            <a:avLst/>
          </a:prstGeom>
          <a:solidFill>
            <a:srgbClr val="92D050"/>
          </a:solidFill>
          <a:ln w="12700">
            <a:solidFill>
              <a:srgbClr val="001965"/>
            </a:solidFill>
            <a:miter lim="800000"/>
            <a:headEnd/>
            <a:tailEnd/>
          </a:ln>
          <a:effectLst/>
        </p:spPr>
        <p:txBody>
          <a:bodyPr wrap="none" anchor="ctr"/>
          <a:lstStyle/>
          <a:p>
            <a:endParaRPr lang="en-ZA"/>
          </a:p>
        </p:txBody>
      </p:sp>
      <p:grpSp>
        <p:nvGrpSpPr>
          <p:cNvPr id="1371176" name="Group 40"/>
          <p:cNvGrpSpPr>
            <a:grpSpLocks/>
          </p:cNvGrpSpPr>
          <p:nvPr/>
        </p:nvGrpSpPr>
        <p:grpSpPr bwMode="auto">
          <a:xfrm>
            <a:off x="1817688" y="2441575"/>
            <a:ext cx="5329237" cy="2884488"/>
            <a:chOff x="1731" y="1898"/>
            <a:chExt cx="2610" cy="1450"/>
          </a:xfrm>
        </p:grpSpPr>
        <p:sp>
          <p:nvSpPr>
            <p:cNvPr id="1371177" name="Line 41"/>
            <p:cNvSpPr>
              <a:spLocks noChangeShapeType="1"/>
            </p:cNvSpPr>
            <p:nvPr/>
          </p:nvSpPr>
          <p:spPr bwMode="auto">
            <a:xfrm flipV="1">
              <a:off x="1731" y="2760"/>
              <a:ext cx="161" cy="588"/>
            </a:xfrm>
            <a:prstGeom prst="line">
              <a:avLst/>
            </a:prstGeom>
            <a:noFill/>
            <a:ln w="12700">
              <a:solidFill>
                <a:srgbClr val="92D050"/>
              </a:solidFill>
              <a:round/>
              <a:headEnd type="none" w="sm" len="sm"/>
              <a:tailEnd type="none" w="sm" len="sm"/>
            </a:ln>
            <a:effectLst/>
          </p:spPr>
          <p:txBody>
            <a:bodyPr/>
            <a:lstStyle/>
            <a:p>
              <a:endParaRPr lang="en-ZA"/>
            </a:p>
          </p:txBody>
        </p:sp>
        <p:sp>
          <p:nvSpPr>
            <p:cNvPr id="1371178" name="Line 42"/>
            <p:cNvSpPr>
              <a:spLocks noChangeShapeType="1"/>
            </p:cNvSpPr>
            <p:nvPr/>
          </p:nvSpPr>
          <p:spPr bwMode="auto">
            <a:xfrm flipV="1">
              <a:off x="1892" y="2656"/>
              <a:ext cx="189" cy="126"/>
            </a:xfrm>
            <a:prstGeom prst="line">
              <a:avLst/>
            </a:prstGeom>
            <a:noFill/>
            <a:ln w="12700">
              <a:solidFill>
                <a:srgbClr val="92D050"/>
              </a:solidFill>
              <a:round/>
              <a:headEnd type="none" w="sm" len="sm"/>
              <a:tailEnd type="none" w="sm" len="sm"/>
            </a:ln>
            <a:effectLst/>
          </p:spPr>
          <p:txBody>
            <a:bodyPr/>
            <a:lstStyle/>
            <a:p>
              <a:endParaRPr lang="en-ZA"/>
            </a:p>
          </p:txBody>
        </p:sp>
        <p:sp>
          <p:nvSpPr>
            <p:cNvPr id="1371179" name="Line 43"/>
            <p:cNvSpPr>
              <a:spLocks noChangeShapeType="1"/>
            </p:cNvSpPr>
            <p:nvPr/>
          </p:nvSpPr>
          <p:spPr bwMode="auto">
            <a:xfrm flipV="1">
              <a:off x="2078" y="2524"/>
              <a:ext cx="188" cy="126"/>
            </a:xfrm>
            <a:prstGeom prst="line">
              <a:avLst/>
            </a:prstGeom>
            <a:noFill/>
            <a:ln w="12700">
              <a:solidFill>
                <a:srgbClr val="92D050"/>
              </a:solidFill>
              <a:round/>
              <a:headEnd type="none" w="sm" len="sm"/>
              <a:tailEnd type="none" w="sm" len="sm"/>
            </a:ln>
            <a:effectLst/>
          </p:spPr>
          <p:txBody>
            <a:bodyPr/>
            <a:lstStyle/>
            <a:p>
              <a:endParaRPr lang="en-ZA"/>
            </a:p>
          </p:txBody>
        </p:sp>
        <p:sp>
          <p:nvSpPr>
            <p:cNvPr id="1371180" name="Line 44"/>
            <p:cNvSpPr>
              <a:spLocks noChangeShapeType="1"/>
            </p:cNvSpPr>
            <p:nvPr/>
          </p:nvSpPr>
          <p:spPr bwMode="auto">
            <a:xfrm flipV="1">
              <a:off x="2243" y="2431"/>
              <a:ext cx="189" cy="126"/>
            </a:xfrm>
            <a:prstGeom prst="line">
              <a:avLst/>
            </a:prstGeom>
            <a:noFill/>
            <a:ln w="12700">
              <a:solidFill>
                <a:srgbClr val="92D050"/>
              </a:solidFill>
              <a:round/>
              <a:headEnd type="none" w="sm" len="sm"/>
              <a:tailEnd type="none" w="sm" len="sm"/>
            </a:ln>
            <a:effectLst/>
          </p:spPr>
          <p:txBody>
            <a:bodyPr/>
            <a:lstStyle/>
            <a:p>
              <a:endParaRPr lang="en-ZA"/>
            </a:p>
          </p:txBody>
        </p:sp>
        <p:sp>
          <p:nvSpPr>
            <p:cNvPr id="1371181" name="Line 45"/>
            <p:cNvSpPr>
              <a:spLocks noChangeShapeType="1"/>
            </p:cNvSpPr>
            <p:nvPr/>
          </p:nvSpPr>
          <p:spPr bwMode="auto">
            <a:xfrm flipV="1">
              <a:off x="2448" y="2376"/>
              <a:ext cx="125" cy="60"/>
            </a:xfrm>
            <a:prstGeom prst="line">
              <a:avLst/>
            </a:prstGeom>
            <a:noFill/>
            <a:ln w="12700">
              <a:solidFill>
                <a:srgbClr val="92D050"/>
              </a:solidFill>
              <a:round/>
              <a:headEnd type="none" w="sm" len="sm"/>
              <a:tailEnd type="none" w="sm" len="sm"/>
            </a:ln>
            <a:effectLst/>
          </p:spPr>
          <p:txBody>
            <a:bodyPr/>
            <a:lstStyle/>
            <a:p>
              <a:endParaRPr lang="en-ZA"/>
            </a:p>
          </p:txBody>
        </p:sp>
        <p:sp>
          <p:nvSpPr>
            <p:cNvPr id="1371182" name="Line 46"/>
            <p:cNvSpPr>
              <a:spLocks noChangeShapeType="1"/>
            </p:cNvSpPr>
            <p:nvPr/>
          </p:nvSpPr>
          <p:spPr bwMode="auto">
            <a:xfrm flipV="1">
              <a:off x="2615" y="2310"/>
              <a:ext cx="126" cy="60"/>
            </a:xfrm>
            <a:prstGeom prst="line">
              <a:avLst/>
            </a:prstGeom>
            <a:noFill/>
            <a:ln w="12700">
              <a:solidFill>
                <a:srgbClr val="92D050"/>
              </a:solidFill>
              <a:round/>
              <a:headEnd type="none" w="sm" len="sm"/>
              <a:tailEnd type="none" w="sm" len="sm"/>
            </a:ln>
            <a:effectLst/>
          </p:spPr>
          <p:txBody>
            <a:bodyPr/>
            <a:lstStyle/>
            <a:p>
              <a:endParaRPr lang="en-ZA"/>
            </a:p>
          </p:txBody>
        </p:sp>
        <p:sp>
          <p:nvSpPr>
            <p:cNvPr id="1371183" name="Line 47"/>
            <p:cNvSpPr>
              <a:spLocks noChangeShapeType="1"/>
            </p:cNvSpPr>
            <p:nvPr/>
          </p:nvSpPr>
          <p:spPr bwMode="auto">
            <a:xfrm flipV="1">
              <a:off x="2782" y="2228"/>
              <a:ext cx="126" cy="60"/>
            </a:xfrm>
            <a:prstGeom prst="line">
              <a:avLst/>
            </a:prstGeom>
            <a:noFill/>
            <a:ln w="12700">
              <a:solidFill>
                <a:srgbClr val="92D050"/>
              </a:solidFill>
              <a:round/>
              <a:headEnd type="none" w="sm" len="sm"/>
              <a:tailEnd type="none" w="sm" len="sm"/>
            </a:ln>
            <a:effectLst/>
          </p:spPr>
          <p:txBody>
            <a:bodyPr/>
            <a:lstStyle/>
            <a:p>
              <a:endParaRPr lang="en-ZA"/>
            </a:p>
          </p:txBody>
        </p:sp>
        <p:sp>
          <p:nvSpPr>
            <p:cNvPr id="1371184" name="Line 48"/>
            <p:cNvSpPr>
              <a:spLocks noChangeShapeType="1"/>
            </p:cNvSpPr>
            <p:nvPr/>
          </p:nvSpPr>
          <p:spPr bwMode="auto">
            <a:xfrm flipV="1">
              <a:off x="2950" y="2144"/>
              <a:ext cx="126" cy="61"/>
            </a:xfrm>
            <a:prstGeom prst="line">
              <a:avLst/>
            </a:prstGeom>
            <a:noFill/>
            <a:ln w="12700">
              <a:solidFill>
                <a:srgbClr val="92D050"/>
              </a:solidFill>
              <a:round/>
              <a:headEnd type="none" w="sm" len="sm"/>
              <a:tailEnd type="none" w="sm" len="sm"/>
            </a:ln>
            <a:effectLst/>
          </p:spPr>
          <p:txBody>
            <a:bodyPr/>
            <a:lstStyle/>
            <a:p>
              <a:endParaRPr lang="en-ZA"/>
            </a:p>
          </p:txBody>
        </p:sp>
        <p:sp>
          <p:nvSpPr>
            <p:cNvPr id="1371185" name="Line 49"/>
            <p:cNvSpPr>
              <a:spLocks noChangeShapeType="1"/>
            </p:cNvSpPr>
            <p:nvPr/>
          </p:nvSpPr>
          <p:spPr bwMode="auto">
            <a:xfrm>
              <a:off x="3112" y="2123"/>
              <a:ext cx="168" cy="11"/>
            </a:xfrm>
            <a:prstGeom prst="line">
              <a:avLst/>
            </a:prstGeom>
            <a:noFill/>
            <a:ln w="12700">
              <a:solidFill>
                <a:srgbClr val="92D050"/>
              </a:solidFill>
              <a:round/>
              <a:headEnd type="none" w="sm" len="sm"/>
              <a:tailEnd type="none" w="sm" len="sm"/>
            </a:ln>
            <a:effectLst/>
          </p:spPr>
          <p:txBody>
            <a:bodyPr/>
            <a:lstStyle/>
            <a:p>
              <a:endParaRPr lang="en-ZA"/>
            </a:p>
          </p:txBody>
        </p:sp>
        <p:sp>
          <p:nvSpPr>
            <p:cNvPr id="1371186" name="Line 50"/>
            <p:cNvSpPr>
              <a:spLocks noChangeShapeType="1"/>
            </p:cNvSpPr>
            <p:nvPr/>
          </p:nvSpPr>
          <p:spPr bwMode="auto">
            <a:xfrm>
              <a:off x="3275" y="2123"/>
              <a:ext cx="167" cy="11"/>
            </a:xfrm>
            <a:prstGeom prst="line">
              <a:avLst/>
            </a:prstGeom>
            <a:noFill/>
            <a:ln w="12700">
              <a:solidFill>
                <a:srgbClr val="92D050"/>
              </a:solidFill>
              <a:round/>
              <a:headEnd type="none" w="sm" len="sm"/>
              <a:tailEnd type="none" w="sm" len="sm"/>
            </a:ln>
            <a:effectLst/>
          </p:spPr>
          <p:txBody>
            <a:bodyPr/>
            <a:lstStyle/>
            <a:p>
              <a:endParaRPr lang="en-ZA"/>
            </a:p>
          </p:txBody>
        </p:sp>
        <p:sp>
          <p:nvSpPr>
            <p:cNvPr id="1371187" name="Line 51"/>
            <p:cNvSpPr>
              <a:spLocks noChangeShapeType="1"/>
            </p:cNvSpPr>
            <p:nvPr/>
          </p:nvSpPr>
          <p:spPr bwMode="auto">
            <a:xfrm flipV="1">
              <a:off x="3457" y="1909"/>
              <a:ext cx="335" cy="220"/>
            </a:xfrm>
            <a:prstGeom prst="line">
              <a:avLst/>
            </a:prstGeom>
            <a:noFill/>
            <a:ln w="12700">
              <a:solidFill>
                <a:srgbClr val="92D050"/>
              </a:solidFill>
              <a:round/>
              <a:headEnd type="none" w="sm" len="sm"/>
              <a:tailEnd type="none" w="sm" len="sm"/>
            </a:ln>
            <a:effectLst/>
          </p:spPr>
          <p:txBody>
            <a:bodyPr/>
            <a:lstStyle/>
            <a:p>
              <a:endParaRPr lang="en-ZA"/>
            </a:p>
          </p:txBody>
        </p:sp>
        <p:sp>
          <p:nvSpPr>
            <p:cNvPr id="1371188" name="Line 52"/>
            <p:cNvSpPr>
              <a:spLocks noChangeShapeType="1"/>
            </p:cNvSpPr>
            <p:nvPr/>
          </p:nvSpPr>
          <p:spPr bwMode="auto">
            <a:xfrm>
              <a:off x="3776" y="1925"/>
              <a:ext cx="189" cy="44"/>
            </a:xfrm>
            <a:prstGeom prst="line">
              <a:avLst/>
            </a:prstGeom>
            <a:noFill/>
            <a:ln w="12700">
              <a:solidFill>
                <a:srgbClr val="92D050"/>
              </a:solidFill>
              <a:round/>
              <a:headEnd type="none" w="sm" len="sm"/>
              <a:tailEnd type="none" w="sm" len="sm"/>
            </a:ln>
            <a:effectLst/>
          </p:spPr>
          <p:txBody>
            <a:bodyPr/>
            <a:lstStyle/>
            <a:p>
              <a:endParaRPr lang="en-ZA"/>
            </a:p>
          </p:txBody>
        </p:sp>
        <p:sp>
          <p:nvSpPr>
            <p:cNvPr id="1371189" name="Line 53"/>
            <p:cNvSpPr>
              <a:spLocks noChangeShapeType="1"/>
            </p:cNvSpPr>
            <p:nvPr/>
          </p:nvSpPr>
          <p:spPr bwMode="auto">
            <a:xfrm flipV="1">
              <a:off x="3965" y="1902"/>
              <a:ext cx="188" cy="61"/>
            </a:xfrm>
            <a:prstGeom prst="line">
              <a:avLst/>
            </a:prstGeom>
            <a:noFill/>
            <a:ln w="12700">
              <a:solidFill>
                <a:srgbClr val="92D050"/>
              </a:solidFill>
              <a:round/>
              <a:headEnd type="none" w="sm" len="sm"/>
              <a:tailEnd type="none" w="sm" len="sm"/>
            </a:ln>
            <a:effectLst/>
          </p:spPr>
          <p:txBody>
            <a:bodyPr/>
            <a:lstStyle/>
            <a:p>
              <a:endParaRPr lang="en-ZA"/>
            </a:p>
          </p:txBody>
        </p:sp>
        <p:sp>
          <p:nvSpPr>
            <p:cNvPr id="1371190" name="Line 54"/>
            <p:cNvSpPr>
              <a:spLocks noChangeShapeType="1"/>
            </p:cNvSpPr>
            <p:nvPr/>
          </p:nvSpPr>
          <p:spPr bwMode="auto">
            <a:xfrm>
              <a:off x="4153" y="1898"/>
              <a:ext cx="188" cy="203"/>
            </a:xfrm>
            <a:prstGeom prst="line">
              <a:avLst/>
            </a:prstGeom>
            <a:noFill/>
            <a:ln w="12700">
              <a:solidFill>
                <a:srgbClr val="92D050"/>
              </a:solidFill>
              <a:round/>
              <a:headEnd type="none" w="sm" len="sm"/>
              <a:tailEnd type="none" w="sm" len="sm"/>
            </a:ln>
            <a:effectLst/>
          </p:spPr>
          <p:txBody>
            <a:bodyPr/>
            <a:lstStyle/>
            <a:p>
              <a:endParaRPr lang="en-ZA"/>
            </a:p>
          </p:txBody>
        </p:sp>
      </p:grpSp>
      <p:sp>
        <p:nvSpPr>
          <p:cNvPr id="1371191" name="Oval 55"/>
          <p:cNvSpPr>
            <a:spLocks noChangeArrowheads="1"/>
          </p:cNvSpPr>
          <p:nvPr/>
        </p:nvSpPr>
        <p:spPr bwMode="auto">
          <a:xfrm>
            <a:off x="1697038" y="5246688"/>
            <a:ext cx="152400"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2" name="Oval 56"/>
          <p:cNvSpPr>
            <a:spLocks noChangeArrowheads="1"/>
          </p:cNvSpPr>
          <p:nvPr/>
        </p:nvSpPr>
        <p:spPr bwMode="auto">
          <a:xfrm>
            <a:off x="2105025" y="5049838"/>
            <a:ext cx="155575"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3" name="Oval 57"/>
          <p:cNvSpPr>
            <a:spLocks noChangeArrowheads="1"/>
          </p:cNvSpPr>
          <p:nvPr/>
        </p:nvSpPr>
        <p:spPr bwMode="auto">
          <a:xfrm>
            <a:off x="2468563" y="4773613"/>
            <a:ext cx="153987"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4" name="Oval 58"/>
          <p:cNvSpPr>
            <a:spLocks noChangeArrowheads="1"/>
          </p:cNvSpPr>
          <p:nvPr/>
        </p:nvSpPr>
        <p:spPr bwMode="auto">
          <a:xfrm>
            <a:off x="2814638" y="4735513"/>
            <a:ext cx="153987"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5" name="Oval 59"/>
          <p:cNvSpPr>
            <a:spLocks noChangeArrowheads="1"/>
          </p:cNvSpPr>
          <p:nvPr/>
        </p:nvSpPr>
        <p:spPr bwMode="auto">
          <a:xfrm>
            <a:off x="3152775" y="4576763"/>
            <a:ext cx="153988"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6" name="Oval 60"/>
          <p:cNvSpPr>
            <a:spLocks noChangeArrowheads="1"/>
          </p:cNvSpPr>
          <p:nvPr/>
        </p:nvSpPr>
        <p:spPr bwMode="auto">
          <a:xfrm>
            <a:off x="3514725" y="4492625"/>
            <a:ext cx="155575"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7" name="Oval 61"/>
          <p:cNvSpPr>
            <a:spLocks noChangeArrowheads="1"/>
          </p:cNvSpPr>
          <p:nvPr/>
        </p:nvSpPr>
        <p:spPr bwMode="auto">
          <a:xfrm>
            <a:off x="3865563" y="4427538"/>
            <a:ext cx="155575"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8" name="Oval 62"/>
          <p:cNvSpPr>
            <a:spLocks noChangeArrowheads="1"/>
          </p:cNvSpPr>
          <p:nvPr/>
        </p:nvSpPr>
        <p:spPr bwMode="auto">
          <a:xfrm>
            <a:off x="4221163" y="4481513"/>
            <a:ext cx="152400"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199" name="Oval 63"/>
          <p:cNvSpPr>
            <a:spLocks noChangeArrowheads="1"/>
          </p:cNvSpPr>
          <p:nvPr/>
        </p:nvSpPr>
        <p:spPr bwMode="auto">
          <a:xfrm>
            <a:off x="4564063" y="4446588"/>
            <a:ext cx="152400" cy="112712"/>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0" name="Oval 64"/>
          <p:cNvSpPr>
            <a:spLocks noChangeArrowheads="1"/>
          </p:cNvSpPr>
          <p:nvPr/>
        </p:nvSpPr>
        <p:spPr bwMode="auto">
          <a:xfrm>
            <a:off x="4927600" y="4349750"/>
            <a:ext cx="152400"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1" name="Oval 65"/>
          <p:cNvSpPr>
            <a:spLocks noChangeArrowheads="1"/>
          </p:cNvSpPr>
          <p:nvPr/>
        </p:nvSpPr>
        <p:spPr bwMode="auto">
          <a:xfrm>
            <a:off x="5265738" y="4316413"/>
            <a:ext cx="155575"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2" name="Oval 66"/>
          <p:cNvSpPr>
            <a:spLocks noChangeArrowheads="1"/>
          </p:cNvSpPr>
          <p:nvPr/>
        </p:nvSpPr>
        <p:spPr bwMode="auto">
          <a:xfrm>
            <a:off x="5627688" y="4287838"/>
            <a:ext cx="153987"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3" name="Oval 67"/>
          <p:cNvSpPr>
            <a:spLocks noChangeArrowheads="1"/>
          </p:cNvSpPr>
          <p:nvPr/>
        </p:nvSpPr>
        <p:spPr bwMode="auto">
          <a:xfrm>
            <a:off x="5973763" y="4122738"/>
            <a:ext cx="152400"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4" name="Oval 68"/>
          <p:cNvSpPr>
            <a:spLocks noChangeArrowheads="1"/>
          </p:cNvSpPr>
          <p:nvPr/>
        </p:nvSpPr>
        <p:spPr bwMode="auto">
          <a:xfrm>
            <a:off x="6324600" y="4033838"/>
            <a:ext cx="155575"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5" name="Oval 69"/>
          <p:cNvSpPr>
            <a:spLocks noChangeArrowheads="1"/>
          </p:cNvSpPr>
          <p:nvPr/>
        </p:nvSpPr>
        <p:spPr bwMode="auto">
          <a:xfrm>
            <a:off x="6675438" y="4129088"/>
            <a:ext cx="155575"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6" name="Oval 70"/>
          <p:cNvSpPr>
            <a:spLocks noChangeArrowheads="1"/>
          </p:cNvSpPr>
          <p:nvPr/>
        </p:nvSpPr>
        <p:spPr bwMode="auto">
          <a:xfrm>
            <a:off x="7029450" y="4110038"/>
            <a:ext cx="152400" cy="111125"/>
          </a:xfrm>
          <a:prstGeom prst="ellipse">
            <a:avLst/>
          </a:prstGeom>
          <a:solidFill>
            <a:srgbClr val="8DA2CC"/>
          </a:solidFill>
          <a:ln w="12700">
            <a:solidFill>
              <a:srgbClr val="8DA2CC"/>
            </a:solidFill>
            <a:round/>
            <a:headEnd/>
            <a:tailEnd/>
          </a:ln>
          <a:effectLst/>
        </p:spPr>
        <p:txBody>
          <a:bodyPr wrap="none" anchor="ctr"/>
          <a:lstStyle/>
          <a:p>
            <a:endParaRPr lang="en-ZA"/>
          </a:p>
        </p:txBody>
      </p:sp>
      <p:sp>
        <p:nvSpPr>
          <p:cNvPr id="1371207" name="Line 71"/>
          <p:cNvSpPr>
            <a:spLocks noChangeShapeType="1"/>
          </p:cNvSpPr>
          <p:nvPr/>
        </p:nvSpPr>
        <p:spPr bwMode="auto">
          <a:xfrm flipV="1">
            <a:off x="1768475" y="5073650"/>
            <a:ext cx="379413" cy="260350"/>
          </a:xfrm>
          <a:prstGeom prst="line">
            <a:avLst/>
          </a:prstGeom>
          <a:noFill/>
          <a:ln w="12700">
            <a:solidFill>
              <a:srgbClr val="8DA2CC"/>
            </a:solidFill>
            <a:round/>
            <a:headEnd type="none" w="sm" len="sm"/>
            <a:tailEnd type="none" w="sm" len="sm"/>
          </a:ln>
          <a:effectLst/>
        </p:spPr>
        <p:txBody>
          <a:bodyPr/>
          <a:lstStyle/>
          <a:p>
            <a:endParaRPr lang="en-ZA"/>
          </a:p>
        </p:txBody>
      </p:sp>
      <p:sp>
        <p:nvSpPr>
          <p:cNvPr id="1371208" name="Line 72"/>
          <p:cNvSpPr>
            <a:spLocks noChangeShapeType="1"/>
          </p:cNvSpPr>
          <p:nvPr/>
        </p:nvSpPr>
        <p:spPr bwMode="auto">
          <a:xfrm flipV="1">
            <a:off x="2147888" y="4813300"/>
            <a:ext cx="388937" cy="261938"/>
          </a:xfrm>
          <a:prstGeom prst="line">
            <a:avLst/>
          </a:prstGeom>
          <a:noFill/>
          <a:ln w="12700">
            <a:solidFill>
              <a:srgbClr val="8DA2CC"/>
            </a:solidFill>
            <a:round/>
            <a:headEnd type="none" w="sm" len="sm"/>
            <a:tailEnd type="none" w="sm" len="sm"/>
          </a:ln>
          <a:effectLst/>
        </p:spPr>
        <p:txBody>
          <a:bodyPr/>
          <a:lstStyle/>
          <a:p>
            <a:endParaRPr lang="en-ZA"/>
          </a:p>
        </p:txBody>
      </p:sp>
      <p:sp>
        <p:nvSpPr>
          <p:cNvPr id="1371209" name="Line 73"/>
          <p:cNvSpPr>
            <a:spLocks noChangeShapeType="1"/>
          </p:cNvSpPr>
          <p:nvPr/>
        </p:nvSpPr>
        <p:spPr bwMode="auto">
          <a:xfrm>
            <a:off x="2533650" y="4813300"/>
            <a:ext cx="385763" cy="0"/>
          </a:xfrm>
          <a:prstGeom prst="line">
            <a:avLst/>
          </a:prstGeom>
          <a:noFill/>
          <a:ln w="12700">
            <a:solidFill>
              <a:srgbClr val="8DA2CC"/>
            </a:solidFill>
            <a:round/>
            <a:headEnd type="none" w="sm" len="sm"/>
            <a:tailEnd type="none" w="sm" len="sm"/>
          </a:ln>
          <a:effectLst/>
        </p:spPr>
        <p:txBody>
          <a:bodyPr/>
          <a:lstStyle/>
          <a:p>
            <a:endParaRPr lang="en-ZA"/>
          </a:p>
        </p:txBody>
      </p:sp>
      <p:sp>
        <p:nvSpPr>
          <p:cNvPr id="1371210" name="Line 74"/>
          <p:cNvSpPr>
            <a:spLocks noChangeShapeType="1"/>
          </p:cNvSpPr>
          <p:nvPr/>
        </p:nvSpPr>
        <p:spPr bwMode="auto">
          <a:xfrm flipV="1">
            <a:off x="2865438" y="4665663"/>
            <a:ext cx="307975" cy="109537"/>
          </a:xfrm>
          <a:prstGeom prst="line">
            <a:avLst/>
          </a:prstGeom>
          <a:noFill/>
          <a:ln w="12700">
            <a:solidFill>
              <a:srgbClr val="8DA2CC"/>
            </a:solidFill>
            <a:round/>
            <a:headEnd type="none" w="sm" len="sm"/>
            <a:tailEnd type="none" w="sm" len="sm"/>
          </a:ln>
          <a:effectLst/>
        </p:spPr>
        <p:txBody>
          <a:bodyPr/>
          <a:lstStyle/>
          <a:p>
            <a:endParaRPr lang="en-ZA"/>
          </a:p>
        </p:txBody>
      </p:sp>
      <p:sp>
        <p:nvSpPr>
          <p:cNvPr id="1371211" name="Line 75"/>
          <p:cNvSpPr>
            <a:spLocks noChangeShapeType="1"/>
          </p:cNvSpPr>
          <p:nvPr/>
        </p:nvSpPr>
        <p:spPr bwMode="auto">
          <a:xfrm flipV="1">
            <a:off x="3225800" y="4538663"/>
            <a:ext cx="312738" cy="111125"/>
          </a:xfrm>
          <a:prstGeom prst="line">
            <a:avLst/>
          </a:prstGeom>
          <a:noFill/>
          <a:ln w="12700">
            <a:solidFill>
              <a:srgbClr val="8DA2CC"/>
            </a:solidFill>
            <a:round/>
            <a:headEnd type="none" w="sm" len="sm"/>
            <a:tailEnd type="none" w="sm" len="sm"/>
          </a:ln>
          <a:effectLst/>
        </p:spPr>
        <p:txBody>
          <a:bodyPr/>
          <a:lstStyle/>
          <a:p>
            <a:endParaRPr lang="en-ZA"/>
          </a:p>
        </p:txBody>
      </p:sp>
      <p:sp>
        <p:nvSpPr>
          <p:cNvPr id="1371212" name="Line 76"/>
          <p:cNvSpPr>
            <a:spLocks noChangeShapeType="1"/>
          </p:cNvSpPr>
          <p:nvPr/>
        </p:nvSpPr>
        <p:spPr bwMode="auto">
          <a:xfrm flipV="1">
            <a:off x="3584575" y="4470400"/>
            <a:ext cx="317500" cy="74613"/>
          </a:xfrm>
          <a:prstGeom prst="line">
            <a:avLst/>
          </a:prstGeom>
          <a:noFill/>
          <a:ln w="12700">
            <a:solidFill>
              <a:srgbClr val="8DA2CC"/>
            </a:solidFill>
            <a:round/>
            <a:headEnd type="none" w="sm" len="sm"/>
            <a:tailEnd type="none" w="sm" len="sm"/>
          </a:ln>
          <a:effectLst/>
        </p:spPr>
        <p:txBody>
          <a:bodyPr/>
          <a:lstStyle/>
          <a:p>
            <a:endParaRPr lang="en-ZA"/>
          </a:p>
        </p:txBody>
      </p:sp>
      <p:sp>
        <p:nvSpPr>
          <p:cNvPr id="1371213" name="Line 77"/>
          <p:cNvSpPr>
            <a:spLocks noChangeShapeType="1"/>
          </p:cNvSpPr>
          <p:nvPr/>
        </p:nvSpPr>
        <p:spPr bwMode="auto">
          <a:xfrm>
            <a:off x="3913188" y="4460875"/>
            <a:ext cx="406400" cy="77788"/>
          </a:xfrm>
          <a:prstGeom prst="line">
            <a:avLst/>
          </a:prstGeom>
          <a:noFill/>
          <a:ln w="12700">
            <a:solidFill>
              <a:srgbClr val="8DA2CC"/>
            </a:solidFill>
            <a:round/>
            <a:headEnd type="none" w="sm" len="sm"/>
            <a:tailEnd type="none" w="sm" len="sm"/>
          </a:ln>
          <a:effectLst/>
        </p:spPr>
        <p:txBody>
          <a:bodyPr/>
          <a:lstStyle/>
          <a:p>
            <a:endParaRPr lang="en-ZA"/>
          </a:p>
        </p:txBody>
      </p:sp>
      <p:sp>
        <p:nvSpPr>
          <p:cNvPr id="1371214" name="Line 78"/>
          <p:cNvSpPr>
            <a:spLocks noChangeShapeType="1"/>
          </p:cNvSpPr>
          <p:nvPr/>
        </p:nvSpPr>
        <p:spPr bwMode="auto">
          <a:xfrm flipV="1">
            <a:off x="4276725" y="4414838"/>
            <a:ext cx="693738" cy="122237"/>
          </a:xfrm>
          <a:prstGeom prst="line">
            <a:avLst/>
          </a:prstGeom>
          <a:noFill/>
          <a:ln w="12700">
            <a:solidFill>
              <a:srgbClr val="8DA2CC"/>
            </a:solidFill>
            <a:round/>
            <a:headEnd type="none" w="sm" len="sm"/>
            <a:tailEnd type="none" w="sm" len="sm"/>
          </a:ln>
          <a:effectLst/>
        </p:spPr>
        <p:txBody>
          <a:bodyPr/>
          <a:lstStyle/>
          <a:p>
            <a:endParaRPr lang="en-ZA"/>
          </a:p>
        </p:txBody>
      </p:sp>
      <p:sp>
        <p:nvSpPr>
          <p:cNvPr id="1371215" name="Line 79"/>
          <p:cNvSpPr>
            <a:spLocks noChangeShapeType="1"/>
          </p:cNvSpPr>
          <p:nvPr/>
        </p:nvSpPr>
        <p:spPr bwMode="auto">
          <a:xfrm flipV="1">
            <a:off x="4960938" y="4330700"/>
            <a:ext cx="731837" cy="111125"/>
          </a:xfrm>
          <a:prstGeom prst="line">
            <a:avLst/>
          </a:prstGeom>
          <a:noFill/>
          <a:ln w="12700">
            <a:solidFill>
              <a:srgbClr val="8DA2CC"/>
            </a:solidFill>
            <a:round/>
            <a:headEnd type="none" w="sm" len="sm"/>
            <a:tailEnd type="none" w="sm" len="sm"/>
          </a:ln>
          <a:effectLst/>
        </p:spPr>
        <p:txBody>
          <a:bodyPr/>
          <a:lstStyle/>
          <a:p>
            <a:endParaRPr lang="en-ZA"/>
          </a:p>
        </p:txBody>
      </p:sp>
      <p:sp>
        <p:nvSpPr>
          <p:cNvPr id="1371216" name="Line 80"/>
          <p:cNvSpPr>
            <a:spLocks noChangeShapeType="1"/>
          </p:cNvSpPr>
          <p:nvPr/>
        </p:nvSpPr>
        <p:spPr bwMode="auto">
          <a:xfrm flipV="1">
            <a:off x="5692775" y="4206875"/>
            <a:ext cx="300038" cy="133350"/>
          </a:xfrm>
          <a:prstGeom prst="line">
            <a:avLst/>
          </a:prstGeom>
          <a:noFill/>
          <a:ln w="12700">
            <a:solidFill>
              <a:srgbClr val="8DA2CC"/>
            </a:solidFill>
            <a:round/>
            <a:headEnd type="none" w="sm" len="sm"/>
            <a:tailEnd type="none" w="sm" len="sm"/>
          </a:ln>
          <a:effectLst/>
        </p:spPr>
        <p:txBody>
          <a:bodyPr/>
          <a:lstStyle/>
          <a:p>
            <a:endParaRPr lang="en-ZA"/>
          </a:p>
        </p:txBody>
      </p:sp>
      <p:sp>
        <p:nvSpPr>
          <p:cNvPr id="1371217" name="Line 81"/>
          <p:cNvSpPr>
            <a:spLocks noChangeShapeType="1"/>
          </p:cNvSpPr>
          <p:nvPr/>
        </p:nvSpPr>
        <p:spPr bwMode="auto">
          <a:xfrm flipV="1">
            <a:off x="6026150" y="4087813"/>
            <a:ext cx="334963" cy="65087"/>
          </a:xfrm>
          <a:prstGeom prst="line">
            <a:avLst/>
          </a:prstGeom>
          <a:noFill/>
          <a:ln w="12700">
            <a:solidFill>
              <a:srgbClr val="8DA2CC"/>
            </a:solidFill>
            <a:round/>
            <a:headEnd type="none" w="sm" len="sm"/>
            <a:tailEnd type="none" w="sm" len="sm"/>
          </a:ln>
          <a:effectLst/>
        </p:spPr>
        <p:txBody>
          <a:bodyPr/>
          <a:lstStyle/>
          <a:p>
            <a:endParaRPr lang="en-ZA"/>
          </a:p>
        </p:txBody>
      </p:sp>
      <p:sp>
        <p:nvSpPr>
          <p:cNvPr id="1371218" name="Line 82"/>
          <p:cNvSpPr>
            <a:spLocks noChangeShapeType="1"/>
          </p:cNvSpPr>
          <p:nvPr/>
        </p:nvSpPr>
        <p:spPr bwMode="auto">
          <a:xfrm>
            <a:off x="6391275" y="4103688"/>
            <a:ext cx="354013" cy="80962"/>
          </a:xfrm>
          <a:prstGeom prst="line">
            <a:avLst/>
          </a:prstGeom>
          <a:noFill/>
          <a:ln w="12700">
            <a:solidFill>
              <a:srgbClr val="8DA2CC"/>
            </a:solidFill>
            <a:round/>
            <a:headEnd type="none" w="sm" len="sm"/>
            <a:tailEnd type="none" w="sm" len="sm"/>
          </a:ln>
          <a:effectLst/>
        </p:spPr>
        <p:txBody>
          <a:bodyPr/>
          <a:lstStyle/>
          <a:p>
            <a:endParaRPr lang="en-ZA"/>
          </a:p>
        </p:txBody>
      </p:sp>
      <p:sp>
        <p:nvSpPr>
          <p:cNvPr id="1371219" name="Line 83"/>
          <p:cNvSpPr>
            <a:spLocks noChangeShapeType="1"/>
          </p:cNvSpPr>
          <p:nvPr/>
        </p:nvSpPr>
        <p:spPr bwMode="auto">
          <a:xfrm flipV="1">
            <a:off x="6719888" y="4152900"/>
            <a:ext cx="377825" cy="30163"/>
          </a:xfrm>
          <a:prstGeom prst="line">
            <a:avLst/>
          </a:prstGeom>
          <a:noFill/>
          <a:ln w="12700">
            <a:solidFill>
              <a:srgbClr val="8DA2CC"/>
            </a:solidFill>
            <a:round/>
            <a:headEnd type="none" w="sm" len="sm"/>
            <a:tailEnd type="none" w="sm" len="sm"/>
          </a:ln>
          <a:effectLst/>
        </p:spPr>
        <p:txBody>
          <a:bodyPr/>
          <a:lstStyle/>
          <a:p>
            <a:endParaRPr lang="en-ZA"/>
          </a:p>
        </p:txBody>
      </p:sp>
      <p:sp>
        <p:nvSpPr>
          <p:cNvPr id="1371220" name="Rectangle 84"/>
          <p:cNvSpPr>
            <a:spLocks noChangeArrowheads="1"/>
          </p:cNvSpPr>
          <p:nvPr/>
        </p:nvSpPr>
        <p:spPr bwMode="auto">
          <a:xfrm>
            <a:off x="1617663" y="5416550"/>
            <a:ext cx="312737" cy="336550"/>
          </a:xfrm>
          <a:prstGeom prst="rect">
            <a:avLst/>
          </a:prstGeom>
          <a:noFill/>
          <a:ln w="9525">
            <a:noFill/>
            <a:miter lim="800000"/>
            <a:headEnd/>
            <a:tailEnd/>
          </a:ln>
          <a:effectLst/>
        </p:spPr>
        <p:txBody>
          <a:bodyPr wrap="none" lIns="92075" tIns="46038" rIns="92075" bIns="46038">
            <a:spAutoFit/>
          </a:bodyPr>
          <a:lstStyle/>
          <a:p>
            <a:pPr algn="ctr"/>
            <a:r>
              <a:rPr lang="en-GB">
                <a:solidFill>
                  <a:schemeClr val="tx2"/>
                </a:solidFill>
                <a:latin typeface="Verdana" pitchFamily="34" charset="0"/>
              </a:rPr>
              <a:t>0</a:t>
            </a:r>
          </a:p>
        </p:txBody>
      </p:sp>
      <p:sp>
        <p:nvSpPr>
          <p:cNvPr id="1371221" name="Rectangle 85"/>
          <p:cNvSpPr>
            <a:spLocks noChangeArrowheads="1"/>
          </p:cNvSpPr>
          <p:nvPr/>
        </p:nvSpPr>
        <p:spPr bwMode="auto">
          <a:xfrm>
            <a:off x="2652713" y="5416550"/>
            <a:ext cx="314325" cy="336550"/>
          </a:xfrm>
          <a:prstGeom prst="rect">
            <a:avLst/>
          </a:prstGeom>
          <a:noFill/>
          <a:ln w="9525">
            <a:noFill/>
            <a:miter lim="800000"/>
            <a:headEnd/>
            <a:tailEnd/>
          </a:ln>
          <a:effectLst/>
        </p:spPr>
        <p:txBody>
          <a:bodyPr wrap="none" lIns="92075" tIns="46038" rIns="92075" bIns="46038">
            <a:spAutoFit/>
          </a:bodyPr>
          <a:lstStyle/>
          <a:p>
            <a:pPr algn="ctr"/>
            <a:r>
              <a:rPr lang="en-GB">
                <a:solidFill>
                  <a:schemeClr val="tx2"/>
                </a:solidFill>
                <a:latin typeface="Verdana" pitchFamily="34" charset="0"/>
              </a:rPr>
              <a:t>3</a:t>
            </a:r>
          </a:p>
        </p:txBody>
      </p:sp>
      <p:sp>
        <p:nvSpPr>
          <p:cNvPr id="1371222" name="Rectangle 86"/>
          <p:cNvSpPr>
            <a:spLocks noChangeArrowheads="1"/>
          </p:cNvSpPr>
          <p:nvPr/>
        </p:nvSpPr>
        <p:spPr bwMode="auto">
          <a:xfrm>
            <a:off x="3713163" y="5416550"/>
            <a:ext cx="312737" cy="336550"/>
          </a:xfrm>
          <a:prstGeom prst="rect">
            <a:avLst/>
          </a:prstGeom>
          <a:noFill/>
          <a:ln w="9525">
            <a:noFill/>
            <a:miter lim="800000"/>
            <a:headEnd/>
            <a:tailEnd/>
          </a:ln>
          <a:effectLst/>
        </p:spPr>
        <p:txBody>
          <a:bodyPr wrap="none" lIns="92075" tIns="46038" rIns="92075" bIns="46038">
            <a:spAutoFit/>
          </a:bodyPr>
          <a:lstStyle/>
          <a:p>
            <a:pPr algn="ctr"/>
            <a:r>
              <a:rPr lang="en-GB">
                <a:solidFill>
                  <a:schemeClr val="tx2"/>
                </a:solidFill>
                <a:latin typeface="Verdana" pitchFamily="34" charset="0"/>
              </a:rPr>
              <a:t>6</a:t>
            </a:r>
          </a:p>
        </p:txBody>
      </p:sp>
      <p:sp>
        <p:nvSpPr>
          <p:cNvPr id="1371223" name="Rectangle 87"/>
          <p:cNvSpPr>
            <a:spLocks noChangeArrowheads="1"/>
          </p:cNvSpPr>
          <p:nvPr/>
        </p:nvSpPr>
        <p:spPr bwMode="auto">
          <a:xfrm>
            <a:off x="4727575" y="5416550"/>
            <a:ext cx="355600" cy="336550"/>
          </a:xfrm>
          <a:prstGeom prst="rect">
            <a:avLst/>
          </a:prstGeom>
          <a:noFill/>
          <a:ln w="9525">
            <a:noFill/>
            <a:miter lim="800000"/>
            <a:headEnd/>
            <a:tailEnd/>
          </a:ln>
          <a:effectLst/>
        </p:spPr>
        <p:txBody>
          <a:bodyPr lIns="92075" tIns="46038" rIns="92075" bIns="46038">
            <a:spAutoFit/>
          </a:bodyPr>
          <a:lstStyle/>
          <a:p>
            <a:pPr algn="ctr"/>
            <a:r>
              <a:rPr lang="en-GB">
                <a:solidFill>
                  <a:schemeClr val="tx2"/>
                </a:solidFill>
                <a:latin typeface="Verdana" pitchFamily="34" charset="0"/>
              </a:rPr>
              <a:t>9</a:t>
            </a:r>
          </a:p>
        </p:txBody>
      </p:sp>
      <p:sp>
        <p:nvSpPr>
          <p:cNvPr id="1371224" name="Rectangle 88"/>
          <p:cNvSpPr>
            <a:spLocks noChangeArrowheads="1"/>
          </p:cNvSpPr>
          <p:nvPr/>
        </p:nvSpPr>
        <p:spPr bwMode="auto">
          <a:xfrm>
            <a:off x="5745163" y="5416550"/>
            <a:ext cx="441325" cy="336550"/>
          </a:xfrm>
          <a:prstGeom prst="rect">
            <a:avLst/>
          </a:prstGeom>
          <a:noFill/>
          <a:ln w="9525">
            <a:noFill/>
            <a:miter lim="800000"/>
            <a:headEnd/>
            <a:tailEnd/>
          </a:ln>
          <a:effectLst/>
        </p:spPr>
        <p:txBody>
          <a:bodyPr wrap="none" lIns="92075" tIns="46038" rIns="92075" bIns="46038">
            <a:spAutoFit/>
          </a:bodyPr>
          <a:lstStyle/>
          <a:p>
            <a:pPr algn="ctr"/>
            <a:r>
              <a:rPr lang="en-GB">
                <a:solidFill>
                  <a:schemeClr val="tx2"/>
                </a:solidFill>
                <a:latin typeface="Verdana" pitchFamily="34" charset="0"/>
              </a:rPr>
              <a:t>12</a:t>
            </a:r>
          </a:p>
        </p:txBody>
      </p:sp>
      <p:sp>
        <p:nvSpPr>
          <p:cNvPr id="1371225" name="Rectangle 89"/>
          <p:cNvSpPr>
            <a:spLocks noChangeArrowheads="1"/>
          </p:cNvSpPr>
          <p:nvPr/>
        </p:nvSpPr>
        <p:spPr bwMode="auto">
          <a:xfrm>
            <a:off x="6800850" y="5416550"/>
            <a:ext cx="441325" cy="336550"/>
          </a:xfrm>
          <a:prstGeom prst="rect">
            <a:avLst/>
          </a:prstGeom>
          <a:noFill/>
          <a:ln w="9525">
            <a:noFill/>
            <a:miter lim="800000"/>
            <a:headEnd/>
            <a:tailEnd/>
          </a:ln>
          <a:effectLst/>
        </p:spPr>
        <p:txBody>
          <a:bodyPr wrap="none" lIns="92075" tIns="46038" rIns="92075" bIns="46038">
            <a:spAutoFit/>
          </a:bodyPr>
          <a:lstStyle/>
          <a:p>
            <a:pPr algn="ctr"/>
            <a:r>
              <a:rPr lang="en-GB">
                <a:solidFill>
                  <a:schemeClr val="tx2"/>
                </a:solidFill>
                <a:latin typeface="Verdana" pitchFamily="34" charset="0"/>
              </a:rPr>
              <a:t>15</a:t>
            </a:r>
          </a:p>
        </p:txBody>
      </p:sp>
      <p:sp>
        <p:nvSpPr>
          <p:cNvPr id="1371226" name="Rectangle 90"/>
          <p:cNvSpPr>
            <a:spLocks noChangeArrowheads="1"/>
          </p:cNvSpPr>
          <p:nvPr/>
        </p:nvSpPr>
        <p:spPr bwMode="auto">
          <a:xfrm>
            <a:off x="1323975" y="5076825"/>
            <a:ext cx="311150" cy="336550"/>
          </a:xfrm>
          <a:prstGeom prst="rect">
            <a:avLst/>
          </a:prstGeom>
          <a:noFill/>
          <a:ln w="9525">
            <a:noFill/>
            <a:miter lim="800000"/>
            <a:headEnd/>
            <a:tailEnd/>
          </a:ln>
          <a:effectLst/>
        </p:spPr>
        <p:txBody>
          <a:bodyPr wrap="none" lIns="92075" tIns="46038" rIns="92075" bIns="46038">
            <a:spAutoFit/>
          </a:bodyPr>
          <a:lstStyle/>
          <a:p>
            <a:pPr algn="r"/>
            <a:r>
              <a:rPr lang="en-GB">
                <a:solidFill>
                  <a:schemeClr val="tx2"/>
                </a:solidFill>
                <a:latin typeface="Verdana" pitchFamily="34" charset="0"/>
              </a:rPr>
              <a:t>0</a:t>
            </a:r>
          </a:p>
        </p:txBody>
      </p:sp>
      <p:sp>
        <p:nvSpPr>
          <p:cNvPr id="1371227" name="Rectangle 91"/>
          <p:cNvSpPr>
            <a:spLocks noChangeArrowheads="1"/>
          </p:cNvSpPr>
          <p:nvPr/>
        </p:nvSpPr>
        <p:spPr bwMode="auto">
          <a:xfrm>
            <a:off x="1120775" y="4298950"/>
            <a:ext cx="514350" cy="336550"/>
          </a:xfrm>
          <a:prstGeom prst="rect">
            <a:avLst/>
          </a:prstGeom>
          <a:noFill/>
          <a:ln w="9525">
            <a:noFill/>
            <a:miter lim="800000"/>
            <a:headEnd/>
            <a:tailEnd/>
          </a:ln>
          <a:effectLst/>
        </p:spPr>
        <p:txBody>
          <a:bodyPr wrap="none" lIns="92075" tIns="46038" rIns="92075" bIns="46038">
            <a:spAutoFit/>
          </a:bodyPr>
          <a:lstStyle/>
          <a:p>
            <a:pPr algn="r"/>
            <a:r>
              <a:rPr lang="en-GB">
                <a:solidFill>
                  <a:schemeClr val="tx2"/>
                </a:solidFill>
                <a:latin typeface="Verdana" pitchFamily="34" charset="0"/>
              </a:rPr>
              <a:t>2.5</a:t>
            </a:r>
          </a:p>
        </p:txBody>
      </p:sp>
      <p:sp>
        <p:nvSpPr>
          <p:cNvPr id="1371228" name="Rectangle 92"/>
          <p:cNvSpPr>
            <a:spLocks noChangeArrowheads="1"/>
          </p:cNvSpPr>
          <p:nvPr/>
        </p:nvSpPr>
        <p:spPr bwMode="auto">
          <a:xfrm>
            <a:off x="1120775" y="3343275"/>
            <a:ext cx="514350" cy="336550"/>
          </a:xfrm>
          <a:prstGeom prst="rect">
            <a:avLst/>
          </a:prstGeom>
          <a:noFill/>
          <a:ln w="9525">
            <a:noFill/>
            <a:miter lim="800000"/>
            <a:headEnd/>
            <a:tailEnd/>
          </a:ln>
          <a:effectLst/>
        </p:spPr>
        <p:txBody>
          <a:bodyPr wrap="none" lIns="92075" tIns="46038" rIns="92075" bIns="46038">
            <a:spAutoFit/>
          </a:bodyPr>
          <a:lstStyle/>
          <a:p>
            <a:pPr algn="r"/>
            <a:r>
              <a:rPr lang="en-GB">
                <a:solidFill>
                  <a:schemeClr val="tx2"/>
                </a:solidFill>
                <a:latin typeface="Verdana" pitchFamily="34" charset="0"/>
              </a:rPr>
              <a:t>5.0</a:t>
            </a:r>
          </a:p>
        </p:txBody>
      </p:sp>
      <p:sp>
        <p:nvSpPr>
          <p:cNvPr id="1371229" name="Rectangle 93"/>
          <p:cNvSpPr>
            <a:spLocks noChangeArrowheads="1"/>
          </p:cNvSpPr>
          <p:nvPr/>
        </p:nvSpPr>
        <p:spPr bwMode="auto">
          <a:xfrm>
            <a:off x="1120775" y="2389188"/>
            <a:ext cx="514350" cy="336550"/>
          </a:xfrm>
          <a:prstGeom prst="rect">
            <a:avLst/>
          </a:prstGeom>
          <a:noFill/>
          <a:ln w="9525">
            <a:noFill/>
            <a:miter lim="800000"/>
            <a:headEnd/>
            <a:tailEnd/>
          </a:ln>
          <a:effectLst/>
        </p:spPr>
        <p:txBody>
          <a:bodyPr wrap="none" lIns="92075" tIns="46038" rIns="92075" bIns="46038">
            <a:spAutoFit/>
          </a:bodyPr>
          <a:lstStyle/>
          <a:p>
            <a:pPr algn="r"/>
            <a:r>
              <a:rPr lang="en-GB">
                <a:solidFill>
                  <a:schemeClr val="tx2"/>
                </a:solidFill>
                <a:latin typeface="Verdana" pitchFamily="34" charset="0"/>
              </a:rPr>
              <a:t>7.5</a:t>
            </a:r>
          </a:p>
        </p:txBody>
      </p:sp>
      <p:sp>
        <p:nvSpPr>
          <p:cNvPr id="1371230" name="Line 94"/>
          <p:cNvSpPr>
            <a:spLocks noChangeShapeType="1"/>
          </p:cNvSpPr>
          <p:nvPr/>
        </p:nvSpPr>
        <p:spPr bwMode="auto">
          <a:xfrm flipH="1">
            <a:off x="1597025" y="5343525"/>
            <a:ext cx="98425" cy="0"/>
          </a:xfrm>
          <a:prstGeom prst="line">
            <a:avLst/>
          </a:prstGeom>
          <a:noFill/>
          <a:ln w="19050">
            <a:solidFill>
              <a:schemeClr val="tx1"/>
            </a:solidFill>
            <a:round/>
            <a:headEnd type="none" w="sm" len="sm"/>
            <a:tailEnd type="none" w="sm" len="sm"/>
          </a:ln>
          <a:effectLst/>
        </p:spPr>
        <p:txBody>
          <a:bodyPr/>
          <a:lstStyle/>
          <a:p>
            <a:endParaRPr lang="en-ZA"/>
          </a:p>
        </p:txBody>
      </p:sp>
      <p:sp>
        <p:nvSpPr>
          <p:cNvPr id="1371231" name="Rectangle 95"/>
          <p:cNvSpPr>
            <a:spLocks noChangeArrowheads="1"/>
          </p:cNvSpPr>
          <p:nvPr/>
        </p:nvSpPr>
        <p:spPr bwMode="auto">
          <a:xfrm>
            <a:off x="992188" y="1625600"/>
            <a:ext cx="642937" cy="336550"/>
          </a:xfrm>
          <a:prstGeom prst="rect">
            <a:avLst/>
          </a:prstGeom>
          <a:noFill/>
          <a:ln w="9525">
            <a:noFill/>
            <a:miter lim="800000"/>
            <a:headEnd/>
            <a:tailEnd/>
          </a:ln>
          <a:effectLst/>
        </p:spPr>
        <p:txBody>
          <a:bodyPr wrap="none" lIns="92075" tIns="46038" rIns="92075" bIns="46038">
            <a:spAutoFit/>
          </a:bodyPr>
          <a:lstStyle/>
          <a:p>
            <a:pPr algn="r"/>
            <a:r>
              <a:rPr lang="en-GB">
                <a:solidFill>
                  <a:schemeClr val="tx2"/>
                </a:solidFill>
                <a:latin typeface="Verdana" pitchFamily="34" charset="0"/>
              </a:rPr>
              <a:t>10.0</a:t>
            </a:r>
          </a:p>
        </p:txBody>
      </p:sp>
      <p:sp>
        <p:nvSpPr>
          <p:cNvPr id="1371232" name="Line 96"/>
          <p:cNvSpPr>
            <a:spLocks noChangeShapeType="1"/>
          </p:cNvSpPr>
          <p:nvPr/>
        </p:nvSpPr>
        <p:spPr bwMode="auto">
          <a:xfrm flipH="1">
            <a:off x="1597025" y="1828800"/>
            <a:ext cx="98425" cy="0"/>
          </a:xfrm>
          <a:prstGeom prst="line">
            <a:avLst/>
          </a:prstGeom>
          <a:noFill/>
          <a:ln w="19050">
            <a:solidFill>
              <a:schemeClr val="tx1"/>
            </a:solidFill>
            <a:round/>
            <a:headEnd type="none" w="sm" len="sm"/>
            <a:tailEnd type="none" w="sm" len="sm"/>
          </a:ln>
          <a:effectLst/>
        </p:spPr>
        <p:txBody>
          <a:bodyPr/>
          <a:lstStyle/>
          <a:p>
            <a:endParaRPr lang="en-ZA"/>
          </a:p>
        </p:txBody>
      </p:sp>
      <p:sp>
        <p:nvSpPr>
          <p:cNvPr id="1371233" name="Line 97"/>
          <p:cNvSpPr>
            <a:spLocks noChangeShapeType="1"/>
          </p:cNvSpPr>
          <p:nvPr/>
        </p:nvSpPr>
        <p:spPr bwMode="auto">
          <a:xfrm>
            <a:off x="5937250" y="1665288"/>
            <a:ext cx="396875" cy="0"/>
          </a:xfrm>
          <a:prstGeom prst="line">
            <a:avLst/>
          </a:prstGeom>
          <a:noFill/>
          <a:ln w="38100">
            <a:solidFill>
              <a:srgbClr val="8DA2CC"/>
            </a:solidFill>
            <a:round/>
            <a:headEnd/>
            <a:tailEnd/>
          </a:ln>
          <a:effectLst/>
        </p:spPr>
        <p:txBody>
          <a:bodyPr/>
          <a:lstStyle/>
          <a:p>
            <a:endParaRPr lang="en-ZA"/>
          </a:p>
        </p:txBody>
      </p:sp>
      <p:sp>
        <p:nvSpPr>
          <p:cNvPr id="1371234" name="Oval 98"/>
          <p:cNvSpPr>
            <a:spLocks noChangeArrowheads="1"/>
          </p:cNvSpPr>
          <p:nvPr/>
        </p:nvSpPr>
        <p:spPr bwMode="auto">
          <a:xfrm>
            <a:off x="6040438" y="1592263"/>
            <a:ext cx="200025" cy="136525"/>
          </a:xfrm>
          <a:prstGeom prst="ellipse">
            <a:avLst/>
          </a:prstGeom>
          <a:solidFill>
            <a:srgbClr val="8DA2CC"/>
          </a:solidFill>
          <a:ln w="28575">
            <a:solidFill>
              <a:srgbClr val="8DA2CC"/>
            </a:solidFill>
            <a:round/>
            <a:headEnd/>
            <a:tailEnd/>
          </a:ln>
          <a:effectLst/>
        </p:spPr>
        <p:txBody>
          <a:bodyPr wrap="none" anchor="ctr"/>
          <a:lstStyle/>
          <a:p>
            <a:endParaRPr lang="en-ZA"/>
          </a:p>
        </p:txBody>
      </p:sp>
      <p:sp>
        <p:nvSpPr>
          <p:cNvPr id="1371235" name="Line 99"/>
          <p:cNvSpPr>
            <a:spLocks noChangeShapeType="1"/>
          </p:cNvSpPr>
          <p:nvPr/>
        </p:nvSpPr>
        <p:spPr bwMode="auto">
          <a:xfrm>
            <a:off x="5935663" y="1989138"/>
            <a:ext cx="396875" cy="0"/>
          </a:xfrm>
          <a:prstGeom prst="line">
            <a:avLst/>
          </a:prstGeom>
          <a:noFill/>
          <a:ln w="57150">
            <a:solidFill>
              <a:srgbClr val="92D050"/>
            </a:solidFill>
            <a:round/>
            <a:headEnd/>
            <a:tailEnd/>
          </a:ln>
          <a:effectLst/>
        </p:spPr>
        <p:txBody>
          <a:bodyPr/>
          <a:lstStyle/>
          <a:p>
            <a:endParaRPr lang="en-ZA"/>
          </a:p>
        </p:txBody>
      </p:sp>
      <p:sp>
        <p:nvSpPr>
          <p:cNvPr id="1371236" name="Rectangle 100"/>
          <p:cNvSpPr>
            <a:spLocks noChangeArrowheads="1"/>
          </p:cNvSpPr>
          <p:nvPr/>
        </p:nvSpPr>
        <p:spPr bwMode="auto">
          <a:xfrm>
            <a:off x="6048149" y="1906588"/>
            <a:ext cx="171450" cy="157162"/>
          </a:xfrm>
          <a:prstGeom prst="rect">
            <a:avLst/>
          </a:prstGeom>
          <a:solidFill>
            <a:srgbClr val="92D050"/>
          </a:solidFill>
          <a:ln w="28575">
            <a:solidFill>
              <a:srgbClr val="001965"/>
            </a:solidFill>
            <a:miter lim="800000"/>
            <a:headEnd/>
            <a:tailEnd/>
          </a:ln>
          <a:effectLst/>
        </p:spPr>
        <p:txBody>
          <a:bodyPr wrap="none" anchor="ctr"/>
          <a:lstStyle/>
          <a:p>
            <a:endParaRPr lang="en-ZA"/>
          </a:p>
        </p:txBody>
      </p:sp>
      <p:sp>
        <p:nvSpPr>
          <p:cNvPr id="1371237" name="Text Box 101"/>
          <p:cNvSpPr txBox="1">
            <a:spLocks noChangeArrowheads="1"/>
          </p:cNvSpPr>
          <p:nvPr/>
        </p:nvSpPr>
        <p:spPr bwMode="auto">
          <a:xfrm>
            <a:off x="6396038" y="1492250"/>
            <a:ext cx="2444750" cy="336550"/>
          </a:xfrm>
          <a:prstGeom prst="rect">
            <a:avLst/>
          </a:prstGeom>
          <a:noFill/>
          <a:ln w="9525">
            <a:noFill/>
            <a:miter lim="800000"/>
            <a:headEnd/>
            <a:tailEnd/>
          </a:ln>
          <a:effectLst/>
        </p:spPr>
        <p:txBody>
          <a:bodyPr>
            <a:spAutoFit/>
          </a:bodyPr>
          <a:lstStyle/>
          <a:p>
            <a:pPr>
              <a:spcBef>
                <a:spcPct val="50000"/>
              </a:spcBef>
            </a:pPr>
            <a:r>
              <a:rPr lang="en-GB" b="1" dirty="0">
                <a:solidFill>
                  <a:schemeClr val="tx2">
                    <a:lumMod val="90000"/>
                  </a:schemeClr>
                </a:solidFill>
                <a:latin typeface="Verdana" pitchFamily="34" charset="0"/>
              </a:rPr>
              <a:t>Conventional group</a:t>
            </a:r>
          </a:p>
        </p:txBody>
      </p:sp>
      <p:sp>
        <p:nvSpPr>
          <p:cNvPr id="1371238" name="Text Box 102"/>
          <p:cNvSpPr txBox="1">
            <a:spLocks noChangeArrowheads="1"/>
          </p:cNvSpPr>
          <p:nvPr/>
        </p:nvSpPr>
        <p:spPr bwMode="auto">
          <a:xfrm>
            <a:off x="6396038" y="1827213"/>
            <a:ext cx="2317750" cy="336550"/>
          </a:xfrm>
          <a:prstGeom prst="rect">
            <a:avLst/>
          </a:prstGeom>
          <a:noFill/>
          <a:ln w="9525">
            <a:noFill/>
            <a:miter lim="800000"/>
            <a:headEnd/>
            <a:tailEnd/>
          </a:ln>
          <a:effectLst/>
        </p:spPr>
        <p:txBody>
          <a:bodyPr>
            <a:spAutoFit/>
          </a:bodyPr>
          <a:lstStyle/>
          <a:p>
            <a:pPr>
              <a:spcBef>
                <a:spcPct val="50000"/>
              </a:spcBef>
            </a:pPr>
            <a:r>
              <a:rPr lang="en-GB" b="1" dirty="0">
                <a:solidFill>
                  <a:schemeClr val="accent1">
                    <a:lumMod val="60000"/>
                    <a:lumOff val="40000"/>
                  </a:schemeClr>
                </a:solidFill>
                <a:latin typeface="Verdana" pitchFamily="34" charset="0"/>
              </a:rPr>
              <a:t>Intensive group</a:t>
            </a:r>
          </a:p>
        </p:txBody>
      </p:sp>
    </p:spTree>
  </p:cSld>
  <p:clrMapOvr>
    <a:masterClrMapping/>
  </p:clrMapOvr>
  <p:transition>
    <p:split orient="vert"/>
  </p:transition>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73186" name="Rectangle 2"/>
          <p:cNvSpPr>
            <a:spLocks noChangeArrowheads="1"/>
          </p:cNvSpPr>
          <p:nvPr/>
        </p:nvSpPr>
        <p:spPr bwMode="auto">
          <a:xfrm>
            <a:off x="0" y="0"/>
            <a:ext cx="8820150" cy="1347107"/>
          </a:xfrm>
          <a:prstGeom prst="rect">
            <a:avLst/>
          </a:prstGeom>
          <a:solidFill>
            <a:schemeClr val="tx1"/>
          </a:solidFill>
          <a:ln w="9525">
            <a:noFill/>
            <a:miter lim="800000"/>
            <a:headEnd/>
            <a:tailEnd/>
          </a:ln>
          <a:effectLst/>
        </p:spPr>
        <p:txBody>
          <a:bodyPr anchor="ctr"/>
          <a:lstStyle/>
          <a:p>
            <a:pPr algn="ctr"/>
            <a:r>
              <a:rPr lang="en-GB" sz="32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Insulin Detemir vs. NPH insulin in </a:t>
            </a:r>
            <a:r>
              <a:rPr lang="en-ZA" sz="32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   </a:t>
            </a:r>
            <a:r>
              <a:rPr lang="en-GB" sz="32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Treat-to-Target Protocol: </a:t>
            </a:r>
            <a:r>
              <a:rPr lang="en-ZA" sz="32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W</a:t>
            </a:r>
            <a:r>
              <a:rPr lang="en-GB" sz="32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eight Change</a:t>
            </a:r>
          </a:p>
        </p:txBody>
      </p:sp>
      <p:grpSp>
        <p:nvGrpSpPr>
          <p:cNvPr id="1373187" name="Group 3"/>
          <p:cNvGrpSpPr>
            <a:grpSpLocks/>
          </p:cNvGrpSpPr>
          <p:nvPr/>
        </p:nvGrpSpPr>
        <p:grpSpPr bwMode="auto">
          <a:xfrm>
            <a:off x="719138" y="1846263"/>
            <a:ext cx="7162800" cy="4418012"/>
            <a:chOff x="646" y="964"/>
            <a:chExt cx="4512" cy="2783"/>
          </a:xfrm>
        </p:grpSpPr>
        <p:sp>
          <p:nvSpPr>
            <p:cNvPr id="1373188" name="Line 4"/>
            <p:cNvSpPr>
              <a:spLocks noChangeShapeType="1"/>
            </p:cNvSpPr>
            <p:nvPr/>
          </p:nvSpPr>
          <p:spPr bwMode="auto">
            <a:xfrm>
              <a:off x="1123" y="1042"/>
              <a:ext cx="1" cy="2302"/>
            </a:xfrm>
            <a:prstGeom prst="line">
              <a:avLst/>
            </a:prstGeom>
            <a:noFill/>
            <a:ln w="19050">
              <a:solidFill>
                <a:schemeClr val="tx1"/>
              </a:solidFill>
              <a:round/>
              <a:headEnd/>
              <a:tailEnd/>
            </a:ln>
          </p:spPr>
          <p:txBody>
            <a:bodyPr/>
            <a:lstStyle/>
            <a:p>
              <a:endParaRPr lang="en-ZA"/>
            </a:p>
          </p:txBody>
        </p:sp>
        <p:sp>
          <p:nvSpPr>
            <p:cNvPr id="1373189" name="Line 5"/>
            <p:cNvSpPr>
              <a:spLocks noChangeShapeType="1"/>
            </p:cNvSpPr>
            <p:nvPr/>
          </p:nvSpPr>
          <p:spPr bwMode="auto">
            <a:xfrm>
              <a:off x="1082" y="3344"/>
              <a:ext cx="41" cy="1"/>
            </a:xfrm>
            <a:prstGeom prst="line">
              <a:avLst/>
            </a:prstGeom>
            <a:noFill/>
            <a:ln w="19050">
              <a:solidFill>
                <a:schemeClr val="tx1"/>
              </a:solidFill>
              <a:round/>
              <a:headEnd/>
              <a:tailEnd/>
            </a:ln>
          </p:spPr>
          <p:txBody>
            <a:bodyPr/>
            <a:lstStyle/>
            <a:p>
              <a:endParaRPr lang="en-ZA"/>
            </a:p>
          </p:txBody>
        </p:sp>
        <p:sp>
          <p:nvSpPr>
            <p:cNvPr id="1373190" name="Line 6"/>
            <p:cNvSpPr>
              <a:spLocks noChangeShapeType="1"/>
            </p:cNvSpPr>
            <p:nvPr/>
          </p:nvSpPr>
          <p:spPr bwMode="auto">
            <a:xfrm>
              <a:off x="1082" y="2959"/>
              <a:ext cx="41" cy="1"/>
            </a:xfrm>
            <a:prstGeom prst="line">
              <a:avLst/>
            </a:prstGeom>
            <a:noFill/>
            <a:ln w="19050">
              <a:solidFill>
                <a:schemeClr val="tx1"/>
              </a:solidFill>
              <a:round/>
              <a:headEnd/>
              <a:tailEnd/>
            </a:ln>
          </p:spPr>
          <p:txBody>
            <a:bodyPr/>
            <a:lstStyle/>
            <a:p>
              <a:endParaRPr lang="en-ZA"/>
            </a:p>
          </p:txBody>
        </p:sp>
        <p:sp>
          <p:nvSpPr>
            <p:cNvPr id="1373191" name="Line 7"/>
            <p:cNvSpPr>
              <a:spLocks noChangeShapeType="1"/>
            </p:cNvSpPr>
            <p:nvPr/>
          </p:nvSpPr>
          <p:spPr bwMode="auto">
            <a:xfrm>
              <a:off x="1082" y="2574"/>
              <a:ext cx="41" cy="1"/>
            </a:xfrm>
            <a:prstGeom prst="line">
              <a:avLst/>
            </a:prstGeom>
            <a:noFill/>
            <a:ln w="19050">
              <a:solidFill>
                <a:schemeClr val="tx1"/>
              </a:solidFill>
              <a:round/>
              <a:headEnd/>
              <a:tailEnd/>
            </a:ln>
          </p:spPr>
          <p:txBody>
            <a:bodyPr/>
            <a:lstStyle/>
            <a:p>
              <a:endParaRPr lang="en-ZA"/>
            </a:p>
          </p:txBody>
        </p:sp>
        <p:sp>
          <p:nvSpPr>
            <p:cNvPr id="1373192" name="Line 8"/>
            <p:cNvSpPr>
              <a:spLocks noChangeShapeType="1"/>
            </p:cNvSpPr>
            <p:nvPr/>
          </p:nvSpPr>
          <p:spPr bwMode="auto">
            <a:xfrm>
              <a:off x="1082" y="2197"/>
              <a:ext cx="41" cy="1"/>
            </a:xfrm>
            <a:prstGeom prst="line">
              <a:avLst/>
            </a:prstGeom>
            <a:noFill/>
            <a:ln w="19050">
              <a:solidFill>
                <a:schemeClr val="tx1"/>
              </a:solidFill>
              <a:round/>
              <a:headEnd/>
              <a:tailEnd/>
            </a:ln>
          </p:spPr>
          <p:txBody>
            <a:bodyPr/>
            <a:lstStyle/>
            <a:p>
              <a:endParaRPr lang="en-ZA"/>
            </a:p>
          </p:txBody>
        </p:sp>
        <p:sp>
          <p:nvSpPr>
            <p:cNvPr id="1373193" name="Line 9"/>
            <p:cNvSpPr>
              <a:spLocks noChangeShapeType="1"/>
            </p:cNvSpPr>
            <p:nvPr/>
          </p:nvSpPr>
          <p:spPr bwMode="auto">
            <a:xfrm>
              <a:off x="1082" y="1812"/>
              <a:ext cx="41" cy="1"/>
            </a:xfrm>
            <a:prstGeom prst="line">
              <a:avLst/>
            </a:prstGeom>
            <a:noFill/>
            <a:ln w="19050">
              <a:solidFill>
                <a:schemeClr val="tx1"/>
              </a:solidFill>
              <a:round/>
              <a:headEnd/>
              <a:tailEnd/>
            </a:ln>
          </p:spPr>
          <p:txBody>
            <a:bodyPr/>
            <a:lstStyle/>
            <a:p>
              <a:endParaRPr lang="en-ZA"/>
            </a:p>
          </p:txBody>
        </p:sp>
        <p:sp>
          <p:nvSpPr>
            <p:cNvPr id="1373194" name="Line 10"/>
            <p:cNvSpPr>
              <a:spLocks noChangeShapeType="1"/>
            </p:cNvSpPr>
            <p:nvPr/>
          </p:nvSpPr>
          <p:spPr bwMode="auto">
            <a:xfrm>
              <a:off x="1082" y="1427"/>
              <a:ext cx="41" cy="1"/>
            </a:xfrm>
            <a:prstGeom prst="line">
              <a:avLst/>
            </a:prstGeom>
            <a:noFill/>
            <a:ln w="19050">
              <a:solidFill>
                <a:schemeClr val="tx1"/>
              </a:solidFill>
              <a:round/>
              <a:headEnd/>
              <a:tailEnd/>
            </a:ln>
          </p:spPr>
          <p:txBody>
            <a:bodyPr/>
            <a:lstStyle/>
            <a:p>
              <a:endParaRPr lang="en-ZA"/>
            </a:p>
          </p:txBody>
        </p:sp>
        <p:sp>
          <p:nvSpPr>
            <p:cNvPr id="1373195" name="Line 11"/>
            <p:cNvSpPr>
              <a:spLocks noChangeShapeType="1"/>
            </p:cNvSpPr>
            <p:nvPr/>
          </p:nvSpPr>
          <p:spPr bwMode="auto">
            <a:xfrm>
              <a:off x="1082" y="1042"/>
              <a:ext cx="41" cy="1"/>
            </a:xfrm>
            <a:prstGeom prst="line">
              <a:avLst/>
            </a:prstGeom>
            <a:noFill/>
            <a:ln w="19050">
              <a:solidFill>
                <a:schemeClr val="tx1"/>
              </a:solidFill>
              <a:round/>
              <a:headEnd/>
              <a:tailEnd/>
            </a:ln>
          </p:spPr>
          <p:txBody>
            <a:bodyPr/>
            <a:lstStyle/>
            <a:p>
              <a:endParaRPr lang="en-ZA"/>
            </a:p>
          </p:txBody>
        </p:sp>
        <p:sp>
          <p:nvSpPr>
            <p:cNvPr id="1373196" name="Line 12"/>
            <p:cNvSpPr>
              <a:spLocks noChangeShapeType="1"/>
            </p:cNvSpPr>
            <p:nvPr/>
          </p:nvSpPr>
          <p:spPr bwMode="auto">
            <a:xfrm>
              <a:off x="1123" y="3344"/>
              <a:ext cx="4034" cy="1"/>
            </a:xfrm>
            <a:prstGeom prst="line">
              <a:avLst/>
            </a:prstGeom>
            <a:noFill/>
            <a:ln w="19050">
              <a:solidFill>
                <a:schemeClr val="tx1"/>
              </a:solidFill>
              <a:round/>
              <a:headEnd/>
              <a:tailEnd/>
            </a:ln>
          </p:spPr>
          <p:txBody>
            <a:bodyPr/>
            <a:lstStyle/>
            <a:p>
              <a:endParaRPr lang="en-ZA"/>
            </a:p>
          </p:txBody>
        </p:sp>
        <p:sp>
          <p:nvSpPr>
            <p:cNvPr id="1373197" name="Line 13"/>
            <p:cNvSpPr>
              <a:spLocks noChangeShapeType="1"/>
            </p:cNvSpPr>
            <p:nvPr/>
          </p:nvSpPr>
          <p:spPr bwMode="auto">
            <a:xfrm flipV="1">
              <a:off x="1123" y="3344"/>
              <a:ext cx="1" cy="36"/>
            </a:xfrm>
            <a:prstGeom prst="line">
              <a:avLst/>
            </a:prstGeom>
            <a:noFill/>
            <a:ln w="19050">
              <a:solidFill>
                <a:schemeClr val="tx1"/>
              </a:solidFill>
              <a:round/>
              <a:headEnd/>
              <a:tailEnd/>
            </a:ln>
          </p:spPr>
          <p:txBody>
            <a:bodyPr/>
            <a:lstStyle/>
            <a:p>
              <a:endParaRPr lang="en-ZA"/>
            </a:p>
          </p:txBody>
        </p:sp>
        <p:sp>
          <p:nvSpPr>
            <p:cNvPr id="1373198" name="Line 14"/>
            <p:cNvSpPr>
              <a:spLocks noChangeShapeType="1"/>
            </p:cNvSpPr>
            <p:nvPr/>
          </p:nvSpPr>
          <p:spPr bwMode="auto">
            <a:xfrm flipV="1">
              <a:off x="1279" y="3344"/>
              <a:ext cx="1" cy="36"/>
            </a:xfrm>
            <a:prstGeom prst="line">
              <a:avLst/>
            </a:prstGeom>
            <a:noFill/>
            <a:ln w="19050">
              <a:solidFill>
                <a:schemeClr val="tx1"/>
              </a:solidFill>
              <a:round/>
              <a:headEnd/>
              <a:tailEnd/>
            </a:ln>
          </p:spPr>
          <p:txBody>
            <a:bodyPr/>
            <a:lstStyle/>
            <a:p>
              <a:endParaRPr lang="en-ZA"/>
            </a:p>
          </p:txBody>
        </p:sp>
        <p:sp>
          <p:nvSpPr>
            <p:cNvPr id="1373199" name="Line 15"/>
            <p:cNvSpPr>
              <a:spLocks noChangeShapeType="1"/>
            </p:cNvSpPr>
            <p:nvPr/>
          </p:nvSpPr>
          <p:spPr bwMode="auto">
            <a:xfrm flipV="1">
              <a:off x="1436" y="3344"/>
              <a:ext cx="1" cy="36"/>
            </a:xfrm>
            <a:prstGeom prst="line">
              <a:avLst/>
            </a:prstGeom>
            <a:noFill/>
            <a:ln w="19050">
              <a:solidFill>
                <a:schemeClr val="tx1"/>
              </a:solidFill>
              <a:round/>
              <a:headEnd/>
              <a:tailEnd/>
            </a:ln>
          </p:spPr>
          <p:txBody>
            <a:bodyPr/>
            <a:lstStyle/>
            <a:p>
              <a:endParaRPr lang="en-ZA"/>
            </a:p>
          </p:txBody>
        </p:sp>
        <p:sp>
          <p:nvSpPr>
            <p:cNvPr id="1373200" name="Line 16"/>
            <p:cNvSpPr>
              <a:spLocks noChangeShapeType="1"/>
            </p:cNvSpPr>
            <p:nvPr/>
          </p:nvSpPr>
          <p:spPr bwMode="auto">
            <a:xfrm flipV="1">
              <a:off x="1592" y="3344"/>
              <a:ext cx="1" cy="36"/>
            </a:xfrm>
            <a:prstGeom prst="line">
              <a:avLst/>
            </a:prstGeom>
            <a:noFill/>
            <a:ln w="19050">
              <a:solidFill>
                <a:schemeClr val="tx1"/>
              </a:solidFill>
              <a:round/>
              <a:headEnd/>
              <a:tailEnd/>
            </a:ln>
          </p:spPr>
          <p:txBody>
            <a:bodyPr/>
            <a:lstStyle/>
            <a:p>
              <a:endParaRPr lang="en-ZA"/>
            </a:p>
          </p:txBody>
        </p:sp>
        <p:sp>
          <p:nvSpPr>
            <p:cNvPr id="1373201" name="Line 17"/>
            <p:cNvSpPr>
              <a:spLocks noChangeShapeType="1"/>
            </p:cNvSpPr>
            <p:nvPr/>
          </p:nvSpPr>
          <p:spPr bwMode="auto">
            <a:xfrm flipV="1">
              <a:off x="1741" y="3344"/>
              <a:ext cx="1" cy="36"/>
            </a:xfrm>
            <a:prstGeom prst="line">
              <a:avLst/>
            </a:prstGeom>
            <a:noFill/>
            <a:ln w="19050">
              <a:solidFill>
                <a:schemeClr val="tx1"/>
              </a:solidFill>
              <a:round/>
              <a:headEnd/>
              <a:tailEnd/>
            </a:ln>
          </p:spPr>
          <p:txBody>
            <a:bodyPr/>
            <a:lstStyle/>
            <a:p>
              <a:endParaRPr lang="en-ZA"/>
            </a:p>
          </p:txBody>
        </p:sp>
        <p:sp>
          <p:nvSpPr>
            <p:cNvPr id="1373202" name="Line 18"/>
            <p:cNvSpPr>
              <a:spLocks noChangeShapeType="1"/>
            </p:cNvSpPr>
            <p:nvPr/>
          </p:nvSpPr>
          <p:spPr bwMode="auto">
            <a:xfrm flipV="1">
              <a:off x="1897" y="3344"/>
              <a:ext cx="1" cy="36"/>
            </a:xfrm>
            <a:prstGeom prst="line">
              <a:avLst/>
            </a:prstGeom>
            <a:noFill/>
            <a:ln w="19050">
              <a:solidFill>
                <a:schemeClr val="tx1"/>
              </a:solidFill>
              <a:round/>
              <a:headEnd/>
              <a:tailEnd/>
            </a:ln>
          </p:spPr>
          <p:txBody>
            <a:bodyPr/>
            <a:lstStyle/>
            <a:p>
              <a:endParaRPr lang="en-ZA"/>
            </a:p>
          </p:txBody>
        </p:sp>
        <p:sp>
          <p:nvSpPr>
            <p:cNvPr id="1373203" name="Line 19"/>
            <p:cNvSpPr>
              <a:spLocks noChangeShapeType="1"/>
            </p:cNvSpPr>
            <p:nvPr/>
          </p:nvSpPr>
          <p:spPr bwMode="auto">
            <a:xfrm flipV="1">
              <a:off x="2054" y="3344"/>
              <a:ext cx="1" cy="36"/>
            </a:xfrm>
            <a:prstGeom prst="line">
              <a:avLst/>
            </a:prstGeom>
            <a:noFill/>
            <a:ln w="19050">
              <a:solidFill>
                <a:schemeClr val="tx1"/>
              </a:solidFill>
              <a:round/>
              <a:headEnd/>
              <a:tailEnd/>
            </a:ln>
          </p:spPr>
          <p:txBody>
            <a:bodyPr/>
            <a:lstStyle/>
            <a:p>
              <a:endParaRPr lang="en-ZA"/>
            </a:p>
          </p:txBody>
        </p:sp>
        <p:sp>
          <p:nvSpPr>
            <p:cNvPr id="1373204" name="Line 20"/>
            <p:cNvSpPr>
              <a:spLocks noChangeShapeType="1"/>
            </p:cNvSpPr>
            <p:nvPr/>
          </p:nvSpPr>
          <p:spPr bwMode="auto">
            <a:xfrm flipV="1">
              <a:off x="2210" y="3344"/>
              <a:ext cx="1" cy="36"/>
            </a:xfrm>
            <a:prstGeom prst="line">
              <a:avLst/>
            </a:prstGeom>
            <a:noFill/>
            <a:ln w="19050">
              <a:solidFill>
                <a:schemeClr val="tx1"/>
              </a:solidFill>
              <a:round/>
              <a:headEnd/>
              <a:tailEnd/>
            </a:ln>
          </p:spPr>
          <p:txBody>
            <a:bodyPr/>
            <a:lstStyle/>
            <a:p>
              <a:endParaRPr lang="en-ZA"/>
            </a:p>
          </p:txBody>
        </p:sp>
        <p:sp>
          <p:nvSpPr>
            <p:cNvPr id="1373205" name="Line 21"/>
            <p:cNvSpPr>
              <a:spLocks noChangeShapeType="1"/>
            </p:cNvSpPr>
            <p:nvPr/>
          </p:nvSpPr>
          <p:spPr bwMode="auto">
            <a:xfrm flipV="1">
              <a:off x="2366" y="3344"/>
              <a:ext cx="1" cy="36"/>
            </a:xfrm>
            <a:prstGeom prst="line">
              <a:avLst/>
            </a:prstGeom>
            <a:noFill/>
            <a:ln w="19050">
              <a:solidFill>
                <a:schemeClr val="tx1"/>
              </a:solidFill>
              <a:round/>
              <a:headEnd/>
              <a:tailEnd/>
            </a:ln>
          </p:spPr>
          <p:txBody>
            <a:bodyPr/>
            <a:lstStyle/>
            <a:p>
              <a:endParaRPr lang="en-ZA"/>
            </a:p>
          </p:txBody>
        </p:sp>
        <p:sp>
          <p:nvSpPr>
            <p:cNvPr id="1373206" name="Line 22"/>
            <p:cNvSpPr>
              <a:spLocks noChangeShapeType="1"/>
            </p:cNvSpPr>
            <p:nvPr/>
          </p:nvSpPr>
          <p:spPr bwMode="auto">
            <a:xfrm flipV="1">
              <a:off x="2522" y="3344"/>
              <a:ext cx="1" cy="36"/>
            </a:xfrm>
            <a:prstGeom prst="line">
              <a:avLst/>
            </a:prstGeom>
            <a:noFill/>
            <a:ln w="19050">
              <a:solidFill>
                <a:schemeClr val="tx1"/>
              </a:solidFill>
              <a:round/>
              <a:headEnd/>
              <a:tailEnd/>
            </a:ln>
          </p:spPr>
          <p:txBody>
            <a:bodyPr/>
            <a:lstStyle/>
            <a:p>
              <a:endParaRPr lang="en-ZA"/>
            </a:p>
          </p:txBody>
        </p:sp>
        <p:sp>
          <p:nvSpPr>
            <p:cNvPr id="1373207" name="Line 23"/>
            <p:cNvSpPr>
              <a:spLocks noChangeShapeType="1"/>
            </p:cNvSpPr>
            <p:nvPr/>
          </p:nvSpPr>
          <p:spPr bwMode="auto">
            <a:xfrm flipV="1">
              <a:off x="2672" y="3344"/>
              <a:ext cx="1" cy="36"/>
            </a:xfrm>
            <a:prstGeom prst="line">
              <a:avLst/>
            </a:prstGeom>
            <a:noFill/>
            <a:ln w="19050">
              <a:solidFill>
                <a:schemeClr val="tx1"/>
              </a:solidFill>
              <a:round/>
              <a:headEnd/>
              <a:tailEnd/>
            </a:ln>
          </p:spPr>
          <p:txBody>
            <a:bodyPr/>
            <a:lstStyle/>
            <a:p>
              <a:endParaRPr lang="en-ZA"/>
            </a:p>
          </p:txBody>
        </p:sp>
        <p:sp>
          <p:nvSpPr>
            <p:cNvPr id="1373208" name="Line 24"/>
            <p:cNvSpPr>
              <a:spLocks noChangeShapeType="1"/>
            </p:cNvSpPr>
            <p:nvPr/>
          </p:nvSpPr>
          <p:spPr bwMode="auto">
            <a:xfrm flipV="1">
              <a:off x="2828" y="3344"/>
              <a:ext cx="1" cy="36"/>
            </a:xfrm>
            <a:prstGeom prst="line">
              <a:avLst/>
            </a:prstGeom>
            <a:noFill/>
            <a:ln w="19050">
              <a:solidFill>
                <a:schemeClr val="tx1"/>
              </a:solidFill>
              <a:round/>
              <a:headEnd/>
              <a:tailEnd/>
            </a:ln>
          </p:spPr>
          <p:txBody>
            <a:bodyPr/>
            <a:lstStyle/>
            <a:p>
              <a:endParaRPr lang="en-ZA"/>
            </a:p>
          </p:txBody>
        </p:sp>
        <p:sp>
          <p:nvSpPr>
            <p:cNvPr id="1373209" name="Line 25"/>
            <p:cNvSpPr>
              <a:spLocks noChangeShapeType="1"/>
            </p:cNvSpPr>
            <p:nvPr/>
          </p:nvSpPr>
          <p:spPr bwMode="auto">
            <a:xfrm flipV="1">
              <a:off x="2984" y="3344"/>
              <a:ext cx="1" cy="36"/>
            </a:xfrm>
            <a:prstGeom prst="line">
              <a:avLst/>
            </a:prstGeom>
            <a:noFill/>
            <a:ln w="19050">
              <a:solidFill>
                <a:schemeClr val="tx1"/>
              </a:solidFill>
              <a:round/>
              <a:headEnd/>
              <a:tailEnd/>
            </a:ln>
          </p:spPr>
          <p:txBody>
            <a:bodyPr/>
            <a:lstStyle/>
            <a:p>
              <a:endParaRPr lang="en-ZA"/>
            </a:p>
          </p:txBody>
        </p:sp>
        <p:sp>
          <p:nvSpPr>
            <p:cNvPr id="1373210" name="Line 26"/>
            <p:cNvSpPr>
              <a:spLocks noChangeShapeType="1"/>
            </p:cNvSpPr>
            <p:nvPr/>
          </p:nvSpPr>
          <p:spPr bwMode="auto">
            <a:xfrm flipV="1">
              <a:off x="3140" y="3344"/>
              <a:ext cx="1" cy="36"/>
            </a:xfrm>
            <a:prstGeom prst="line">
              <a:avLst/>
            </a:prstGeom>
            <a:noFill/>
            <a:ln w="19050">
              <a:solidFill>
                <a:schemeClr val="tx1"/>
              </a:solidFill>
              <a:round/>
              <a:headEnd/>
              <a:tailEnd/>
            </a:ln>
          </p:spPr>
          <p:txBody>
            <a:bodyPr/>
            <a:lstStyle/>
            <a:p>
              <a:endParaRPr lang="en-ZA"/>
            </a:p>
          </p:txBody>
        </p:sp>
        <p:sp>
          <p:nvSpPr>
            <p:cNvPr id="1373211" name="Line 27"/>
            <p:cNvSpPr>
              <a:spLocks noChangeShapeType="1"/>
            </p:cNvSpPr>
            <p:nvPr/>
          </p:nvSpPr>
          <p:spPr bwMode="auto">
            <a:xfrm flipV="1">
              <a:off x="3297" y="3344"/>
              <a:ext cx="1" cy="36"/>
            </a:xfrm>
            <a:prstGeom prst="line">
              <a:avLst/>
            </a:prstGeom>
            <a:noFill/>
            <a:ln w="19050">
              <a:solidFill>
                <a:schemeClr val="tx1"/>
              </a:solidFill>
              <a:round/>
              <a:headEnd/>
              <a:tailEnd/>
            </a:ln>
          </p:spPr>
          <p:txBody>
            <a:bodyPr/>
            <a:lstStyle/>
            <a:p>
              <a:endParaRPr lang="en-ZA"/>
            </a:p>
          </p:txBody>
        </p:sp>
        <p:sp>
          <p:nvSpPr>
            <p:cNvPr id="1373212" name="Line 28"/>
            <p:cNvSpPr>
              <a:spLocks noChangeShapeType="1"/>
            </p:cNvSpPr>
            <p:nvPr/>
          </p:nvSpPr>
          <p:spPr bwMode="auto">
            <a:xfrm flipV="1">
              <a:off x="3453" y="3344"/>
              <a:ext cx="1" cy="36"/>
            </a:xfrm>
            <a:prstGeom prst="line">
              <a:avLst/>
            </a:prstGeom>
            <a:noFill/>
            <a:ln w="19050">
              <a:solidFill>
                <a:schemeClr val="tx1"/>
              </a:solidFill>
              <a:round/>
              <a:headEnd/>
              <a:tailEnd/>
            </a:ln>
          </p:spPr>
          <p:txBody>
            <a:bodyPr/>
            <a:lstStyle/>
            <a:p>
              <a:endParaRPr lang="en-ZA"/>
            </a:p>
          </p:txBody>
        </p:sp>
        <p:sp>
          <p:nvSpPr>
            <p:cNvPr id="1373213" name="Line 29"/>
            <p:cNvSpPr>
              <a:spLocks noChangeShapeType="1"/>
            </p:cNvSpPr>
            <p:nvPr/>
          </p:nvSpPr>
          <p:spPr bwMode="auto">
            <a:xfrm flipV="1">
              <a:off x="3609" y="3344"/>
              <a:ext cx="1" cy="36"/>
            </a:xfrm>
            <a:prstGeom prst="line">
              <a:avLst/>
            </a:prstGeom>
            <a:noFill/>
            <a:ln w="19050">
              <a:solidFill>
                <a:schemeClr val="tx1"/>
              </a:solidFill>
              <a:round/>
              <a:headEnd/>
              <a:tailEnd/>
            </a:ln>
          </p:spPr>
          <p:txBody>
            <a:bodyPr/>
            <a:lstStyle/>
            <a:p>
              <a:endParaRPr lang="en-ZA"/>
            </a:p>
          </p:txBody>
        </p:sp>
        <p:sp>
          <p:nvSpPr>
            <p:cNvPr id="1373214" name="Line 30"/>
            <p:cNvSpPr>
              <a:spLocks noChangeShapeType="1"/>
            </p:cNvSpPr>
            <p:nvPr/>
          </p:nvSpPr>
          <p:spPr bwMode="auto">
            <a:xfrm flipV="1">
              <a:off x="3758" y="3344"/>
              <a:ext cx="1" cy="36"/>
            </a:xfrm>
            <a:prstGeom prst="line">
              <a:avLst/>
            </a:prstGeom>
            <a:noFill/>
            <a:ln w="19050">
              <a:solidFill>
                <a:schemeClr val="tx1"/>
              </a:solidFill>
              <a:round/>
              <a:headEnd/>
              <a:tailEnd/>
            </a:ln>
          </p:spPr>
          <p:txBody>
            <a:bodyPr/>
            <a:lstStyle/>
            <a:p>
              <a:endParaRPr lang="en-ZA"/>
            </a:p>
          </p:txBody>
        </p:sp>
        <p:sp>
          <p:nvSpPr>
            <p:cNvPr id="1373215" name="Line 31"/>
            <p:cNvSpPr>
              <a:spLocks noChangeShapeType="1"/>
            </p:cNvSpPr>
            <p:nvPr/>
          </p:nvSpPr>
          <p:spPr bwMode="auto">
            <a:xfrm flipV="1">
              <a:off x="3915" y="3344"/>
              <a:ext cx="1" cy="36"/>
            </a:xfrm>
            <a:prstGeom prst="line">
              <a:avLst/>
            </a:prstGeom>
            <a:noFill/>
            <a:ln w="19050">
              <a:solidFill>
                <a:schemeClr val="tx1"/>
              </a:solidFill>
              <a:round/>
              <a:headEnd/>
              <a:tailEnd/>
            </a:ln>
          </p:spPr>
          <p:txBody>
            <a:bodyPr/>
            <a:lstStyle/>
            <a:p>
              <a:endParaRPr lang="en-ZA"/>
            </a:p>
          </p:txBody>
        </p:sp>
        <p:sp>
          <p:nvSpPr>
            <p:cNvPr id="1373216" name="Line 32"/>
            <p:cNvSpPr>
              <a:spLocks noChangeShapeType="1"/>
            </p:cNvSpPr>
            <p:nvPr/>
          </p:nvSpPr>
          <p:spPr bwMode="auto">
            <a:xfrm flipV="1">
              <a:off x="4071" y="3344"/>
              <a:ext cx="1" cy="36"/>
            </a:xfrm>
            <a:prstGeom prst="line">
              <a:avLst/>
            </a:prstGeom>
            <a:noFill/>
            <a:ln w="19050">
              <a:solidFill>
                <a:schemeClr val="tx1"/>
              </a:solidFill>
              <a:round/>
              <a:headEnd/>
              <a:tailEnd/>
            </a:ln>
          </p:spPr>
          <p:txBody>
            <a:bodyPr/>
            <a:lstStyle/>
            <a:p>
              <a:endParaRPr lang="en-ZA"/>
            </a:p>
          </p:txBody>
        </p:sp>
        <p:sp>
          <p:nvSpPr>
            <p:cNvPr id="1373217" name="Line 33"/>
            <p:cNvSpPr>
              <a:spLocks noChangeShapeType="1"/>
            </p:cNvSpPr>
            <p:nvPr/>
          </p:nvSpPr>
          <p:spPr bwMode="auto">
            <a:xfrm flipV="1">
              <a:off x="4227" y="3344"/>
              <a:ext cx="1" cy="36"/>
            </a:xfrm>
            <a:prstGeom prst="line">
              <a:avLst/>
            </a:prstGeom>
            <a:noFill/>
            <a:ln w="19050">
              <a:solidFill>
                <a:schemeClr val="tx1"/>
              </a:solidFill>
              <a:round/>
              <a:headEnd/>
              <a:tailEnd/>
            </a:ln>
          </p:spPr>
          <p:txBody>
            <a:bodyPr/>
            <a:lstStyle/>
            <a:p>
              <a:endParaRPr lang="en-ZA"/>
            </a:p>
          </p:txBody>
        </p:sp>
        <p:sp>
          <p:nvSpPr>
            <p:cNvPr id="1373218" name="Line 34"/>
            <p:cNvSpPr>
              <a:spLocks noChangeShapeType="1"/>
            </p:cNvSpPr>
            <p:nvPr/>
          </p:nvSpPr>
          <p:spPr bwMode="auto">
            <a:xfrm flipV="1">
              <a:off x="4383" y="3344"/>
              <a:ext cx="1" cy="36"/>
            </a:xfrm>
            <a:prstGeom prst="line">
              <a:avLst/>
            </a:prstGeom>
            <a:noFill/>
            <a:ln w="19050">
              <a:solidFill>
                <a:schemeClr val="tx1"/>
              </a:solidFill>
              <a:round/>
              <a:headEnd/>
              <a:tailEnd/>
            </a:ln>
          </p:spPr>
          <p:txBody>
            <a:bodyPr/>
            <a:lstStyle/>
            <a:p>
              <a:endParaRPr lang="en-ZA"/>
            </a:p>
          </p:txBody>
        </p:sp>
        <p:sp>
          <p:nvSpPr>
            <p:cNvPr id="1373219" name="Line 35"/>
            <p:cNvSpPr>
              <a:spLocks noChangeShapeType="1"/>
            </p:cNvSpPr>
            <p:nvPr/>
          </p:nvSpPr>
          <p:spPr bwMode="auto">
            <a:xfrm flipV="1">
              <a:off x="4539" y="3344"/>
              <a:ext cx="1" cy="36"/>
            </a:xfrm>
            <a:prstGeom prst="line">
              <a:avLst/>
            </a:prstGeom>
            <a:noFill/>
            <a:ln w="19050">
              <a:solidFill>
                <a:schemeClr val="tx1"/>
              </a:solidFill>
              <a:round/>
              <a:headEnd/>
              <a:tailEnd/>
            </a:ln>
          </p:spPr>
          <p:txBody>
            <a:bodyPr/>
            <a:lstStyle/>
            <a:p>
              <a:endParaRPr lang="en-ZA"/>
            </a:p>
          </p:txBody>
        </p:sp>
        <p:sp>
          <p:nvSpPr>
            <p:cNvPr id="1373220" name="Line 36"/>
            <p:cNvSpPr>
              <a:spLocks noChangeShapeType="1"/>
            </p:cNvSpPr>
            <p:nvPr/>
          </p:nvSpPr>
          <p:spPr bwMode="auto">
            <a:xfrm flipV="1">
              <a:off x="4689" y="3344"/>
              <a:ext cx="1" cy="36"/>
            </a:xfrm>
            <a:prstGeom prst="line">
              <a:avLst/>
            </a:prstGeom>
            <a:noFill/>
            <a:ln w="19050">
              <a:solidFill>
                <a:schemeClr val="tx1"/>
              </a:solidFill>
              <a:round/>
              <a:headEnd/>
              <a:tailEnd/>
            </a:ln>
          </p:spPr>
          <p:txBody>
            <a:bodyPr/>
            <a:lstStyle/>
            <a:p>
              <a:endParaRPr lang="en-ZA"/>
            </a:p>
          </p:txBody>
        </p:sp>
        <p:sp>
          <p:nvSpPr>
            <p:cNvPr id="1373221" name="Line 37"/>
            <p:cNvSpPr>
              <a:spLocks noChangeShapeType="1"/>
            </p:cNvSpPr>
            <p:nvPr/>
          </p:nvSpPr>
          <p:spPr bwMode="auto">
            <a:xfrm flipV="1">
              <a:off x="4845" y="3344"/>
              <a:ext cx="1" cy="36"/>
            </a:xfrm>
            <a:prstGeom prst="line">
              <a:avLst/>
            </a:prstGeom>
            <a:noFill/>
            <a:ln w="19050">
              <a:solidFill>
                <a:schemeClr val="tx1"/>
              </a:solidFill>
              <a:round/>
              <a:headEnd/>
              <a:tailEnd/>
            </a:ln>
          </p:spPr>
          <p:txBody>
            <a:bodyPr/>
            <a:lstStyle/>
            <a:p>
              <a:endParaRPr lang="en-ZA"/>
            </a:p>
          </p:txBody>
        </p:sp>
        <p:sp>
          <p:nvSpPr>
            <p:cNvPr id="1373222" name="Line 38"/>
            <p:cNvSpPr>
              <a:spLocks noChangeShapeType="1"/>
            </p:cNvSpPr>
            <p:nvPr/>
          </p:nvSpPr>
          <p:spPr bwMode="auto">
            <a:xfrm flipV="1">
              <a:off x="5001" y="3344"/>
              <a:ext cx="1" cy="36"/>
            </a:xfrm>
            <a:prstGeom prst="line">
              <a:avLst/>
            </a:prstGeom>
            <a:noFill/>
            <a:ln w="19050">
              <a:solidFill>
                <a:schemeClr val="tx1"/>
              </a:solidFill>
              <a:round/>
              <a:headEnd/>
              <a:tailEnd/>
            </a:ln>
          </p:spPr>
          <p:txBody>
            <a:bodyPr/>
            <a:lstStyle/>
            <a:p>
              <a:endParaRPr lang="en-ZA"/>
            </a:p>
          </p:txBody>
        </p:sp>
        <p:sp>
          <p:nvSpPr>
            <p:cNvPr id="1373223" name="Line 39"/>
            <p:cNvSpPr>
              <a:spLocks noChangeShapeType="1"/>
            </p:cNvSpPr>
            <p:nvPr/>
          </p:nvSpPr>
          <p:spPr bwMode="auto">
            <a:xfrm flipV="1">
              <a:off x="5157" y="3344"/>
              <a:ext cx="1" cy="36"/>
            </a:xfrm>
            <a:prstGeom prst="line">
              <a:avLst/>
            </a:prstGeom>
            <a:noFill/>
            <a:ln w="19050">
              <a:solidFill>
                <a:schemeClr val="tx1"/>
              </a:solidFill>
              <a:round/>
              <a:headEnd/>
              <a:tailEnd/>
            </a:ln>
          </p:spPr>
          <p:txBody>
            <a:bodyPr/>
            <a:lstStyle/>
            <a:p>
              <a:endParaRPr lang="en-ZA"/>
            </a:p>
          </p:txBody>
        </p:sp>
        <p:sp>
          <p:nvSpPr>
            <p:cNvPr id="1373224" name="Freeform 40"/>
            <p:cNvSpPr>
              <a:spLocks/>
            </p:cNvSpPr>
            <p:nvPr/>
          </p:nvSpPr>
          <p:spPr bwMode="auto">
            <a:xfrm>
              <a:off x="1198" y="1897"/>
              <a:ext cx="3885" cy="421"/>
            </a:xfrm>
            <a:custGeom>
              <a:avLst/>
              <a:gdLst/>
              <a:ahLst/>
              <a:cxnLst>
                <a:cxn ang="0">
                  <a:pos x="0" y="45"/>
                </a:cxn>
                <a:cxn ang="0">
                  <a:pos x="23" y="58"/>
                </a:cxn>
                <a:cxn ang="0">
                  <a:pos x="46" y="51"/>
                </a:cxn>
                <a:cxn ang="0">
                  <a:pos x="69" y="49"/>
                </a:cxn>
                <a:cxn ang="0">
                  <a:pos x="92" y="55"/>
                </a:cxn>
                <a:cxn ang="0">
                  <a:pos x="115" y="59"/>
                </a:cxn>
                <a:cxn ang="0">
                  <a:pos x="160" y="47"/>
                </a:cxn>
                <a:cxn ang="0">
                  <a:pos x="206" y="48"/>
                </a:cxn>
                <a:cxn ang="0">
                  <a:pos x="252" y="46"/>
                </a:cxn>
                <a:cxn ang="0">
                  <a:pos x="297" y="35"/>
                </a:cxn>
                <a:cxn ang="0">
                  <a:pos x="389" y="9"/>
                </a:cxn>
                <a:cxn ang="0">
                  <a:pos x="480" y="0"/>
                </a:cxn>
                <a:cxn ang="0">
                  <a:pos x="572" y="6"/>
                </a:cxn>
              </a:cxnLst>
              <a:rect l="0" t="0" r="r" b="b"/>
              <a:pathLst>
                <a:path w="572" h="59">
                  <a:moveTo>
                    <a:pt x="0" y="45"/>
                  </a:moveTo>
                  <a:lnTo>
                    <a:pt x="23" y="58"/>
                  </a:lnTo>
                  <a:lnTo>
                    <a:pt x="46" y="51"/>
                  </a:lnTo>
                  <a:lnTo>
                    <a:pt x="69" y="49"/>
                  </a:lnTo>
                  <a:lnTo>
                    <a:pt x="92" y="55"/>
                  </a:lnTo>
                  <a:lnTo>
                    <a:pt x="115" y="59"/>
                  </a:lnTo>
                  <a:lnTo>
                    <a:pt x="160" y="47"/>
                  </a:lnTo>
                  <a:lnTo>
                    <a:pt x="206" y="48"/>
                  </a:lnTo>
                  <a:lnTo>
                    <a:pt x="252" y="46"/>
                  </a:lnTo>
                  <a:lnTo>
                    <a:pt x="297" y="35"/>
                  </a:lnTo>
                  <a:lnTo>
                    <a:pt x="389" y="9"/>
                  </a:lnTo>
                  <a:lnTo>
                    <a:pt x="480" y="0"/>
                  </a:lnTo>
                  <a:lnTo>
                    <a:pt x="572" y="6"/>
                  </a:lnTo>
                </a:path>
              </a:pathLst>
            </a:custGeom>
            <a:noFill/>
            <a:ln w="31750">
              <a:solidFill>
                <a:schemeClr val="tx2"/>
              </a:solidFill>
              <a:prstDash val="solid"/>
              <a:round/>
              <a:headEnd/>
              <a:tailEnd/>
            </a:ln>
          </p:spPr>
          <p:txBody>
            <a:bodyPr/>
            <a:lstStyle/>
            <a:p>
              <a:endParaRPr lang="en-ZA"/>
            </a:p>
          </p:txBody>
        </p:sp>
        <p:sp>
          <p:nvSpPr>
            <p:cNvPr id="1373225" name="Freeform 41"/>
            <p:cNvSpPr>
              <a:spLocks/>
            </p:cNvSpPr>
            <p:nvPr/>
          </p:nvSpPr>
          <p:spPr bwMode="auto">
            <a:xfrm>
              <a:off x="1198" y="1356"/>
              <a:ext cx="3885" cy="1083"/>
            </a:xfrm>
            <a:custGeom>
              <a:avLst/>
              <a:gdLst/>
              <a:ahLst/>
              <a:cxnLst>
                <a:cxn ang="0">
                  <a:pos x="0" y="143"/>
                </a:cxn>
                <a:cxn ang="0">
                  <a:pos x="23" y="152"/>
                </a:cxn>
                <a:cxn ang="0">
                  <a:pos x="46" y="122"/>
                </a:cxn>
                <a:cxn ang="0">
                  <a:pos x="69" y="117"/>
                </a:cxn>
                <a:cxn ang="0">
                  <a:pos x="92" y="108"/>
                </a:cxn>
                <a:cxn ang="0">
                  <a:pos x="115" y="106"/>
                </a:cxn>
                <a:cxn ang="0">
                  <a:pos x="160" y="80"/>
                </a:cxn>
                <a:cxn ang="0">
                  <a:pos x="206" y="66"/>
                </a:cxn>
                <a:cxn ang="0">
                  <a:pos x="252" y="54"/>
                </a:cxn>
                <a:cxn ang="0">
                  <a:pos x="297" y="48"/>
                </a:cxn>
                <a:cxn ang="0">
                  <a:pos x="389" y="14"/>
                </a:cxn>
                <a:cxn ang="0">
                  <a:pos x="480" y="2"/>
                </a:cxn>
                <a:cxn ang="0">
                  <a:pos x="572" y="0"/>
                </a:cxn>
              </a:cxnLst>
              <a:rect l="0" t="0" r="r" b="b"/>
              <a:pathLst>
                <a:path w="572" h="152">
                  <a:moveTo>
                    <a:pt x="0" y="143"/>
                  </a:moveTo>
                  <a:lnTo>
                    <a:pt x="23" y="152"/>
                  </a:lnTo>
                  <a:lnTo>
                    <a:pt x="46" y="122"/>
                  </a:lnTo>
                  <a:lnTo>
                    <a:pt x="69" y="117"/>
                  </a:lnTo>
                  <a:lnTo>
                    <a:pt x="92" y="108"/>
                  </a:lnTo>
                  <a:lnTo>
                    <a:pt x="115" y="106"/>
                  </a:lnTo>
                  <a:lnTo>
                    <a:pt x="160" y="80"/>
                  </a:lnTo>
                  <a:lnTo>
                    <a:pt x="206" y="66"/>
                  </a:lnTo>
                  <a:lnTo>
                    <a:pt x="252" y="54"/>
                  </a:lnTo>
                  <a:lnTo>
                    <a:pt x="297" y="48"/>
                  </a:lnTo>
                  <a:lnTo>
                    <a:pt x="389" y="14"/>
                  </a:lnTo>
                  <a:lnTo>
                    <a:pt x="480" y="2"/>
                  </a:lnTo>
                  <a:lnTo>
                    <a:pt x="572" y="0"/>
                  </a:lnTo>
                </a:path>
              </a:pathLst>
            </a:custGeom>
            <a:noFill/>
            <a:ln w="22225">
              <a:solidFill>
                <a:schemeClr val="hlink"/>
              </a:solidFill>
              <a:prstDash val="solid"/>
              <a:round/>
              <a:headEnd/>
              <a:tailEnd/>
            </a:ln>
          </p:spPr>
          <p:txBody>
            <a:bodyPr/>
            <a:lstStyle/>
            <a:p>
              <a:endParaRPr lang="en-ZA"/>
            </a:p>
          </p:txBody>
        </p:sp>
        <p:sp>
          <p:nvSpPr>
            <p:cNvPr id="1373226" name="Rectangle 42"/>
            <p:cNvSpPr>
              <a:spLocks noChangeArrowheads="1"/>
            </p:cNvSpPr>
            <p:nvPr/>
          </p:nvSpPr>
          <p:spPr bwMode="auto">
            <a:xfrm>
              <a:off x="1178" y="2197"/>
              <a:ext cx="47" cy="50"/>
            </a:xfrm>
            <a:prstGeom prst="rect">
              <a:avLst/>
            </a:prstGeom>
            <a:solidFill>
              <a:schemeClr val="tx2"/>
            </a:solidFill>
            <a:ln w="9525">
              <a:solidFill>
                <a:schemeClr val="tx2"/>
              </a:solidFill>
              <a:miter lim="800000"/>
              <a:headEnd/>
              <a:tailEnd/>
            </a:ln>
          </p:spPr>
          <p:txBody>
            <a:bodyPr/>
            <a:lstStyle/>
            <a:p>
              <a:endParaRPr lang="en-ZA"/>
            </a:p>
          </p:txBody>
        </p:sp>
        <p:sp>
          <p:nvSpPr>
            <p:cNvPr id="1373227" name="Line 43"/>
            <p:cNvSpPr>
              <a:spLocks noChangeShapeType="1"/>
            </p:cNvSpPr>
            <p:nvPr/>
          </p:nvSpPr>
          <p:spPr bwMode="auto">
            <a:xfrm flipH="1" flipV="1">
              <a:off x="1178" y="2197"/>
              <a:ext cx="20" cy="21"/>
            </a:xfrm>
            <a:prstGeom prst="line">
              <a:avLst/>
            </a:prstGeom>
            <a:noFill/>
            <a:ln w="11113">
              <a:solidFill>
                <a:schemeClr val="tx2"/>
              </a:solidFill>
              <a:round/>
              <a:headEnd/>
              <a:tailEnd/>
            </a:ln>
          </p:spPr>
          <p:txBody>
            <a:bodyPr/>
            <a:lstStyle/>
            <a:p>
              <a:endParaRPr lang="en-ZA"/>
            </a:p>
          </p:txBody>
        </p:sp>
        <p:sp>
          <p:nvSpPr>
            <p:cNvPr id="1373228" name="Line 44"/>
            <p:cNvSpPr>
              <a:spLocks noChangeShapeType="1"/>
            </p:cNvSpPr>
            <p:nvPr/>
          </p:nvSpPr>
          <p:spPr bwMode="auto">
            <a:xfrm>
              <a:off x="1198" y="2218"/>
              <a:ext cx="20" cy="22"/>
            </a:xfrm>
            <a:prstGeom prst="line">
              <a:avLst/>
            </a:prstGeom>
            <a:noFill/>
            <a:ln w="11113">
              <a:solidFill>
                <a:schemeClr val="tx2"/>
              </a:solidFill>
              <a:round/>
              <a:headEnd/>
              <a:tailEnd/>
            </a:ln>
          </p:spPr>
          <p:txBody>
            <a:bodyPr/>
            <a:lstStyle/>
            <a:p>
              <a:endParaRPr lang="en-ZA"/>
            </a:p>
          </p:txBody>
        </p:sp>
        <p:sp>
          <p:nvSpPr>
            <p:cNvPr id="1373229" name="Line 45"/>
            <p:cNvSpPr>
              <a:spLocks noChangeShapeType="1"/>
            </p:cNvSpPr>
            <p:nvPr/>
          </p:nvSpPr>
          <p:spPr bwMode="auto">
            <a:xfrm flipH="1">
              <a:off x="1178" y="2218"/>
              <a:ext cx="20" cy="22"/>
            </a:xfrm>
            <a:prstGeom prst="line">
              <a:avLst/>
            </a:prstGeom>
            <a:noFill/>
            <a:ln w="11113">
              <a:solidFill>
                <a:schemeClr val="tx2"/>
              </a:solidFill>
              <a:round/>
              <a:headEnd/>
              <a:tailEnd/>
            </a:ln>
          </p:spPr>
          <p:txBody>
            <a:bodyPr/>
            <a:lstStyle/>
            <a:p>
              <a:endParaRPr lang="en-ZA"/>
            </a:p>
          </p:txBody>
        </p:sp>
        <p:sp>
          <p:nvSpPr>
            <p:cNvPr id="1373230" name="Line 46"/>
            <p:cNvSpPr>
              <a:spLocks noChangeShapeType="1"/>
            </p:cNvSpPr>
            <p:nvPr/>
          </p:nvSpPr>
          <p:spPr bwMode="auto">
            <a:xfrm flipV="1">
              <a:off x="1198" y="2197"/>
              <a:ext cx="20" cy="21"/>
            </a:xfrm>
            <a:prstGeom prst="line">
              <a:avLst/>
            </a:prstGeom>
            <a:noFill/>
            <a:ln w="11113">
              <a:solidFill>
                <a:schemeClr val="tx2"/>
              </a:solidFill>
              <a:round/>
              <a:headEnd/>
              <a:tailEnd/>
            </a:ln>
          </p:spPr>
          <p:txBody>
            <a:bodyPr/>
            <a:lstStyle/>
            <a:p>
              <a:endParaRPr lang="en-ZA"/>
            </a:p>
          </p:txBody>
        </p:sp>
        <p:sp>
          <p:nvSpPr>
            <p:cNvPr id="1373231" name="Rectangle 47"/>
            <p:cNvSpPr>
              <a:spLocks noChangeArrowheads="1"/>
            </p:cNvSpPr>
            <p:nvPr/>
          </p:nvSpPr>
          <p:spPr bwMode="auto">
            <a:xfrm>
              <a:off x="1334" y="2289"/>
              <a:ext cx="47" cy="50"/>
            </a:xfrm>
            <a:prstGeom prst="rect">
              <a:avLst/>
            </a:prstGeom>
            <a:solidFill>
              <a:schemeClr val="tx2"/>
            </a:solidFill>
            <a:ln w="9525">
              <a:solidFill>
                <a:schemeClr val="tx2"/>
              </a:solidFill>
              <a:miter lim="800000"/>
              <a:headEnd/>
              <a:tailEnd/>
            </a:ln>
          </p:spPr>
          <p:txBody>
            <a:bodyPr/>
            <a:lstStyle/>
            <a:p>
              <a:endParaRPr lang="en-ZA"/>
            </a:p>
          </p:txBody>
        </p:sp>
        <p:sp>
          <p:nvSpPr>
            <p:cNvPr id="1373232" name="Line 48"/>
            <p:cNvSpPr>
              <a:spLocks noChangeShapeType="1"/>
            </p:cNvSpPr>
            <p:nvPr/>
          </p:nvSpPr>
          <p:spPr bwMode="auto">
            <a:xfrm flipH="1" flipV="1">
              <a:off x="1334" y="2289"/>
              <a:ext cx="20" cy="22"/>
            </a:xfrm>
            <a:prstGeom prst="line">
              <a:avLst/>
            </a:prstGeom>
            <a:noFill/>
            <a:ln w="11113">
              <a:solidFill>
                <a:schemeClr val="tx2"/>
              </a:solidFill>
              <a:round/>
              <a:headEnd/>
              <a:tailEnd/>
            </a:ln>
          </p:spPr>
          <p:txBody>
            <a:bodyPr/>
            <a:lstStyle/>
            <a:p>
              <a:endParaRPr lang="en-ZA"/>
            </a:p>
          </p:txBody>
        </p:sp>
        <p:sp>
          <p:nvSpPr>
            <p:cNvPr id="1373233" name="Line 49"/>
            <p:cNvSpPr>
              <a:spLocks noChangeShapeType="1"/>
            </p:cNvSpPr>
            <p:nvPr/>
          </p:nvSpPr>
          <p:spPr bwMode="auto">
            <a:xfrm>
              <a:off x="1354" y="2311"/>
              <a:ext cx="21" cy="21"/>
            </a:xfrm>
            <a:prstGeom prst="line">
              <a:avLst/>
            </a:prstGeom>
            <a:noFill/>
            <a:ln w="11113">
              <a:solidFill>
                <a:schemeClr val="tx2"/>
              </a:solidFill>
              <a:round/>
              <a:headEnd/>
              <a:tailEnd/>
            </a:ln>
          </p:spPr>
          <p:txBody>
            <a:bodyPr/>
            <a:lstStyle/>
            <a:p>
              <a:endParaRPr lang="en-ZA"/>
            </a:p>
          </p:txBody>
        </p:sp>
        <p:sp>
          <p:nvSpPr>
            <p:cNvPr id="1373234" name="Line 50"/>
            <p:cNvSpPr>
              <a:spLocks noChangeShapeType="1"/>
            </p:cNvSpPr>
            <p:nvPr/>
          </p:nvSpPr>
          <p:spPr bwMode="auto">
            <a:xfrm flipH="1">
              <a:off x="1334" y="2311"/>
              <a:ext cx="20" cy="21"/>
            </a:xfrm>
            <a:prstGeom prst="line">
              <a:avLst/>
            </a:prstGeom>
            <a:noFill/>
            <a:ln w="11113">
              <a:solidFill>
                <a:schemeClr val="tx2"/>
              </a:solidFill>
              <a:round/>
              <a:headEnd/>
              <a:tailEnd/>
            </a:ln>
          </p:spPr>
          <p:txBody>
            <a:bodyPr/>
            <a:lstStyle/>
            <a:p>
              <a:endParaRPr lang="en-ZA"/>
            </a:p>
          </p:txBody>
        </p:sp>
        <p:sp>
          <p:nvSpPr>
            <p:cNvPr id="1373235" name="Line 51"/>
            <p:cNvSpPr>
              <a:spLocks noChangeShapeType="1"/>
            </p:cNvSpPr>
            <p:nvPr/>
          </p:nvSpPr>
          <p:spPr bwMode="auto">
            <a:xfrm flipV="1">
              <a:off x="1354" y="2289"/>
              <a:ext cx="21" cy="22"/>
            </a:xfrm>
            <a:prstGeom prst="line">
              <a:avLst/>
            </a:prstGeom>
            <a:noFill/>
            <a:ln w="11113">
              <a:solidFill>
                <a:schemeClr val="tx2"/>
              </a:solidFill>
              <a:round/>
              <a:headEnd/>
              <a:tailEnd/>
            </a:ln>
          </p:spPr>
          <p:txBody>
            <a:bodyPr/>
            <a:lstStyle/>
            <a:p>
              <a:endParaRPr lang="en-ZA"/>
            </a:p>
          </p:txBody>
        </p:sp>
        <p:sp>
          <p:nvSpPr>
            <p:cNvPr id="1373236" name="Rectangle 52"/>
            <p:cNvSpPr>
              <a:spLocks noChangeArrowheads="1"/>
            </p:cNvSpPr>
            <p:nvPr/>
          </p:nvSpPr>
          <p:spPr bwMode="auto">
            <a:xfrm>
              <a:off x="1490" y="2240"/>
              <a:ext cx="48" cy="49"/>
            </a:xfrm>
            <a:prstGeom prst="rect">
              <a:avLst/>
            </a:prstGeom>
            <a:solidFill>
              <a:schemeClr val="tx2"/>
            </a:solidFill>
            <a:ln w="9525">
              <a:solidFill>
                <a:schemeClr val="tx2"/>
              </a:solidFill>
              <a:miter lim="800000"/>
              <a:headEnd/>
              <a:tailEnd/>
            </a:ln>
          </p:spPr>
          <p:txBody>
            <a:bodyPr/>
            <a:lstStyle/>
            <a:p>
              <a:endParaRPr lang="en-ZA"/>
            </a:p>
          </p:txBody>
        </p:sp>
        <p:sp>
          <p:nvSpPr>
            <p:cNvPr id="1373237" name="Line 53"/>
            <p:cNvSpPr>
              <a:spLocks noChangeShapeType="1"/>
            </p:cNvSpPr>
            <p:nvPr/>
          </p:nvSpPr>
          <p:spPr bwMode="auto">
            <a:xfrm flipH="1" flipV="1">
              <a:off x="1490" y="2240"/>
              <a:ext cx="20" cy="21"/>
            </a:xfrm>
            <a:prstGeom prst="line">
              <a:avLst/>
            </a:prstGeom>
            <a:noFill/>
            <a:ln w="11113">
              <a:solidFill>
                <a:schemeClr val="tx2"/>
              </a:solidFill>
              <a:round/>
              <a:headEnd/>
              <a:tailEnd/>
            </a:ln>
          </p:spPr>
          <p:txBody>
            <a:bodyPr/>
            <a:lstStyle/>
            <a:p>
              <a:endParaRPr lang="en-ZA"/>
            </a:p>
          </p:txBody>
        </p:sp>
        <p:sp>
          <p:nvSpPr>
            <p:cNvPr id="1373238" name="Line 54"/>
            <p:cNvSpPr>
              <a:spLocks noChangeShapeType="1"/>
            </p:cNvSpPr>
            <p:nvPr/>
          </p:nvSpPr>
          <p:spPr bwMode="auto">
            <a:xfrm>
              <a:off x="1510" y="2261"/>
              <a:ext cx="21" cy="21"/>
            </a:xfrm>
            <a:prstGeom prst="line">
              <a:avLst/>
            </a:prstGeom>
            <a:noFill/>
            <a:ln w="11113">
              <a:solidFill>
                <a:schemeClr val="tx2"/>
              </a:solidFill>
              <a:round/>
              <a:headEnd/>
              <a:tailEnd/>
            </a:ln>
          </p:spPr>
          <p:txBody>
            <a:bodyPr/>
            <a:lstStyle/>
            <a:p>
              <a:endParaRPr lang="en-ZA"/>
            </a:p>
          </p:txBody>
        </p:sp>
        <p:sp>
          <p:nvSpPr>
            <p:cNvPr id="1373239" name="Line 55"/>
            <p:cNvSpPr>
              <a:spLocks noChangeShapeType="1"/>
            </p:cNvSpPr>
            <p:nvPr/>
          </p:nvSpPr>
          <p:spPr bwMode="auto">
            <a:xfrm flipH="1">
              <a:off x="1490" y="2261"/>
              <a:ext cx="20" cy="21"/>
            </a:xfrm>
            <a:prstGeom prst="line">
              <a:avLst/>
            </a:prstGeom>
            <a:noFill/>
            <a:ln w="11113">
              <a:solidFill>
                <a:schemeClr val="tx2"/>
              </a:solidFill>
              <a:round/>
              <a:headEnd/>
              <a:tailEnd/>
            </a:ln>
          </p:spPr>
          <p:txBody>
            <a:bodyPr/>
            <a:lstStyle/>
            <a:p>
              <a:endParaRPr lang="en-ZA"/>
            </a:p>
          </p:txBody>
        </p:sp>
        <p:sp>
          <p:nvSpPr>
            <p:cNvPr id="1373240" name="Line 56"/>
            <p:cNvSpPr>
              <a:spLocks noChangeShapeType="1"/>
            </p:cNvSpPr>
            <p:nvPr/>
          </p:nvSpPr>
          <p:spPr bwMode="auto">
            <a:xfrm flipV="1">
              <a:off x="1510" y="2240"/>
              <a:ext cx="21" cy="21"/>
            </a:xfrm>
            <a:prstGeom prst="line">
              <a:avLst/>
            </a:prstGeom>
            <a:noFill/>
            <a:ln w="11113">
              <a:solidFill>
                <a:schemeClr val="tx2"/>
              </a:solidFill>
              <a:round/>
              <a:headEnd/>
              <a:tailEnd/>
            </a:ln>
          </p:spPr>
          <p:txBody>
            <a:bodyPr/>
            <a:lstStyle/>
            <a:p>
              <a:endParaRPr lang="en-ZA"/>
            </a:p>
          </p:txBody>
        </p:sp>
        <p:sp>
          <p:nvSpPr>
            <p:cNvPr id="1373241" name="Rectangle 57"/>
            <p:cNvSpPr>
              <a:spLocks noChangeArrowheads="1"/>
            </p:cNvSpPr>
            <p:nvPr/>
          </p:nvSpPr>
          <p:spPr bwMode="auto">
            <a:xfrm>
              <a:off x="1646" y="2225"/>
              <a:ext cx="48" cy="50"/>
            </a:xfrm>
            <a:prstGeom prst="rect">
              <a:avLst/>
            </a:prstGeom>
            <a:solidFill>
              <a:schemeClr val="tx2"/>
            </a:solidFill>
            <a:ln w="9525">
              <a:solidFill>
                <a:schemeClr val="tx2"/>
              </a:solidFill>
              <a:miter lim="800000"/>
              <a:headEnd/>
              <a:tailEnd/>
            </a:ln>
          </p:spPr>
          <p:txBody>
            <a:bodyPr/>
            <a:lstStyle/>
            <a:p>
              <a:endParaRPr lang="en-ZA"/>
            </a:p>
          </p:txBody>
        </p:sp>
        <p:sp>
          <p:nvSpPr>
            <p:cNvPr id="1373242" name="Line 58"/>
            <p:cNvSpPr>
              <a:spLocks noChangeShapeType="1"/>
            </p:cNvSpPr>
            <p:nvPr/>
          </p:nvSpPr>
          <p:spPr bwMode="auto">
            <a:xfrm flipH="1" flipV="1">
              <a:off x="1646" y="2225"/>
              <a:ext cx="21" cy="22"/>
            </a:xfrm>
            <a:prstGeom prst="line">
              <a:avLst/>
            </a:prstGeom>
            <a:noFill/>
            <a:ln w="11113">
              <a:solidFill>
                <a:schemeClr val="tx2"/>
              </a:solidFill>
              <a:round/>
              <a:headEnd/>
              <a:tailEnd/>
            </a:ln>
          </p:spPr>
          <p:txBody>
            <a:bodyPr/>
            <a:lstStyle/>
            <a:p>
              <a:endParaRPr lang="en-ZA"/>
            </a:p>
          </p:txBody>
        </p:sp>
        <p:sp>
          <p:nvSpPr>
            <p:cNvPr id="1373243" name="Line 59"/>
            <p:cNvSpPr>
              <a:spLocks noChangeShapeType="1"/>
            </p:cNvSpPr>
            <p:nvPr/>
          </p:nvSpPr>
          <p:spPr bwMode="auto">
            <a:xfrm>
              <a:off x="1667" y="2247"/>
              <a:ext cx="20" cy="21"/>
            </a:xfrm>
            <a:prstGeom prst="line">
              <a:avLst/>
            </a:prstGeom>
            <a:noFill/>
            <a:ln w="11113">
              <a:solidFill>
                <a:schemeClr val="tx2"/>
              </a:solidFill>
              <a:round/>
              <a:headEnd/>
              <a:tailEnd/>
            </a:ln>
          </p:spPr>
          <p:txBody>
            <a:bodyPr/>
            <a:lstStyle/>
            <a:p>
              <a:endParaRPr lang="en-ZA"/>
            </a:p>
          </p:txBody>
        </p:sp>
        <p:sp>
          <p:nvSpPr>
            <p:cNvPr id="1373244" name="Line 60"/>
            <p:cNvSpPr>
              <a:spLocks noChangeShapeType="1"/>
            </p:cNvSpPr>
            <p:nvPr/>
          </p:nvSpPr>
          <p:spPr bwMode="auto">
            <a:xfrm flipH="1">
              <a:off x="1646" y="2247"/>
              <a:ext cx="21" cy="21"/>
            </a:xfrm>
            <a:prstGeom prst="line">
              <a:avLst/>
            </a:prstGeom>
            <a:noFill/>
            <a:ln w="11113">
              <a:solidFill>
                <a:schemeClr val="tx2"/>
              </a:solidFill>
              <a:round/>
              <a:headEnd/>
              <a:tailEnd/>
            </a:ln>
          </p:spPr>
          <p:txBody>
            <a:bodyPr/>
            <a:lstStyle/>
            <a:p>
              <a:endParaRPr lang="en-ZA"/>
            </a:p>
          </p:txBody>
        </p:sp>
        <p:sp>
          <p:nvSpPr>
            <p:cNvPr id="1373245" name="Line 61"/>
            <p:cNvSpPr>
              <a:spLocks noChangeShapeType="1"/>
            </p:cNvSpPr>
            <p:nvPr/>
          </p:nvSpPr>
          <p:spPr bwMode="auto">
            <a:xfrm flipV="1">
              <a:off x="1667" y="2225"/>
              <a:ext cx="20" cy="22"/>
            </a:xfrm>
            <a:prstGeom prst="line">
              <a:avLst/>
            </a:prstGeom>
            <a:noFill/>
            <a:ln w="11113">
              <a:solidFill>
                <a:schemeClr val="tx2"/>
              </a:solidFill>
              <a:round/>
              <a:headEnd/>
              <a:tailEnd/>
            </a:ln>
          </p:spPr>
          <p:txBody>
            <a:bodyPr/>
            <a:lstStyle/>
            <a:p>
              <a:endParaRPr lang="en-ZA"/>
            </a:p>
          </p:txBody>
        </p:sp>
        <p:sp>
          <p:nvSpPr>
            <p:cNvPr id="1373246" name="Rectangle 62"/>
            <p:cNvSpPr>
              <a:spLocks noChangeArrowheads="1"/>
            </p:cNvSpPr>
            <p:nvPr/>
          </p:nvSpPr>
          <p:spPr bwMode="auto">
            <a:xfrm>
              <a:off x="1802" y="2268"/>
              <a:ext cx="48" cy="50"/>
            </a:xfrm>
            <a:prstGeom prst="rect">
              <a:avLst/>
            </a:prstGeom>
            <a:solidFill>
              <a:schemeClr val="tx2"/>
            </a:solidFill>
            <a:ln w="9525">
              <a:solidFill>
                <a:schemeClr val="tx2"/>
              </a:solidFill>
              <a:miter lim="800000"/>
              <a:headEnd/>
              <a:tailEnd/>
            </a:ln>
          </p:spPr>
          <p:txBody>
            <a:bodyPr/>
            <a:lstStyle/>
            <a:p>
              <a:endParaRPr lang="en-ZA"/>
            </a:p>
          </p:txBody>
        </p:sp>
        <p:sp>
          <p:nvSpPr>
            <p:cNvPr id="1373247" name="Line 63"/>
            <p:cNvSpPr>
              <a:spLocks noChangeShapeType="1"/>
            </p:cNvSpPr>
            <p:nvPr/>
          </p:nvSpPr>
          <p:spPr bwMode="auto">
            <a:xfrm flipH="1" flipV="1">
              <a:off x="1802" y="2268"/>
              <a:ext cx="21" cy="21"/>
            </a:xfrm>
            <a:prstGeom prst="line">
              <a:avLst/>
            </a:prstGeom>
            <a:noFill/>
            <a:ln w="11113">
              <a:solidFill>
                <a:schemeClr val="tx2"/>
              </a:solidFill>
              <a:round/>
              <a:headEnd/>
              <a:tailEnd/>
            </a:ln>
          </p:spPr>
          <p:txBody>
            <a:bodyPr/>
            <a:lstStyle/>
            <a:p>
              <a:endParaRPr lang="en-ZA"/>
            </a:p>
          </p:txBody>
        </p:sp>
        <p:sp>
          <p:nvSpPr>
            <p:cNvPr id="1373248" name="Line 64"/>
            <p:cNvSpPr>
              <a:spLocks noChangeShapeType="1"/>
            </p:cNvSpPr>
            <p:nvPr/>
          </p:nvSpPr>
          <p:spPr bwMode="auto">
            <a:xfrm>
              <a:off x="1823" y="2289"/>
              <a:ext cx="20" cy="22"/>
            </a:xfrm>
            <a:prstGeom prst="line">
              <a:avLst/>
            </a:prstGeom>
            <a:noFill/>
            <a:ln w="11113">
              <a:solidFill>
                <a:schemeClr val="tx2"/>
              </a:solidFill>
              <a:round/>
              <a:headEnd/>
              <a:tailEnd/>
            </a:ln>
          </p:spPr>
          <p:txBody>
            <a:bodyPr/>
            <a:lstStyle/>
            <a:p>
              <a:endParaRPr lang="en-ZA"/>
            </a:p>
          </p:txBody>
        </p:sp>
        <p:sp>
          <p:nvSpPr>
            <p:cNvPr id="1373249" name="Line 65"/>
            <p:cNvSpPr>
              <a:spLocks noChangeShapeType="1"/>
            </p:cNvSpPr>
            <p:nvPr/>
          </p:nvSpPr>
          <p:spPr bwMode="auto">
            <a:xfrm flipH="1">
              <a:off x="1802" y="2289"/>
              <a:ext cx="21" cy="22"/>
            </a:xfrm>
            <a:prstGeom prst="line">
              <a:avLst/>
            </a:prstGeom>
            <a:noFill/>
            <a:ln w="11113">
              <a:solidFill>
                <a:schemeClr val="tx2"/>
              </a:solidFill>
              <a:round/>
              <a:headEnd/>
              <a:tailEnd/>
            </a:ln>
          </p:spPr>
          <p:txBody>
            <a:bodyPr/>
            <a:lstStyle/>
            <a:p>
              <a:endParaRPr lang="en-ZA"/>
            </a:p>
          </p:txBody>
        </p:sp>
        <p:sp>
          <p:nvSpPr>
            <p:cNvPr id="1373250" name="Line 66"/>
            <p:cNvSpPr>
              <a:spLocks noChangeShapeType="1"/>
            </p:cNvSpPr>
            <p:nvPr/>
          </p:nvSpPr>
          <p:spPr bwMode="auto">
            <a:xfrm flipV="1">
              <a:off x="1823" y="2268"/>
              <a:ext cx="20" cy="21"/>
            </a:xfrm>
            <a:prstGeom prst="line">
              <a:avLst/>
            </a:prstGeom>
            <a:noFill/>
            <a:ln w="11113">
              <a:solidFill>
                <a:schemeClr val="tx2"/>
              </a:solidFill>
              <a:round/>
              <a:headEnd/>
              <a:tailEnd/>
            </a:ln>
          </p:spPr>
          <p:txBody>
            <a:bodyPr/>
            <a:lstStyle/>
            <a:p>
              <a:endParaRPr lang="en-ZA"/>
            </a:p>
          </p:txBody>
        </p:sp>
        <p:sp>
          <p:nvSpPr>
            <p:cNvPr id="1373251" name="Rectangle 67"/>
            <p:cNvSpPr>
              <a:spLocks noChangeArrowheads="1"/>
            </p:cNvSpPr>
            <p:nvPr/>
          </p:nvSpPr>
          <p:spPr bwMode="auto">
            <a:xfrm>
              <a:off x="1959" y="2297"/>
              <a:ext cx="47" cy="49"/>
            </a:xfrm>
            <a:prstGeom prst="rect">
              <a:avLst/>
            </a:prstGeom>
            <a:solidFill>
              <a:schemeClr val="tx2"/>
            </a:solidFill>
            <a:ln w="9525">
              <a:solidFill>
                <a:schemeClr val="tx2"/>
              </a:solidFill>
              <a:miter lim="800000"/>
              <a:headEnd/>
              <a:tailEnd/>
            </a:ln>
          </p:spPr>
          <p:txBody>
            <a:bodyPr/>
            <a:lstStyle/>
            <a:p>
              <a:endParaRPr lang="en-ZA"/>
            </a:p>
          </p:txBody>
        </p:sp>
        <p:sp>
          <p:nvSpPr>
            <p:cNvPr id="1373252" name="Line 68"/>
            <p:cNvSpPr>
              <a:spLocks noChangeShapeType="1"/>
            </p:cNvSpPr>
            <p:nvPr/>
          </p:nvSpPr>
          <p:spPr bwMode="auto">
            <a:xfrm flipH="1" flipV="1">
              <a:off x="1959" y="2297"/>
              <a:ext cx="20" cy="21"/>
            </a:xfrm>
            <a:prstGeom prst="line">
              <a:avLst/>
            </a:prstGeom>
            <a:noFill/>
            <a:ln w="11113">
              <a:solidFill>
                <a:schemeClr val="tx2"/>
              </a:solidFill>
              <a:round/>
              <a:headEnd/>
              <a:tailEnd/>
            </a:ln>
          </p:spPr>
          <p:txBody>
            <a:bodyPr/>
            <a:lstStyle/>
            <a:p>
              <a:endParaRPr lang="en-ZA"/>
            </a:p>
          </p:txBody>
        </p:sp>
        <p:sp>
          <p:nvSpPr>
            <p:cNvPr id="1373253" name="Line 69"/>
            <p:cNvSpPr>
              <a:spLocks noChangeShapeType="1"/>
            </p:cNvSpPr>
            <p:nvPr/>
          </p:nvSpPr>
          <p:spPr bwMode="auto">
            <a:xfrm>
              <a:off x="1979" y="2318"/>
              <a:ext cx="20" cy="21"/>
            </a:xfrm>
            <a:prstGeom prst="line">
              <a:avLst/>
            </a:prstGeom>
            <a:noFill/>
            <a:ln w="11113">
              <a:solidFill>
                <a:schemeClr val="tx2"/>
              </a:solidFill>
              <a:round/>
              <a:headEnd/>
              <a:tailEnd/>
            </a:ln>
          </p:spPr>
          <p:txBody>
            <a:bodyPr/>
            <a:lstStyle/>
            <a:p>
              <a:endParaRPr lang="en-ZA"/>
            </a:p>
          </p:txBody>
        </p:sp>
        <p:sp>
          <p:nvSpPr>
            <p:cNvPr id="1373254" name="Line 70"/>
            <p:cNvSpPr>
              <a:spLocks noChangeShapeType="1"/>
            </p:cNvSpPr>
            <p:nvPr/>
          </p:nvSpPr>
          <p:spPr bwMode="auto">
            <a:xfrm flipH="1">
              <a:off x="1959" y="2318"/>
              <a:ext cx="20" cy="21"/>
            </a:xfrm>
            <a:prstGeom prst="line">
              <a:avLst/>
            </a:prstGeom>
            <a:noFill/>
            <a:ln w="11113">
              <a:solidFill>
                <a:schemeClr val="tx2"/>
              </a:solidFill>
              <a:round/>
              <a:headEnd/>
              <a:tailEnd/>
            </a:ln>
          </p:spPr>
          <p:txBody>
            <a:bodyPr/>
            <a:lstStyle/>
            <a:p>
              <a:endParaRPr lang="en-ZA"/>
            </a:p>
          </p:txBody>
        </p:sp>
        <p:sp>
          <p:nvSpPr>
            <p:cNvPr id="1373255" name="Line 71"/>
            <p:cNvSpPr>
              <a:spLocks noChangeShapeType="1"/>
            </p:cNvSpPr>
            <p:nvPr/>
          </p:nvSpPr>
          <p:spPr bwMode="auto">
            <a:xfrm flipV="1">
              <a:off x="1979" y="2297"/>
              <a:ext cx="20" cy="21"/>
            </a:xfrm>
            <a:prstGeom prst="line">
              <a:avLst/>
            </a:prstGeom>
            <a:noFill/>
            <a:ln w="11113">
              <a:solidFill>
                <a:schemeClr val="tx2"/>
              </a:solidFill>
              <a:round/>
              <a:headEnd/>
              <a:tailEnd/>
            </a:ln>
          </p:spPr>
          <p:txBody>
            <a:bodyPr/>
            <a:lstStyle/>
            <a:p>
              <a:endParaRPr lang="en-ZA"/>
            </a:p>
          </p:txBody>
        </p:sp>
        <p:sp>
          <p:nvSpPr>
            <p:cNvPr id="1373256" name="Rectangle 72"/>
            <p:cNvSpPr>
              <a:spLocks noChangeArrowheads="1"/>
            </p:cNvSpPr>
            <p:nvPr/>
          </p:nvSpPr>
          <p:spPr bwMode="auto">
            <a:xfrm>
              <a:off x="2264" y="2211"/>
              <a:ext cx="48" cy="50"/>
            </a:xfrm>
            <a:prstGeom prst="rect">
              <a:avLst/>
            </a:prstGeom>
            <a:solidFill>
              <a:schemeClr val="tx2"/>
            </a:solidFill>
            <a:ln w="9525">
              <a:solidFill>
                <a:schemeClr val="tx2"/>
              </a:solidFill>
              <a:miter lim="800000"/>
              <a:headEnd/>
              <a:tailEnd/>
            </a:ln>
          </p:spPr>
          <p:txBody>
            <a:bodyPr/>
            <a:lstStyle/>
            <a:p>
              <a:endParaRPr lang="en-ZA"/>
            </a:p>
          </p:txBody>
        </p:sp>
        <p:sp>
          <p:nvSpPr>
            <p:cNvPr id="1373257" name="Line 73"/>
            <p:cNvSpPr>
              <a:spLocks noChangeShapeType="1"/>
            </p:cNvSpPr>
            <p:nvPr/>
          </p:nvSpPr>
          <p:spPr bwMode="auto">
            <a:xfrm flipH="1" flipV="1">
              <a:off x="2264" y="2211"/>
              <a:ext cx="21" cy="21"/>
            </a:xfrm>
            <a:prstGeom prst="line">
              <a:avLst/>
            </a:prstGeom>
            <a:noFill/>
            <a:ln w="11113">
              <a:solidFill>
                <a:schemeClr val="tx2"/>
              </a:solidFill>
              <a:round/>
              <a:headEnd/>
              <a:tailEnd/>
            </a:ln>
          </p:spPr>
          <p:txBody>
            <a:bodyPr/>
            <a:lstStyle/>
            <a:p>
              <a:endParaRPr lang="en-ZA"/>
            </a:p>
          </p:txBody>
        </p:sp>
        <p:sp>
          <p:nvSpPr>
            <p:cNvPr id="1373258" name="Line 74"/>
            <p:cNvSpPr>
              <a:spLocks noChangeShapeType="1"/>
            </p:cNvSpPr>
            <p:nvPr/>
          </p:nvSpPr>
          <p:spPr bwMode="auto">
            <a:xfrm>
              <a:off x="2285" y="2232"/>
              <a:ext cx="20" cy="22"/>
            </a:xfrm>
            <a:prstGeom prst="line">
              <a:avLst/>
            </a:prstGeom>
            <a:noFill/>
            <a:ln w="11113">
              <a:solidFill>
                <a:schemeClr val="tx2"/>
              </a:solidFill>
              <a:round/>
              <a:headEnd/>
              <a:tailEnd/>
            </a:ln>
          </p:spPr>
          <p:txBody>
            <a:bodyPr/>
            <a:lstStyle/>
            <a:p>
              <a:endParaRPr lang="en-ZA"/>
            </a:p>
          </p:txBody>
        </p:sp>
        <p:sp>
          <p:nvSpPr>
            <p:cNvPr id="1373259" name="Line 75"/>
            <p:cNvSpPr>
              <a:spLocks noChangeShapeType="1"/>
            </p:cNvSpPr>
            <p:nvPr/>
          </p:nvSpPr>
          <p:spPr bwMode="auto">
            <a:xfrm flipH="1">
              <a:off x="2264" y="2232"/>
              <a:ext cx="21" cy="22"/>
            </a:xfrm>
            <a:prstGeom prst="line">
              <a:avLst/>
            </a:prstGeom>
            <a:noFill/>
            <a:ln w="11113">
              <a:solidFill>
                <a:schemeClr val="tx2"/>
              </a:solidFill>
              <a:round/>
              <a:headEnd/>
              <a:tailEnd/>
            </a:ln>
          </p:spPr>
          <p:txBody>
            <a:bodyPr/>
            <a:lstStyle/>
            <a:p>
              <a:endParaRPr lang="en-ZA"/>
            </a:p>
          </p:txBody>
        </p:sp>
        <p:sp>
          <p:nvSpPr>
            <p:cNvPr id="1373260" name="Line 76"/>
            <p:cNvSpPr>
              <a:spLocks noChangeShapeType="1"/>
            </p:cNvSpPr>
            <p:nvPr/>
          </p:nvSpPr>
          <p:spPr bwMode="auto">
            <a:xfrm flipV="1">
              <a:off x="2285" y="2211"/>
              <a:ext cx="20" cy="21"/>
            </a:xfrm>
            <a:prstGeom prst="line">
              <a:avLst/>
            </a:prstGeom>
            <a:noFill/>
            <a:ln w="11113">
              <a:solidFill>
                <a:schemeClr val="tx2"/>
              </a:solidFill>
              <a:round/>
              <a:headEnd/>
              <a:tailEnd/>
            </a:ln>
          </p:spPr>
          <p:txBody>
            <a:bodyPr/>
            <a:lstStyle/>
            <a:p>
              <a:endParaRPr lang="en-ZA"/>
            </a:p>
          </p:txBody>
        </p:sp>
        <p:sp>
          <p:nvSpPr>
            <p:cNvPr id="1373261" name="Rectangle 77"/>
            <p:cNvSpPr>
              <a:spLocks noChangeArrowheads="1"/>
            </p:cNvSpPr>
            <p:nvPr/>
          </p:nvSpPr>
          <p:spPr bwMode="auto">
            <a:xfrm>
              <a:off x="2577" y="2218"/>
              <a:ext cx="47" cy="50"/>
            </a:xfrm>
            <a:prstGeom prst="rect">
              <a:avLst/>
            </a:prstGeom>
            <a:solidFill>
              <a:schemeClr val="tx2"/>
            </a:solidFill>
            <a:ln w="9525">
              <a:solidFill>
                <a:schemeClr val="tx2"/>
              </a:solidFill>
              <a:miter lim="800000"/>
              <a:headEnd/>
              <a:tailEnd/>
            </a:ln>
          </p:spPr>
          <p:txBody>
            <a:bodyPr/>
            <a:lstStyle/>
            <a:p>
              <a:endParaRPr lang="en-ZA"/>
            </a:p>
          </p:txBody>
        </p:sp>
        <p:sp>
          <p:nvSpPr>
            <p:cNvPr id="1373262" name="Line 78"/>
            <p:cNvSpPr>
              <a:spLocks noChangeShapeType="1"/>
            </p:cNvSpPr>
            <p:nvPr/>
          </p:nvSpPr>
          <p:spPr bwMode="auto">
            <a:xfrm flipH="1" flipV="1">
              <a:off x="2577" y="2218"/>
              <a:ext cx="20" cy="22"/>
            </a:xfrm>
            <a:prstGeom prst="line">
              <a:avLst/>
            </a:prstGeom>
            <a:noFill/>
            <a:ln w="11113">
              <a:solidFill>
                <a:schemeClr val="tx2"/>
              </a:solidFill>
              <a:round/>
              <a:headEnd/>
              <a:tailEnd/>
            </a:ln>
          </p:spPr>
          <p:txBody>
            <a:bodyPr/>
            <a:lstStyle/>
            <a:p>
              <a:endParaRPr lang="en-ZA"/>
            </a:p>
          </p:txBody>
        </p:sp>
        <p:sp>
          <p:nvSpPr>
            <p:cNvPr id="1373263" name="Line 79"/>
            <p:cNvSpPr>
              <a:spLocks noChangeShapeType="1"/>
            </p:cNvSpPr>
            <p:nvPr/>
          </p:nvSpPr>
          <p:spPr bwMode="auto">
            <a:xfrm>
              <a:off x="2597" y="2240"/>
              <a:ext cx="20" cy="21"/>
            </a:xfrm>
            <a:prstGeom prst="line">
              <a:avLst/>
            </a:prstGeom>
            <a:noFill/>
            <a:ln w="11113">
              <a:solidFill>
                <a:schemeClr val="tx2"/>
              </a:solidFill>
              <a:round/>
              <a:headEnd/>
              <a:tailEnd/>
            </a:ln>
          </p:spPr>
          <p:txBody>
            <a:bodyPr/>
            <a:lstStyle/>
            <a:p>
              <a:endParaRPr lang="en-ZA"/>
            </a:p>
          </p:txBody>
        </p:sp>
        <p:sp>
          <p:nvSpPr>
            <p:cNvPr id="1373264" name="Line 80"/>
            <p:cNvSpPr>
              <a:spLocks noChangeShapeType="1"/>
            </p:cNvSpPr>
            <p:nvPr/>
          </p:nvSpPr>
          <p:spPr bwMode="auto">
            <a:xfrm flipH="1">
              <a:off x="2577" y="2240"/>
              <a:ext cx="20" cy="21"/>
            </a:xfrm>
            <a:prstGeom prst="line">
              <a:avLst/>
            </a:prstGeom>
            <a:noFill/>
            <a:ln w="11113">
              <a:solidFill>
                <a:schemeClr val="tx2"/>
              </a:solidFill>
              <a:round/>
              <a:headEnd/>
              <a:tailEnd/>
            </a:ln>
          </p:spPr>
          <p:txBody>
            <a:bodyPr/>
            <a:lstStyle/>
            <a:p>
              <a:endParaRPr lang="en-ZA"/>
            </a:p>
          </p:txBody>
        </p:sp>
        <p:sp>
          <p:nvSpPr>
            <p:cNvPr id="1373265" name="Line 81"/>
            <p:cNvSpPr>
              <a:spLocks noChangeShapeType="1"/>
            </p:cNvSpPr>
            <p:nvPr/>
          </p:nvSpPr>
          <p:spPr bwMode="auto">
            <a:xfrm flipV="1">
              <a:off x="2597" y="2218"/>
              <a:ext cx="20" cy="22"/>
            </a:xfrm>
            <a:prstGeom prst="line">
              <a:avLst/>
            </a:prstGeom>
            <a:noFill/>
            <a:ln w="11113">
              <a:solidFill>
                <a:schemeClr val="tx2"/>
              </a:solidFill>
              <a:round/>
              <a:headEnd/>
              <a:tailEnd/>
            </a:ln>
          </p:spPr>
          <p:txBody>
            <a:bodyPr/>
            <a:lstStyle/>
            <a:p>
              <a:endParaRPr lang="en-ZA"/>
            </a:p>
          </p:txBody>
        </p:sp>
        <p:sp>
          <p:nvSpPr>
            <p:cNvPr id="1373266" name="Rectangle 82"/>
            <p:cNvSpPr>
              <a:spLocks noChangeArrowheads="1"/>
            </p:cNvSpPr>
            <p:nvPr/>
          </p:nvSpPr>
          <p:spPr bwMode="auto">
            <a:xfrm>
              <a:off x="2889" y="2204"/>
              <a:ext cx="48" cy="50"/>
            </a:xfrm>
            <a:prstGeom prst="rect">
              <a:avLst/>
            </a:prstGeom>
            <a:solidFill>
              <a:schemeClr val="tx2"/>
            </a:solidFill>
            <a:ln w="9525">
              <a:solidFill>
                <a:schemeClr val="tx2"/>
              </a:solidFill>
              <a:miter lim="800000"/>
              <a:headEnd/>
              <a:tailEnd/>
            </a:ln>
          </p:spPr>
          <p:txBody>
            <a:bodyPr/>
            <a:lstStyle/>
            <a:p>
              <a:endParaRPr lang="en-ZA"/>
            </a:p>
          </p:txBody>
        </p:sp>
        <p:sp>
          <p:nvSpPr>
            <p:cNvPr id="1373267" name="Line 83"/>
            <p:cNvSpPr>
              <a:spLocks noChangeShapeType="1"/>
            </p:cNvSpPr>
            <p:nvPr/>
          </p:nvSpPr>
          <p:spPr bwMode="auto">
            <a:xfrm flipH="1" flipV="1">
              <a:off x="2889" y="2204"/>
              <a:ext cx="20" cy="21"/>
            </a:xfrm>
            <a:prstGeom prst="line">
              <a:avLst/>
            </a:prstGeom>
            <a:noFill/>
            <a:ln w="11113">
              <a:solidFill>
                <a:schemeClr val="tx2"/>
              </a:solidFill>
              <a:round/>
              <a:headEnd/>
              <a:tailEnd/>
            </a:ln>
          </p:spPr>
          <p:txBody>
            <a:bodyPr/>
            <a:lstStyle/>
            <a:p>
              <a:endParaRPr lang="en-ZA"/>
            </a:p>
          </p:txBody>
        </p:sp>
        <p:sp>
          <p:nvSpPr>
            <p:cNvPr id="1373268" name="Line 84"/>
            <p:cNvSpPr>
              <a:spLocks noChangeShapeType="1"/>
            </p:cNvSpPr>
            <p:nvPr/>
          </p:nvSpPr>
          <p:spPr bwMode="auto">
            <a:xfrm>
              <a:off x="2909" y="2225"/>
              <a:ext cx="21" cy="22"/>
            </a:xfrm>
            <a:prstGeom prst="line">
              <a:avLst/>
            </a:prstGeom>
            <a:noFill/>
            <a:ln w="11113">
              <a:solidFill>
                <a:schemeClr val="tx2"/>
              </a:solidFill>
              <a:round/>
              <a:headEnd/>
              <a:tailEnd/>
            </a:ln>
          </p:spPr>
          <p:txBody>
            <a:bodyPr/>
            <a:lstStyle/>
            <a:p>
              <a:endParaRPr lang="en-ZA"/>
            </a:p>
          </p:txBody>
        </p:sp>
        <p:sp>
          <p:nvSpPr>
            <p:cNvPr id="1373269" name="Line 85"/>
            <p:cNvSpPr>
              <a:spLocks noChangeShapeType="1"/>
            </p:cNvSpPr>
            <p:nvPr/>
          </p:nvSpPr>
          <p:spPr bwMode="auto">
            <a:xfrm flipH="1">
              <a:off x="2889" y="2225"/>
              <a:ext cx="20" cy="22"/>
            </a:xfrm>
            <a:prstGeom prst="line">
              <a:avLst/>
            </a:prstGeom>
            <a:noFill/>
            <a:ln w="11113">
              <a:solidFill>
                <a:schemeClr val="tx2"/>
              </a:solidFill>
              <a:round/>
              <a:headEnd/>
              <a:tailEnd/>
            </a:ln>
          </p:spPr>
          <p:txBody>
            <a:bodyPr/>
            <a:lstStyle/>
            <a:p>
              <a:endParaRPr lang="en-ZA"/>
            </a:p>
          </p:txBody>
        </p:sp>
        <p:sp>
          <p:nvSpPr>
            <p:cNvPr id="1373270" name="Line 86"/>
            <p:cNvSpPr>
              <a:spLocks noChangeShapeType="1"/>
            </p:cNvSpPr>
            <p:nvPr/>
          </p:nvSpPr>
          <p:spPr bwMode="auto">
            <a:xfrm flipV="1">
              <a:off x="2909" y="2204"/>
              <a:ext cx="21" cy="21"/>
            </a:xfrm>
            <a:prstGeom prst="line">
              <a:avLst/>
            </a:prstGeom>
            <a:noFill/>
            <a:ln w="11113">
              <a:solidFill>
                <a:schemeClr val="tx2"/>
              </a:solidFill>
              <a:round/>
              <a:headEnd/>
              <a:tailEnd/>
            </a:ln>
          </p:spPr>
          <p:txBody>
            <a:bodyPr/>
            <a:lstStyle/>
            <a:p>
              <a:endParaRPr lang="en-ZA"/>
            </a:p>
          </p:txBody>
        </p:sp>
        <p:sp>
          <p:nvSpPr>
            <p:cNvPr id="1373271" name="Rectangle 87"/>
            <p:cNvSpPr>
              <a:spLocks noChangeArrowheads="1"/>
            </p:cNvSpPr>
            <p:nvPr/>
          </p:nvSpPr>
          <p:spPr bwMode="auto">
            <a:xfrm>
              <a:off x="3195" y="2125"/>
              <a:ext cx="47" cy="50"/>
            </a:xfrm>
            <a:prstGeom prst="rect">
              <a:avLst/>
            </a:prstGeom>
            <a:solidFill>
              <a:schemeClr val="tx2"/>
            </a:solidFill>
            <a:ln w="9525">
              <a:solidFill>
                <a:schemeClr val="tx2"/>
              </a:solidFill>
              <a:miter lim="800000"/>
              <a:headEnd/>
              <a:tailEnd/>
            </a:ln>
          </p:spPr>
          <p:txBody>
            <a:bodyPr/>
            <a:lstStyle/>
            <a:p>
              <a:endParaRPr lang="en-ZA"/>
            </a:p>
          </p:txBody>
        </p:sp>
        <p:sp>
          <p:nvSpPr>
            <p:cNvPr id="1373272" name="Line 88"/>
            <p:cNvSpPr>
              <a:spLocks noChangeShapeType="1"/>
            </p:cNvSpPr>
            <p:nvPr/>
          </p:nvSpPr>
          <p:spPr bwMode="auto">
            <a:xfrm flipH="1" flipV="1">
              <a:off x="3195" y="2125"/>
              <a:ext cx="20" cy="22"/>
            </a:xfrm>
            <a:prstGeom prst="line">
              <a:avLst/>
            </a:prstGeom>
            <a:noFill/>
            <a:ln w="11113">
              <a:solidFill>
                <a:schemeClr val="tx2"/>
              </a:solidFill>
              <a:round/>
              <a:headEnd/>
              <a:tailEnd/>
            </a:ln>
          </p:spPr>
          <p:txBody>
            <a:bodyPr/>
            <a:lstStyle/>
            <a:p>
              <a:endParaRPr lang="en-ZA"/>
            </a:p>
          </p:txBody>
        </p:sp>
        <p:sp>
          <p:nvSpPr>
            <p:cNvPr id="1373273" name="Line 89"/>
            <p:cNvSpPr>
              <a:spLocks noChangeShapeType="1"/>
            </p:cNvSpPr>
            <p:nvPr/>
          </p:nvSpPr>
          <p:spPr bwMode="auto">
            <a:xfrm>
              <a:off x="3215" y="2147"/>
              <a:ext cx="20" cy="21"/>
            </a:xfrm>
            <a:prstGeom prst="line">
              <a:avLst/>
            </a:prstGeom>
            <a:noFill/>
            <a:ln w="11113">
              <a:solidFill>
                <a:schemeClr val="tx2"/>
              </a:solidFill>
              <a:round/>
              <a:headEnd/>
              <a:tailEnd/>
            </a:ln>
          </p:spPr>
          <p:txBody>
            <a:bodyPr/>
            <a:lstStyle/>
            <a:p>
              <a:endParaRPr lang="en-ZA"/>
            </a:p>
          </p:txBody>
        </p:sp>
        <p:sp>
          <p:nvSpPr>
            <p:cNvPr id="1373274" name="Line 90"/>
            <p:cNvSpPr>
              <a:spLocks noChangeShapeType="1"/>
            </p:cNvSpPr>
            <p:nvPr/>
          </p:nvSpPr>
          <p:spPr bwMode="auto">
            <a:xfrm flipH="1">
              <a:off x="3195" y="2147"/>
              <a:ext cx="20" cy="21"/>
            </a:xfrm>
            <a:prstGeom prst="line">
              <a:avLst/>
            </a:prstGeom>
            <a:noFill/>
            <a:ln w="11113">
              <a:solidFill>
                <a:schemeClr val="tx2"/>
              </a:solidFill>
              <a:round/>
              <a:headEnd/>
              <a:tailEnd/>
            </a:ln>
          </p:spPr>
          <p:txBody>
            <a:bodyPr/>
            <a:lstStyle/>
            <a:p>
              <a:endParaRPr lang="en-ZA"/>
            </a:p>
          </p:txBody>
        </p:sp>
        <p:sp>
          <p:nvSpPr>
            <p:cNvPr id="1373275" name="Line 91"/>
            <p:cNvSpPr>
              <a:spLocks noChangeShapeType="1"/>
            </p:cNvSpPr>
            <p:nvPr/>
          </p:nvSpPr>
          <p:spPr bwMode="auto">
            <a:xfrm flipV="1">
              <a:off x="3215" y="2125"/>
              <a:ext cx="20" cy="22"/>
            </a:xfrm>
            <a:prstGeom prst="line">
              <a:avLst/>
            </a:prstGeom>
            <a:noFill/>
            <a:ln w="11113">
              <a:solidFill>
                <a:schemeClr val="tx2"/>
              </a:solidFill>
              <a:round/>
              <a:headEnd/>
              <a:tailEnd/>
            </a:ln>
          </p:spPr>
          <p:txBody>
            <a:bodyPr/>
            <a:lstStyle/>
            <a:p>
              <a:endParaRPr lang="en-ZA"/>
            </a:p>
          </p:txBody>
        </p:sp>
        <p:sp>
          <p:nvSpPr>
            <p:cNvPr id="1373276" name="Rectangle 92"/>
            <p:cNvSpPr>
              <a:spLocks noChangeArrowheads="1"/>
            </p:cNvSpPr>
            <p:nvPr/>
          </p:nvSpPr>
          <p:spPr bwMode="auto">
            <a:xfrm>
              <a:off x="3819" y="1940"/>
              <a:ext cx="48" cy="50"/>
            </a:xfrm>
            <a:prstGeom prst="rect">
              <a:avLst/>
            </a:prstGeom>
            <a:solidFill>
              <a:schemeClr val="tx2"/>
            </a:solidFill>
            <a:ln w="9525">
              <a:solidFill>
                <a:schemeClr val="tx2"/>
              </a:solidFill>
              <a:miter lim="800000"/>
              <a:headEnd/>
              <a:tailEnd/>
            </a:ln>
          </p:spPr>
          <p:txBody>
            <a:bodyPr/>
            <a:lstStyle/>
            <a:p>
              <a:endParaRPr lang="en-ZA"/>
            </a:p>
          </p:txBody>
        </p:sp>
        <p:sp>
          <p:nvSpPr>
            <p:cNvPr id="1373277" name="Line 93"/>
            <p:cNvSpPr>
              <a:spLocks noChangeShapeType="1"/>
            </p:cNvSpPr>
            <p:nvPr/>
          </p:nvSpPr>
          <p:spPr bwMode="auto">
            <a:xfrm flipH="1" flipV="1">
              <a:off x="3819" y="1940"/>
              <a:ext cx="21" cy="22"/>
            </a:xfrm>
            <a:prstGeom prst="line">
              <a:avLst/>
            </a:prstGeom>
            <a:noFill/>
            <a:ln w="11113">
              <a:solidFill>
                <a:schemeClr val="tx2"/>
              </a:solidFill>
              <a:round/>
              <a:headEnd/>
              <a:tailEnd/>
            </a:ln>
          </p:spPr>
          <p:txBody>
            <a:bodyPr/>
            <a:lstStyle/>
            <a:p>
              <a:endParaRPr lang="en-ZA"/>
            </a:p>
          </p:txBody>
        </p:sp>
        <p:sp>
          <p:nvSpPr>
            <p:cNvPr id="1373278" name="Line 94"/>
            <p:cNvSpPr>
              <a:spLocks noChangeShapeType="1"/>
            </p:cNvSpPr>
            <p:nvPr/>
          </p:nvSpPr>
          <p:spPr bwMode="auto">
            <a:xfrm>
              <a:off x="3840" y="1962"/>
              <a:ext cx="20" cy="21"/>
            </a:xfrm>
            <a:prstGeom prst="line">
              <a:avLst/>
            </a:prstGeom>
            <a:noFill/>
            <a:ln w="11113">
              <a:solidFill>
                <a:schemeClr val="tx2"/>
              </a:solidFill>
              <a:round/>
              <a:headEnd/>
              <a:tailEnd/>
            </a:ln>
          </p:spPr>
          <p:txBody>
            <a:bodyPr/>
            <a:lstStyle/>
            <a:p>
              <a:endParaRPr lang="en-ZA"/>
            </a:p>
          </p:txBody>
        </p:sp>
        <p:sp>
          <p:nvSpPr>
            <p:cNvPr id="1373279" name="Line 95"/>
            <p:cNvSpPr>
              <a:spLocks noChangeShapeType="1"/>
            </p:cNvSpPr>
            <p:nvPr/>
          </p:nvSpPr>
          <p:spPr bwMode="auto">
            <a:xfrm flipH="1">
              <a:off x="3819" y="1962"/>
              <a:ext cx="21" cy="21"/>
            </a:xfrm>
            <a:prstGeom prst="line">
              <a:avLst/>
            </a:prstGeom>
            <a:noFill/>
            <a:ln w="11113">
              <a:solidFill>
                <a:schemeClr val="tx2"/>
              </a:solidFill>
              <a:round/>
              <a:headEnd/>
              <a:tailEnd/>
            </a:ln>
          </p:spPr>
          <p:txBody>
            <a:bodyPr/>
            <a:lstStyle/>
            <a:p>
              <a:endParaRPr lang="en-ZA"/>
            </a:p>
          </p:txBody>
        </p:sp>
        <p:sp>
          <p:nvSpPr>
            <p:cNvPr id="1373280" name="Line 96"/>
            <p:cNvSpPr>
              <a:spLocks noChangeShapeType="1"/>
            </p:cNvSpPr>
            <p:nvPr/>
          </p:nvSpPr>
          <p:spPr bwMode="auto">
            <a:xfrm flipV="1">
              <a:off x="3840" y="1940"/>
              <a:ext cx="20" cy="22"/>
            </a:xfrm>
            <a:prstGeom prst="line">
              <a:avLst/>
            </a:prstGeom>
            <a:noFill/>
            <a:ln w="11113">
              <a:solidFill>
                <a:schemeClr val="tx2"/>
              </a:solidFill>
              <a:round/>
              <a:headEnd/>
              <a:tailEnd/>
            </a:ln>
          </p:spPr>
          <p:txBody>
            <a:bodyPr/>
            <a:lstStyle/>
            <a:p>
              <a:endParaRPr lang="en-ZA"/>
            </a:p>
          </p:txBody>
        </p:sp>
        <p:sp>
          <p:nvSpPr>
            <p:cNvPr id="1373281" name="Rectangle 97"/>
            <p:cNvSpPr>
              <a:spLocks noChangeArrowheads="1"/>
            </p:cNvSpPr>
            <p:nvPr/>
          </p:nvSpPr>
          <p:spPr bwMode="auto">
            <a:xfrm>
              <a:off x="4437" y="1876"/>
              <a:ext cx="48" cy="50"/>
            </a:xfrm>
            <a:prstGeom prst="rect">
              <a:avLst/>
            </a:prstGeom>
            <a:solidFill>
              <a:schemeClr val="tx2"/>
            </a:solidFill>
            <a:ln w="9525">
              <a:solidFill>
                <a:schemeClr val="tx2"/>
              </a:solidFill>
              <a:miter lim="800000"/>
              <a:headEnd/>
              <a:tailEnd/>
            </a:ln>
          </p:spPr>
          <p:txBody>
            <a:bodyPr/>
            <a:lstStyle/>
            <a:p>
              <a:endParaRPr lang="en-ZA"/>
            </a:p>
          </p:txBody>
        </p:sp>
        <p:sp>
          <p:nvSpPr>
            <p:cNvPr id="1373282" name="Line 98"/>
            <p:cNvSpPr>
              <a:spLocks noChangeShapeType="1"/>
            </p:cNvSpPr>
            <p:nvPr/>
          </p:nvSpPr>
          <p:spPr bwMode="auto">
            <a:xfrm flipH="1" flipV="1">
              <a:off x="4437" y="1876"/>
              <a:ext cx="21" cy="21"/>
            </a:xfrm>
            <a:prstGeom prst="line">
              <a:avLst/>
            </a:prstGeom>
            <a:noFill/>
            <a:ln w="11113">
              <a:solidFill>
                <a:schemeClr val="tx2"/>
              </a:solidFill>
              <a:round/>
              <a:headEnd/>
              <a:tailEnd/>
            </a:ln>
          </p:spPr>
          <p:txBody>
            <a:bodyPr/>
            <a:lstStyle/>
            <a:p>
              <a:endParaRPr lang="en-ZA"/>
            </a:p>
          </p:txBody>
        </p:sp>
        <p:sp>
          <p:nvSpPr>
            <p:cNvPr id="1373283" name="Line 99"/>
            <p:cNvSpPr>
              <a:spLocks noChangeShapeType="1"/>
            </p:cNvSpPr>
            <p:nvPr/>
          </p:nvSpPr>
          <p:spPr bwMode="auto">
            <a:xfrm>
              <a:off x="4458" y="1897"/>
              <a:ext cx="20" cy="22"/>
            </a:xfrm>
            <a:prstGeom prst="line">
              <a:avLst/>
            </a:prstGeom>
            <a:noFill/>
            <a:ln w="11113">
              <a:solidFill>
                <a:schemeClr val="tx2"/>
              </a:solidFill>
              <a:round/>
              <a:headEnd/>
              <a:tailEnd/>
            </a:ln>
          </p:spPr>
          <p:txBody>
            <a:bodyPr/>
            <a:lstStyle/>
            <a:p>
              <a:endParaRPr lang="en-ZA"/>
            </a:p>
          </p:txBody>
        </p:sp>
        <p:sp>
          <p:nvSpPr>
            <p:cNvPr id="1373284" name="Line 100"/>
            <p:cNvSpPr>
              <a:spLocks noChangeShapeType="1"/>
            </p:cNvSpPr>
            <p:nvPr/>
          </p:nvSpPr>
          <p:spPr bwMode="auto">
            <a:xfrm flipH="1">
              <a:off x="4437" y="1897"/>
              <a:ext cx="21" cy="22"/>
            </a:xfrm>
            <a:prstGeom prst="line">
              <a:avLst/>
            </a:prstGeom>
            <a:noFill/>
            <a:ln w="11113">
              <a:solidFill>
                <a:schemeClr val="tx2"/>
              </a:solidFill>
              <a:round/>
              <a:headEnd/>
              <a:tailEnd/>
            </a:ln>
          </p:spPr>
          <p:txBody>
            <a:bodyPr/>
            <a:lstStyle/>
            <a:p>
              <a:endParaRPr lang="en-ZA"/>
            </a:p>
          </p:txBody>
        </p:sp>
        <p:sp>
          <p:nvSpPr>
            <p:cNvPr id="1373285" name="Line 101"/>
            <p:cNvSpPr>
              <a:spLocks noChangeShapeType="1"/>
            </p:cNvSpPr>
            <p:nvPr/>
          </p:nvSpPr>
          <p:spPr bwMode="auto">
            <a:xfrm flipV="1">
              <a:off x="4458" y="1876"/>
              <a:ext cx="20" cy="21"/>
            </a:xfrm>
            <a:prstGeom prst="line">
              <a:avLst/>
            </a:prstGeom>
            <a:noFill/>
            <a:ln w="11113">
              <a:solidFill>
                <a:schemeClr val="tx2"/>
              </a:solidFill>
              <a:round/>
              <a:headEnd/>
              <a:tailEnd/>
            </a:ln>
          </p:spPr>
          <p:txBody>
            <a:bodyPr/>
            <a:lstStyle/>
            <a:p>
              <a:endParaRPr lang="en-ZA"/>
            </a:p>
          </p:txBody>
        </p:sp>
        <p:sp>
          <p:nvSpPr>
            <p:cNvPr id="1373286" name="Rectangle 102"/>
            <p:cNvSpPr>
              <a:spLocks noChangeArrowheads="1"/>
            </p:cNvSpPr>
            <p:nvPr/>
          </p:nvSpPr>
          <p:spPr bwMode="auto">
            <a:xfrm>
              <a:off x="5062" y="1919"/>
              <a:ext cx="48" cy="50"/>
            </a:xfrm>
            <a:prstGeom prst="rect">
              <a:avLst/>
            </a:prstGeom>
            <a:solidFill>
              <a:schemeClr val="tx2"/>
            </a:solidFill>
            <a:ln w="9525">
              <a:solidFill>
                <a:schemeClr val="tx2"/>
              </a:solidFill>
              <a:miter lim="800000"/>
              <a:headEnd/>
              <a:tailEnd/>
            </a:ln>
          </p:spPr>
          <p:txBody>
            <a:bodyPr/>
            <a:lstStyle/>
            <a:p>
              <a:endParaRPr lang="en-ZA"/>
            </a:p>
          </p:txBody>
        </p:sp>
        <p:sp>
          <p:nvSpPr>
            <p:cNvPr id="1373287" name="Line 103"/>
            <p:cNvSpPr>
              <a:spLocks noChangeShapeType="1"/>
            </p:cNvSpPr>
            <p:nvPr/>
          </p:nvSpPr>
          <p:spPr bwMode="auto">
            <a:xfrm flipH="1" flipV="1">
              <a:off x="5062" y="1919"/>
              <a:ext cx="21" cy="21"/>
            </a:xfrm>
            <a:prstGeom prst="line">
              <a:avLst/>
            </a:prstGeom>
            <a:noFill/>
            <a:ln w="11113">
              <a:solidFill>
                <a:schemeClr val="tx2"/>
              </a:solidFill>
              <a:round/>
              <a:headEnd/>
              <a:tailEnd/>
            </a:ln>
          </p:spPr>
          <p:txBody>
            <a:bodyPr/>
            <a:lstStyle/>
            <a:p>
              <a:endParaRPr lang="en-ZA"/>
            </a:p>
          </p:txBody>
        </p:sp>
        <p:sp>
          <p:nvSpPr>
            <p:cNvPr id="1373288" name="Line 104"/>
            <p:cNvSpPr>
              <a:spLocks noChangeShapeType="1"/>
            </p:cNvSpPr>
            <p:nvPr/>
          </p:nvSpPr>
          <p:spPr bwMode="auto">
            <a:xfrm>
              <a:off x="5083" y="1940"/>
              <a:ext cx="20" cy="22"/>
            </a:xfrm>
            <a:prstGeom prst="line">
              <a:avLst/>
            </a:prstGeom>
            <a:noFill/>
            <a:ln w="11113">
              <a:solidFill>
                <a:schemeClr val="tx2"/>
              </a:solidFill>
              <a:round/>
              <a:headEnd/>
              <a:tailEnd/>
            </a:ln>
          </p:spPr>
          <p:txBody>
            <a:bodyPr/>
            <a:lstStyle/>
            <a:p>
              <a:endParaRPr lang="en-ZA"/>
            </a:p>
          </p:txBody>
        </p:sp>
        <p:sp>
          <p:nvSpPr>
            <p:cNvPr id="1373289" name="Line 105"/>
            <p:cNvSpPr>
              <a:spLocks noChangeShapeType="1"/>
            </p:cNvSpPr>
            <p:nvPr/>
          </p:nvSpPr>
          <p:spPr bwMode="auto">
            <a:xfrm flipH="1">
              <a:off x="5062" y="1940"/>
              <a:ext cx="21" cy="22"/>
            </a:xfrm>
            <a:prstGeom prst="line">
              <a:avLst/>
            </a:prstGeom>
            <a:noFill/>
            <a:ln w="11113">
              <a:solidFill>
                <a:schemeClr val="tx2"/>
              </a:solidFill>
              <a:round/>
              <a:headEnd/>
              <a:tailEnd/>
            </a:ln>
          </p:spPr>
          <p:txBody>
            <a:bodyPr/>
            <a:lstStyle/>
            <a:p>
              <a:endParaRPr lang="en-ZA"/>
            </a:p>
          </p:txBody>
        </p:sp>
        <p:sp>
          <p:nvSpPr>
            <p:cNvPr id="1373290" name="Line 106"/>
            <p:cNvSpPr>
              <a:spLocks noChangeShapeType="1"/>
            </p:cNvSpPr>
            <p:nvPr/>
          </p:nvSpPr>
          <p:spPr bwMode="auto">
            <a:xfrm flipV="1">
              <a:off x="5083" y="1919"/>
              <a:ext cx="20" cy="21"/>
            </a:xfrm>
            <a:prstGeom prst="line">
              <a:avLst/>
            </a:prstGeom>
            <a:noFill/>
            <a:ln w="11113">
              <a:solidFill>
                <a:schemeClr val="tx2"/>
              </a:solidFill>
              <a:round/>
              <a:headEnd/>
              <a:tailEnd/>
            </a:ln>
          </p:spPr>
          <p:txBody>
            <a:bodyPr/>
            <a:lstStyle/>
            <a:p>
              <a:endParaRPr lang="en-ZA"/>
            </a:p>
          </p:txBody>
        </p:sp>
        <p:sp>
          <p:nvSpPr>
            <p:cNvPr id="1373291" name="Freeform 107"/>
            <p:cNvSpPr>
              <a:spLocks/>
            </p:cNvSpPr>
            <p:nvPr/>
          </p:nvSpPr>
          <p:spPr bwMode="auto">
            <a:xfrm>
              <a:off x="1164" y="2339"/>
              <a:ext cx="68" cy="72"/>
            </a:xfrm>
            <a:custGeom>
              <a:avLst/>
              <a:gdLst/>
              <a:ahLst/>
              <a:cxnLst>
                <a:cxn ang="0">
                  <a:pos x="34" y="0"/>
                </a:cxn>
                <a:cxn ang="0">
                  <a:pos x="68" y="36"/>
                </a:cxn>
                <a:cxn ang="0">
                  <a:pos x="34" y="72"/>
                </a:cxn>
                <a:cxn ang="0">
                  <a:pos x="0" y="36"/>
                </a:cxn>
                <a:cxn ang="0">
                  <a:pos x="34" y="0"/>
                </a:cxn>
              </a:cxnLst>
              <a:rect l="0" t="0" r="r" b="b"/>
              <a:pathLst>
                <a:path w="68" h="72">
                  <a:moveTo>
                    <a:pt x="34" y="0"/>
                  </a:moveTo>
                  <a:lnTo>
                    <a:pt x="68" y="36"/>
                  </a:lnTo>
                  <a:lnTo>
                    <a:pt x="34" y="72"/>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2" name="Freeform 108"/>
            <p:cNvSpPr>
              <a:spLocks/>
            </p:cNvSpPr>
            <p:nvPr/>
          </p:nvSpPr>
          <p:spPr bwMode="auto">
            <a:xfrm>
              <a:off x="1320" y="2403"/>
              <a:ext cx="68" cy="72"/>
            </a:xfrm>
            <a:custGeom>
              <a:avLst/>
              <a:gdLst/>
              <a:ahLst/>
              <a:cxnLst>
                <a:cxn ang="0">
                  <a:pos x="34" y="0"/>
                </a:cxn>
                <a:cxn ang="0">
                  <a:pos x="68" y="36"/>
                </a:cxn>
                <a:cxn ang="0">
                  <a:pos x="34" y="72"/>
                </a:cxn>
                <a:cxn ang="0">
                  <a:pos x="0" y="36"/>
                </a:cxn>
                <a:cxn ang="0">
                  <a:pos x="34" y="0"/>
                </a:cxn>
              </a:cxnLst>
              <a:rect l="0" t="0" r="r" b="b"/>
              <a:pathLst>
                <a:path w="68" h="72">
                  <a:moveTo>
                    <a:pt x="34" y="0"/>
                  </a:moveTo>
                  <a:lnTo>
                    <a:pt x="68" y="36"/>
                  </a:lnTo>
                  <a:lnTo>
                    <a:pt x="34" y="72"/>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3" name="Freeform 109"/>
            <p:cNvSpPr>
              <a:spLocks/>
            </p:cNvSpPr>
            <p:nvPr/>
          </p:nvSpPr>
          <p:spPr bwMode="auto">
            <a:xfrm>
              <a:off x="1476" y="2190"/>
              <a:ext cx="68" cy="71"/>
            </a:xfrm>
            <a:custGeom>
              <a:avLst/>
              <a:gdLst/>
              <a:ahLst/>
              <a:cxnLst>
                <a:cxn ang="0">
                  <a:pos x="34" y="0"/>
                </a:cxn>
                <a:cxn ang="0">
                  <a:pos x="68" y="35"/>
                </a:cxn>
                <a:cxn ang="0">
                  <a:pos x="34" y="71"/>
                </a:cxn>
                <a:cxn ang="0">
                  <a:pos x="0" y="35"/>
                </a:cxn>
                <a:cxn ang="0">
                  <a:pos x="34" y="0"/>
                </a:cxn>
              </a:cxnLst>
              <a:rect l="0" t="0" r="r" b="b"/>
              <a:pathLst>
                <a:path w="68" h="71">
                  <a:moveTo>
                    <a:pt x="34" y="0"/>
                  </a:moveTo>
                  <a:lnTo>
                    <a:pt x="68" y="35"/>
                  </a:lnTo>
                  <a:lnTo>
                    <a:pt x="34" y="71"/>
                  </a:lnTo>
                  <a:lnTo>
                    <a:pt x="0" y="35"/>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4" name="Freeform 110"/>
            <p:cNvSpPr>
              <a:spLocks/>
            </p:cNvSpPr>
            <p:nvPr/>
          </p:nvSpPr>
          <p:spPr bwMode="auto">
            <a:xfrm>
              <a:off x="1633" y="2154"/>
              <a:ext cx="68" cy="71"/>
            </a:xfrm>
            <a:custGeom>
              <a:avLst/>
              <a:gdLst/>
              <a:ahLst/>
              <a:cxnLst>
                <a:cxn ang="0">
                  <a:pos x="34" y="0"/>
                </a:cxn>
                <a:cxn ang="0">
                  <a:pos x="68" y="36"/>
                </a:cxn>
                <a:cxn ang="0">
                  <a:pos x="34" y="71"/>
                </a:cxn>
                <a:cxn ang="0">
                  <a:pos x="0" y="36"/>
                </a:cxn>
                <a:cxn ang="0">
                  <a:pos x="34" y="0"/>
                </a:cxn>
              </a:cxnLst>
              <a:rect l="0" t="0" r="r" b="b"/>
              <a:pathLst>
                <a:path w="68" h="71">
                  <a:moveTo>
                    <a:pt x="34" y="0"/>
                  </a:moveTo>
                  <a:lnTo>
                    <a:pt x="68" y="36"/>
                  </a:lnTo>
                  <a:lnTo>
                    <a:pt x="34" y="71"/>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5" name="Freeform 111"/>
            <p:cNvSpPr>
              <a:spLocks/>
            </p:cNvSpPr>
            <p:nvPr/>
          </p:nvSpPr>
          <p:spPr bwMode="auto">
            <a:xfrm>
              <a:off x="1789" y="2090"/>
              <a:ext cx="68" cy="71"/>
            </a:xfrm>
            <a:custGeom>
              <a:avLst/>
              <a:gdLst/>
              <a:ahLst/>
              <a:cxnLst>
                <a:cxn ang="0">
                  <a:pos x="34" y="0"/>
                </a:cxn>
                <a:cxn ang="0">
                  <a:pos x="68" y="35"/>
                </a:cxn>
                <a:cxn ang="0">
                  <a:pos x="34" y="71"/>
                </a:cxn>
                <a:cxn ang="0">
                  <a:pos x="0" y="35"/>
                </a:cxn>
                <a:cxn ang="0">
                  <a:pos x="34" y="0"/>
                </a:cxn>
              </a:cxnLst>
              <a:rect l="0" t="0" r="r" b="b"/>
              <a:pathLst>
                <a:path w="68" h="71">
                  <a:moveTo>
                    <a:pt x="34" y="0"/>
                  </a:moveTo>
                  <a:lnTo>
                    <a:pt x="68" y="35"/>
                  </a:lnTo>
                  <a:lnTo>
                    <a:pt x="34" y="71"/>
                  </a:lnTo>
                  <a:lnTo>
                    <a:pt x="0" y="35"/>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6" name="Freeform 112"/>
            <p:cNvSpPr>
              <a:spLocks/>
            </p:cNvSpPr>
            <p:nvPr/>
          </p:nvSpPr>
          <p:spPr bwMode="auto">
            <a:xfrm>
              <a:off x="1945" y="2076"/>
              <a:ext cx="68" cy="71"/>
            </a:xfrm>
            <a:custGeom>
              <a:avLst/>
              <a:gdLst/>
              <a:ahLst/>
              <a:cxnLst>
                <a:cxn ang="0">
                  <a:pos x="34" y="0"/>
                </a:cxn>
                <a:cxn ang="0">
                  <a:pos x="68" y="35"/>
                </a:cxn>
                <a:cxn ang="0">
                  <a:pos x="34" y="71"/>
                </a:cxn>
                <a:cxn ang="0">
                  <a:pos x="0" y="35"/>
                </a:cxn>
                <a:cxn ang="0">
                  <a:pos x="34" y="0"/>
                </a:cxn>
              </a:cxnLst>
              <a:rect l="0" t="0" r="r" b="b"/>
              <a:pathLst>
                <a:path w="68" h="71">
                  <a:moveTo>
                    <a:pt x="34" y="0"/>
                  </a:moveTo>
                  <a:lnTo>
                    <a:pt x="68" y="35"/>
                  </a:lnTo>
                  <a:lnTo>
                    <a:pt x="34" y="71"/>
                  </a:lnTo>
                  <a:lnTo>
                    <a:pt x="0" y="35"/>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7" name="Freeform 113"/>
            <p:cNvSpPr>
              <a:spLocks/>
            </p:cNvSpPr>
            <p:nvPr/>
          </p:nvSpPr>
          <p:spPr bwMode="auto">
            <a:xfrm>
              <a:off x="2251" y="1890"/>
              <a:ext cx="68" cy="72"/>
            </a:xfrm>
            <a:custGeom>
              <a:avLst/>
              <a:gdLst/>
              <a:ahLst/>
              <a:cxnLst>
                <a:cxn ang="0">
                  <a:pos x="34" y="0"/>
                </a:cxn>
                <a:cxn ang="0">
                  <a:pos x="68" y="36"/>
                </a:cxn>
                <a:cxn ang="0">
                  <a:pos x="34" y="72"/>
                </a:cxn>
                <a:cxn ang="0">
                  <a:pos x="0" y="36"/>
                </a:cxn>
                <a:cxn ang="0">
                  <a:pos x="34" y="0"/>
                </a:cxn>
              </a:cxnLst>
              <a:rect l="0" t="0" r="r" b="b"/>
              <a:pathLst>
                <a:path w="68" h="72">
                  <a:moveTo>
                    <a:pt x="34" y="0"/>
                  </a:moveTo>
                  <a:lnTo>
                    <a:pt x="68" y="36"/>
                  </a:lnTo>
                  <a:lnTo>
                    <a:pt x="34" y="72"/>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8" name="Freeform 114"/>
            <p:cNvSpPr>
              <a:spLocks/>
            </p:cNvSpPr>
            <p:nvPr/>
          </p:nvSpPr>
          <p:spPr bwMode="auto">
            <a:xfrm>
              <a:off x="2563" y="1791"/>
              <a:ext cx="68" cy="71"/>
            </a:xfrm>
            <a:custGeom>
              <a:avLst/>
              <a:gdLst/>
              <a:ahLst/>
              <a:cxnLst>
                <a:cxn ang="0">
                  <a:pos x="34" y="0"/>
                </a:cxn>
                <a:cxn ang="0">
                  <a:pos x="68" y="35"/>
                </a:cxn>
                <a:cxn ang="0">
                  <a:pos x="34" y="71"/>
                </a:cxn>
                <a:cxn ang="0">
                  <a:pos x="0" y="35"/>
                </a:cxn>
                <a:cxn ang="0">
                  <a:pos x="34" y="0"/>
                </a:cxn>
              </a:cxnLst>
              <a:rect l="0" t="0" r="r" b="b"/>
              <a:pathLst>
                <a:path w="68" h="71">
                  <a:moveTo>
                    <a:pt x="34" y="0"/>
                  </a:moveTo>
                  <a:lnTo>
                    <a:pt x="68" y="35"/>
                  </a:lnTo>
                  <a:lnTo>
                    <a:pt x="34" y="71"/>
                  </a:lnTo>
                  <a:lnTo>
                    <a:pt x="0" y="35"/>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299" name="Freeform 115"/>
            <p:cNvSpPr>
              <a:spLocks/>
            </p:cNvSpPr>
            <p:nvPr/>
          </p:nvSpPr>
          <p:spPr bwMode="auto">
            <a:xfrm>
              <a:off x="2875" y="1705"/>
              <a:ext cx="68" cy="71"/>
            </a:xfrm>
            <a:custGeom>
              <a:avLst/>
              <a:gdLst/>
              <a:ahLst/>
              <a:cxnLst>
                <a:cxn ang="0">
                  <a:pos x="34" y="0"/>
                </a:cxn>
                <a:cxn ang="0">
                  <a:pos x="68" y="36"/>
                </a:cxn>
                <a:cxn ang="0">
                  <a:pos x="34" y="71"/>
                </a:cxn>
                <a:cxn ang="0">
                  <a:pos x="0" y="36"/>
                </a:cxn>
                <a:cxn ang="0">
                  <a:pos x="34" y="0"/>
                </a:cxn>
              </a:cxnLst>
              <a:rect l="0" t="0" r="r" b="b"/>
              <a:pathLst>
                <a:path w="68" h="71">
                  <a:moveTo>
                    <a:pt x="34" y="0"/>
                  </a:moveTo>
                  <a:lnTo>
                    <a:pt x="68" y="36"/>
                  </a:lnTo>
                  <a:lnTo>
                    <a:pt x="34" y="71"/>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300" name="Freeform 116"/>
            <p:cNvSpPr>
              <a:spLocks/>
            </p:cNvSpPr>
            <p:nvPr/>
          </p:nvSpPr>
          <p:spPr bwMode="auto">
            <a:xfrm>
              <a:off x="3181" y="1662"/>
              <a:ext cx="68" cy="72"/>
            </a:xfrm>
            <a:custGeom>
              <a:avLst/>
              <a:gdLst/>
              <a:ahLst/>
              <a:cxnLst>
                <a:cxn ang="0">
                  <a:pos x="34" y="0"/>
                </a:cxn>
                <a:cxn ang="0">
                  <a:pos x="68" y="36"/>
                </a:cxn>
                <a:cxn ang="0">
                  <a:pos x="34" y="72"/>
                </a:cxn>
                <a:cxn ang="0">
                  <a:pos x="0" y="36"/>
                </a:cxn>
                <a:cxn ang="0">
                  <a:pos x="34" y="0"/>
                </a:cxn>
              </a:cxnLst>
              <a:rect l="0" t="0" r="r" b="b"/>
              <a:pathLst>
                <a:path w="68" h="72">
                  <a:moveTo>
                    <a:pt x="34" y="0"/>
                  </a:moveTo>
                  <a:lnTo>
                    <a:pt x="68" y="36"/>
                  </a:lnTo>
                  <a:lnTo>
                    <a:pt x="34" y="72"/>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301" name="Freeform 117"/>
            <p:cNvSpPr>
              <a:spLocks/>
            </p:cNvSpPr>
            <p:nvPr/>
          </p:nvSpPr>
          <p:spPr bwMode="auto">
            <a:xfrm>
              <a:off x="3806" y="1420"/>
              <a:ext cx="68" cy="71"/>
            </a:xfrm>
            <a:custGeom>
              <a:avLst/>
              <a:gdLst/>
              <a:ahLst/>
              <a:cxnLst>
                <a:cxn ang="0">
                  <a:pos x="34" y="0"/>
                </a:cxn>
                <a:cxn ang="0">
                  <a:pos x="68" y="36"/>
                </a:cxn>
                <a:cxn ang="0">
                  <a:pos x="34" y="71"/>
                </a:cxn>
                <a:cxn ang="0">
                  <a:pos x="0" y="36"/>
                </a:cxn>
                <a:cxn ang="0">
                  <a:pos x="34" y="0"/>
                </a:cxn>
              </a:cxnLst>
              <a:rect l="0" t="0" r="r" b="b"/>
              <a:pathLst>
                <a:path w="68" h="71">
                  <a:moveTo>
                    <a:pt x="34" y="0"/>
                  </a:moveTo>
                  <a:lnTo>
                    <a:pt x="68" y="36"/>
                  </a:lnTo>
                  <a:lnTo>
                    <a:pt x="34" y="71"/>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302" name="Freeform 118"/>
            <p:cNvSpPr>
              <a:spLocks/>
            </p:cNvSpPr>
            <p:nvPr/>
          </p:nvSpPr>
          <p:spPr bwMode="auto">
            <a:xfrm>
              <a:off x="4424" y="1334"/>
              <a:ext cx="68" cy="72"/>
            </a:xfrm>
            <a:custGeom>
              <a:avLst/>
              <a:gdLst/>
              <a:ahLst/>
              <a:cxnLst>
                <a:cxn ang="0">
                  <a:pos x="34" y="0"/>
                </a:cxn>
                <a:cxn ang="0">
                  <a:pos x="68" y="36"/>
                </a:cxn>
                <a:cxn ang="0">
                  <a:pos x="34" y="72"/>
                </a:cxn>
                <a:cxn ang="0">
                  <a:pos x="0" y="36"/>
                </a:cxn>
                <a:cxn ang="0">
                  <a:pos x="34" y="0"/>
                </a:cxn>
              </a:cxnLst>
              <a:rect l="0" t="0" r="r" b="b"/>
              <a:pathLst>
                <a:path w="68" h="72">
                  <a:moveTo>
                    <a:pt x="34" y="0"/>
                  </a:moveTo>
                  <a:lnTo>
                    <a:pt x="68" y="36"/>
                  </a:lnTo>
                  <a:lnTo>
                    <a:pt x="34" y="72"/>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303" name="Freeform 119"/>
            <p:cNvSpPr>
              <a:spLocks/>
            </p:cNvSpPr>
            <p:nvPr/>
          </p:nvSpPr>
          <p:spPr bwMode="auto">
            <a:xfrm>
              <a:off x="5049" y="1320"/>
              <a:ext cx="68" cy="71"/>
            </a:xfrm>
            <a:custGeom>
              <a:avLst/>
              <a:gdLst/>
              <a:ahLst/>
              <a:cxnLst>
                <a:cxn ang="0">
                  <a:pos x="34" y="0"/>
                </a:cxn>
                <a:cxn ang="0">
                  <a:pos x="68" y="36"/>
                </a:cxn>
                <a:cxn ang="0">
                  <a:pos x="34" y="71"/>
                </a:cxn>
                <a:cxn ang="0">
                  <a:pos x="0" y="36"/>
                </a:cxn>
                <a:cxn ang="0">
                  <a:pos x="34" y="0"/>
                </a:cxn>
              </a:cxnLst>
              <a:rect l="0" t="0" r="r" b="b"/>
              <a:pathLst>
                <a:path w="68" h="71">
                  <a:moveTo>
                    <a:pt x="34" y="0"/>
                  </a:moveTo>
                  <a:lnTo>
                    <a:pt x="68" y="36"/>
                  </a:lnTo>
                  <a:lnTo>
                    <a:pt x="34" y="71"/>
                  </a:lnTo>
                  <a:lnTo>
                    <a:pt x="0" y="36"/>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304" name="Rectangle 120"/>
            <p:cNvSpPr>
              <a:spLocks noChangeArrowheads="1"/>
            </p:cNvSpPr>
            <p:nvPr/>
          </p:nvSpPr>
          <p:spPr bwMode="auto">
            <a:xfrm>
              <a:off x="872" y="3266"/>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80</a:t>
              </a:r>
            </a:p>
          </p:txBody>
        </p:sp>
        <p:sp>
          <p:nvSpPr>
            <p:cNvPr id="1373305" name="Rectangle 121"/>
            <p:cNvSpPr>
              <a:spLocks noChangeArrowheads="1"/>
            </p:cNvSpPr>
            <p:nvPr/>
          </p:nvSpPr>
          <p:spPr bwMode="auto">
            <a:xfrm>
              <a:off x="872" y="288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81</a:t>
              </a:r>
            </a:p>
          </p:txBody>
        </p:sp>
        <p:sp>
          <p:nvSpPr>
            <p:cNvPr id="1373306" name="Rectangle 122"/>
            <p:cNvSpPr>
              <a:spLocks noChangeArrowheads="1"/>
            </p:cNvSpPr>
            <p:nvPr/>
          </p:nvSpPr>
          <p:spPr bwMode="auto">
            <a:xfrm>
              <a:off x="872" y="2496"/>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82</a:t>
              </a:r>
            </a:p>
          </p:txBody>
        </p:sp>
        <p:sp>
          <p:nvSpPr>
            <p:cNvPr id="1373307" name="Rectangle 123"/>
            <p:cNvSpPr>
              <a:spLocks noChangeArrowheads="1"/>
            </p:cNvSpPr>
            <p:nvPr/>
          </p:nvSpPr>
          <p:spPr bwMode="auto">
            <a:xfrm>
              <a:off x="872" y="2118"/>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83</a:t>
              </a:r>
            </a:p>
          </p:txBody>
        </p:sp>
        <p:sp>
          <p:nvSpPr>
            <p:cNvPr id="1373308" name="Rectangle 124"/>
            <p:cNvSpPr>
              <a:spLocks noChangeArrowheads="1"/>
            </p:cNvSpPr>
            <p:nvPr/>
          </p:nvSpPr>
          <p:spPr bwMode="auto">
            <a:xfrm>
              <a:off x="872" y="1734"/>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84</a:t>
              </a:r>
            </a:p>
          </p:txBody>
        </p:sp>
        <p:sp>
          <p:nvSpPr>
            <p:cNvPr id="1373309" name="Rectangle 125"/>
            <p:cNvSpPr>
              <a:spLocks noChangeArrowheads="1"/>
            </p:cNvSpPr>
            <p:nvPr/>
          </p:nvSpPr>
          <p:spPr bwMode="auto">
            <a:xfrm>
              <a:off x="872" y="1349"/>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85</a:t>
              </a:r>
            </a:p>
          </p:txBody>
        </p:sp>
        <p:sp>
          <p:nvSpPr>
            <p:cNvPr id="1373310" name="Rectangle 126"/>
            <p:cNvSpPr>
              <a:spLocks noChangeArrowheads="1"/>
            </p:cNvSpPr>
            <p:nvPr/>
          </p:nvSpPr>
          <p:spPr bwMode="auto">
            <a:xfrm>
              <a:off x="872" y="964"/>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86</a:t>
              </a:r>
            </a:p>
          </p:txBody>
        </p:sp>
        <p:sp>
          <p:nvSpPr>
            <p:cNvPr id="1373311" name="Rectangle 127"/>
            <p:cNvSpPr>
              <a:spLocks noChangeArrowheads="1"/>
            </p:cNvSpPr>
            <p:nvPr/>
          </p:nvSpPr>
          <p:spPr bwMode="auto">
            <a:xfrm>
              <a:off x="1150" y="3451"/>
              <a:ext cx="139"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-2</a:t>
              </a:r>
            </a:p>
          </p:txBody>
        </p:sp>
        <p:sp>
          <p:nvSpPr>
            <p:cNvPr id="1373312" name="Rectangle 128"/>
            <p:cNvSpPr>
              <a:spLocks noChangeArrowheads="1"/>
            </p:cNvSpPr>
            <p:nvPr/>
          </p:nvSpPr>
          <p:spPr bwMode="auto">
            <a:xfrm>
              <a:off x="1483" y="3451"/>
              <a:ext cx="81"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a:t>
              </a:r>
            </a:p>
          </p:txBody>
        </p:sp>
        <p:sp>
          <p:nvSpPr>
            <p:cNvPr id="1373313" name="Rectangle 129"/>
            <p:cNvSpPr>
              <a:spLocks noChangeArrowheads="1"/>
            </p:cNvSpPr>
            <p:nvPr/>
          </p:nvSpPr>
          <p:spPr bwMode="auto">
            <a:xfrm>
              <a:off x="1796" y="3451"/>
              <a:ext cx="81"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3</a:t>
              </a:r>
            </a:p>
          </p:txBody>
        </p:sp>
        <p:sp>
          <p:nvSpPr>
            <p:cNvPr id="1373314" name="Rectangle 130"/>
            <p:cNvSpPr>
              <a:spLocks noChangeArrowheads="1"/>
            </p:cNvSpPr>
            <p:nvPr/>
          </p:nvSpPr>
          <p:spPr bwMode="auto">
            <a:xfrm>
              <a:off x="2108" y="3451"/>
              <a:ext cx="81"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5</a:t>
              </a:r>
            </a:p>
          </p:txBody>
        </p:sp>
        <p:sp>
          <p:nvSpPr>
            <p:cNvPr id="1373315" name="Rectangle 131"/>
            <p:cNvSpPr>
              <a:spLocks noChangeArrowheads="1"/>
            </p:cNvSpPr>
            <p:nvPr/>
          </p:nvSpPr>
          <p:spPr bwMode="auto">
            <a:xfrm>
              <a:off x="2414" y="3451"/>
              <a:ext cx="81"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7</a:t>
              </a:r>
            </a:p>
          </p:txBody>
        </p:sp>
        <p:sp>
          <p:nvSpPr>
            <p:cNvPr id="1373316" name="Rectangle 132"/>
            <p:cNvSpPr>
              <a:spLocks noChangeArrowheads="1"/>
            </p:cNvSpPr>
            <p:nvPr/>
          </p:nvSpPr>
          <p:spPr bwMode="auto">
            <a:xfrm>
              <a:off x="2726" y="3451"/>
              <a:ext cx="81"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9</a:t>
              </a:r>
            </a:p>
          </p:txBody>
        </p:sp>
        <p:sp>
          <p:nvSpPr>
            <p:cNvPr id="1373317" name="Rectangle 133"/>
            <p:cNvSpPr>
              <a:spLocks noChangeArrowheads="1"/>
            </p:cNvSpPr>
            <p:nvPr/>
          </p:nvSpPr>
          <p:spPr bwMode="auto">
            <a:xfrm>
              <a:off x="3004" y="345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11</a:t>
              </a:r>
            </a:p>
          </p:txBody>
        </p:sp>
        <p:sp>
          <p:nvSpPr>
            <p:cNvPr id="1373318" name="Rectangle 134"/>
            <p:cNvSpPr>
              <a:spLocks noChangeArrowheads="1"/>
            </p:cNvSpPr>
            <p:nvPr/>
          </p:nvSpPr>
          <p:spPr bwMode="auto">
            <a:xfrm>
              <a:off x="3310" y="345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13</a:t>
              </a:r>
            </a:p>
          </p:txBody>
        </p:sp>
        <p:sp>
          <p:nvSpPr>
            <p:cNvPr id="1373319" name="Rectangle 135"/>
            <p:cNvSpPr>
              <a:spLocks noChangeArrowheads="1"/>
            </p:cNvSpPr>
            <p:nvPr/>
          </p:nvSpPr>
          <p:spPr bwMode="auto">
            <a:xfrm>
              <a:off x="3623" y="345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15</a:t>
              </a:r>
            </a:p>
          </p:txBody>
        </p:sp>
        <p:sp>
          <p:nvSpPr>
            <p:cNvPr id="1373320" name="Rectangle 136"/>
            <p:cNvSpPr>
              <a:spLocks noChangeArrowheads="1"/>
            </p:cNvSpPr>
            <p:nvPr/>
          </p:nvSpPr>
          <p:spPr bwMode="auto">
            <a:xfrm>
              <a:off x="3935" y="345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17</a:t>
              </a:r>
            </a:p>
          </p:txBody>
        </p:sp>
        <p:sp>
          <p:nvSpPr>
            <p:cNvPr id="1373321" name="Rectangle 137"/>
            <p:cNvSpPr>
              <a:spLocks noChangeArrowheads="1"/>
            </p:cNvSpPr>
            <p:nvPr/>
          </p:nvSpPr>
          <p:spPr bwMode="auto">
            <a:xfrm>
              <a:off x="4241" y="345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19</a:t>
              </a:r>
            </a:p>
          </p:txBody>
        </p:sp>
        <p:sp>
          <p:nvSpPr>
            <p:cNvPr id="1373322" name="Rectangle 138"/>
            <p:cNvSpPr>
              <a:spLocks noChangeArrowheads="1"/>
            </p:cNvSpPr>
            <p:nvPr/>
          </p:nvSpPr>
          <p:spPr bwMode="auto">
            <a:xfrm>
              <a:off x="4553" y="345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21</a:t>
              </a:r>
            </a:p>
          </p:txBody>
        </p:sp>
        <p:sp>
          <p:nvSpPr>
            <p:cNvPr id="1373323" name="Rectangle 139"/>
            <p:cNvSpPr>
              <a:spLocks noChangeArrowheads="1"/>
            </p:cNvSpPr>
            <p:nvPr/>
          </p:nvSpPr>
          <p:spPr bwMode="auto">
            <a:xfrm>
              <a:off x="4865" y="3451"/>
              <a:ext cx="162" cy="154"/>
            </a:xfrm>
            <a:prstGeom prst="rect">
              <a:avLst/>
            </a:prstGeom>
            <a:noFill/>
            <a:ln w="9525">
              <a:noFill/>
              <a:miter lim="800000"/>
              <a:headEnd/>
              <a:tailEnd/>
            </a:ln>
          </p:spPr>
          <p:txBody>
            <a:bodyPr wrap="none" lIns="0" tIns="0" rIns="0" bIns="0">
              <a:spAutoFit/>
            </a:bodyPr>
            <a:lstStyle/>
            <a:p>
              <a:pPr eaLnBrk="0" hangingPunct="0"/>
              <a:r>
                <a:rPr lang="en-GB">
                  <a:solidFill>
                    <a:schemeClr val="tx2"/>
                  </a:solidFill>
                  <a:latin typeface="Verdana" pitchFamily="34" charset="0"/>
                </a:rPr>
                <a:t>23</a:t>
              </a:r>
            </a:p>
          </p:txBody>
        </p:sp>
        <p:sp>
          <p:nvSpPr>
            <p:cNvPr id="1373324" name="Rectangle 140"/>
            <p:cNvSpPr>
              <a:spLocks noChangeArrowheads="1"/>
            </p:cNvSpPr>
            <p:nvPr/>
          </p:nvSpPr>
          <p:spPr bwMode="auto">
            <a:xfrm>
              <a:off x="2814" y="3593"/>
              <a:ext cx="1011" cy="154"/>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Time (Weeks)</a:t>
              </a:r>
            </a:p>
          </p:txBody>
        </p:sp>
        <p:sp>
          <p:nvSpPr>
            <p:cNvPr id="1373325" name="Rectangle 141"/>
            <p:cNvSpPr>
              <a:spLocks noChangeArrowheads="1"/>
            </p:cNvSpPr>
            <p:nvPr/>
          </p:nvSpPr>
          <p:spPr bwMode="auto">
            <a:xfrm rot="16200000">
              <a:off x="287" y="1783"/>
              <a:ext cx="872" cy="154"/>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Weight (kg)</a:t>
              </a:r>
            </a:p>
          </p:txBody>
        </p:sp>
      </p:grpSp>
      <p:sp>
        <p:nvSpPr>
          <p:cNvPr id="1373326" name="Line 142"/>
          <p:cNvSpPr>
            <a:spLocks noChangeShapeType="1"/>
          </p:cNvSpPr>
          <p:nvPr/>
        </p:nvSpPr>
        <p:spPr bwMode="auto">
          <a:xfrm>
            <a:off x="6453188" y="1503363"/>
            <a:ext cx="312737" cy="1587"/>
          </a:xfrm>
          <a:prstGeom prst="line">
            <a:avLst/>
          </a:prstGeom>
          <a:noFill/>
          <a:ln w="31750">
            <a:solidFill>
              <a:schemeClr val="tx2"/>
            </a:solidFill>
            <a:round/>
            <a:headEnd/>
            <a:tailEnd/>
          </a:ln>
        </p:spPr>
        <p:txBody>
          <a:bodyPr/>
          <a:lstStyle/>
          <a:p>
            <a:endParaRPr lang="en-ZA"/>
          </a:p>
        </p:txBody>
      </p:sp>
      <p:sp>
        <p:nvSpPr>
          <p:cNvPr id="1373327" name="Rectangle 143"/>
          <p:cNvSpPr>
            <a:spLocks noChangeArrowheads="1"/>
          </p:cNvSpPr>
          <p:nvPr/>
        </p:nvSpPr>
        <p:spPr bwMode="auto">
          <a:xfrm>
            <a:off x="6570663" y="1470025"/>
            <a:ext cx="76200" cy="77788"/>
          </a:xfrm>
          <a:prstGeom prst="rect">
            <a:avLst/>
          </a:prstGeom>
          <a:solidFill>
            <a:schemeClr val="tx2"/>
          </a:solidFill>
          <a:ln w="9525">
            <a:solidFill>
              <a:schemeClr val="tx2"/>
            </a:solidFill>
            <a:miter lim="800000"/>
            <a:headEnd/>
            <a:tailEnd/>
          </a:ln>
        </p:spPr>
        <p:txBody>
          <a:bodyPr/>
          <a:lstStyle/>
          <a:p>
            <a:endParaRPr lang="en-ZA"/>
          </a:p>
        </p:txBody>
      </p:sp>
      <p:sp>
        <p:nvSpPr>
          <p:cNvPr id="1373328" name="Line 144"/>
          <p:cNvSpPr>
            <a:spLocks noChangeShapeType="1"/>
          </p:cNvSpPr>
          <p:nvPr/>
        </p:nvSpPr>
        <p:spPr bwMode="auto">
          <a:xfrm flipH="1" flipV="1">
            <a:off x="6570663" y="1470025"/>
            <a:ext cx="33337" cy="33338"/>
          </a:xfrm>
          <a:prstGeom prst="line">
            <a:avLst/>
          </a:prstGeom>
          <a:noFill/>
          <a:ln w="11113">
            <a:solidFill>
              <a:schemeClr val="tx2"/>
            </a:solidFill>
            <a:round/>
            <a:headEnd/>
            <a:tailEnd/>
          </a:ln>
        </p:spPr>
        <p:txBody>
          <a:bodyPr/>
          <a:lstStyle/>
          <a:p>
            <a:endParaRPr lang="en-ZA"/>
          </a:p>
        </p:txBody>
      </p:sp>
      <p:sp>
        <p:nvSpPr>
          <p:cNvPr id="1373329" name="Line 145"/>
          <p:cNvSpPr>
            <a:spLocks noChangeShapeType="1"/>
          </p:cNvSpPr>
          <p:nvPr/>
        </p:nvSpPr>
        <p:spPr bwMode="auto">
          <a:xfrm>
            <a:off x="6604000" y="1503363"/>
            <a:ext cx="31750" cy="33337"/>
          </a:xfrm>
          <a:prstGeom prst="line">
            <a:avLst/>
          </a:prstGeom>
          <a:noFill/>
          <a:ln w="11113">
            <a:solidFill>
              <a:schemeClr val="tx2"/>
            </a:solidFill>
            <a:round/>
            <a:headEnd/>
            <a:tailEnd/>
          </a:ln>
        </p:spPr>
        <p:txBody>
          <a:bodyPr/>
          <a:lstStyle/>
          <a:p>
            <a:endParaRPr lang="en-ZA"/>
          </a:p>
        </p:txBody>
      </p:sp>
      <p:sp>
        <p:nvSpPr>
          <p:cNvPr id="1373330" name="Line 146"/>
          <p:cNvSpPr>
            <a:spLocks noChangeShapeType="1"/>
          </p:cNvSpPr>
          <p:nvPr/>
        </p:nvSpPr>
        <p:spPr bwMode="auto">
          <a:xfrm flipH="1">
            <a:off x="6570663" y="1503363"/>
            <a:ext cx="33337" cy="33337"/>
          </a:xfrm>
          <a:prstGeom prst="line">
            <a:avLst/>
          </a:prstGeom>
          <a:noFill/>
          <a:ln w="11113">
            <a:solidFill>
              <a:schemeClr val="tx2"/>
            </a:solidFill>
            <a:round/>
            <a:headEnd/>
            <a:tailEnd/>
          </a:ln>
        </p:spPr>
        <p:txBody>
          <a:bodyPr/>
          <a:lstStyle/>
          <a:p>
            <a:endParaRPr lang="en-ZA"/>
          </a:p>
        </p:txBody>
      </p:sp>
      <p:sp>
        <p:nvSpPr>
          <p:cNvPr id="1373331" name="Line 147"/>
          <p:cNvSpPr>
            <a:spLocks noChangeShapeType="1"/>
          </p:cNvSpPr>
          <p:nvPr/>
        </p:nvSpPr>
        <p:spPr bwMode="auto">
          <a:xfrm flipV="1">
            <a:off x="6604000" y="1470025"/>
            <a:ext cx="31750" cy="33338"/>
          </a:xfrm>
          <a:prstGeom prst="line">
            <a:avLst/>
          </a:prstGeom>
          <a:noFill/>
          <a:ln w="11113">
            <a:solidFill>
              <a:schemeClr val="tx2"/>
            </a:solidFill>
            <a:round/>
            <a:headEnd/>
            <a:tailEnd/>
          </a:ln>
        </p:spPr>
        <p:txBody>
          <a:bodyPr/>
          <a:lstStyle/>
          <a:p>
            <a:endParaRPr lang="en-ZA"/>
          </a:p>
        </p:txBody>
      </p:sp>
      <p:sp>
        <p:nvSpPr>
          <p:cNvPr id="1373332" name="Rectangle 148"/>
          <p:cNvSpPr>
            <a:spLocks noChangeArrowheads="1"/>
          </p:cNvSpPr>
          <p:nvPr/>
        </p:nvSpPr>
        <p:spPr bwMode="auto">
          <a:xfrm>
            <a:off x="6819900" y="1379538"/>
            <a:ext cx="1765300" cy="244475"/>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Insulin detemir</a:t>
            </a:r>
          </a:p>
        </p:txBody>
      </p:sp>
      <p:sp>
        <p:nvSpPr>
          <p:cNvPr id="1373333" name="Line 149"/>
          <p:cNvSpPr>
            <a:spLocks noChangeShapeType="1"/>
          </p:cNvSpPr>
          <p:nvPr/>
        </p:nvSpPr>
        <p:spPr bwMode="auto">
          <a:xfrm>
            <a:off x="6453188" y="1924050"/>
            <a:ext cx="312737" cy="1588"/>
          </a:xfrm>
          <a:prstGeom prst="line">
            <a:avLst/>
          </a:prstGeom>
          <a:noFill/>
          <a:ln w="22225">
            <a:solidFill>
              <a:schemeClr val="hlink"/>
            </a:solidFill>
            <a:round/>
            <a:headEnd/>
            <a:tailEnd/>
          </a:ln>
        </p:spPr>
        <p:txBody>
          <a:bodyPr/>
          <a:lstStyle/>
          <a:p>
            <a:endParaRPr lang="en-ZA"/>
          </a:p>
        </p:txBody>
      </p:sp>
      <p:sp>
        <p:nvSpPr>
          <p:cNvPr id="1373334" name="Freeform 150"/>
          <p:cNvSpPr>
            <a:spLocks/>
          </p:cNvSpPr>
          <p:nvPr/>
        </p:nvSpPr>
        <p:spPr bwMode="auto">
          <a:xfrm>
            <a:off x="6550025" y="1868488"/>
            <a:ext cx="107950" cy="112712"/>
          </a:xfrm>
          <a:custGeom>
            <a:avLst/>
            <a:gdLst/>
            <a:ahLst/>
            <a:cxnLst>
              <a:cxn ang="0">
                <a:pos x="34" y="0"/>
              </a:cxn>
              <a:cxn ang="0">
                <a:pos x="68" y="35"/>
              </a:cxn>
              <a:cxn ang="0">
                <a:pos x="34" y="71"/>
              </a:cxn>
              <a:cxn ang="0">
                <a:pos x="0" y="35"/>
              </a:cxn>
              <a:cxn ang="0">
                <a:pos x="34" y="0"/>
              </a:cxn>
            </a:cxnLst>
            <a:rect l="0" t="0" r="r" b="b"/>
            <a:pathLst>
              <a:path w="68" h="71">
                <a:moveTo>
                  <a:pt x="34" y="0"/>
                </a:moveTo>
                <a:lnTo>
                  <a:pt x="68" y="35"/>
                </a:lnTo>
                <a:lnTo>
                  <a:pt x="34" y="71"/>
                </a:lnTo>
                <a:lnTo>
                  <a:pt x="0" y="35"/>
                </a:lnTo>
                <a:lnTo>
                  <a:pt x="34" y="0"/>
                </a:lnTo>
                <a:close/>
              </a:path>
            </a:pathLst>
          </a:custGeom>
          <a:solidFill>
            <a:schemeClr val="hlink"/>
          </a:solidFill>
          <a:ln w="11113">
            <a:solidFill>
              <a:schemeClr val="hlink"/>
            </a:solidFill>
            <a:prstDash val="solid"/>
            <a:round/>
            <a:headEnd/>
            <a:tailEnd/>
          </a:ln>
        </p:spPr>
        <p:txBody>
          <a:bodyPr/>
          <a:lstStyle/>
          <a:p>
            <a:endParaRPr lang="en-ZA"/>
          </a:p>
        </p:txBody>
      </p:sp>
      <p:sp>
        <p:nvSpPr>
          <p:cNvPr id="1373335" name="Rectangle 151"/>
          <p:cNvSpPr>
            <a:spLocks noChangeArrowheads="1"/>
          </p:cNvSpPr>
          <p:nvPr/>
        </p:nvSpPr>
        <p:spPr bwMode="auto">
          <a:xfrm>
            <a:off x="6819900" y="1789113"/>
            <a:ext cx="1323975" cy="244475"/>
          </a:xfrm>
          <a:prstGeom prst="rect">
            <a:avLst/>
          </a:prstGeom>
          <a:noFill/>
          <a:ln w="9525">
            <a:noFill/>
            <a:miter lim="800000"/>
            <a:headEnd/>
            <a:tailEnd/>
          </a:ln>
        </p:spPr>
        <p:txBody>
          <a:bodyPr wrap="none" lIns="0" tIns="0" rIns="0" bIns="0">
            <a:spAutoFit/>
          </a:bodyPr>
          <a:lstStyle/>
          <a:p>
            <a:pPr eaLnBrk="0" hangingPunct="0"/>
            <a:r>
              <a:rPr lang="en-GB" b="1">
                <a:solidFill>
                  <a:schemeClr val="tx2"/>
                </a:solidFill>
                <a:latin typeface="Verdana" pitchFamily="34" charset="0"/>
              </a:rPr>
              <a:t>NPH insulin</a:t>
            </a:r>
          </a:p>
        </p:txBody>
      </p:sp>
      <p:grpSp>
        <p:nvGrpSpPr>
          <p:cNvPr id="1373336" name="Group 152"/>
          <p:cNvGrpSpPr>
            <a:grpSpLocks/>
          </p:cNvGrpSpPr>
          <p:nvPr/>
        </p:nvGrpSpPr>
        <p:grpSpPr bwMode="auto">
          <a:xfrm>
            <a:off x="536575" y="6326217"/>
            <a:ext cx="6804025" cy="360364"/>
            <a:chOff x="278" y="3973"/>
            <a:chExt cx="4286" cy="227"/>
          </a:xfrm>
        </p:grpSpPr>
        <p:sp>
          <p:nvSpPr>
            <p:cNvPr id="1373337" name="Rectangle 153"/>
            <p:cNvSpPr>
              <a:spLocks noChangeArrowheads="1"/>
            </p:cNvSpPr>
            <p:nvPr/>
          </p:nvSpPr>
          <p:spPr bwMode="auto">
            <a:xfrm>
              <a:off x="278" y="4006"/>
              <a:ext cx="3445" cy="194"/>
            </a:xfrm>
            <a:prstGeom prst="rect">
              <a:avLst/>
            </a:prstGeom>
            <a:noFill/>
            <a:ln w="12700">
              <a:noFill/>
              <a:miter lim="800000"/>
              <a:headEnd type="none" w="sm" len="sm"/>
              <a:tailEnd type="none" w="sm" len="sm"/>
            </a:ln>
            <a:effectLst/>
          </p:spPr>
          <p:txBody>
            <a:bodyPr wrap="none">
              <a:spAutoFit/>
            </a:bodyPr>
            <a:lstStyle/>
            <a:p>
              <a:r>
                <a:rPr lang="en-US" sz="1400" dirty="0">
                  <a:solidFill>
                    <a:srgbClr val="FFC000"/>
                  </a:solidFill>
                  <a:effectLst>
                    <a:outerShdw blurRad="38100" dist="38100" dir="2700000" algn="tl">
                      <a:srgbClr val="000000">
                        <a:alpha val="43137"/>
                      </a:srgbClr>
                    </a:outerShdw>
                  </a:effectLst>
                  <a:latin typeface="Verdana" pitchFamily="34" charset="0"/>
                </a:rPr>
                <a:t>K. </a:t>
              </a:r>
              <a:r>
                <a:rPr lang="en-US" sz="1400" dirty="0" err="1">
                  <a:solidFill>
                    <a:srgbClr val="FFC000"/>
                  </a:solidFill>
                  <a:effectLst>
                    <a:outerShdw blurRad="38100" dist="38100" dir="2700000" algn="tl">
                      <a:srgbClr val="000000">
                        <a:alpha val="43137"/>
                      </a:srgbClr>
                    </a:outerShdw>
                  </a:effectLst>
                  <a:latin typeface="Verdana" pitchFamily="34" charset="0"/>
                </a:rPr>
                <a:t>Hermansen</a:t>
              </a:r>
              <a:r>
                <a:rPr lang="en-US" sz="1400" dirty="0">
                  <a:solidFill>
                    <a:srgbClr val="FFC000"/>
                  </a:solidFill>
                  <a:effectLst>
                    <a:outerShdw blurRad="38100" dist="38100" dir="2700000" algn="tl">
                      <a:srgbClr val="000000">
                        <a:alpha val="43137"/>
                      </a:srgbClr>
                    </a:outerShdw>
                  </a:effectLst>
                  <a:latin typeface="Verdana" pitchFamily="34" charset="0"/>
                </a:rPr>
                <a:t> </a:t>
              </a:r>
              <a:r>
                <a:rPr lang="en-US" sz="1400" i="1" dirty="0">
                  <a:solidFill>
                    <a:srgbClr val="FFC000"/>
                  </a:solidFill>
                  <a:effectLst>
                    <a:outerShdw blurRad="38100" dist="38100" dir="2700000" algn="tl">
                      <a:srgbClr val="000000">
                        <a:alpha val="43137"/>
                      </a:srgbClr>
                    </a:outerShdw>
                  </a:effectLst>
                  <a:latin typeface="Verdana" pitchFamily="34" charset="0"/>
                </a:rPr>
                <a:t>et al. </a:t>
              </a:r>
              <a:r>
                <a:rPr lang="en-GB" sz="1400" i="1" dirty="0" err="1">
                  <a:solidFill>
                    <a:srgbClr val="FFC000"/>
                  </a:solidFill>
                  <a:effectLst>
                    <a:outerShdw blurRad="38100" dist="38100" dir="2700000" algn="tl">
                      <a:srgbClr val="000000">
                        <a:alpha val="43137"/>
                      </a:srgbClr>
                    </a:outerShdw>
                  </a:effectLst>
                  <a:latin typeface="Verdana" pitchFamily="34" charset="0"/>
                </a:rPr>
                <a:t>Diabetologia</a:t>
              </a:r>
              <a:r>
                <a:rPr lang="en-GB" sz="1400" dirty="0">
                  <a:solidFill>
                    <a:srgbClr val="FFC000"/>
                  </a:solidFill>
                  <a:effectLst>
                    <a:outerShdw blurRad="38100" dist="38100" dir="2700000" algn="tl">
                      <a:srgbClr val="000000">
                        <a:alpha val="43137"/>
                      </a:srgbClr>
                    </a:outerShdw>
                  </a:effectLst>
                  <a:latin typeface="Verdana" pitchFamily="34" charset="0"/>
                </a:rPr>
                <a:t> 2004;47(Suppl. 1):A273</a:t>
              </a:r>
            </a:p>
          </p:txBody>
        </p:sp>
        <p:sp>
          <p:nvSpPr>
            <p:cNvPr id="1373338" name="Rectangle 154"/>
            <p:cNvSpPr>
              <a:spLocks noChangeArrowheads="1"/>
            </p:cNvSpPr>
            <p:nvPr/>
          </p:nvSpPr>
          <p:spPr bwMode="auto">
            <a:xfrm>
              <a:off x="4448" y="3973"/>
              <a:ext cx="116" cy="135"/>
            </a:xfrm>
            <a:prstGeom prst="rect">
              <a:avLst/>
            </a:prstGeom>
            <a:noFill/>
            <a:ln w="12700">
              <a:noFill/>
              <a:miter lim="800000"/>
              <a:headEnd type="none" w="sm" len="sm"/>
              <a:tailEnd type="none" w="sm" len="sm"/>
            </a:ln>
            <a:effectLst/>
          </p:spPr>
          <p:txBody>
            <a:bodyPr wrap="none">
              <a:spAutoFit/>
            </a:bodyPr>
            <a:lstStyle/>
            <a:p>
              <a:pPr>
                <a:spcBef>
                  <a:spcPct val="50000"/>
                </a:spcBef>
              </a:pPr>
              <a:endParaRPr lang="en-GB" sz="800">
                <a:solidFill>
                  <a:schemeClr val="tx2"/>
                </a:solidFill>
                <a:latin typeface="Verdana" pitchFamily="34" charset="0"/>
              </a:endParaRPr>
            </a:p>
          </p:txBody>
        </p:sp>
      </p:grpSp>
    </p:spTree>
  </p:cSld>
  <p:clrMapOvr>
    <a:masterClrMapping/>
  </p:clrMapOvr>
  <p:transition>
    <p:split orient="vert"/>
  </p:transition>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69090" name="Rectangle 2"/>
          <p:cNvSpPr>
            <a:spLocks noChangeArrowheads="1"/>
          </p:cNvSpPr>
          <p:nvPr/>
        </p:nvSpPr>
        <p:spPr bwMode="auto">
          <a:xfrm>
            <a:off x="377371" y="209549"/>
            <a:ext cx="8328479" cy="1154793"/>
          </a:xfrm>
          <a:prstGeom prst="rect">
            <a:avLst/>
          </a:prstGeom>
          <a:solidFill>
            <a:schemeClr val="tx1"/>
          </a:solidFill>
          <a:ln w="9525">
            <a:noFill/>
            <a:miter lim="800000"/>
            <a:headEnd/>
            <a:tailEnd/>
          </a:ln>
          <a:effectLst/>
        </p:spPr>
        <p:txBody>
          <a:bodyPr anchor="ctr"/>
          <a:lstStyle/>
          <a:p>
            <a:pPr algn="ctr"/>
            <a:r>
              <a:rPr lang="en-GB" sz="3200" b="1" dirty="0">
                <a:solidFill>
                  <a:schemeClr val="bg2">
                    <a:lumMod val="20000"/>
                    <a:lumOff val="80000"/>
                  </a:schemeClr>
                </a:solidFill>
                <a:latin typeface="FormalScrp421 BT" pitchFamily="66" charset="0"/>
              </a:rPr>
              <a:t>HbA</a:t>
            </a:r>
            <a:r>
              <a:rPr lang="en-GB" sz="3200" b="1" baseline="-25000" dirty="0">
                <a:solidFill>
                  <a:schemeClr val="bg2">
                    <a:lumMod val="20000"/>
                    <a:lumOff val="80000"/>
                  </a:schemeClr>
                </a:solidFill>
                <a:latin typeface="FormalScrp421 BT" pitchFamily="66" charset="0"/>
              </a:rPr>
              <a:t>1c</a:t>
            </a:r>
            <a:r>
              <a:rPr lang="en-GB" sz="3200" b="1" dirty="0">
                <a:solidFill>
                  <a:schemeClr val="bg2">
                    <a:lumMod val="20000"/>
                    <a:lumOff val="80000"/>
                  </a:schemeClr>
                </a:solidFill>
                <a:latin typeface="FormalScrp421 BT" pitchFamily="66" charset="0"/>
              </a:rPr>
              <a:t> and Hypoglycaemia in</a:t>
            </a:r>
            <a:br>
              <a:rPr lang="en-GB" sz="3200" b="1" dirty="0">
                <a:solidFill>
                  <a:schemeClr val="bg2">
                    <a:lumMod val="20000"/>
                    <a:lumOff val="80000"/>
                  </a:schemeClr>
                </a:solidFill>
                <a:latin typeface="FormalScrp421 BT" pitchFamily="66" charset="0"/>
              </a:rPr>
            </a:br>
            <a:r>
              <a:rPr lang="en-GB" sz="3200" b="1" dirty="0">
                <a:solidFill>
                  <a:schemeClr val="bg2">
                    <a:lumMod val="20000"/>
                    <a:lumOff val="80000"/>
                  </a:schemeClr>
                </a:solidFill>
                <a:latin typeface="FormalScrp421 BT" pitchFamily="66" charset="0"/>
              </a:rPr>
              <a:t>Type 2 Diabetes Treat-to-Target Study</a:t>
            </a:r>
          </a:p>
        </p:txBody>
      </p:sp>
      <p:sp>
        <p:nvSpPr>
          <p:cNvPr id="1369091" name="Freeform 3"/>
          <p:cNvSpPr>
            <a:spLocks/>
          </p:cNvSpPr>
          <p:nvPr/>
        </p:nvSpPr>
        <p:spPr bwMode="auto">
          <a:xfrm>
            <a:off x="1446213" y="3300413"/>
            <a:ext cx="7037387" cy="1741487"/>
          </a:xfrm>
          <a:custGeom>
            <a:avLst/>
            <a:gdLst/>
            <a:ahLst/>
            <a:cxnLst>
              <a:cxn ang="0">
                <a:pos x="0" y="0"/>
              </a:cxn>
              <a:cxn ang="0">
                <a:pos x="416" y="218"/>
              </a:cxn>
              <a:cxn ang="0">
                <a:pos x="992" y="466"/>
              </a:cxn>
              <a:cxn ang="0">
                <a:pos x="1677" y="707"/>
              </a:cxn>
              <a:cxn ang="0">
                <a:pos x="2414" y="911"/>
              </a:cxn>
              <a:cxn ang="0">
                <a:pos x="3077" y="1028"/>
              </a:cxn>
              <a:cxn ang="0">
                <a:pos x="3704" y="1086"/>
              </a:cxn>
              <a:cxn ang="0">
                <a:pos x="4164" y="1093"/>
              </a:cxn>
              <a:cxn ang="0">
                <a:pos x="4433" y="1093"/>
              </a:cxn>
            </a:cxnLst>
            <a:rect l="0" t="0" r="r" b="b"/>
            <a:pathLst>
              <a:path w="4433" h="1097">
                <a:moveTo>
                  <a:pt x="0" y="0"/>
                </a:moveTo>
                <a:cubicBezTo>
                  <a:pt x="125" y="70"/>
                  <a:pt x="251" y="140"/>
                  <a:pt x="416" y="218"/>
                </a:cubicBezTo>
                <a:cubicBezTo>
                  <a:pt x="581" y="296"/>
                  <a:pt x="782" y="385"/>
                  <a:pt x="992" y="466"/>
                </a:cubicBezTo>
                <a:cubicBezTo>
                  <a:pt x="1202" y="547"/>
                  <a:pt x="1440" y="633"/>
                  <a:pt x="1677" y="707"/>
                </a:cubicBezTo>
                <a:cubicBezTo>
                  <a:pt x="1914" y="781"/>
                  <a:pt x="2181" y="857"/>
                  <a:pt x="2414" y="911"/>
                </a:cubicBezTo>
                <a:cubicBezTo>
                  <a:pt x="2647" y="965"/>
                  <a:pt x="2862" y="999"/>
                  <a:pt x="3077" y="1028"/>
                </a:cubicBezTo>
                <a:cubicBezTo>
                  <a:pt x="3292" y="1057"/>
                  <a:pt x="3523" y="1075"/>
                  <a:pt x="3704" y="1086"/>
                </a:cubicBezTo>
                <a:cubicBezTo>
                  <a:pt x="3885" y="1097"/>
                  <a:pt x="4043" y="1092"/>
                  <a:pt x="4164" y="1093"/>
                </a:cubicBezTo>
                <a:cubicBezTo>
                  <a:pt x="4285" y="1094"/>
                  <a:pt x="4359" y="1093"/>
                  <a:pt x="4433" y="1093"/>
                </a:cubicBezTo>
              </a:path>
            </a:pathLst>
          </a:custGeom>
          <a:noFill/>
          <a:ln w="28575" cmpd="sng">
            <a:solidFill>
              <a:schemeClr val="tx2"/>
            </a:solidFill>
            <a:round/>
            <a:headEnd/>
            <a:tailEnd/>
          </a:ln>
          <a:effectLst/>
        </p:spPr>
        <p:txBody>
          <a:bodyPr/>
          <a:lstStyle/>
          <a:p>
            <a:endParaRPr lang="en-ZA"/>
          </a:p>
        </p:txBody>
      </p:sp>
      <p:grpSp>
        <p:nvGrpSpPr>
          <p:cNvPr id="1369092" name="Group 4"/>
          <p:cNvGrpSpPr>
            <a:grpSpLocks/>
          </p:cNvGrpSpPr>
          <p:nvPr/>
        </p:nvGrpSpPr>
        <p:grpSpPr bwMode="auto">
          <a:xfrm>
            <a:off x="1690688" y="2095500"/>
            <a:ext cx="6792912" cy="3019425"/>
            <a:chOff x="955" y="1320"/>
            <a:chExt cx="4279" cy="1902"/>
          </a:xfrm>
        </p:grpSpPr>
        <p:sp>
          <p:nvSpPr>
            <p:cNvPr id="1369093" name="Freeform 5"/>
            <p:cNvSpPr>
              <a:spLocks/>
            </p:cNvSpPr>
            <p:nvPr/>
          </p:nvSpPr>
          <p:spPr bwMode="auto">
            <a:xfrm>
              <a:off x="955" y="1320"/>
              <a:ext cx="4279" cy="1652"/>
            </a:xfrm>
            <a:custGeom>
              <a:avLst/>
              <a:gdLst/>
              <a:ahLst/>
              <a:cxnLst>
                <a:cxn ang="0">
                  <a:pos x="0" y="0"/>
                </a:cxn>
                <a:cxn ang="0">
                  <a:pos x="204" y="197"/>
                </a:cxn>
                <a:cxn ang="0">
                  <a:pos x="685" y="591"/>
                </a:cxn>
                <a:cxn ang="0">
                  <a:pos x="1246" y="963"/>
                </a:cxn>
                <a:cxn ang="0">
                  <a:pos x="1713" y="1211"/>
                </a:cxn>
                <a:cxn ang="0">
                  <a:pos x="2063" y="1371"/>
                </a:cxn>
                <a:cxn ang="0">
                  <a:pos x="2581" y="1524"/>
                </a:cxn>
                <a:cxn ang="0">
                  <a:pos x="3076" y="1619"/>
                </a:cxn>
                <a:cxn ang="0">
                  <a:pos x="3390" y="1648"/>
                </a:cxn>
                <a:cxn ang="0">
                  <a:pos x="3791" y="1641"/>
                </a:cxn>
                <a:cxn ang="0">
                  <a:pos x="4126" y="1612"/>
                </a:cxn>
                <a:cxn ang="0">
                  <a:pos x="4279" y="1568"/>
                </a:cxn>
              </a:cxnLst>
              <a:rect l="0" t="0" r="r" b="b"/>
              <a:pathLst>
                <a:path w="4279" h="1652">
                  <a:moveTo>
                    <a:pt x="0" y="0"/>
                  </a:moveTo>
                  <a:cubicBezTo>
                    <a:pt x="45" y="49"/>
                    <a:pt x="90" y="98"/>
                    <a:pt x="204" y="197"/>
                  </a:cubicBezTo>
                  <a:cubicBezTo>
                    <a:pt x="318" y="296"/>
                    <a:pt x="511" y="463"/>
                    <a:pt x="685" y="591"/>
                  </a:cubicBezTo>
                  <a:cubicBezTo>
                    <a:pt x="859" y="719"/>
                    <a:pt x="1075" y="860"/>
                    <a:pt x="1246" y="963"/>
                  </a:cubicBezTo>
                  <a:cubicBezTo>
                    <a:pt x="1417" y="1066"/>
                    <a:pt x="1577" y="1143"/>
                    <a:pt x="1713" y="1211"/>
                  </a:cubicBezTo>
                  <a:cubicBezTo>
                    <a:pt x="1849" y="1279"/>
                    <a:pt x="1918" y="1319"/>
                    <a:pt x="2063" y="1371"/>
                  </a:cubicBezTo>
                  <a:cubicBezTo>
                    <a:pt x="2208" y="1423"/>
                    <a:pt x="2412" y="1483"/>
                    <a:pt x="2581" y="1524"/>
                  </a:cubicBezTo>
                  <a:cubicBezTo>
                    <a:pt x="2750" y="1565"/>
                    <a:pt x="2941" y="1598"/>
                    <a:pt x="3076" y="1619"/>
                  </a:cubicBezTo>
                  <a:cubicBezTo>
                    <a:pt x="3211" y="1640"/>
                    <a:pt x="3271" y="1644"/>
                    <a:pt x="3390" y="1648"/>
                  </a:cubicBezTo>
                  <a:cubicBezTo>
                    <a:pt x="3509" y="1652"/>
                    <a:pt x="3668" y="1647"/>
                    <a:pt x="3791" y="1641"/>
                  </a:cubicBezTo>
                  <a:cubicBezTo>
                    <a:pt x="3914" y="1635"/>
                    <a:pt x="4045" y="1624"/>
                    <a:pt x="4126" y="1612"/>
                  </a:cubicBezTo>
                  <a:cubicBezTo>
                    <a:pt x="4207" y="1600"/>
                    <a:pt x="4243" y="1584"/>
                    <a:pt x="4279" y="1568"/>
                  </a:cubicBezTo>
                </a:path>
              </a:pathLst>
            </a:custGeom>
            <a:noFill/>
            <a:ln w="28575" cmpd="sng">
              <a:solidFill>
                <a:schemeClr val="hlink"/>
              </a:solidFill>
              <a:round/>
              <a:headEnd/>
              <a:tailEnd/>
            </a:ln>
            <a:effectLst/>
          </p:spPr>
          <p:txBody>
            <a:bodyPr/>
            <a:lstStyle/>
            <a:p>
              <a:endParaRPr lang="en-ZA"/>
            </a:p>
          </p:txBody>
        </p:sp>
        <p:sp>
          <p:nvSpPr>
            <p:cNvPr id="1369094" name="AutoShape 6"/>
            <p:cNvSpPr>
              <a:spLocks noChangeArrowheads="1"/>
            </p:cNvSpPr>
            <p:nvPr/>
          </p:nvSpPr>
          <p:spPr bwMode="auto">
            <a:xfrm>
              <a:off x="1121" y="1337"/>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095" name="AutoShape 7"/>
            <p:cNvSpPr>
              <a:spLocks noChangeArrowheads="1"/>
            </p:cNvSpPr>
            <p:nvPr/>
          </p:nvSpPr>
          <p:spPr bwMode="auto">
            <a:xfrm>
              <a:off x="1308" y="1672"/>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096" name="AutoShape 8"/>
            <p:cNvSpPr>
              <a:spLocks noChangeArrowheads="1"/>
            </p:cNvSpPr>
            <p:nvPr/>
          </p:nvSpPr>
          <p:spPr bwMode="auto">
            <a:xfrm>
              <a:off x="1462" y="1812"/>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097" name="AutoShape 9"/>
            <p:cNvSpPr>
              <a:spLocks noChangeArrowheads="1"/>
            </p:cNvSpPr>
            <p:nvPr/>
          </p:nvSpPr>
          <p:spPr bwMode="auto">
            <a:xfrm>
              <a:off x="1654" y="1940"/>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098" name="AutoShape 10"/>
            <p:cNvSpPr>
              <a:spLocks noChangeArrowheads="1"/>
            </p:cNvSpPr>
            <p:nvPr/>
          </p:nvSpPr>
          <p:spPr bwMode="auto">
            <a:xfrm>
              <a:off x="1823" y="2054"/>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099" name="AutoShape 11"/>
            <p:cNvSpPr>
              <a:spLocks noChangeArrowheads="1"/>
            </p:cNvSpPr>
            <p:nvPr/>
          </p:nvSpPr>
          <p:spPr bwMode="auto">
            <a:xfrm>
              <a:off x="2011" y="2174"/>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0" name="AutoShape 12"/>
            <p:cNvSpPr>
              <a:spLocks noChangeArrowheads="1"/>
            </p:cNvSpPr>
            <p:nvPr/>
          </p:nvSpPr>
          <p:spPr bwMode="auto">
            <a:xfrm>
              <a:off x="2183" y="2284"/>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1" name="AutoShape 13"/>
            <p:cNvSpPr>
              <a:spLocks noChangeArrowheads="1"/>
            </p:cNvSpPr>
            <p:nvPr/>
          </p:nvSpPr>
          <p:spPr bwMode="auto">
            <a:xfrm>
              <a:off x="2366" y="2366"/>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2" name="AutoShape 14"/>
            <p:cNvSpPr>
              <a:spLocks noChangeArrowheads="1"/>
            </p:cNvSpPr>
            <p:nvPr/>
          </p:nvSpPr>
          <p:spPr bwMode="auto">
            <a:xfrm>
              <a:off x="2544" y="2457"/>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3" name="AutoShape 15"/>
            <p:cNvSpPr>
              <a:spLocks noChangeArrowheads="1"/>
            </p:cNvSpPr>
            <p:nvPr/>
          </p:nvSpPr>
          <p:spPr bwMode="auto">
            <a:xfrm>
              <a:off x="2716" y="2534"/>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4" name="AutoShape 16"/>
            <p:cNvSpPr>
              <a:spLocks noChangeArrowheads="1"/>
            </p:cNvSpPr>
            <p:nvPr/>
          </p:nvSpPr>
          <p:spPr bwMode="auto">
            <a:xfrm>
              <a:off x="2899" y="2601"/>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5" name="AutoShape 17"/>
            <p:cNvSpPr>
              <a:spLocks noChangeArrowheads="1"/>
            </p:cNvSpPr>
            <p:nvPr/>
          </p:nvSpPr>
          <p:spPr bwMode="auto">
            <a:xfrm>
              <a:off x="3067" y="2659"/>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6" name="AutoShape 18"/>
            <p:cNvSpPr>
              <a:spLocks noChangeArrowheads="1"/>
            </p:cNvSpPr>
            <p:nvPr/>
          </p:nvSpPr>
          <p:spPr bwMode="auto">
            <a:xfrm>
              <a:off x="3249" y="2717"/>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7" name="AutoShape 19"/>
            <p:cNvSpPr>
              <a:spLocks noChangeArrowheads="1"/>
            </p:cNvSpPr>
            <p:nvPr/>
          </p:nvSpPr>
          <p:spPr bwMode="auto">
            <a:xfrm>
              <a:off x="3431" y="2783"/>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8" name="AutoShape 20"/>
            <p:cNvSpPr>
              <a:spLocks noChangeArrowheads="1"/>
            </p:cNvSpPr>
            <p:nvPr/>
          </p:nvSpPr>
          <p:spPr bwMode="auto">
            <a:xfrm>
              <a:off x="3609" y="2822"/>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09" name="AutoShape 21"/>
            <p:cNvSpPr>
              <a:spLocks noChangeArrowheads="1"/>
            </p:cNvSpPr>
            <p:nvPr/>
          </p:nvSpPr>
          <p:spPr bwMode="auto">
            <a:xfrm>
              <a:off x="3786" y="2870"/>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10" name="AutoShape 22"/>
            <p:cNvSpPr>
              <a:spLocks noChangeArrowheads="1"/>
            </p:cNvSpPr>
            <p:nvPr/>
          </p:nvSpPr>
          <p:spPr bwMode="auto">
            <a:xfrm>
              <a:off x="3955" y="2904"/>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11" name="AutoShape 23"/>
            <p:cNvSpPr>
              <a:spLocks noChangeArrowheads="1"/>
            </p:cNvSpPr>
            <p:nvPr/>
          </p:nvSpPr>
          <p:spPr bwMode="auto">
            <a:xfrm>
              <a:off x="4132" y="2947"/>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12" name="AutoShape 24"/>
            <p:cNvSpPr>
              <a:spLocks noChangeArrowheads="1"/>
            </p:cNvSpPr>
            <p:nvPr/>
          </p:nvSpPr>
          <p:spPr bwMode="auto">
            <a:xfrm>
              <a:off x="4305" y="2976"/>
              <a:ext cx="56" cy="58"/>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13" name="AutoShape 25"/>
            <p:cNvSpPr>
              <a:spLocks noChangeArrowheads="1"/>
            </p:cNvSpPr>
            <p:nvPr/>
          </p:nvSpPr>
          <p:spPr bwMode="auto">
            <a:xfrm>
              <a:off x="1123" y="2193"/>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14" name="AutoShape 26"/>
            <p:cNvSpPr>
              <a:spLocks noChangeArrowheads="1"/>
            </p:cNvSpPr>
            <p:nvPr/>
          </p:nvSpPr>
          <p:spPr bwMode="auto">
            <a:xfrm>
              <a:off x="1306" y="2314"/>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15" name="AutoShape 27"/>
            <p:cNvSpPr>
              <a:spLocks noChangeArrowheads="1"/>
            </p:cNvSpPr>
            <p:nvPr/>
          </p:nvSpPr>
          <p:spPr bwMode="auto">
            <a:xfrm>
              <a:off x="1480" y="2405"/>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16" name="AutoShape 28"/>
            <p:cNvSpPr>
              <a:spLocks noChangeArrowheads="1"/>
            </p:cNvSpPr>
            <p:nvPr/>
          </p:nvSpPr>
          <p:spPr bwMode="auto">
            <a:xfrm>
              <a:off x="1667" y="2497"/>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17" name="AutoShape 29"/>
            <p:cNvSpPr>
              <a:spLocks noChangeArrowheads="1"/>
            </p:cNvSpPr>
            <p:nvPr/>
          </p:nvSpPr>
          <p:spPr bwMode="auto">
            <a:xfrm>
              <a:off x="1840" y="2560"/>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18" name="AutoShape 30"/>
            <p:cNvSpPr>
              <a:spLocks noChangeArrowheads="1"/>
            </p:cNvSpPr>
            <p:nvPr/>
          </p:nvSpPr>
          <p:spPr bwMode="auto">
            <a:xfrm>
              <a:off x="2003" y="2612"/>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19" name="AutoShape 31"/>
            <p:cNvSpPr>
              <a:spLocks noChangeArrowheads="1"/>
            </p:cNvSpPr>
            <p:nvPr/>
          </p:nvSpPr>
          <p:spPr bwMode="auto">
            <a:xfrm>
              <a:off x="2185" y="2684"/>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0" name="AutoShape 32"/>
            <p:cNvSpPr>
              <a:spLocks noChangeArrowheads="1"/>
            </p:cNvSpPr>
            <p:nvPr/>
          </p:nvSpPr>
          <p:spPr bwMode="auto">
            <a:xfrm>
              <a:off x="2377" y="2756"/>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1" name="AutoShape 33"/>
            <p:cNvSpPr>
              <a:spLocks noChangeArrowheads="1"/>
            </p:cNvSpPr>
            <p:nvPr/>
          </p:nvSpPr>
          <p:spPr bwMode="auto">
            <a:xfrm>
              <a:off x="2546" y="2800"/>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2" name="AutoShape 34"/>
            <p:cNvSpPr>
              <a:spLocks noChangeArrowheads="1"/>
            </p:cNvSpPr>
            <p:nvPr/>
          </p:nvSpPr>
          <p:spPr bwMode="auto">
            <a:xfrm>
              <a:off x="2718" y="2852"/>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3" name="AutoShape 35"/>
            <p:cNvSpPr>
              <a:spLocks noChangeArrowheads="1"/>
            </p:cNvSpPr>
            <p:nvPr/>
          </p:nvSpPr>
          <p:spPr bwMode="auto">
            <a:xfrm>
              <a:off x="2906" y="2896"/>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4" name="AutoShape 36"/>
            <p:cNvSpPr>
              <a:spLocks noChangeArrowheads="1"/>
            </p:cNvSpPr>
            <p:nvPr/>
          </p:nvSpPr>
          <p:spPr bwMode="auto">
            <a:xfrm>
              <a:off x="3073" y="2924"/>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5" name="AutoShape 37"/>
            <p:cNvSpPr>
              <a:spLocks noChangeArrowheads="1"/>
            </p:cNvSpPr>
            <p:nvPr/>
          </p:nvSpPr>
          <p:spPr bwMode="auto">
            <a:xfrm>
              <a:off x="3261" y="2977"/>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6" name="AutoShape 38"/>
            <p:cNvSpPr>
              <a:spLocks noChangeArrowheads="1"/>
            </p:cNvSpPr>
            <p:nvPr/>
          </p:nvSpPr>
          <p:spPr bwMode="auto">
            <a:xfrm>
              <a:off x="3433" y="3006"/>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7" name="AutoShape 39"/>
            <p:cNvSpPr>
              <a:spLocks noChangeArrowheads="1"/>
            </p:cNvSpPr>
            <p:nvPr/>
          </p:nvSpPr>
          <p:spPr bwMode="auto">
            <a:xfrm>
              <a:off x="3611" y="3039"/>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8" name="AutoShape 40"/>
            <p:cNvSpPr>
              <a:spLocks noChangeArrowheads="1"/>
            </p:cNvSpPr>
            <p:nvPr/>
          </p:nvSpPr>
          <p:spPr bwMode="auto">
            <a:xfrm>
              <a:off x="3789" y="3059"/>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29" name="AutoShape 41"/>
            <p:cNvSpPr>
              <a:spLocks noChangeArrowheads="1"/>
            </p:cNvSpPr>
            <p:nvPr/>
          </p:nvSpPr>
          <p:spPr bwMode="auto">
            <a:xfrm>
              <a:off x="3971" y="3092"/>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30" name="AutoShape 42"/>
            <p:cNvSpPr>
              <a:spLocks noChangeArrowheads="1"/>
            </p:cNvSpPr>
            <p:nvPr/>
          </p:nvSpPr>
          <p:spPr bwMode="auto">
            <a:xfrm>
              <a:off x="4144" y="3121"/>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31" name="AutoShape 43"/>
            <p:cNvSpPr>
              <a:spLocks noChangeArrowheads="1"/>
            </p:cNvSpPr>
            <p:nvPr/>
          </p:nvSpPr>
          <p:spPr bwMode="auto">
            <a:xfrm>
              <a:off x="4326" y="3145"/>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32" name="AutoShape 44"/>
            <p:cNvSpPr>
              <a:spLocks noChangeArrowheads="1"/>
            </p:cNvSpPr>
            <p:nvPr/>
          </p:nvSpPr>
          <p:spPr bwMode="auto">
            <a:xfrm>
              <a:off x="4494" y="3150"/>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33" name="AutoShape 45"/>
            <p:cNvSpPr>
              <a:spLocks noChangeArrowheads="1"/>
            </p:cNvSpPr>
            <p:nvPr/>
          </p:nvSpPr>
          <p:spPr bwMode="auto">
            <a:xfrm>
              <a:off x="4672" y="3164"/>
              <a:ext cx="56" cy="58"/>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grpSp>
      <p:sp>
        <p:nvSpPr>
          <p:cNvPr id="1369134" name="Line 46"/>
          <p:cNvSpPr>
            <a:spLocks noChangeShapeType="1"/>
          </p:cNvSpPr>
          <p:nvPr/>
        </p:nvSpPr>
        <p:spPr bwMode="auto">
          <a:xfrm>
            <a:off x="1389063" y="2133600"/>
            <a:ext cx="11112" cy="3030538"/>
          </a:xfrm>
          <a:prstGeom prst="line">
            <a:avLst/>
          </a:prstGeom>
          <a:noFill/>
          <a:ln w="9525">
            <a:solidFill>
              <a:schemeClr val="tx1"/>
            </a:solidFill>
            <a:round/>
            <a:headEnd/>
            <a:tailEnd/>
          </a:ln>
          <a:effectLst/>
        </p:spPr>
        <p:txBody>
          <a:bodyPr/>
          <a:lstStyle/>
          <a:p>
            <a:endParaRPr lang="en-ZA"/>
          </a:p>
        </p:txBody>
      </p:sp>
      <p:sp>
        <p:nvSpPr>
          <p:cNvPr id="1369135" name="Line 47"/>
          <p:cNvSpPr>
            <a:spLocks noChangeShapeType="1"/>
          </p:cNvSpPr>
          <p:nvPr/>
        </p:nvSpPr>
        <p:spPr bwMode="auto">
          <a:xfrm flipV="1">
            <a:off x="1400175" y="5164138"/>
            <a:ext cx="7118350" cy="11112"/>
          </a:xfrm>
          <a:prstGeom prst="line">
            <a:avLst/>
          </a:prstGeom>
          <a:noFill/>
          <a:ln w="9525">
            <a:solidFill>
              <a:schemeClr val="tx1"/>
            </a:solidFill>
            <a:round/>
            <a:headEnd/>
            <a:tailEnd/>
          </a:ln>
          <a:effectLst/>
        </p:spPr>
        <p:txBody>
          <a:bodyPr/>
          <a:lstStyle/>
          <a:p>
            <a:endParaRPr lang="en-ZA"/>
          </a:p>
        </p:txBody>
      </p:sp>
      <p:sp>
        <p:nvSpPr>
          <p:cNvPr id="1369136" name="Line 48"/>
          <p:cNvSpPr>
            <a:spLocks noChangeShapeType="1"/>
          </p:cNvSpPr>
          <p:nvPr/>
        </p:nvSpPr>
        <p:spPr bwMode="auto">
          <a:xfrm>
            <a:off x="1325563" y="2130425"/>
            <a:ext cx="66675" cy="0"/>
          </a:xfrm>
          <a:prstGeom prst="line">
            <a:avLst/>
          </a:prstGeom>
          <a:noFill/>
          <a:ln w="9525">
            <a:solidFill>
              <a:schemeClr val="tx1"/>
            </a:solidFill>
            <a:round/>
            <a:headEnd/>
            <a:tailEnd/>
          </a:ln>
          <a:effectLst/>
        </p:spPr>
        <p:txBody>
          <a:bodyPr/>
          <a:lstStyle/>
          <a:p>
            <a:endParaRPr lang="en-ZA"/>
          </a:p>
        </p:txBody>
      </p:sp>
      <p:sp>
        <p:nvSpPr>
          <p:cNvPr id="1369137" name="Line 49"/>
          <p:cNvSpPr>
            <a:spLocks noChangeShapeType="1"/>
          </p:cNvSpPr>
          <p:nvPr/>
        </p:nvSpPr>
        <p:spPr bwMode="auto">
          <a:xfrm>
            <a:off x="1325563" y="2360613"/>
            <a:ext cx="66675" cy="0"/>
          </a:xfrm>
          <a:prstGeom prst="line">
            <a:avLst/>
          </a:prstGeom>
          <a:noFill/>
          <a:ln w="9525">
            <a:solidFill>
              <a:schemeClr val="tx1"/>
            </a:solidFill>
            <a:round/>
            <a:headEnd/>
            <a:tailEnd/>
          </a:ln>
          <a:effectLst/>
        </p:spPr>
        <p:txBody>
          <a:bodyPr/>
          <a:lstStyle/>
          <a:p>
            <a:endParaRPr lang="en-ZA"/>
          </a:p>
        </p:txBody>
      </p:sp>
      <p:sp>
        <p:nvSpPr>
          <p:cNvPr id="1369138" name="Line 50"/>
          <p:cNvSpPr>
            <a:spLocks noChangeShapeType="1"/>
          </p:cNvSpPr>
          <p:nvPr/>
        </p:nvSpPr>
        <p:spPr bwMode="auto">
          <a:xfrm>
            <a:off x="1325563" y="2590800"/>
            <a:ext cx="66675" cy="0"/>
          </a:xfrm>
          <a:prstGeom prst="line">
            <a:avLst/>
          </a:prstGeom>
          <a:noFill/>
          <a:ln w="9525">
            <a:solidFill>
              <a:schemeClr val="tx1"/>
            </a:solidFill>
            <a:round/>
            <a:headEnd/>
            <a:tailEnd/>
          </a:ln>
          <a:effectLst/>
        </p:spPr>
        <p:txBody>
          <a:bodyPr/>
          <a:lstStyle/>
          <a:p>
            <a:endParaRPr lang="en-ZA"/>
          </a:p>
        </p:txBody>
      </p:sp>
      <p:sp>
        <p:nvSpPr>
          <p:cNvPr id="1369139" name="Line 51"/>
          <p:cNvSpPr>
            <a:spLocks noChangeShapeType="1"/>
          </p:cNvSpPr>
          <p:nvPr/>
        </p:nvSpPr>
        <p:spPr bwMode="auto">
          <a:xfrm>
            <a:off x="1325563" y="2820988"/>
            <a:ext cx="66675" cy="0"/>
          </a:xfrm>
          <a:prstGeom prst="line">
            <a:avLst/>
          </a:prstGeom>
          <a:noFill/>
          <a:ln w="9525">
            <a:solidFill>
              <a:schemeClr val="tx1"/>
            </a:solidFill>
            <a:round/>
            <a:headEnd/>
            <a:tailEnd/>
          </a:ln>
          <a:effectLst/>
        </p:spPr>
        <p:txBody>
          <a:bodyPr/>
          <a:lstStyle/>
          <a:p>
            <a:endParaRPr lang="en-ZA"/>
          </a:p>
        </p:txBody>
      </p:sp>
      <p:sp>
        <p:nvSpPr>
          <p:cNvPr id="1369140" name="Line 52"/>
          <p:cNvSpPr>
            <a:spLocks noChangeShapeType="1"/>
          </p:cNvSpPr>
          <p:nvPr/>
        </p:nvSpPr>
        <p:spPr bwMode="auto">
          <a:xfrm>
            <a:off x="1325563" y="3051175"/>
            <a:ext cx="66675" cy="0"/>
          </a:xfrm>
          <a:prstGeom prst="line">
            <a:avLst/>
          </a:prstGeom>
          <a:noFill/>
          <a:ln w="9525">
            <a:solidFill>
              <a:schemeClr val="tx1"/>
            </a:solidFill>
            <a:round/>
            <a:headEnd/>
            <a:tailEnd/>
          </a:ln>
          <a:effectLst/>
        </p:spPr>
        <p:txBody>
          <a:bodyPr/>
          <a:lstStyle/>
          <a:p>
            <a:endParaRPr lang="en-ZA"/>
          </a:p>
        </p:txBody>
      </p:sp>
      <p:sp>
        <p:nvSpPr>
          <p:cNvPr id="1369141" name="Line 53"/>
          <p:cNvSpPr>
            <a:spLocks noChangeShapeType="1"/>
          </p:cNvSpPr>
          <p:nvPr/>
        </p:nvSpPr>
        <p:spPr bwMode="auto">
          <a:xfrm>
            <a:off x="1325563" y="3281363"/>
            <a:ext cx="66675" cy="0"/>
          </a:xfrm>
          <a:prstGeom prst="line">
            <a:avLst/>
          </a:prstGeom>
          <a:noFill/>
          <a:ln w="9525">
            <a:solidFill>
              <a:schemeClr val="tx1"/>
            </a:solidFill>
            <a:round/>
            <a:headEnd/>
            <a:tailEnd/>
          </a:ln>
          <a:effectLst/>
        </p:spPr>
        <p:txBody>
          <a:bodyPr/>
          <a:lstStyle/>
          <a:p>
            <a:endParaRPr lang="en-ZA"/>
          </a:p>
        </p:txBody>
      </p:sp>
      <p:sp>
        <p:nvSpPr>
          <p:cNvPr id="1369142" name="Line 54"/>
          <p:cNvSpPr>
            <a:spLocks noChangeShapeType="1"/>
          </p:cNvSpPr>
          <p:nvPr/>
        </p:nvSpPr>
        <p:spPr bwMode="auto">
          <a:xfrm>
            <a:off x="1325563" y="3511550"/>
            <a:ext cx="66675" cy="0"/>
          </a:xfrm>
          <a:prstGeom prst="line">
            <a:avLst/>
          </a:prstGeom>
          <a:noFill/>
          <a:ln w="9525">
            <a:solidFill>
              <a:schemeClr val="tx1"/>
            </a:solidFill>
            <a:round/>
            <a:headEnd/>
            <a:tailEnd/>
          </a:ln>
          <a:effectLst/>
        </p:spPr>
        <p:txBody>
          <a:bodyPr/>
          <a:lstStyle/>
          <a:p>
            <a:endParaRPr lang="en-ZA"/>
          </a:p>
        </p:txBody>
      </p:sp>
      <p:sp>
        <p:nvSpPr>
          <p:cNvPr id="1369143" name="Line 55"/>
          <p:cNvSpPr>
            <a:spLocks noChangeShapeType="1"/>
          </p:cNvSpPr>
          <p:nvPr/>
        </p:nvSpPr>
        <p:spPr bwMode="auto">
          <a:xfrm>
            <a:off x="1325563" y="3741738"/>
            <a:ext cx="66675" cy="0"/>
          </a:xfrm>
          <a:prstGeom prst="line">
            <a:avLst/>
          </a:prstGeom>
          <a:noFill/>
          <a:ln w="9525">
            <a:solidFill>
              <a:schemeClr val="tx1"/>
            </a:solidFill>
            <a:round/>
            <a:headEnd/>
            <a:tailEnd/>
          </a:ln>
          <a:effectLst/>
        </p:spPr>
        <p:txBody>
          <a:bodyPr/>
          <a:lstStyle/>
          <a:p>
            <a:endParaRPr lang="en-ZA"/>
          </a:p>
        </p:txBody>
      </p:sp>
      <p:sp>
        <p:nvSpPr>
          <p:cNvPr id="1369144" name="Line 56"/>
          <p:cNvSpPr>
            <a:spLocks noChangeShapeType="1"/>
          </p:cNvSpPr>
          <p:nvPr/>
        </p:nvSpPr>
        <p:spPr bwMode="auto">
          <a:xfrm>
            <a:off x="1325563" y="3971925"/>
            <a:ext cx="66675" cy="0"/>
          </a:xfrm>
          <a:prstGeom prst="line">
            <a:avLst/>
          </a:prstGeom>
          <a:noFill/>
          <a:ln w="9525">
            <a:solidFill>
              <a:schemeClr val="tx1"/>
            </a:solidFill>
            <a:round/>
            <a:headEnd/>
            <a:tailEnd/>
          </a:ln>
          <a:effectLst/>
        </p:spPr>
        <p:txBody>
          <a:bodyPr/>
          <a:lstStyle/>
          <a:p>
            <a:endParaRPr lang="en-ZA"/>
          </a:p>
        </p:txBody>
      </p:sp>
      <p:sp>
        <p:nvSpPr>
          <p:cNvPr id="1369145" name="Line 57"/>
          <p:cNvSpPr>
            <a:spLocks noChangeShapeType="1"/>
          </p:cNvSpPr>
          <p:nvPr/>
        </p:nvSpPr>
        <p:spPr bwMode="auto">
          <a:xfrm>
            <a:off x="1325563" y="4202113"/>
            <a:ext cx="66675" cy="0"/>
          </a:xfrm>
          <a:prstGeom prst="line">
            <a:avLst/>
          </a:prstGeom>
          <a:noFill/>
          <a:ln w="9525">
            <a:solidFill>
              <a:schemeClr val="tx1"/>
            </a:solidFill>
            <a:round/>
            <a:headEnd/>
            <a:tailEnd/>
          </a:ln>
          <a:effectLst/>
        </p:spPr>
        <p:txBody>
          <a:bodyPr/>
          <a:lstStyle/>
          <a:p>
            <a:endParaRPr lang="en-ZA"/>
          </a:p>
        </p:txBody>
      </p:sp>
      <p:sp>
        <p:nvSpPr>
          <p:cNvPr id="1369146" name="Line 58"/>
          <p:cNvSpPr>
            <a:spLocks noChangeShapeType="1"/>
          </p:cNvSpPr>
          <p:nvPr/>
        </p:nvSpPr>
        <p:spPr bwMode="auto">
          <a:xfrm>
            <a:off x="1325563" y="4432300"/>
            <a:ext cx="66675" cy="0"/>
          </a:xfrm>
          <a:prstGeom prst="line">
            <a:avLst/>
          </a:prstGeom>
          <a:noFill/>
          <a:ln w="9525">
            <a:solidFill>
              <a:schemeClr val="tx1"/>
            </a:solidFill>
            <a:round/>
            <a:headEnd/>
            <a:tailEnd/>
          </a:ln>
          <a:effectLst/>
        </p:spPr>
        <p:txBody>
          <a:bodyPr/>
          <a:lstStyle/>
          <a:p>
            <a:endParaRPr lang="en-ZA"/>
          </a:p>
        </p:txBody>
      </p:sp>
      <p:sp>
        <p:nvSpPr>
          <p:cNvPr id="1369147" name="Line 59"/>
          <p:cNvSpPr>
            <a:spLocks noChangeShapeType="1"/>
          </p:cNvSpPr>
          <p:nvPr/>
        </p:nvSpPr>
        <p:spPr bwMode="auto">
          <a:xfrm>
            <a:off x="1325563" y="4662488"/>
            <a:ext cx="66675" cy="0"/>
          </a:xfrm>
          <a:prstGeom prst="line">
            <a:avLst/>
          </a:prstGeom>
          <a:noFill/>
          <a:ln w="9525">
            <a:solidFill>
              <a:schemeClr val="tx1"/>
            </a:solidFill>
            <a:round/>
            <a:headEnd/>
            <a:tailEnd/>
          </a:ln>
          <a:effectLst/>
        </p:spPr>
        <p:txBody>
          <a:bodyPr/>
          <a:lstStyle/>
          <a:p>
            <a:endParaRPr lang="en-ZA"/>
          </a:p>
        </p:txBody>
      </p:sp>
      <p:sp>
        <p:nvSpPr>
          <p:cNvPr id="1369148" name="Line 60"/>
          <p:cNvSpPr>
            <a:spLocks noChangeShapeType="1"/>
          </p:cNvSpPr>
          <p:nvPr/>
        </p:nvSpPr>
        <p:spPr bwMode="auto">
          <a:xfrm>
            <a:off x="1325563" y="4892675"/>
            <a:ext cx="66675" cy="0"/>
          </a:xfrm>
          <a:prstGeom prst="line">
            <a:avLst/>
          </a:prstGeom>
          <a:noFill/>
          <a:ln w="9525">
            <a:solidFill>
              <a:schemeClr val="tx1"/>
            </a:solidFill>
            <a:round/>
            <a:headEnd/>
            <a:tailEnd/>
          </a:ln>
          <a:effectLst/>
        </p:spPr>
        <p:txBody>
          <a:bodyPr/>
          <a:lstStyle/>
          <a:p>
            <a:endParaRPr lang="en-ZA"/>
          </a:p>
        </p:txBody>
      </p:sp>
      <p:sp>
        <p:nvSpPr>
          <p:cNvPr id="1369149" name="Line 61"/>
          <p:cNvSpPr>
            <a:spLocks noChangeShapeType="1"/>
          </p:cNvSpPr>
          <p:nvPr/>
        </p:nvSpPr>
        <p:spPr bwMode="auto">
          <a:xfrm>
            <a:off x="1325563" y="5122863"/>
            <a:ext cx="66675" cy="0"/>
          </a:xfrm>
          <a:prstGeom prst="line">
            <a:avLst/>
          </a:prstGeom>
          <a:noFill/>
          <a:ln w="9525">
            <a:solidFill>
              <a:schemeClr val="tx1"/>
            </a:solidFill>
            <a:round/>
            <a:headEnd/>
            <a:tailEnd/>
          </a:ln>
          <a:effectLst/>
        </p:spPr>
        <p:txBody>
          <a:bodyPr/>
          <a:lstStyle/>
          <a:p>
            <a:endParaRPr lang="en-ZA"/>
          </a:p>
        </p:txBody>
      </p:sp>
      <p:sp>
        <p:nvSpPr>
          <p:cNvPr id="1369150" name="Line 62"/>
          <p:cNvSpPr>
            <a:spLocks noChangeShapeType="1"/>
          </p:cNvSpPr>
          <p:nvPr/>
        </p:nvSpPr>
        <p:spPr bwMode="auto">
          <a:xfrm rot="-5400000">
            <a:off x="1450975" y="5211763"/>
            <a:ext cx="66675" cy="0"/>
          </a:xfrm>
          <a:prstGeom prst="line">
            <a:avLst/>
          </a:prstGeom>
          <a:noFill/>
          <a:ln w="9525">
            <a:solidFill>
              <a:schemeClr val="tx1"/>
            </a:solidFill>
            <a:round/>
            <a:headEnd/>
            <a:tailEnd/>
          </a:ln>
          <a:effectLst/>
        </p:spPr>
        <p:txBody>
          <a:bodyPr/>
          <a:lstStyle/>
          <a:p>
            <a:endParaRPr lang="en-ZA"/>
          </a:p>
        </p:txBody>
      </p:sp>
      <p:sp>
        <p:nvSpPr>
          <p:cNvPr id="1369151" name="Line 63"/>
          <p:cNvSpPr>
            <a:spLocks noChangeShapeType="1"/>
          </p:cNvSpPr>
          <p:nvPr/>
        </p:nvSpPr>
        <p:spPr bwMode="auto">
          <a:xfrm rot="-5400000">
            <a:off x="5648325" y="5211763"/>
            <a:ext cx="66675" cy="0"/>
          </a:xfrm>
          <a:prstGeom prst="line">
            <a:avLst/>
          </a:prstGeom>
          <a:noFill/>
          <a:ln w="9525">
            <a:solidFill>
              <a:schemeClr val="tx1"/>
            </a:solidFill>
            <a:round/>
            <a:headEnd/>
            <a:tailEnd/>
          </a:ln>
          <a:effectLst/>
        </p:spPr>
        <p:txBody>
          <a:bodyPr/>
          <a:lstStyle/>
          <a:p>
            <a:endParaRPr lang="en-ZA"/>
          </a:p>
        </p:txBody>
      </p:sp>
      <p:sp>
        <p:nvSpPr>
          <p:cNvPr id="1369152" name="Line 64"/>
          <p:cNvSpPr>
            <a:spLocks noChangeShapeType="1"/>
          </p:cNvSpPr>
          <p:nvPr/>
        </p:nvSpPr>
        <p:spPr bwMode="auto">
          <a:xfrm rot="-5400000">
            <a:off x="7048500" y="5211763"/>
            <a:ext cx="66675" cy="0"/>
          </a:xfrm>
          <a:prstGeom prst="line">
            <a:avLst/>
          </a:prstGeom>
          <a:noFill/>
          <a:ln w="9525">
            <a:solidFill>
              <a:schemeClr val="tx1"/>
            </a:solidFill>
            <a:round/>
            <a:headEnd/>
            <a:tailEnd/>
          </a:ln>
          <a:effectLst/>
        </p:spPr>
        <p:txBody>
          <a:bodyPr/>
          <a:lstStyle/>
          <a:p>
            <a:endParaRPr lang="en-ZA"/>
          </a:p>
        </p:txBody>
      </p:sp>
      <p:sp>
        <p:nvSpPr>
          <p:cNvPr id="1369153" name="Line 65"/>
          <p:cNvSpPr>
            <a:spLocks noChangeShapeType="1"/>
          </p:cNvSpPr>
          <p:nvPr/>
        </p:nvSpPr>
        <p:spPr bwMode="auto">
          <a:xfrm rot="-5400000">
            <a:off x="8448675" y="5211763"/>
            <a:ext cx="66675" cy="0"/>
          </a:xfrm>
          <a:prstGeom prst="line">
            <a:avLst/>
          </a:prstGeom>
          <a:noFill/>
          <a:ln w="9525">
            <a:solidFill>
              <a:schemeClr val="tx1"/>
            </a:solidFill>
            <a:round/>
            <a:headEnd/>
            <a:tailEnd/>
          </a:ln>
          <a:effectLst/>
        </p:spPr>
        <p:txBody>
          <a:bodyPr/>
          <a:lstStyle/>
          <a:p>
            <a:endParaRPr lang="en-ZA"/>
          </a:p>
        </p:txBody>
      </p:sp>
      <p:sp>
        <p:nvSpPr>
          <p:cNvPr id="1369154" name="Line 66"/>
          <p:cNvSpPr>
            <a:spLocks noChangeShapeType="1"/>
          </p:cNvSpPr>
          <p:nvPr/>
        </p:nvSpPr>
        <p:spPr bwMode="auto">
          <a:xfrm rot="-5400000">
            <a:off x="2849562" y="5211763"/>
            <a:ext cx="66675" cy="0"/>
          </a:xfrm>
          <a:prstGeom prst="line">
            <a:avLst/>
          </a:prstGeom>
          <a:noFill/>
          <a:ln w="9525">
            <a:solidFill>
              <a:schemeClr val="tx1"/>
            </a:solidFill>
            <a:round/>
            <a:headEnd/>
            <a:tailEnd/>
          </a:ln>
          <a:effectLst/>
        </p:spPr>
        <p:txBody>
          <a:bodyPr/>
          <a:lstStyle/>
          <a:p>
            <a:endParaRPr lang="en-ZA"/>
          </a:p>
        </p:txBody>
      </p:sp>
      <p:sp>
        <p:nvSpPr>
          <p:cNvPr id="1369155" name="Line 67"/>
          <p:cNvSpPr>
            <a:spLocks noChangeShapeType="1"/>
          </p:cNvSpPr>
          <p:nvPr/>
        </p:nvSpPr>
        <p:spPr bwMode="auto">
          <a:xfrm rot="-5400000">
            <a:off x="4249737" y="5211763"/>
            <a:ext cx="66675" cy="0"/>
          </a:xfrm>
          <a:prstGeom prst="line">
            <a:avLst/>
          </a:prstGeom>
          <a:noFill/>
          <a:ln w="9525">
            <a:solidFill>
              <a:schemeClr val="tx1"/>
            </a:solidFill>
            <a:round/>
            <a:headEnd/>
            <a:tailEnd/>
          </a:ln>
          <a:effectLst/>
        </p:spPr>
        <p:txBody>
          <a:bodyPr/>
          <a:lstStyle/>
          <a:p>
            <a:endParaRPr lang="en-ZA"/>
          </a:p>
        </p:txBody>
      </p:sp>
      <p:sp>
        <p:nvSpPr>
          <p:cNvPr id="1369156" name="Text Box 68"/>
          <p:cNvSpPr txBox="1">
            <a:spLocks noChangeArrowheads="1"/>
          </p:cNvSpPr>
          <p:nvPr/>
        </p:nvSpPr>
        <p:spPr bwMode="auto">
          <a:xfrm>
            <a:off x="2725738" y="5222875"/>
            <a:ext cx="3143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6</a:t>
            </a:r>
          </a:p>
        </p:txBody>
      </p:sp>
      <p:sp>
        <p:nvSpPr>
          <p:cNvPr id="1369157" name="Text Box 69"/>
          <p:cNvSpPr txBox="1">
            <a:spLocks noChangeArrowheads="1"/>
          </p:cNvSpPr>
          <p:nvPr/>
        </p:nvSpPr>
        <p:spPr bwMode="auto">
          <a:xfrm>
            <a:off x="4116388" y="5222875"/>
            <a:ext cx="3143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7</a:t>
            </a:r>
          </a:p>
        </p:txBody>
      </p:sp>
      <p:sp>
        <p:nvSpPr>
          <p:cNvPr id="1369158" name="Text Box 70"/>
          <p:cNvSpPr txBox="1">
            <a:spLocks noChangeArrowheads="1"/>
          </p:cNvSpPr>
          <p:nvPr/>
        </p:nvSpPr>
        <p:spPr bwMode="auto">
          <a:xfrm>
            <a:off x="5519738" y="5222875"/>
            <a:ext cx="3143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8</a:t>
            </a:r>
          </a:p>
        </p:txBody>
      </p:sp>
      <p:sp>
        <p:nvSpPr>
          <p:cNvPr id="1369159" name="Text Box 71"/>
          <p:cNvSpPr txBox="1">
            <a:spLocks noChangeArrowheads="1"/>
          </p:cNvSpPr>
          <p:nvPr/>
        </p:nvSpPr>
        <p:spPr bwMode="auto">
          <a:xfrm>
            <a:off x="6932613" y="5222875"/>
            <a:ext cx="3143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9</a:t>
            </a:r>
          </a:p>
        </p:txBody>
      </p:sp>
      <p:sp>
        <p:nvSpPr>
          <p:cNvPr id="1369160" name="Text Box 72"/>
          <p:cNvSpPr txBox="1">
            <a:spLocks noChangeArrowheads="1"/>
          </p:cNvSpPr>
          <p:nvPr/>
        </p:nvSpPr>
        <p:spPr bwMode="auto">
          <a:xfrm>
            <a:off x="8302625" y="5222875"/>
            <a:ext cx="5175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10</a:t>
            </a:r>
          </a:p>
        </p:txBody>
      </p:sp>
      <p:sp>
        <p:nvSpPr>
          <p:cNvPr id="1369161" name="Text Box 73"/>
          <p:cNvSpPr txBox="1">
            <a:spLocks noChangeArrowheads="1"/>
          </p:cNvSpPr>
          <p:nvPr/>
        </p:nvSpPr>
        <p:spPr bwMode="auto">
          <a:xfrm>
            <a:off x="1022350" y="4979988"/>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1</a:t>
            </a:r>
          </a:p>
        </p:txBody>
      </p:sp>
      <p:sp>
        <p:nvSpPr>
          <p:cNvPr id="1369162" name="Text Box 74"/>
          <p:cNvSpPr txBox="1">
            <a:spLocks noChangeArrowheads="1"/>
          </p:cNvSpPr>
          <p:nvPr/>
        </p:nvSpPr>
        <p:spPr bwMode="auto">
          <a:xfrm>
            <a:off x="1335088" y="5230813"/>
            <a:ext cx="49847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5</a:t>
            </a:r>
          </a:p>
        </p:txBody>
      </p:sp>
      <p:sp>
        <p:nvSpPr>
          <p:cNvPr id="1369163" name="Text Box 75"/>
          <p:cNvSpPr txBox="1">
            <a:spLocks noChangeArrowheads="1"/>
          </p:cNvSpPr>
          <p:nvPr/>
        </p:nvSpPr>
        <p:spPr bwMode="auto">
          <a:xfrm>
            <a:off x="1039813" y="4732338"/>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2</a:t>
            </a:r>
          </a:p>
        </p:txBody>
      </p:sp>
      <p:sp>
        <p:nvSpPr>
          <p:cNvPr id="1369164" name="Text Box 76"/>
          <p:cNvSpPr txBox="1">
            <a:spLocks noChangeArrowheads="1"/>
          </p:cNvSpPr>
          <p:nvPr/>
        </p:nvSpPr>
        <p:spPr bwMode="auto">
          <a:xfrm>
            <a:off x="1039813" y="4502150"/>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3</a:t>
            </a:r>
          </a:p>
        </p:txBody>
      </p:sp>
      <p:sp>
        <p:nvSpPr>
          <p:cNvPr id="1369165" name="Text Box 77"/>
          <p:cNvSpPr txBox="1">
            <a:spLocks noChangeArrowheads="1"/>
          </p:cNvSpPr>
          <p:nvPr/>
        </p:nvSpPr>
        <p:spPr bwMode="auto">
          <a:xfrm>
            <a:off x="1022350" y="4305300"/>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4</a:t>
            </a:r>
          </a:p>
        </p:txBody>
      </p:sp>
      <p:sp>
        <p:nvSpPr>
          <p:cNvPr id="1369166" name="Text Box 78"/>
          <p:cNvSpPr txBox="1">
            <a:spLocks noChangeArrowheads="1"/>
          </p:cNvSpPr>
          <p:nvPr/>
        </p:nvSpPr>
        <p:spPr bwMode="auto">
          <a:xfrm>
            <a:off x="1039813" y="4057650"/>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5</a:t>
            </a:r>
          </a:p>
        </p:txBody>
      </p:sp>
      <p:sp>
        <p:nvSpPr>
          <p:cNvPr id="1369167" name="Text Box 79"/>
          <p:cNvSpPr txBox="1">
            <a:spLocks noChangeArrowheads="1"/>
          </p:cNvSpPr>
          <p:nvPr/>
        </p:nvSpPr>
        <p:spPr bwMode="auto">
          <a:xfrm>
            <a:off x="1039813" y="3827463"/>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6</a:t>
            </a:r>
          </a:p>
        </p:txBody>
      </p:sp>
      <p:sp>
        <p:nvSpPr>
          <p:cNvPr id="1369168" name="Text Box 80"/>
          <p:cNvSpPr txBox="1">
            <a:spLocks noChangeArrowheads="1"/>
          </p:cNvSpPr>
          <p:nvPr/>
        </p:nvSpPr>
        <p:spPr bwMode="auto">
          <a:xfrm>
            <a:off x="1022350" y="3630613"/>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7</a:t>
            </a:r>
          </a:p>
        </p:txBody>
      </p:sp>
      <p:sp>
        <p:nvSpPr>
          <p:cNvPr id="1369169" name="Text Box 81"/>
          <p:cNvSpPr txBox="1">
            <a:spLocks noChangeArrowheads="1"/>
          </p:cNvSpPr>
          <p:nvPr/>
        </p:nvSpPr>
        <p:spPr bwMode="auto">
          <a:xfrm>
            <a:off x="1022350" y="3382963"/>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8</a:t>
            </a:r>
          </a:p>
        </p:txBody>
      </p:sp>
      <p:sp>
        <p:nvSpPr>
          <p:cNvPr id="1369170" name="Text Box 82"/>
          <p:cNvSpPr txBox="1">
            <a:spLocks noChangeArrowheads="1"/>
          </p:cNvSpPr>
          <p:nvPr/>
        </p:nvSpPr>
        <p:spPr bwMode="auto">
          <a:xfrm>
            <a:off x="1022350" y="3151188"/>
            <a:ext cx="288925"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9</a:t>
            </a:r>
          </a:p>
        </p:txBody>
      </p:sp>
      <p:sp>
        <p:nvSpPr>
          <p:cNvPr id="1369171" name="Text Box 83"/>
          <p:cNvSpPr txBox="1">
            <a:spLocks noChangeArrowheads="1"/>
          </p:cNvSpPr>
          <p:nvPr/>
        </p:nvSpPr>
        <p:spPr bwMode="auto">
          <a:xfrm>
            <a:off x="917575" y="2886075"/>
            <a:ext cx="744538"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10</a:t>
            </a:r>
          </a:p>
        </p:txBody>
      </p:sp>
      <p:sp>
        <p:nvSpPr>
          <p:cNvPr id="1369172" name="Text Box 84"/>
          <p:cNvSpPr txBox="1">
            <a:spLocks noChangeArrowheads="1"/>
          </p:cNvSpPr>
          <p:nvPr/>
        </p:nvSpPr>
        <p:spPr bwMode="auto">
          <a:xfrm>
            <a:off x="917575" y="2673350"/>
            <a:ext cx="585788"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11</a:t>
            </a:r>
          </a:p>
        </p:txBody>
      </p:sp>
      <p:sp>
        <p:nvSpPr>
          <p:cNvPr id="1369173" name="Text Box 85"/>
          <p:cNvSpPr txBox="1">
            <a:spLocks noChangeArrowheads="1"/>
          </p:cNvSpPr>
          <p:nvPr/>
        </p:nvSpPr>
        <p:spPr bwMode="auto">
          <a:xfrm>
            <a:off x="917575" y="2441575"/>
            <a:ext cx="585788"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12</a:t>
            </a:r>
          </a:p>
        </p:txBody>
      </p:sp>
      <p:sp>
        <p:nvSpPr>
          <p:cNvPr id="1369174" name="Text Box 86"/>
          <p:cNvSpPr txBox="1">
            <a:spLocks noChangeArrowheads="1"/>
          </p:cNvSpPr>
          <p:nvPr/>
        </p:nvSpPr>
        <p:spPr bwMode="auto">
          <a:xfrm>
            <a:off x="917575" y="2211388"/>
            <a:ext cx="639763"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13</a:t>
            </a:r>
          </a:p>
        </p:txBody>
      </p:sp>
      <p:sp>
        <p:nvSpPr>
          <p:cNvPr id="1369175" name="Text Box 87"/>
          <p:cNvSpPr txBox="1">
            <a:spLocks noChangeArrowheads="1"/>
          </p:cNvSpPr>
          <p:nvPr/>
        </p:nvSpPr>
        <p:spPr bwMode="auto">
          <a:xfrm>
            <a:off x="917575" y="1962150"/>
            <a:ext cx="604838" cy="336550"/>
          </a:xfrm>
          <a:prstGeom prst="rect">
            <a:avLst/>
          </a:prstGeom>
          <a:noFill/>
          <a:ln w="9525">
            <a:noFill/>
            <a:miter lim="800000"/>
            <a:headEnd/>
            <a:tailEnd/>
          </a:ln>
          <a:effectLst/>
        </p:spPr>
        <p:txBody>
          <a:bodyPr>
            <a:spAutoFit/>
          </a:bodyPr>
          <a:lstStyle/>
          <a:p>
            <a:pPr>
              <a:spcBef>
                <a:spcPct val="50000"/>
              </a:spcBef>
            </a:pPr>
            <a:r>
              <a:rPr lang="en-GB">
                <a:solidFill>
                  <a:schemeClr val="tx2"/>
                </a:solidFill>
                <a:latin typeface="Verdana" pitchFamily="34" charset="0"/>
              </a:rPr>
              <a:t>14</a:t>
            </a:r>
          </a:p>
        </p:txBody>
      </p:sp>
      <p:sp>
        <p:nvSpPr>
          <p:cNvPr id="1369176" name="Text Box 88"/>
          <p:cNvSpPr txBox="1">
            <a:spLocks noChangeArrowheads="1"/>
          </p:cNvSpPr>
          <p:nvPr/>
        </p:nvSpPr>
        <p:spPr bwMode="auto">
          <a:xfrm>
            <a:off x="4089400" y="5540375"/>
            <a:ext cx="1839913" cy="457200"/>
          </a:xfrm>
          <a:prstGeom prst="rect">
            <a:avLst/>
          </a:prstGeom>
          <a:noFill/>
          <a:ln w="9525">
            <a:noFill/>
            <a:miter lim="800000"/>
            <a:headEnd/>
            <a:tailEnd/>
          </a:ln>
          <a:effectLst/>
        </p:spPr>
        <p:txBody>
          <a:bodyPr>
            <a:spAutoFit/>
          </a:bodyPr>
          <a:lstStyle/>
          <a:p>
            <a:pPr algn="ctr">
              <a:spcBef>
                <a:spcPct val="50000"/>
              </a:spcBef>
            </a:pPr>
            <a:r>
              <a:rPr lang="en-GB" sz="2400" b="1">
                <a:solidFill>
                  <a:schemeClr val="tx2"/>
                </a:solidFill>
                <a:latin typeface="Verdana" pitchFamily="34" charset="0"/>
              </a:rPr>
              <a:t>HbA</a:t>
            </a:r>
            <a:r>
              <a:rPr lang="en-GB" sz="2400" b="1" baseline="-25000">
                <a:solidFill>
                  <a:schemeClr val="tx2"/>
                </a:solidFill>
                <a:latin typeface="Verdana" pitchFamily="34" charset="0"/>
              </a:rPr>
              <a:t>1c</a:t>
            </a:r>
            <a:endParaRPr lang="en-GB" sz="2400" b="1">
              <a:solidFill>
                <a:schemeClr val="tx2"/>
              </a:solidFill>
              <a:latin typeface="Verdana" pitchFamily="34" charset="0"/>
            </a:endParaRPr>
          </a:p>
        </p:txBody>
      </p:sp>
      <p:sp>
        <p:nvSpPr>
          <p:cNvPr id="1369177" name="Text Box 89"/>
          <p:cNvSpPr txBox="1">
            <a:spLocks noChangeArrowheads="1"/>
          </p:cNvSpPr>
          <p:nvPr/>
        </p:nvSpPr>
        <p:spPr bwMode="auto">
          <a:xfrm rot="16200000">
            <a:off x="-1597024" y="3656012"/>
            <a:ext cx="4773612" cy="366713"/>
          </a:xfrm>
          <a:prstGeom prst="rect">
            <a:avLst/>
          </a:prstGeom>
          <a:noFill/>
          <a:ln w="9525">
            <a:noFill/>
            <a:miter lim="800000"/>
            <a:headEnd/>
            <a:tailEnd/>
          </a:ln>
          <a:effectLst/>
        </p:spPr>
        <p:txBody>
          <a:bodyPr>
            <a:spAutoFit/>
          </a:bodyPr>
          <a:lstStyle/>
          <a:p>
            <a:pPr algn="ctr">
              <a:spcBef>
                <a:spcPct val="50000"/>
              </a:spcBef>
            </a:pPr>
            <a:r>
              <a:rPr lang="en-GB" sz="1800" b="1">
                <a:solidFill>
                  <a:schemeClr val="tx2"/>
                </a:solidFill>
                <a:latin typeface="Verdana" pitchFamily="34" charset="0"/>
              </a:rPr>
              <a:t>Hypoglycaemic</a:t>
            </a:r>
            <a:r>
              <a:rPr lang="en-GB" sz="1800" b="1">
                <a:solidFill>
                  <a:schemeClr val="tx2"/>
                </a:solidFill>
                <a:latin typeface="Arial" charset="0"/>
              </a:rPr>
              <a:t> events</a:t>
            </a:r>
            <a:r>
              <a:rPr lang="en-ZA" sz="1800" b="1">
                <a:solidFill>
                  <a:schemeClr val="tx2"/>
                </a:solidFill>
                <a:latin typeface="Arial" charset="0"/>
              </a:rPr>
              <a:t> / </a:t>
            </a:r>
            <a:r>
              <a:rPr lang="en-GB" sz="1800" b="1">
                <a:solidFill>
                  <a:schemeClr val="tx2"/>
                </a:solidFill>
                <a:latin typeface="Arial" charset="0"/>
              </a:rPr>
              <a:t> patient year</a:t>
            </a:r>
          </a:p>
        </p:txBody>
      </p:sp>
      <p:sp>
        <p:nvSpPr>
          <p:cNvPr id="1369178" name="Rectangle 90"/>
          <p:cNvSpPr>
            <a:spLocks noChangeArrowheads="1"/>
          </p:cNvSpPr>
          <p:nvPr/>
        </p:nvSpPr>
        <p:spPr bwMode="auto">
          <a:xfrm>
            <a:off x="893763" y="6294438"/>
            <a:ext cx="6921500" cy="279400"/>
          </a:xfrm>
          <a:prstGeom prst="rect">
            <a:avLst/>
          </a:prstGeom>
          <a:noFill/>
          <a:ln w="9525">
            <a:noFill/>
            <a:miter lim="800000"/>
            <a:headEnd/>
            <a:tailEnd/>
          </a:ln>
          <a:effectLst/>
        </p:spPr>
        <p:txBody>
          <a:bodyPr tIns="0"/>
          <a:lstStyle/>
          <a:p>
            <a:r>
              <a:rPr lang="en-GB" sz="1400" i="1" dirty="0">
                <a:solidFill>
                  <a:schemeClr val="accent3">
                    <a:lumMod val="60000"/>
                    <a:lumOff val="40000"/>
                  </a:schemeClr>
                </a:solidFill>
                <a:effectLst>
                  <a:outerShdw blurRad="38100" dist="38100" dir="2700000" algn="tl">
                    <a:srgbClr val="000000">
                      <a:alpha val="43137"/>
                    </a:srgbClr>
                  </a:outerShdw>
                </a:effectLst>
                <a:latin typeface="Verdana" pitchFamily="34" charset="0"/>
              </a:rPr>
              <a:t> </a:t>
            </a:r>
            <a:r>
              <a:rPr lang="en-GB" sz="1400" dirty="0">
                <a:solidFill>
                  <a:schemeClr val="accent3">
                    <a:lumMod val="60000"/>
                    <a:lumOff val="40000"/>
                  </a:schemeClr>
                </a:solidFill>
                <a:effectLst>
                  <a:outerShdw blurRad="38100" dist="38100" dir="2700000" algn="tl">
                    <a:srgbClr val="000000">
                      <a:alpha val="43137"/>
                    </a:srgbClr>
                  </a:outerShdw>
                </a:effectLst>
                <a:latin typeface="Verdana" pitchFamily="34" charset="0"/>
              </a:rPr>
              <a:t>K. </a:t>
            </a:r>
            <a:r>
              <a:rPr lang="en-GB" sz="1400" dirty="0" err="1">
                <a:solidFill>
                  <a:schemeClr val="accent3">
                    <a:lumMod val="60000"/>
                    <a:lumOff val="40000"/>
                  </a:schemeClr>
                </a:solidFill>
                <a:effectLst>
                  <a:outerShdw blurRad="38100" dist="38100" dir="2700000" algn="tl">
                    <a:srgbClr val="000000">
                      <a:alpha val="43137"/>
                    </a:srgbClr>
                  </a:outerShdw>
                </a:effectLst>
                <a:latin typeface="Verdana" pitchFamily="34" charset="0"/>
              </a:rPr>
              <a:t>Kolendorf</a:t>
            </a:r>
            <a:r>
              <a:rPr lang="en-GB" sz="1400" i="1" dirty="0">
                <a:solidFill>
                  <a:schemeClr val="accent3">
                    <a:lumMod val="60000"/>
                    <a:lumOff val="40000"/>
                  </a:schemeClr>
                </a:solidFill>
                <a:effectLst>
                  <a:outerShdw blurRad="38100" dist="38100" dir="2700000" algn="tl">
                    <a:srgbClr val="000000">
                      <a:alpha val="43137"/>
                    </a:srgbClr>
                  </a:outerShdw>
                </a:effectLst>
                <a:latin typeface="Verdana" pitchFamily="34" charset="0"/>
              </a:rPr>
              <a:t> et al</a:t>
            </a:r>
            <a:r>
              <a:rPr lang="en-GB" sz="1400" dirty="0">
                <a:solidFill>
                  <a:schemeClr val="accent3">
                    <a:lumMod val="60000"/>
                    <a:lumOff val="40000"/>
                  </a:schemeClr>
                </a:solidFill>
                <a:effectLst>
                  <a:outerShdw blurRad="38100" dist="38100" dir="2700000" algn="tl">
                    <a:srgbClr val="000000">
                      <a:alpha val="43137"/>
                    </a:srgbClr>
                  </a:outerShdw>
                </a:effectLst>
                <a:latin typeface="Verdana" pitchFamily="34" charset="0"/>
              </a:rPr>
              <a:t>. </a:t>
            </a:r>
            <a:r>
              <a:rPr lang="en-GB" sz="1400" i="1" dirty="0">
                <a:solidFill>
                  <a:schemeClr val="accent3">
                    <a:lumMod val="60000"/>
                    <a:lumOff val="40000"/>
                  </a:schemeClr>
                </a:solidFill>
                <a:effectLst>
                  <a:outerShdw blurRad="38100" dist="38100" dir="2700000" algn="tl">
                    <a:srgbClr val="000000">
                      <a:alpha val="43137"/>
                    </a:srgbClr>
                  </a:outerShdw>
                </a:effectLst>
                <a:latin typeface="Verdana" pitchFamily="34" charset="0"/>
              </a:rPr>
              <a:t>Diabetes</a:t>
            </a:r>
            <a:r>
              <a:rPr lang="en-GB" sz="1400" dirty="0">
                <a:solidFill>
                  <a:schemeClr val="accent3">
                    <a:lumMod val="60000"/>
                    <a:lumOff val="40000"/>
                  </a:schemeClr>
                </a:solidFill>
                <a:effectLst>
                  <a:outerShdw blurRad="38100" dist="38100" dir="2700000" algn="tl">
                    <a:srgbClr val="000000">
                      <a:alpha val="43137"/>
                    </a:srgbClr>
                  </a:outerShdw>
                </a:effectLst>
                <a:latin typeface="Verdana" pitchFamily="34" charset="0"/>
              </a:rPr>
              <a:t> 2005; 54(</a:t>
            </a:r>
            <a:r>
              <a:rPr lang="en-GB" sz="1400" dirty="0" err="1">
                <a:solidFill>
                  <a:schemeClr val="accent3">
                    <a:lumMod val="60000"/>
                    <a:lumOff val="40000"/>
                  </a:schemeClr>
                </a:solidFill>
                <a:effectLst>
                  <a:outerShdw blurRad="38100" dist="38100" dir="2700000" algn="tl">
                    <a:srgbClr val="000000">
                      <a:alpha val="43137"/>
                    </a:srgbClr>
                  </a:outerShdw>
                </a:effectLst>
                <a:latin typeface="Verdana" pitchFamily="34" charset="0"/>
              </a:rPr>
              <a:t>Suppl</a:t>
            </a:r>
            <a:r>
              <a:rPr lang="en-GB" sz="1400" dirty="0">
                <a:solidFill>
                  <a:schemeClr val="accent3">
                    <a:lumMod val="60000"/>
                    <a:lumOff val="40000"/>
                  </a:schemeClr>
                </a:solidFill>
                <a:effectLst>
                  <a:outerShdw blurRad="38100" dist="38100" dir="2700000" algn="tl">
                    <a:srgbClr val="000000">
                      <a:alpha val="43137"/>
                    </a:srgbClr>
                  </a:outerShdw>
                </a:effectLst>
                <a:latin typeface="Verdana" pitchFamily="34" charset="0"/>
              </a:rPr>
              <a:t> 2):P489			</a:t>
            </a:r>
            <a:endParaRPr lang="en-US" sz="1400" dirty="0">
              <a:solidFill>
                <a:schemeClr val="accent3">
                  <a:lumMod val="60000"/>
                  <a:lumOff val="40000"/>
                </a:schemeClr>
              </a:solidFill>
              <a:effectLst>
                <a:outerShdw blurRad="38100" dist="38100" dir="2700000" algn="tl">
                  <a:srgbClr val="000000">
                    <a:alpha val="43137"/>
                  </a:srgbClr>
                </a:outerShdw>
              </a:effectLst>
              <a:latin typeface="Verdana" pitchFamily="34" charset="0"/>
            </a:endParaRPr>
          </a:p>
        </p:txBody>
      </p:sp>
      <p:sp>
        <p:nvSpPr>
          <p:cNvPr id="1369179" name="Line 91"/>
          <p:cNvSpPr>
            <a:spLocks noChangeShapeType="1"/>
          </p:cNvSpPr>
          <p:nvPr/>
        </p:nvSpPr>
        <p:spPr bwMode="auto">
          <a:xfrm flipV="1">
            <a:off x="6327775" y="2184400"/>
            <a:ext cx="706438" cy="20638"/>
          </a:xfrm>
          <a:prstGeom prst="line">
            <a:avLst/>
          </a:prstGeom>
          <a:noFill/>
          <a:ln w="28575">
            <a:solidFill>
              <a:schemeClr val="hlink"/>
            </a:solidFill>
            <a:round/>
            <a:headEnd/>
            <a:tailEnd/>
          </a:ln>
          <a:effectLst/>
        </p:spPr>
        <p:txBody>
          <a:bodyPr/>
          <a:lstStyle/>
          <a:p>
            <a:endParaRPr lang="en-ZA"/>
          </a:p>
        </p:txBody>
      </p:sp>
      <p:sp>
        <p:nvSpPr>
          <p:cNvPr id="1369180" name="AutoShape 92"/>
          <p:cNvSpPr>
            <a:spLocks noChangeArrowheads="1"/>
          </p:cNvSpPr>
          <p:nvPr/>
        </p:nvSpPr>
        <p:spPr bwMode="auto">
          <a:xfrm>
            <a:off x="6640513" y="2143125"/>
            <a:ext cx="88900" cy="92075"/>
          </a:xfrm>
          <a:prstGeom prst="octagon">
            <a:avLst>
              <a:gd name="adj" fmla="val 29287"/>
            </a:avLst>
          </a:prstGeom>
          <a:solidFill>
            <a:schemeClr val="hlink"/>
          </a:solidFill>
          <a:ln w="9525">
            <a:solidFill>
              <a:schemeClr val="tx1"/>
            </a:solidFill>
            <a:miter lim="800000"/>
            <a:headEnd/>
            <a:tailEnd/>
          </a:ln>
          <a:effectLst/>
        </p:spPr>
        <p:txBody>
          <a:bodyPr wrap="none" anchor="ctr"/>
          <a:lstStyle/>
          <a:p>
            <a:endParaRPr lang="en-ZA"/>
          </a:p>
        </p:txBody>
      </p:sp>
      <p:sp>
        <p:nvSpPr>
          <p:cNvPr id="1369181" name="Line 93"/>
          <p:cNvSpPr>
            <a:spLocks noChangeShapeType="1"/>
          </p:cNvSpPr>
          <p:nvPr/>
        </p:nvSpPr>
        <p:spPr bwMode="auto">
          <a:xfrm flipV="1">
            <a:off x="6276975" y="1763713"/>
            <a:ext cx="755650" cy="20637"/>
          </a:xfrm>
          <a:prstGeom prst="line">
            <a:avLst/>
          </a:prstGeom>
          <a:noFill/>
          <a:ln w="28575">
            <a:solidFill>
              <a:schemeClr val="tx2"/>
            </a:solidFill>
            <a:round/>
            <a:headEnd/>
            <a:tailEnd/>
          </a:ln>
          <a:effectLst/>
        </p:spPr>
        <p:txBody>
          <a:bodyPr/>
          <a:lstStyle/>
          <a:p>
            <a:endParaRPr lang="en-ZA"/>
          </a:p>
        </p:txBody>
      </p:sp>
      <p:sp>
        <p:nvSpPr>
          <p:cNvPr id="1369182" name="AutoShape 94"/>
          <p:cNvSpPr>
            <a:spLocks noChangeArrowheads="1"/>
          </p:cNvSpPr>
          <p:nvPr/>
        </p:nvSpPr>
        <p:spPr bwMode="auto">
          <a:xfrm>
            <a:off x="6623050" y="1722438"/>
            <a:ext cx="88900" cy="92075"/>
          </a:xfrm>
          <a:prstGeom prst="octagon">
            <a:avLst>
              <a:gd name="adj" fmla="val 29287"/>
            </a:avLst>
          </a:prstGeom>
          <a:solidFill>
            <a:schemeClr val="accent1"/>
          </a:solidFill>
          <a:ln w="9525">
            <a:solidFill>
              <a:schemeClr val="tx1"/>
            </a:solidFill>
            <a:miter lim="800000"/>
            <a:headEnd/>
            <a:tailEnd/>
          </a:ln>
          <a:effectLst/>
        </p:spPr>
        <p:txBody>
          <a:bodyPr wrap="none" anchor="ctr"/>
          <a:lstStyle/>
          <a:p>
            <a:endParaRPr lang="en-ZA"/>
          </a:p>
        </p:txBody>
      </p:sp>
      <p:sp>
        <p:nvSpPr>
          <p:cNvPr id="1369183" name="Text Box 95"/>
          <p:cNvSpPr txBox="1">
            <a:spLocks noChangeArrowheads="1"/>
          </p:cNvSpPr>
          <p:nvPr/>
        </p:nvSpPr>
        <p:spPr bwMode="auto">
          <a:xfrm>
            <a:off x="7118350" y="1392238"/>
            <a:ext cx="2025650" cy="641350"/>
          </a:xfrm>
          <a:prstGeom prst="rect">
            <a:avLst/>
          </a:prstGeom>
          <a:noFill/>
          <a:ln w="12700">
            <a:noFill/>
            <a:miter lim="800000"/>
            <a:headEnd type="none" w="sm" len="sm"/>
            <a:tailEnd type="none" w="sm" len="sm"/>
          </a:ln>
          <a:effectLst/>
        </p:spPr>
        <p:txBody>
          <a:bodyPr>
            <a:spAutoFit/>
          </a:bodyPr>
          <a:lstStyle/>
          <a:p>
            <a:pPr eaLnBrk="0" hangingPunct="0"/>
            <a:r>
              <a:rPr lang="en-GB" sz="1800" b="1" dirty="0">
                <a:solidFill>
                  <a:schemeClr val="tx2">
                    <a:lumMod val="90000"/>
                  </a:schemeClr>
                </a:solidFill>
                <a:latin typeface="Verdana" pitchFamily="34" charset="0"/>
              </a:rPr>
              <a:t>Insulin detemir </a:t>
            </a:r>
          </a:p>
        </p:txBody>
      </p:sp>
      <p:sp>
        <p:nvSpPr>
          <p:cNvPr id="1369184" name="Text Box 96"/>
          <p:cNvSpPr txBox="1">
            <a:spLocks noChangeArrowheads="1"/>
          </p:cNvSpPr>
          <p:nvPr/>
        </p:nvSpPr>
        <p:spPr bwMode="auto">
          <a:xfrm>
            <a:off x="6978650" y="2068513"/>
            <a:ext cx="1846263" cy="366712"/>
          </a:xfrm>
          <a:prstGeom prst="rect">
            <a:avLst/>
          </a:prstGeom>
          <a:noFill/>
          <a:ln w="12700">
            <a:noFill/>
            <a:miter lim="800000"/>
            <a:headEnd type="none" w="sm" len="sm"/>
            <a:tailEnd type="none" w="sm" len="sm"/>
          </a:ln>
          <a:effectLst/>
        </p:spPr>
        <p:txBody>
          <a:bodyPr>
            <a:spAutoFit/>
          </a:bodyPr>
          <a:lstStyle/>
          <a:p>
            <a:pPr eaLnBrk="0" hangingPunct="0"/>
            <a:r>
              <a:rPr lang="en-GB" sz="1800" b="1" dirty="0">
                <a:solidFill>
                  <a:srgbClr val="FFC000"/>
                </a:solidFill>
                <a:latin typeface="Verdana" pitchFamily="34" charset="0"/>
              </a:rPr>
              <a:t>NPH insulin </a:t>
            </a:r>
          </a:p>
        </p:txBody>
      </p:sp>
    </p:spTree>
  </p:cSld>
  <p:clrMapOvr>
    <a:masterClrMapping/>
  </p:clrMapOvr>
  <p:transition>
    <p:split orient="vert"/>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8786" name="Rectangle 2"/>
          <p:cNvSpPr>
            <a:spLocks noChangeArrowheads="1"/>
          </p:cNvSpPr>
          <p:nvPr/>
        </p:nvSpPr>
        <p:spPr bwMode="auto">
          <a:xfrm>
            <a:off x="852488" y="2209800"/>
            <a:ext cx="7739062" cy="2152650"/>
          </a:xfrm>
          <a:prstGeom prst="rect">
            <a:avLst/>
          </a:prstGeom>
          <a:solidFill>
            <a:schemeClr val="tx1"/>
          </a:solidFill>
          <a:ln w="9525">
            <a:solidFill>
              <a:schemeClr val="accent6">
                <a:lumMod val="40000"/>
                <a:lumOff val="60000"/>
              </a:schemeClr>
            </a:solidFill>
            <a:miter lim="800000"/>
            <a:headEnd/>
            <a:tailEnd/>
          </a:ln>
          <a:effectLst>
            <a:reflection blurRad="6350" stA="50000" endA="300" endPos="38500" dist="50800" dir="5400000" sy="-100000" algn="bl" rotWithShape="0"/>
          </a:effectLst>
        </p:spPr>
        <p:txBody>
          <a:bodyPr anchor="ctr"/>
          <a:lstStyle/>
          <a:p>
            <a:pPr algn="ctr"/>
            <a:r>
              <a:rPr lang="en-ZA" sz="5400" b="1" dirty="0">
                <a:solidFill>
                  <a:schemeClr val="accent6">
                    <a:lumMod val="40000"/>
                    <a:lumOff val="60000"/>
                  </a:schemeClr>
                </a:solidFill>
                <a:effectLst>
                  <a:outerShdw blurRad="38100" dist="38100" dir="2700000" algn="tl">
                    <a:srgbClr val="C0C0C0"/>
                  </a:outerShdw>
                </a:effectLst>
                <a:latin typeface="FormalScrp421 BT" pitchFamily="66" charset="0"/>
              </a:rPr>
              <a:t>Using a </a:t>
            </a:r>
          </a:p>
          <a:p>
            <a:pPr algn="ctr"/>
            <a:r>
              <a:rPr lang="en-ZA" sz="5400" b="1" dirty="0">
                <a:solidFill>
                  <a:schemeClr val="accent6">
                    <a:lumMod val="40000"/>
                    <a:lumOff val="60000"/>
                  </a:schemeClr>
                </a:solidFill>
                <a:effectLst>
                  <a:outerShdw blurRad="38100" dist="38100" dir="2700000" algn="tl">
                    <a:srgbClr val="C0C0C0"/>
                  </a:outerShdw>
                </a:effectLst>
                <a:latin typeface="FormalScrp421 BT" pitchFamily="66" charset="0"/>
              </a:rPr>
              <a:t>Bolus-Basal Regime</a:t>
            </a:r>
            <a:endParaRPr lang="en-GB" sz="5400" b="1" dirty="0">
              <a:solidFill>
                <a:schemeClr val="accent6">
                  <a:lumMod val="40000"/>
                  <a:lumOff val="60000"/>
                </a:schemeClr>
              </a:solidFill>
              <a:effectLst>
                <a:outerShdw blurRad="38100" dist="38100" dir="2700000" algn="tl">
                  <a:srgbClr val="C0C0C0"/>
                </a:outerShdw>
              </a:effectLst>
              <a:latin typeface="FormalScrp421 BT" pitchFamily="66"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8130" name="Rectangle 2"/>
          <p:cNvSpPr>
            <a:spLocks noChangeArrowheads="1"/>
          </p:cNvSpPr>
          <p:nvPr/>
        </p:nvSpPr>
        <p:spPr bwMode="auto">
          <a:xfrm>
            <a:off x="576263" y="1736727"/>
            <a:ext cx="8001000" cy="4810125"/>
          </a:xfrm>
          <a:prstGeom prst="rect">
            <a:avLst/>
          </a:prstGeom>
          <a:noFill/>
          <a:ln w="9525">
            <a:noFill/>
            <a:miter lim="800000"/>
            <a:headEnd/>
            <a:tailEnd/>
          </a:ln>
          <a:effectLst/>
        </p:spPr>
        <p:txBody>
          <a:bodyPr/>
          <a:lstStyle/>
          <a:p>
            <a:pPr marL="342900" indent="-342900">
              <a:spcBef>
                <a:spcPct val="30000"/>
              </a:spcBef>
              <a:buFontTx/>
              <a:buChar char="•"/>
            </a:pPr>
            <a:r>
              <a:rPr lang="en-US" sz="2800" b="1" dirty="0">
                <a:solidFill>
                  <a:srgbClr val="CC0099"/>
                </a:solidFill>
                <a:effectLst>
                  <a:outerShdw blurRad="38100" dist="38100" dir="2700000" algn="tl">
                    <a:srgbClr val="000000">
                      <a:alpha val="43137"/>
                    </a:srgbClr>
                  </a:outerShdw>
                </a:effectLst>
                <a:latin typeface="Arial" charset="0"/>
              </a:rPr>
              <a:t>Basal insulin</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Suppresses hepatic glucose production between meals and overnight</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40% to 50% of daily needs</a:t>
            </a:r>
          </a:p>
          <a:p>
            <a:pPr marL="342900" indent="-342900">
              <a:spcBef>
                <a:spcPct val="30000"/>
              </a:spcBef>
              <a:buFontTx/>
              <a:buChar char="•"/>
            </a:pPr>
            <a:r>
              <a:rPr lang="en-US" sz="2800" b="1" dirty="0">
                <a:solidFill>
                  <a:srgbClr val="CC0099"/>
                </a:solidFill>
                <a:effectLst>
                  <a:outerShdw blurRad="38100" dist="38100" dir="2700000" algn="tl">
                    <a:srgbClr val="000000">
                      <a:alpha val="43137"/>
                    </a:srgbClr>
                  </a:outerShdw>
                </a:effectLst>
                <a:latin typeface="Arial" charset="0"/>
              </a:rPr>
              <a:t>Bolus insulin (mealtime)</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Limits hyperglycaemia after meals</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Immediate rise and sharp peak at 1 hour </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10% to 20% of total daily insulin requirement at each meal  </a:t>
            </a:r>
          </a:p>
        </p:txBody>
      </p:sp>
      <p:sp>
        <p:nvSpPr>
          <p:cNvPr id="1328131" name="Rectangle 3"/>
          <p:cNvSpPr>
            <a:spLocks noChangeArrowheads="1"/>
          </p:cNvSpPr>
          <p:nvPr/>
        </p:nvSpPr>
        <p:spPr bwMode="auto">
          <a:xfrm>
            <a:off x="712326" y="416382"/>
            <a:ext cx="7467600" cy="704850"/>
          </a:xfrm>
          <a:prstGeom prst="rect">
            <a:avLst/>
          </a:prstGeom>
          <a:solidFill>
            <a:schemeClr val="tx1"/>
          </a:solidFill>
          <a:ln w="9525">
            <a:noFill/>
            <a:miter lim="800000"/>
            <a:headEnd/>
            <a:tailEnd/>
          </a:ln>
          <a:effectLst/>
        </p:spPr>
        <p:txBody>
          <a:bodyPr anchor="ctr"/>
          <a:lstStyle/>
          <a:p>
            <a:pPr algn="ctr"/>
            <a:r>
              <a:rPr lang="en-US" sz="3400" b="1" dirty="0">
                <a:solidFill>
                  <a:schemeClr val="bg2">
                    <a:lumMod val="20000"/>
                    <a:lumOff val="80000"/>
                  </a:schemeClr>
                </a:solidFill>
                <a:effectLst>
                  <a:outerShdw blurRad="38100" dist="38100" dir="2700000" algn="tl">
                    <a:srgbClr val="C0C0C0"/>
                  </a:outerShdw>
                </a:effectLst>
                <a:latin typeface="FormalScrp421 BT" pitchFamily="66" charset="0"/>
              </a:rPr>
              <a:t>The Basal/Bolus Insulin Concept</a:t>
            </a:r>
            <a:endParaRPr lang="en-GB" sz="3400" b="1" dirty="0">
              <a:solidFill>
                <a:schemeClr val="bg2">
                  <a:lumMod val="20000"/>
                  <a:lumOff val="80000"/>
                </a:schemeClr>
              </a:solidFill>
              <a:effectLst>
                <a:outerShdw blurRad="38100" dist="38100" dir="2700000" algn="tl">
                  <a:srgbClr val="C0C0C0"/>
                </a:outerShdw>
              </a:effectLst>
              <a:latin typeface="FormalScrp421 BT" pitchFamily="66" charset="0"/>
            </a:endParaRPr>
          </a:p>
        </p:txBody>
      </p:sp>
      <p:grpSp>
        <p:nvGrpSpPr>
          <p:cNvPr id="1328132" name="Group 4"/>
          <p:cNvGrpSpPr>
            <a:grpSpLocks/>
          </p:cNvGrpSpPr>
          <p:nvPr/>
        </p:nvGrpSpPr>
        <p:grpSpPr bwMode="auto">
          <a:xfrm>
            <a:off x="6212117" y="1030514"/>
            <a:ext cx="2510972" cy="1364343"/>
            <a:chOff x="263" y="1152"/>
            <a:chExt cx="5497" cy="2778"/>
          </a:xfrm>
        </p:grpSpPr>
        <p:grpSp>
          <p:nvGrpSpPr>
            <p:cNvPr id="1328133" name="Group 5"/>
            <p:cNvGrpSpPr>
              <a:grpSpLocks/>
            </p:cNvGrpSpPr>
            <p:nvPr/>
          </p:nvGrpSpPr>
          <p:grpSpPr bwMode="auto">
            <a:xfrm>
              <a:off x="340" y="1273"/>
              <a:ext cx="5420" cy="2455"/>
              <a:chOff x="340" y="1273"/>
              <a:chExt cx="5420" cy="2455"/>
            </a:xfrm>
          </p:grpSpPr>
          <p:pic>
            <p:nvPicPr>
              <p:cNvPr id="1328134" name="Picture 6"/>
              <p:cNvPicPr>
                <a:picLocks noChangeAspect="1" noChangeArrowheads="1"/>
              </p:cNvPicPr>
              <p:nvPr/>
            </p:nvPicPr>
            <p:blipFill>
              <a:blip r:embed="rId2" cstate="print">
                <a:clrChange>
                  <a:clrFrom>
                    <a:srgbClr val="FEFEFE"/>
                  </a:clrFrom>
                  <a:clrTo>
                    <a:srgbClr val="FEFEFE">
                      <a:alpha val="0"/>
                    </a:srgbClr>
                  </a:clrTo>
                </a:clrChange>
              </a:blip>
              <a:srcRect/>
              <a:stretch>
                <a:fillRect/>
              </a:stretch>
            </p:blipFill>
            <p:spPr bwMode="auto">
              <a:xfrm>
                <a:off x="340" y="1273"/>
                <a:ext cx="5352" cy="2455"/>
              </a:xfrm>
              <a:prstGeom prst="rect">
                <a:avLst/>
              </a:prstGeom>
              <a:noFill/>
              <a:ln w="9525">
                <a:noFill/>
                <a:miter lim="800000"/>
                <a:headEnd/>
                <a:tailEnd/>
              </a:ln>
              <a:effectLst/>
            </p:spPr>
          </p:pic>
          <p:sp>
            <p:nvSpPr>
              <p:cNvPr id="1328135" name="Rectangle 7"/>
              <p:cNvSpPr>
                <a:spLocks noChangeArrowheads="1"/>
              </p:cNvSpPr>
              <p:nvPr/>
            </p:nvSpPr>
            <p:spPr bwMode="auto">
              <a:xfrm>
                <a:off x="4052" y="1384"/>
                <a:ext cx="1708" cy="781"/>
              </a:xfrm>
              <a:prstGeom prst="rect">
                <a:avLst/>
              </a:prstGeom>
              <a:solidFill>
                <a:schemeClr val="bg1"/>
              </a:solidFill>
              <a:ln w="28575">
                <a:noFill/>
                <a:miter lim="800000"/>
                <a:headEnd/>
                <a:tailEnd/>
              </a:ln>
              <a:effectLst/>
            </p:spPr>
            <p:txBody>
              <a:bodyPr wrap="none" anchor="ctr"/>
              <a:lstStyle/>
              <a:p>
                <a:endParaRPr lang="en-ZA"/>
              </a:p>
            </p:txBody>
          </p:sp>
        </p:grpSp>
        <p:sp>
          <p:nvSpPr>
            <p:cNvPr id="1328136" name="Rectangle 8"/>
            <p:cNvSpPr>
              <a:spLocks noChangeArrowheads="1"/>
            </p:cNvSpPr>
            <p:nvPr/>
          </p:nvSpPr>
          <p:spPr bwMode="auto">
            <a:xfrm>
              <a:off x="263" y="1152"/>
              <a:ext cx="362" cy="2063"/>
            </a:xfrm>
            <a:prstGeom prst="rect">
              <a:avLst/>
            </a:prstGeom>
            <a:solidFill>
              <a:schemeClr val="bg1"/>
            </a:solidFill>
            <a:ln w="28575">
              <a:noFill/>
              <a:miter lim="800000"/>
              <a:headEnd/>
              <a:tailEnd/>
            </a:ln>
            <a:effectLst/>
          </p:spPr>
          <p:txBody>
            <a:bodyPr wrap="none" anchor="ctr"/>
            <a:lstStyle/>
            <a:p>
              <a:endParaRPr lang="en-ZA"/>
            </a:p>
          </p:txBody>
        </p:sp>
        <p:sp>
          <p:nvSpPr>
            <p:cNvPr id="1328137" name="Rectangle 9"/>
            <p:cNvSpPr>
              <a:spLocks noChangeArrowheads="1"/>
            </p:cNvSpPr>
            <p:nvPr/>
          </p:nvSpPr>
          <p:spPr bwMode="auto">
            <a:xfrm>
              <a:off x="2203" y="3577"/>
              <a:ext cx="909" cy="353"/>
            </a:xfrm>
            <a:prstGeom prst="rect">
              <a:avLst/>
            </a:prstGeom>
            <a:solidFill>
              <a:schemeClr val="bg1"/>
            </a:solidFill>
            <a:ln w="28575">
              <a:noFill/>
              <a:miter lim="800000"/>
              <a:headEnd/>
              <a:tailEnd/>
            </a:ln>
            <a:effectLst/>
          </p:spPr>
          <p:txBody>
            <a:bodyPr wrap="none" anchor="ctr"/>
            <a:lstStyle/>
            <a:p>
              <a:endParaRPr lang="en-ZA"/>
            </a:p>
          </p:txBody>
        </p:sp>
      </p:grpSp>
      <p:sp>
        <p:nvSpPr>
          <p:cNvPr id="1328138" name="AutoShape 10"/>
          <p:cNvSpPr>
            <a:spLocks noChangeArrowheads="1"/>
          </p:cNvSpPr>
          <p:nvPr/>
        </p:nvSpPr>
        <p:spPr bwMode="auto">
          <a:xfrm>
            <a:off x="3276600" y="1809750"/>
            <a:ext cx="228600" cy="361950"/>
          </a:xfrm>
          <a:prstGeom prst="upArrow">
            <a:avLst>
              <a:gd name="adj1" fmla="val 50000"/>
              <a:gd name="adj2" fmla="val 39583"/>
            </a:avLst>
          </a:prstGeom>
          <a:solidFill>
            <a:srgbClr val="33CC33"/>
          </a:solidFill>
          <a:ln w="9525">
            <a:solidFill>
              <a:schemeClr val="tx1"/>
            </a:solidFill>
            <a:miter lim="800000"/>
            <a:headEnd/>
            <a:tailEnd/>
          </a:ln>
          <a:effectLst/>
        </p:spPr>
        <p:txBody>
          <a:bodyPr wrap="none" anchor="ctr"/>
          <a:lstStyle/>
          <a:p>
            <a:endParaRPr lang="en-ZA"/>
          </a:p>
        </p:txBody>
      </p:sp>
      <p:sp>
        <p:nvSpPr>
          <p:cNvPr id="1328139" name="AutoShape 11"/>
          <p:cNvSpPr>
            <a:spLocks noChangeArrowheads="1"/>
          </p:cNvSpPr>
          <p:nvPr/>
        </p:nvSpPr>
        <p:spPr bwMode="auto">
          <a:xfrm>
            <a:off x="5257800" y="3981450"/>
            <a:ext cx="228600" cy="361950"/>
          </a:xfrm>
          <a:prstGeom prst="upArrow">
            <a:avLst>
              <a:gd name="adj1" fmla="val 50000"/>
              <a:gd name="adj2" fmla="val 39583"/>
            </a:avLst>
          </a:prstGeom>
          <a:solidFill>
            <a:srgbClr val="FF9900"/>
          </a:solidFill>
          <a:ln w="9525">
            <a:solidFill>
              <a:schemeClr val="tx1"/>
            </a:solidFill>
            <a:miter lim="800000"/>
            <a:headEnd/>
            <a:tailEnd/>
          </a:ln>
          <a:effectLst/>
        </p:spPr>
        <p:txBody>
          <a:bodyPr wrap="none" anchor="ctr"/>
          <a:lstStyle/>
          <a:p>
            <a:endParaRPr lang="en-ZA"/>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28130">
                                            <p:txEl>
                                              <p:pRg st="0" end="0"/>
                                            </p:txEl>
                                          </p:spTgt>
                                        </p:tgtEl>
                                        <p:attrNameLst>
                                          <p:attrName>style.visibility</p:attrName>
                                        </p:attrNameLst>
                                      </p:cBhvr>
                                      <p:to>
                                        <p:strVal val="visible"/>
                                      </p:to>
                                    </p:set>
                                    <p:anim calcmode="lin" valueType="num">
                                      <p:cBhvr additive="base">
                                        <p:cTn id="7" dur="500" fill="hold"/>
                                        <p:tgtEl>
                                          <p:spTgt spid="132813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2813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28130">
                                            <p:txEl>
                                              <p:pRg st="1" end="1"/>
                                            </p:txEl>
                                          </p:spTgt>
                                        </p:tgtEl>
                                        <p:attrNameLst>
                                          <p:attrName>style.visibility</p:attrName>
                                        </p:attrNameLst>
                                      </p:cBhvr>
                                      <p:to>
                                        <p:strVal val="visible"/>
                                      </p:to>
                                    </p:set>
                                    <p:anim calcmode="lin" valueType="num">
                                      <p:cBhvr additive="base">
                                        <p:cTn id="11" dur="500" fill="hold"/>
                                        <p:tgtEl>
                                          <p:spTgt spid="132813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28130">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28130">
                                            <p:txEl>
                                              <p:pRg st="2" end="2"/>
                                            </p:txEl>
                                          </p:spTgt>
                                        </p:tgtEl>
                                        <p:attrNameLst>
                                          <p:attrName>style.visibility</p:attrName>
                                        </p:attrNameLst>
                                      </p:cBhvr>
                                      <p:to>
                                        <p:strVal val="visible"/>
                                      </p:to>
                                    </p:set>
                                    <p:anim calcmode="lin" valueType="num">
                                      <p:cBhvr additive="base">
                                        <p:cTn id="15" dur="500" fill="hold"/>
                                        <p:tgtEl>
                                          <p:spTgt spid="1328130">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2813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328130">
                                            <p:txEl>
                                              <p:pRg st="3" end="3"/>
                                            </p:txEl>
                                          </p:spTgt>
                                        </p:tgtEl>
                                        <p:attrNameLst>
                                          <p:attrName>style.visibility</p:attrName>
                                        </p:attrNameLst>
                                      </p:cBhvr>
                                      <p:to>
                                        <p:strVal val="visible"/>
                                      </p:to>
                                    </p:set>
                                    <p:anim calcmode="lin" valueType="num">
                                      <p:cBhvr additive="base">
                                        <p:cTn id="21" dur="500" fill="hold"/>
                                        <p:tgtEl>
                                          <p:spTgt spid="1328130">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28130">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28130">
                                            <p:txEl>
                                              <p:pRg st="4" end="4"/>
                                            </p:txEl>
                                          </p:spTgt>
                                        </p:tgtEl>
                                        <p:attrNameLst>
                                          <p:attrName>style.visibility</p:attrName>
                                        </p:attrNameLst>
                                      </p:cBhvr>
                                      <p:to>
                                        <p:strVal val="visible"/>
                                      </p:to>
                                    </p:set>
                                    <p:anim calcmode="lin" valueType="num">
                                      <p:cBhvr additive="base">
                                        <p:cTn id="25" dur="500" fill="hold"/>
                                        <p:tgtEl>
                                          <p:spTgt spid="132813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28130">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28130">
                                            <p:txEl>
                                              <p:pRg st="5" end="5"/>
                                            </p:txEl>
                                          </p:spTgt>
                                        </p:tgtEl>
                                        <p:attrNameLst>
                                          <p:attrName>style.visibility</p:attrName>
                                        </p:attrNameLst>
                                      </p:cBhvr>
                                      <p:to>
                                        <p:strVal val="visible"/>
                                      </p:to>
                                    </p:set>
                                    <p:anim calcmode="lin" valueType="num">
                                      <p:cBhvr additive="base">
                                        <p:cTn id="29" dur="500" fill="hold"/>
                                        <p:tgtEl>
                                          <p:spTgt spid="1328130">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328130">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28130">
                                            <p:txEl>
                                              <p:pRg st="6" end="6"/>
                                            </p:txEl>
                                          </p:spTgt>
                                        </p:tgtEl>
                                        <p:attrNameLst>
                                          <p:attrName>style.visibility</p:attrName>
                                        </p:attrNameLst>
                                      </p:cBhvr>
                                      <p:to>
                                        <p:strVal val="visible"/>
                                      </p:to>
                                    </p:set>
                                    <p:anim calcmode="lin" valueType="num">
                                      <p:cBhvr additive="base">
                                        <p:cTn id="33" dur="500" fill="hold"/>
                                        <p:tgtEl>
                                          <p:spTgt spid="1328130">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28130">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8130"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57200" y="798286"/>
            <a:ext cx="8229600" cy="5689600"/>
          </a:xfrm>
          <a:prstGeom prst="rect">
            <a:avLst/>
          </a:prstGeom>
        </p:spPr>
        <p:txBody>
          <a:bodyPr>
            <a:normAutofit fontScale="92500" lnSpcReduction="10000"/>
          </a:bodyPr>
          <a:lstStyle/>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0" i="0" u="none" strike="noStrike" kern="1200" cap="none" spc="0" normalizeH="0" baseline="0" noProof="0" dirty="0">
                <a:ln>
                  <a:noFill/>
                </a:ln>
                <a:solidFill>
                  <a:schemeClr val="tx1"/>
                </a:solidFill>
                <a:effectLst/>
                <a:uLnTx/>
                <a:uFillTx/>
                <a:latin typeface="+mn-lt"/>
                <a:ea typeface="+mn-ea"/>
                <a:cs typeface="+mn-cs"/>
              </a:rPr>
              <a:t>Basal insulin: targets FPG &gt; PPG</a:t>
            </a: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Benefit: Only 1-2 injections per day</a:t>
            </a: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Drawback: Patients may require </a:t>
            </a:r>
            <a:r>
              <a:rPr kumimoji="0" lang="en-US" sz="26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prandial</a:t>
            </a: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insulin to reach HbA</a:t>
            </a:r>
            <a:r>
              <a:rPr kumimoji="0" lang="en-US" sz="2600" b="0" i="0" u="none" strike="noStrike" kern="1200" cap="none" spc="0" normalizeH="0" baseline="-25000" noProof="0" dirty="0">
                <a:ln>
                  <a:noFill/>
                </a:ln>
                <a:solidFill>
                  <a:schemeClr val="tx1">
                    <a:lumMod val="65000"/>
                    <a:lumOff val="35000"/>
                  </a:schemeClr>
                </a:solidFill>
                <a:effectLst/>
                <a:uLnTx/>
                <a:uFillTx/>
                <a:latin typeface="+mn-lt"/>
                <a:ea typeface="+mn-ea"/>
                <a:cs typeface="+mn-cs"/>
              </a:rPr>
              <a:t>1c</a:t>
            </a: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 targets</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0" i="0" u="none" strike="noStrike" kern="1200" cap="none" spc="0" normalizeH="0" baseline="0" noProof="0" dirty="0" err="1">
                <a:ln>
                  <a:noFill/>
                </a:ln>
                <a:solidFill>
                  <a:schemeClr val="tx1"/>
                </a:solidFill>
                <a:effectLst/>
                <a:uLnTx/>
                <a:uFillTx/>
                <a:latin typeface="+mn-lt"/>
                <a:ea typeface="+mn-ea"/>
                <a:cs typeface="+mn-cs"/>
              </a:rPr>
              <a:t>Prandial</a:t>
            </a:r>
            <a:r>
              <a:rPr kumimoji="0" lang="en-US" sz="3000" b="0" i="0" u="none" strike="noStrike" kern="1200" cap="none" spc="0" normalizeH="0" baseline="0" noProof="0" dirty="0">
                <a:ln>
                  <a:noFill/>
                </a:ln>
                <a:solidFill>
                  <a:schemeClr val="tx1"/>
                </a:solidFill>
                <a:effectLst/>
                <a:uLnTx/>
                <a:uFillTx/>
                <a:latin typeface="+mn-lt"/>
                <a:ea typeface="+mn-ea"/>
                <a:cs typeface="+mn-cs"/>
              </a:rPr>
              <a:t> (mealtime) insulin: targets PPG &gt; FPG</a:t>
            </a: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Benefit: Most physiologic; best at targeting PPG</a:t>
            </a: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Drawback: Most injections; requires addition of basal insulin to target FPG</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0" i="0" u="none" strike="noStrike" kern="1200" cap="none" spc="0" normalizeH="0" baseline="0" noProof="0" dirty="0">
                <a:ln>
                  <a:noFill/>
                </a:ln>
                <a:solidFill>
                  <a:schemeClr val="tx1"/>
                </a:solidFill>
                <a:effectLst/>
                <a:uLnTx/>
                <a:uFillTx/>
                <a:latin typeface="+mn-lt"/>
                <a:ea typeface="+mn-ea"/>
                <a:cs typeface="+mn-cs"/>
              </a:rPr>
              <a:t>Premixed insulin: targets both FPG and PPG</a:t>
            </a: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Benefit: Fewer injections than </a:t>
            </a:r>
            <a:r>
              <a:rPr kumimoji="0" lang="en-US" sz="2600" b="0" i="0" u="none" strike="noStrike" kern="1200" cap="none" spc="0" normalizeH="0" baseline="0" noProof="0" dirty="0" err="1">
                <a:ln>
                  <a:noFill/>
                </a:ln>
                <a:solidFill>
                  <a:schemeClr val="tx1">
                    <a:lumMod val="65000"/>
                    <a:lumOff val="35000"/>
                  </a:schemeClr>
                </a:solidFill>
                <a:effectLst/>
                <a:uLnTx/>
                <a:uFillTx/>
                <a:latin typeface="+mn-lt"/>
                <a:ea typeface="+mn-ea"/>
                <a:cs typeface="+mn-cs"/>
              </a:rPr>
              <a:t>prandial</a:t>
            </a:r>
            <a:endPar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endParaRPr>
          </a:p>
          <a:p>
            <a:pPr marL="740664" marR="0" lvl="1" indent="-285750" algn="l" defTabSz="914400" rtl="0" eaLnBrk="1" fontAlgn="auto" latinLnBrk="0" hangingPunct="1">
              <a:lnSpc>
                <a:spcPct val="100000"/>
              </a:lnSpc>
              <a:spcBef>
                <a:spcPct val="20000"/>
              </a:spcBef>
              <a:spcAft>
                <a:spcPts val="0"/>
              </a:spcAft>
              <a:buClr>
                <a:schemeClr val="accent2"/>
              </a:buClr>
              <a:buSzPct val="90000"/>
              <a:buFont typeface="Wingdings"/>
              <a:buChar char=""/>
              <a:tabLst/>
              <a:defRPr/>
            </a:pPr>
            <a:r>
              <a:rPr kumimoji="0" lang="en-US" sz="2600" b="0" i="0" u="none" strike="noStrike" kern="1200" cap="none" spc="0" normalizeH="0" baseline="0" noProof="0" dirty="0">
                <a:ln>
                  <a:noFill/>
                </a:ln>
                <a:solidFill>
                  <a:schemeClr val="tx1">
                    <a:lumMod val="65000"/>
                    <a:lumOff val="35000"/>
                  </a:schemeClr>
                </a:solidFill>
                <a:effectLst/>
                <a:uLnTx/>
                <a:uFillTx/>
                <a:latin typeface="+mn-lt"/>
                <a:ea typeface="+mn-ea"/>
                <a:cs typeface="+mn-cs"/>
              </a:rPr>
              <a:t>Drawback: Unable to adjust components separately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0306" name="Rectangle 2050"/>
          <p:cNvSpPr>
            <a:spLocks noChangeArrowheads="1"/>
          </p:cNvSpPr>
          <p:nvPr/>
        </p:nvSpPr>
        <p:spPr bwMode="auto">
          <a:xfrm>
            <a:off x="704850" y="285750"/>
            <a:ext cx="7962900" cy="1143000"/>
          </a:xfrm>
          <a:prstGeom prst="rect">
            <a:avLst/>
          </a:prstGeom>
          <a:solidFill>
            <a:schemeClr val="tx1"/>
          </a:solidFill>
          <a:ln w="12700">
            <a:noFill/>
            <a:miter lim="800000"/>
            <a:headEnd/>
            <a:tailEnd/>
          </a:ln>
          <a:effectLst/>
        </p:spPr>
        <p:txBody>
          <a:bodyPr lIns="90488" tIns="44450" rIns="90488" bIns="44450" anchor="ctr"/>
          <a:lstStyle/>
          <a:p>
            <a:pPr algn="ctr" eaLnBrk="0" hangingPunct="0">
              <a:lnSpc>
                <a:spcPct val="90000"/>
              </a:lnSpc>
            </a:pPr>
            <a:r>
              <a:rPr lang="en-ZA" sz="4400" b="1" dirty="0">
                <a:solidFill>
                  <a:schemeClr val="bg2">
                    <a:lumMod val="20000"/>
                    <a:lumOff val="80000"/>
                  </a:schemeClr>
                </a:solidFill>
                <a:effectLst>
                  <a:outerShdw blurRad="38100" dist="38100" dir="2700000" algn="tl">
                    <a:srgbClr val="C0C0C0"/>
                  </a:outerShdw>
                </a:effectLst>
                <a:latin typeface="FormalScrp421 BT" pitchFamily="66" charset="0"/>
              </a:rPr>
              <a:t>Prolonged Hyperglycaemia</a:t>
            </a:r>
            <a:endParaRPr lang="en-ZA" sz="4400" dirty="0">
              <a:solidFill>
                <a:schemeClr val="bg2">
                  <a:lumMod val="20000"/>
                  <a:lumOff val="80000"/>
                </a:schemeClr>
              </a:solidFill>
              <a:effectLst>
                <a:outerShdw blurRad="38100" dist="38100" dir="2700000" algn="tl">
                  <a:srgbClr val="C0C0C0"/>
                </a:outerShdw>
              </a:effectLst>
              <a:latin typeface="Helvetica" pitchFamily="34" charset="0"/>
            </a:endParaRPr>
          </a:p>
        </p:txBody>
      </p:sp>
      <p:sp>
        <p:nvSpPr>
          <p:cNvPr id="1250307" name="Rectangle 2051"/>
          <p:cNvSpPr>
            <a:spLocks noChangeArrowheads="1"/>
          </p:cNvSpPr>
          <p:nvPr/>
        </p:nvSpPr>
        <p:spPr bwMode="auto">
          <a:xfrm>
            <a:off x="1035050" y="1943100"/>
            <a:ext cx="7216775" cy="838200"/>
          </a:xfrm>
          <a:prstGeom prst="rect">
            <a:avLst/>
          </a:prstGeom>
          <a:noFill/>
          <a:ln w="12700">
            <a:noFill/>
            <a:miter lim="800000"/>
            <a:headEnd/>
            <a:tailEnd/>
          </a:ln>
          <a:effectLst/>
        </p:spPr>
        <p:txBody>
          <a:bodyPr lIns="90488" tIns="44450" rIns="90488" bIns="44450"/>
          <a:lstStyle/>
          <a:p>
            <a:pPr algn="ctr" eaLnBrk="0" hangingPunct="0">
              <a:lnSpc>
                <a:spcPct val="90000"/>
              </a:lnSpc>
              <a:spcBef>
                <a:spcPct val="45000"/>
              </a:spcBef>
            </a:pPr>
            <a:r>
              <a:rPr lang="en-ZA" sz="4400" b="1" dirty="0">
                <a:solidFill>
                  <a:schemeClr val="accent4">
                    <a:lumMod val="40000"/>
                    <a:lumOff val="60000"/>
                  </a:schemeClr>
                </a:solidFill>
                <a:effectLst>
                  <a:outerShdw blurRad="38100" dist="38100" dir="2700000" algn="tl">
                    <a:srgbClr val="C0C0C0"/>
                  </a:outerShdw>
                </a:effectLst>
                <a:latin typeface="Bookman Old Style" pitchFamily="18" charset="0"/>
              </a:rPr>
              <a:t>Chronic Complications</a:t>
            </a:r>
            <a:endParaRPr lang="en-ZA" sz="3600" b="1" dirty="0">
              <a:solidFill>
                <a:schemeClr val="accent4">
                  <a:lumMod val="40000"/>
                  <a:lumOff val="60000"/>
                </a:schemeClr>
              </a:solidFill>
              <a:latin typeface="Bookman Old Style" pitchFamily="18" charset="0"/>
            </a:endParaRPr>
          </a:p>
        </p:txBody>
      </p:sp>
      <p:sp>
        <p:nvSpPr>
          <p:cNvPr id="1250308" name="Rectangle 2052"/>
          <p:cNvSpPr>
            <a:spLocks noChangeArrowheads="1"/>
          </p:cNvSpPr>
          <p:nvPr/>
        </p:nvSpPr>
        <p:spPr bwMode="auto">
          <a:xfrm>
            <a:off x="590550" y="3048000"/>
            <a:ext cx="4038600" cy="3048000"/>
          </a:xfrm>
          <a:prstGeom prst="rect">
            <a:avLst/>
          </a:prstGeom>
          <a:gradFill rotWithShape="0">
            <a:gsLst>
              <a:gs pos="0">
                <a:srgbClr val="CC3399">
                  <a:gamma/>
                  <a:shade val="46275"/>
                  <a:invGamma/>
                </a:srgbClr>
              </a:gs>
              <a:gs pos="100000">
                <a:srgbClr val="CC3399"/>
              </a:gs>
            </a:gsLst>
            <a:lin ang="2700000" scaled="1"/>
          </a:gradFill>
          <a:ln w="9525">
            <a:solidFill>
              <a:srgbClr val="FF66FF"/>
            </a:solidFill>
            <a:miter lim="800000"/>
            <a:headEnd/>
            <a:tailEnd/>
          </a:ln>
          <a:effectLst/>
        </p:spPr>
        <p:txBody>
          <a:bodyPr lIns="92075" tIns="46038" rIns="92075" bIns="46038"/>
          <a:lstStyle/>
          <a:p>
            <a:pPr eaLnBrk="0" hangingPunct="0"/>
            <a:endParaRPr lang="en-ZA" sz="2800" b="1" dirty="0">
              <a:latin typeface="Helvetica" pitchFamily="34" charset="0"/>
            </a:endParaRPr>
          </a:p>
          <a:p>
            <a:pPr lvl="1" algn="ctr" eaLnBrk="0" hangingPunct="0"/>
            <a:r>
              <a:rPr lang="en-ZA" sz="2800" b="1" dirty="0">
                <a:solidFill>
                  <a:srgbClr val="66FFFF"/>
                </a:solidFill>
                <a:effectLst>
                  <a:outerShdw blurRad="38100" dist="38100" dir="2700000" algn="tl">
                    <a:srgbClr val="000000"/>
                  </a:outerShdw>
                </a:effectLst>
              </a:rPr>
              <a:t>MACROVASCULAR</a:t>
            </a:r>
          </a:p>
          <a:p>
            <a:pPr lvl="1" algn="ctr" eaLnBrk="0" hangingPunct="0"/>
            <a:r>
              <a:rPr lang="en-ZA" sz="2800" dirty="0">
                <a:solidFill>
                  <a:srgbClr val="66FFFF"/>
                </a:solidFill>
                <a:effectLst>
                  <a:outerShdw blurRad="38100" dist="38100" dir="2700000" algn="tl">
                    <a:srgbClr val="000000"/>
                  </a:outerShdw>
                </a:effectLst>
              </a:rPr>
              <a:t> </a:t>
            </a:r>
          </a:p>
          <a:p>
            <a:pPr lvl="1" algn="ctr" eaLnBrk="0" hangingPunct="0"/>
            <a:r>
              <a:rPr lang="en-ZA" sz="2800" dirty="0">
                <a:solidFill>
                  <a:srgbClr val="FFFF00"/>
                </a:solidFill>
                <a:effectLst>
                  <a:outerShdw blurRad="38100" dist="38100" dir="2700000" algn="tl">
                    <a:srgbClr val="000000"/>
                  </a:outerShdw>
                </a:effectLst>
              </a:rPr>
              <a:t>Strokes</a:t>
            </a:r>
          </a:p>
          <a:p>
            <a:pPr lvl="1" algn="ctr" eaLnBrk="0" hangingPunct="0"/>
            <a:r>
              <a:rPr lang="en-ZA" sz="2800" dirty="0">
                <a:solidFill>
                  <a:srgbClr val="FFFF00"/>
                </a:solidFill>
                <a:effectLst>
                  <a:outerShdw blurRad="38100" dist="38100" dir="2700000" algn="tl">
                    <a:srgbClr val="000000"/>
                  </a:outerShdw>
                </a:effectLst>
              </a:rPr>
              <a:t>PVD &amp; Gangrene</a:t>
            </a:r>
          </a:p>
          <a:p>
            <a:pPr lvl="1" algn="ctr" eaLnBrk="0" hangingPunct="0"/>
            <a:r>
              <a:rPr lang="en-ZA" sz="2800" dirty="0">
                <a:solidFill>
                  <a:srgbClr val="FFFF00"/>
                </a:solidFill>
                <a:effectLst>
                  <a:outerShdw blurRad="38100" dist="38100" dir="2700000" algn="tl">
                    <a:srgbClr val="000000"/>
                  </a:outerShdw>
                </a:effectLst>
              </a:rPr>
              <a:t>Myocardial Infarction</a:t>
            </a:r>
            <a:endParaRPr lang="en-ZA" sz="2800" dirty="0">
              <a:solidFill>
                <a:srgbClr val="FFCC66"/>
              </a:solidFill>
            </a:endParaRPr>
          </a:p>
        </p:txBody>
      </p:sp>
      <p:sp>
        <p:nvSpPr>
          <p:cNvPr id="1250309" name="Rectangle 2053"/>
          <p:cNvSpPr>
            <a:spLocks noChangeArrowheads="1"/>
          </p:cNvSpPr>
          <p:nvPr/>
        </p:nvSpPr>
        <p:spPr bwMode="auto">
          <a:xfrm>
            <a:off x="4629150" y="3048000"/>
            <a:ext cx="4133850" cy="3048000"/>
          </a:xfrm>
          <a:prstGeom prst="rect">
            <a:avLst/>
          </a:prstGeom>
          <a:gradFill rotWithShape="0">
            <a:gsLst>
              <a:gs pos="0">
                <a:srgbClr val="CC3399"/>
              </a:gs>
              <a:gs pos="100000">
                <a:srgbClr val="CC3399">
                  <a:gamma/>
                  <a:shade val="46275"/>
                  <a:invGamma/>
                </a:srgbClr>
              </a:gs>
            </a:gsLst>
            <a:lin ang="18900000" scaled="1"/>
          </a:gradFill>
          <a:ln w="9525">
            <a:solidFill>
              <a:srgbClr val="FF66FF"/>
            </a:solidFill>
            <a:miter lim="800000"/>
            <a:headEnd/>
            <a:tailEnd/>
          </a:ln>
          <a:effectLst/>
        </p:spPr>
        <p:txBody>
          <a:bodyPr lIns="92075" tIns="46038" rIns="92075" bIns="46038"/>
          <a:lstStyle/>
          <a:p>
            <a:pPr algn="ctr" eaLnBrk="0" hangingPunct="0"/>
            <a:endParaRPr lang="en-ZA" sz="2800" b="1" dirty="0">
              <a:latin typeface="Helvetica" pitchFamily="34" charset="0"/>
            </a:endParaRPr>
          </a:p>
          <a:p>
            <a:pPr lvl="1" algn="ctr" eaLnBrk="0" hangingPunct="0"/>
            <a:r>
              <a:rPr lang="en-ZA" sz="2800" b="1" dirty="0">
                <a:solidFill>
                  <a:srgbClr val="66FFFF"/>
                </a:solidFill>
                <a:effectLst>
                  <a:outerShdw blurRad="38100" dist="38100" dir="2700000" algn="tl">
                    <a:srgbClr val="000000"/>
                  </a:outerShdw>
                </a:effectLst>
              </a:rPr>
              <a:t>MICROVASCULAR</a:t>
            </a:r>
          </a:p>
          <a:p>
            <a:pPr lvl="1" algn="ctr" eaLnBrk="0" hangingPunct="0"/>
            <a:r>
              <a:rPr lang="en-ZA" sz="2800" b="1" dirty="0">
                <a:solidFill>
                  <a:srgbClr val="66FFFF"/>
                </a:solidFill>
                <a:effectLst>
                  <a:outerShdw blurRad="38100" dist="38100" dir="2700000" algn="tl">
                    <a:srgbClr val="000000"/>
                  </a:outerShdw>
                </a:effectLst>
              </a:rPr>
              <a:t> </a:t>
            </a:r>
            <a:r>
              <a:rPr lang="en-ZA" sz="2800" b="1" dirty="0">
                <a:solidFill>
                  <a:schemeClr val="tx2"/>
                </a:solidFill>
                <a:effectLst>
                  <a:outerShdw blurRad="38100" dist="38100" dir="2700000" algn="tl">
                    <a:srgbClr val="000000"/>
                  </a:outerShdw>
                </a:effectLst>
              </a:rPr>
              <a:t> </a:t>
            </a:r>
            <a:endParaRPr lang="en-ZA" sz="2800" dirty="0">
              <a:solidFill>
                <a:schemeClr val="tx2"/>
              </a:solidFill>
              <a:effectLst>
                <a:outerShdw blurRad="38100" dist="38100" dir="2700000" algn="tl">
                  <a:srgbClr val="000000"/>
                </a:outerShdw>
              </a:effectLst>
            </a:endParaRPr>
          </a:p>
          <a:p>
            <a:pPr lvl="1" algn="ctr" eaLnBrk="0" hangingPunct="0"/>
            <a:r>
              <a:rPr lang="en-ZA" sz="2800" dirty="0">
                <a:solidFill>
                  <a:srgbClr val="FFFF00"/>
                </a:solidFill>
                <a:effectLst>
                  <a:outerShdw blurRad="38100" dist="38100" dir="2700000" algn="tl">
                    <a:srgbClr val="000000"/>
                  </a:outerShdw>
                </a:effectLst>
              </a:rPr>
              <a:t>Nephropathy</a:t>
            </a:r>
          </a:p>
          <a:p>
            <a:pPr lvl="1" algn="ctr" eaLnBrk="0" hangingPunct="0"/>
            <a:r>
              <a:rPr lang="en-ZA" sz="2800" dirty="0">
                <a:solidFill>
                  <a:srgbClr val="FFFF00"/>
                </a:solidFill>
                <a:effectLst>
                  <a:outerShdw blurRad="38100" dist="38100" dir="2700000" algn="tl">
                    <a:srgbClr val="000000"/>
                  </a:outerShdw>
                </a:effectLst>
              </a:rPr>
              <a:t>Neuropathy</a:t>
            </a:r>
          </a:p>
          <a:p>
            <a:pPr lvl="1" algn="ctr" eaLnBrk="0" hangingPunct="0"/>
            <a:r>
              <a:rPr lang="en-ZA" sz="2800" dirty="0">
                <a:solidFill>
                  <a:srgbClr val="FFFF00"/>
                </a:solidFill>
                <a:effectLst>
                  <a:outerShdw blurRad="38100" dist="38100" dir="2700000" algn="tl">
                    <a:srgbClr val="000000"/>
                  </a:outerShdw>
                </a:effectLst>
              </a:rPr>
              <a:t>Retinopathy</a:t>
            </a:r>
            <a:endParaRPr lang="en-ZA" sz="2800" dirty="0">
              <a:solidFill>
                <a:schemeClr val="accent1"/>
              </a:solidFill>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50307">
                                            <p:txEl>
                                              <p:pRg st="0" end="0"/>
                                            </p:txEl>
                                          </p:spTgt>
                                        </p:tgtEl>
                                        <p:attrNameLst>
                                          <p:attrName>style.visibility</p:attrName>
                                        </p:attrNameLst>
                                      </p:cBhvr>
                                      <p:to>
                                        <p:strVal val="visible"/>
                                      </p:to>
                                    </p:set>
                                    <p:animEffect transition="in" filter="wipe(left)">
                                      <p:cBhvr>
                                        <p:cTn id="7" dur="500"/>
                                        <p:tgtEl>
                                          <p:spTgt spid="12503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 fill="hold" grpId="0" nodeType="clickEffect">
                                  <p:stCondLst>
                                    <p:cond delay="0"/>
                                  </p:stCondLst>
                                  <p:childTnLst>
                                    <p:set>
                                      <p:cBhvr>
                                        <p:cTn id="11" dur="1" fill="hold">
                                          <p:stCondLst>
                                            <p:cond delay="0"/>
                                          </p:stCondLst>
                                        </p:cTn>
                                        <p:tgtEl>
                                          <p:spTgt spid="1250308"/>
                                        </p:tgtEl>
                                        <p:attrNameLst>
                                          <p:attrName>style.visibility</p:attrName>
                                        </p:attrNameLst>
                                      </p:cBhvr>
                                      <p:to>
                                        <p:strVal val="visible"/>
                                      </p:to>
                                    </p:set>
                                    <p:anim calcmode="lin" valueType="num">
                                      <p:cBhvr>
                                        <p:cTn id="12" dur="500" fill="hold"/>
                                        <p:tgtEl>
                                          <p:spTgt spid="1250308"/>
                                        </p:tgtEl>
                                        <p:attrNameLst>
                                          <p:attrName>ppt_x</p:attrName>
                                        </p:attrNameLst>
                                      </p:cBhvr>
                                      <p:tavLst>
                                        <p:tav tm="0">
                                          <p:val>
                                            <p:strVal val="#ppt_x"/>
                                          </p:val>
                                        </p:tav>
                                        <p:tav tm="100000">
                                          <p:val>
                                            <p:strVal val="#ppt_x"/>
                                          </p:val>
                                        </p:tav>
                                      </p:tavLst>
                                    </p:anim>
                                    <p:anim calcmode="lin" valueType="num">
                                      <p:cBhvr>
                                        <p:cTn id="13" dur="500" fill="hold"/>
                                        <p:tgtEl>
                                          <p:spTgt spid="1250308"/>
                                        </p:tgtEl>
                                        <p:attrNameLst>
                                          <p:attrName>ppt_y</p:attrName>
                                        </p:attrNameLst>
                                      </p:cBhvr>
                                      <p:tavLst>
                                        <p:tav tm="0">
                                          <p:val>
                                            <p:strVal val="#ppt_y-#ppt_h/2"/>
                                          </p:val>
                                        </p:tav>
                                        <p:tav tm="100000">
                                          <p:val>
                                            <p:strVal val="#ppt_y"/>
                                          </p:val>
                                        </p:tav>
                                      </p:tavLst>
                                    </p:anim>
                                    <p:anim calcmode="lin" valueType="num">
                                      <p:cBhvr>
                                        <p:cTn id="14" dur="500" fill="hold"/>
                                        <p:tgtEl>
                                          <p:spTgt spid="1250308"/>
                                        </p:tgtEl>
                                        <p:attrNameLst>
                                          <p:attrName>ppt_w</p:attrName>
                                        </p:attrNameLst>
                                      </p:cBhvr>
                                      <p:tavLst>
                                        <p:tav tm="0">
                                          <p:val>
                                            <p:strVal val="#ppt_w"/>
                                          </p:val>
                                        </p:tav>
                                        <p:tav tm="100000">
                                          <p:val>
                                            <p:strVal val="#ppt_w"/>
                                          </p:val>
                                        </p:tav>
                                      </p:tavLst>
                                    </p:anim>
                                    <p:anim calcmode="lin" valueType="num">
                                      <p:cBhvr>
                                        <p:cTn id="15" dur="500" fill="hold"/>
                                        <p:tgtEl>
                                          <p:spTgt spid="1250308"/>
                                        </p:tgtEl>
                                        <p:attrNameLst>
                                          <p:attrName>ppt_h</p:attrName>
                                        </p:attrNameLst>
                                      </p:cBhvr>
                                      <p:tavLst>
                                        <p:tav tm="0">
                                          <p:val>
                                            <p:fltVal val="0"/>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1" fill="hold" grpId="0" nodeType="clickEffect">
                                  <p:stCondLst>
                                    <p:cond delay="0"/>
                                  </p:stCondLst>
                                  <p:childTnLst>
                                    <p:set>
                                      <p:cBhvr>
                                        <p:cTn id="19" dur="1" fill="hold">
                                          <p:stCondLst>
                                            <p:cond delay="0"/>
                                          </p:stCondLst>
                                        </p:cTn>
                                        <p:tgtEl>
                                          <p:spTgt spid="1250309"/>
                                        </p:tgtEl>
                                        <p:attrNameLst>
                                          <p:attrName>style.visibility</p:attrName>
                                        </p:attrNameLst>
                                      </p:cBhvr>
                                      <p:to>
                                        <p:strVal val="visible"/>
                                      </p:to>
                                    </p:set>
                                    <p:anim calcmode="lin" valueType="num">
                                      <p:cBhvr>
                                        <p:cTn id="20" dur="500" fill="hold"/>
                                        <p:tgtEl>
                                          <p:spTgt spid="1250309"/>
                                        </p:tgtEl>
                                        <p:attrNameLst>
                                          <p:attrName>ppt_x</p:attrName>
                                        </p:attrNameLst>
                                      </p:cBhvr>
                                      <p:tavLst>
                                        <p:tav tm="0">
                                          <p:val>
                                            <p:strVal val="#ppt_x"/>
                                          </p:val>
                                        </p:tav>
                                        <p:tav tm="100000">
                                          <p:val>
                                            <p:strVal val="#ppt_x"/>
                                          </p:val>
                                        </p:tav>
                                      </p:tavLst>
                                    </p:anim>
                                    <p:anim calcmode="lin" valueType="num">
                                      <p:cBhvr>
                                        <p:cTn id="21" dur="500" fill="hold"/>
                                        <p:tgtEl>
                                          <p:spTgt spid="1250309"/>
                                        </p:tgtEl>
                                        <p:attrNameLst>
                                          <p:attrName>ppt_y</p:attrName>
                                        </p:attrNameLst>
                                      </p:cBhvr>
                                      <p:tavLst>
                                        <p:tav tm="0">
                                          <p:val>
                                            <p:strVal val="#ppt_y-#ppt_h/2"/>
                                          </p:val>
                                        </p:tav>
                                        <p:tav tm="100000">
                                          <p:val>
                                            <p:strVal val="#ppt_y"/>
                                          </p:val>
                                        </p:tav>
                                      </p:tavLst>
                                    </p:anim>
                                    <p:anim calcmode="lin" valueType="num">
                                      <p:cBhvr>
                                        <p:cTn id="22" dur="500" fill="hold"/>
                                        <p:tgtEl>
                                          <p:spTgt spid="1250309"/>
                                        </p:tgtEl>
                                        <p:attrNameLst>
                                          <p:attrName>ppt_w</p:attrName>
                                        </p:attrNameLst>
                                      </p:cBhvr>
                                      <p:tavLst>
                                        <p:tav tm="0">
                                          <p:val>
                                            <p:strVal val="#ppt_w"/>
                                          </p:val>
                                        </p:tav>
                                        <p:tav tm="100000">
                                          <p:val>
                                            <p:strVal val="#ppt_w"/>
                                          </p:val>
                                        </p:tav>
                                      </p:tavLst>
                                    </p:anim>
                                    <p:anim calcmode="lin" valueType="num">
                                      <p:cBhvr>
                                        <p:cTn id="23" dur="500" fill="hold"/>
                                        <p:tgtEl>
                                          <p:spTgt spid="125030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0307" grpId="0" build="p" autoUpdateAnimBg="0"/>
      <p:bldP spid="1250308" grpId="0" animBg="1" autoUpdateAnimBg="0"/>
      <p:bldP spid="1250309" grpId="0"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5538" name="Rectangle 2"/>
          <p:cNvSpPr>
            <a:spLocks noChangeArrowheads="1"/>
          </p:cNvSpPr>
          <p:nvPr/>
        </p:nvSpPr>
        <p:spPr bwMode="auto">
          <a:xfrm>
            <a:off x="749300" y="1644650"/>
            <a:ext cx="8001000" cy="4810125"/>
          </a:xfrm>
          <a:prstGeom prst="rect">
            <a:avLst/>
          </a:prstGeom>
          <a:solidFill>
            <a:schemeClr val="bg2">
              <a:lumMod val="50000"/>
            </a:schemeClr>
          </a:solidFill>
          <a:ln w="9525">
            <a:noFill/>
            <a:miter lim="800000"/>
            <a:headEnd/>
            <a:tailEnd/>
          </a:ln>
          <a:effectLst/>
        </p:spPr>
        <p:txBody>
          <a:bodyPr/>
          <a:lstStyle/>
          <a:p>
            <a:pPr marL="342900" indent="-342900">
              <a:spcBef>
                <a:spcPct val="30000"/>
              </a:spcBef>
              <a:buFontTx/>
              <a:buChar char="•"/>
            </a:pPr>
            <a:r>
              <a:rPr lang="en-US" sz="2800" dirty="0">
                <a:solidFill>
                  <a:srgbClr val="FFCCFF"/>
                </a:solidFill>
                <a:effectLst>
                  <a:outerShdw blurRad="38100" dist="38100" dir="2700000" algn="tl">
                    <a:srgbClr val="000000">
                      <a:alpha val="43137"/>
                    </a:srgbClr>
                  </a:outerShdw>
                </a:effectLst>
                <a:latin typeface="Arial" charset="0"/>
              </a:rPr>
              <a:t>Meal-related analogues </a:t>
            </a:r>
            <a:r>
              <a:rPr lang="en-US" sz="2800" dirty="0">
                <a:solidFill>
                  <a:schemeClr val="tx2">
                    <a:lumMod val="90000"/>
                  </a:schemeClr>
                </a:solidFill>
                <a:effectLst>
                  <a:outerShdw blurRad="38100" dist="38100" dir="2700000" algn="tl">
                    <a:srgbClr val="000000">
                      <a:alpha val="43137"/>
                    </a:srgbClr>
                  </a:outerShdw>
                </a:effectLst>
                <a:latin typeface="Arial" charset="0"/>
              </a:rPr>
              <a:t>(insulin aspart / </a:t>
            </a:r>
            <a:r>
              <a:rPr lang="en-US" sz="2800" dirty="0" err="1">
                <a:solidFill>
                  <a:schemeClr val="tx2">
                    <a:lumMod val="90000"/>
                  </a:schemeClr>
                </a:solidFill>
                <a:effectLst>
                  <a:outerShdw blurRad="38100" dist="38100" dir="2700000" algn="tl">
                    <a:srgbClr val="000000">
                      <a:alpha val="43137"/>
                    </a:srgbClr>
                  </a:outerShdw>
                </a:effectLst>
                <a:latin typeface="Arial" charset="0"/>
              </a:rPr>
              <a:t>lispro</a:t>
            </a:r>
            <a:r>
              <a:rPr lang="en-US" sz="2800" dirty="0">
                <a:solidFill>
                  <a:schemeClr val="tx2">
                    <a:lumMod val="90000"/>
                  </a:schemeClr>
                </a:solidFill>
                <a:effectLst>
                  <a:outerShdw blurRad="38100" dist="38100" dir="2700000" algn="tl">
                    <a:srgbClr val="000000">
                      <a:alpha val="43137"/>
                    </a:srgbClr>
                  </a:outerShdw>
                </a:effectLst>
                <a:latin typeface="Arial" charset="0"/>
              </a:rPr>
              <a:t>) designed to give:	</a:t>
            </a:r>
            <a:endParaRPr lang="en-US" sz="2000" dirty="0">
              <a:solidFill>
                <a:schemeClr val="tx2">
                  <a:lumMod val="90000"/>
                </a:schemeClr>
              </a:solidFill>
              <a:effectLst>
                <a:outerShdw blurRad="38100" dist="38100" dir="2700000" algn="tl">
                  <a:srgbClr val="000000">
                    <a:alpha val="43137"/>
                  </a:srgbClr>
                </a:outerShdw>
              </a:effectLst>
              <a:latin typeface="Arial" charset="0"/>
            </a:endParaRP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Rapid absorption</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Peak action coinciding with peak carbohydrate absorption: </a:t>
            </a:r>
            <a:r>
              <a:rPr lang="en-US" sz="2800" i="1" dirty="0">
                <a:solidFill>
                  <a:schemeClr val="tx2">
                    <a:lumMod val="90000"/>
                  </a:schemeClr>
                </a:solidFill>
                <a:effectLst>
                  <a:outerShdw blurRad="38100" dist="38100" dir="2700000" algn="tl">
                    <a:srgbClr val="000000">
                      <a:alpha val="43137"/>
                    </a:srgbClr>
                  </a:outerShdw>
                </a:effectLst>
                <a:latin typeface="Arial" charset="0"/>
              </a:rPr>
              <a:t>Flexibility in eating</a:t>
            </a:r>
          </a:p>
          <a:p>
            <a:pPr marL="342900" indent="-342900">
              <a:spcBef>
                <a:spcPct val="30000"/>
              </a:spcBef>
              <a:buFontTx/>
              <a:buChar char="•"/>
            </a:pPr>
            <a:r>
              <a:rPr lang="en-US" sz="2800" dirty="0">
                <a:solidFill>
                  <a:srgbClr val="FFCCFF"/>
                </a:solidFill>
                <a:effectLst>
                  <a:outerShdw blurRad="38100" dist="38100" dir="2700000" algn="tl">
                    <a:srgbClr val="000000">
                      <a:alpha val="43137"/>
                    </a:srgbClr>
                  </a:outerShdw>
                </a:effectLst>
                <a:latin typeface="Arial" charset="0"/>
              </a:rPr>
              <a:t>Basal insulin analogue </a:t>
            </a:r>
            <a:r>
              <a:rPr lang="en-US" sz="2800" dirty="0">
                <a:solidFill>
                  <a:schemeClr val="tx2">
                    <a:lumMod val="90000"/>
                  </a:schemeClr>
                </a:solidFill>
                <a:effectLst>
                  <a:outerShdw blurRad="38100" dist="38100" dir="2700000" algn="tl">
                    <a:srgbClr val="000000">
                      <a:alpha val="43137"/>
                    </a:srgbClr>
                  </a:outerShdw>
                </a:effectLst>
                <a:latin typeface="Arial" charset="0"/>
              </a:rPr>
              <a:t>should provide:</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Slow and steady rate of absorption </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Protracted action</a:t>
            </a:r>
          </a:p>
          <a:p>
            <a:pPr marL="742950" lvl="1" indent="-285750">
              <a:spcBef>
                <a:spcPct val="30000"/>
              </a:spcBef>
              <a:buFontTx/>
              <a:buChar char="•"/>
            </a:pPr>
            <a:r>
              <a:rPr lang="en-US" sz="2800" dirty="0">
                <a:solidFill>
                  <a:schemeClr val="tx2">
                    <a:lumMod val="90000"/>
                  </a:schemeClr>
                </a:solidFill>
                <a:effectLst>
                  <a:outerShdw blurRad="38100" dist="38100" dir="2700000" algn="tl">
                    <a:srgbClr val="000000">
                      <a:alpha val="43137"/>
                    </a:srgbClr>
                  </a:outerShdw>
                </a:effectLst>
                <a:latin typeface="Arial" charset="0"/>
              </a:rPr>
              <a:t>Low within-subject variability in action</a:t>
            </a:r>
            <a:endParaRPr lang="en-GB" sz="2800" dirty="0">
              <a:solidFill>
                <a:schemeClr val="tx2">
                  <a:lumMod val="90000"/>
                </a:schemeClr>
              </a:solidFill>
              <a:effectLst>
                <a:outerShdw blurRad="38100" dist="38100" dir="2700000" algn="tl">
                  <a:srgbClr val="000000">
                    <a:alpha val="43137"/>
                  </a:srgbClr>
                </a:outerShdw>
              </a:effectLst>
              <a:latin typeface="Arial" charset="0"/>
            </a:endParaRPr>
          </a:p>
        </p:txBody>
      </p:sp>
      <p:sp>
        <p:nvSpPr>
          <p:cNvPr id="1345539" name="Rectangle 3"/>
          <p:cNvSpPr>
            <a:spLocks noChangeArrowheads="1"/>
          </p:cNvSpPr>
          <p:nvPr/>
        </p:nvSpPr>
        <p:spPr bwMode="auto">
          <a:xfrm>
            <a:off x="495300" y="304800"/>
            <a:ext cx="8401050" cy="990600"/>
          </a:xfrm>
          <a:prstGeom prst="rect">
            <a:avLst/>
          </a:prstGeom>
          <a:solidFill>
            <a:schemeClr val="tx1"/>
          </a:solidFill>
          <a:ln w="9525">
            <a:noFill/>
            <a:miter lim="800000"/>
            <a:headEnd/>
            <a:tailEnd/>
          </a:ln>
          <a:effectLst/>
        </p:spPr>
        <p:txBody>
          <a:bodyPr anchor="ctr"/>
          <a:lstStyle/>
          <a:p>
            <a:pPr algn="ctr"/>
            <a:r>
              <a:rPr lang="en-US" sz="3600" b="1" dirty="0">
                <a:solidFill>
                  <a:schemeClr val="bg2">
                    <a:lumMod val="20000"/>
                    <a:lumOff val="80000"/>
                  </a:schemeClr>
                </a:solidFill>
                <a:effectLst>
                  <a:outerShdw blurRad="38100" dist="38100" dir="2700000" algn="tl">
                    <a:srgbClr val="C0C0C0"/>
                  </a:outerShdw>
                </a:effectLst>
                <a:latin typeface="FormalScrp421 BT" pitchFamily="66" charset="0"/>
              </a:rPr>
              <a:t>Insulin Analogues: Desired Properties</a:t>
            </a:r>
            <a:endParaRPr lang="en-GB" sz="3600" b="1" dirty="0">
              <a:solidFill>
                <a:schemeClr val="bg2">
                  <a:lumMod val="20000"/>
                  <a:lumOff val="80000"/>
                </a:schemeClr>
              </a:solidFill>
              <a:effectLst>
                <a:outerShdw blurRad="38100" dist="38100" dir="2700000" algn="tl">
                  <a:srgbClr val="C0C0C0"/>
                </a:outerShdw>
              </a:effectLst>
              <a:latin typeface="FormalScrp421 BT" pitchFamily="66"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45538">
                                            <p:txEl>
                                              <p:pRg st="0" end="0"/>
                                            </p:txEl>
                                          </p:spTgt>
                                        </p:tgtEl>
                                        <p:attrNameLst>
                                          <p:attrName>style.visibility</p:attrName>
                                        </p:attrNameLst>
                                      </p:cBhvr>
                                      <p:to>
                                        <p:strVal val="visible"/>
                                      </p:to>
                                    </p:set>
                                    <p:anim calcmode="lin" valueType="num">
                                      <p:cBhvr additive="base">
                                        <p:cTn id="7" dur="500" fill="hold"/>
                                        <p:tgtEl>
                                          <p:spTgt spid="13455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45538">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345538">
                                            <p:txEl>
                                              <p:pRg st="1" end="1"/>
                                            </p:txEl>
                                          </p:spTgt>
                                        </p:tgtEl>
                                        <p:attrNameLst>
                                          <p:attrName>style.visibility</p:attrName>
                                        </p:attrNameLst>
                                      </p:cBhvr>
                                      <p:to>
                                        <p:strVal val="visible"/>
                                      </p:to>
                                    </p:set>
                                    <p:anim calcmode="lin" valueType="num">
                                      <p:cBhvr additive="base">
                                        <p:cTn id="11" dur="500" fill="hold"/>
                                        <p:tgtEl>
                                          <p:spTgt spid="134553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345538">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1345538">
                                            <p:txEl>
                                              <p:pRg st="2" end="2"/>
                                            </p:txEl>
                                          </p:spTgt>
                                        </p:tgtEl>
                                        <p:attrNameLst>
                                          <p:attrName>style.visibility</p:attrName>
                                        </p:attrNameLst>
                                      </p:cBhvr>
                                      <p:to>
                                        <p:strVal val="visible"/>
                                      </p:to>
                                    </p:set>
                                    <p:anim calcmode="lin" valueType="num">
                                      <p:cBhvr additive="base">
                                        <p:cTn id="15" dur="500" fill="hold"/>
                                        <p:tgtEl>
                                          <p:spTgt spid="1345538">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345538">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1345538">
                                            <p:txEl>
                                              <p:pRg st="3" end="3"/>
                                            </p:txEl>
                                          </p:spTgt>
                                        </p:tgtEl>
                                        <p:attrNameLst>
                                          <p:attrName>style.visibility</p:attrName>
                                        </p:attrNameLst>
                                      </p:cBhvr>
                                      <p:to>
                                        <p:strVal val="visible"/>
                                      </p:to>
                                    </p:set>
                                    <p:anim calcmode="lin" valueType="num">
                                      <p:cBhvr additive="base">
                                        <p:cTn id="21" dur="500" fill="hold"/>
                                        <p:tgtEl>
                                          <p:spTgt spid="1345538">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345538">
                                            <p:txEl>
                                              <p:pRg st="3" end="3"/>
                                            </p:txEl>
                                          </p:spTgt>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1345538">
                                            <p:txEl>
                                              <p:pRg st="4" end="4"/>
                                            </p:txEl>
                                          </p:spTgt>
                                        </p:tgtEl>
                                        <p:attrNameLst>
                                          <p:attrName>style.visibility</p:attrName>
                                        </p:attrNameLst>
                                      </p:cBhvr>
                                      <p:to>
                                        <p:strVal val="visible"/>
                                      </p:to>
                                    </p:set>
                                    <p:anim calcmode="lin" valueType="num">
                                      <p:cBhvr additive="base">
                                        <p:cTn id="25" dur="500" fill="hold"/>
                                        <p:tgtEl>
                                          <p:spTgt spid="134553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45538">
                                            <p:txEl>
                                              <p:pRg st="4" end="4"/>
                                            </p:txEl>
                                          </p:spTgt>
                                        </p:tgtEl>
                                        <p:attrNameLst>
                                          <p:attrName>ppt_y</p:attrName>
                                        </p:attrNameLst>
                                      </p:cBhvr>
                                      <p:tavLst>
                                        <p:tav tm="0">
                                          <p:val>
                                            <p:strVal val="0-#ppt_h/2"/>
                                          </p:val>
                                        </p:tav>
                                        <p:tav tm="100000">
                                          <p:val>
                                            <p:strVal val="#ppt_y"/>
                                          </p:val>
                                        </p:tav>
                                      </p:tavLst>
                                    </p:anim>
                                  </p:childTnLst>
                                </p:cTn>
                              </p:par>
                              <p:par>
                                <p:cTn id="27" presetID="2" presetClass="entr" presetSubtype="1" fill="hold" grpId="0" nodeType="withEffect">
                                  <p:stCondLst>
                                    <p:cond delay="0"/>
                                  </p:stCondLst>
                                  <p:childTnLst>
                                    <p:set>
                                      <p:cBhvr>
                                        <p:cTn id="28" dur="1" fill="hold">
                                          <p:stCondLst>
                                            <p:cond delay="0"/>
                                          </p:stCondLst>
                                        </p:cTn>
                                        <p:tgtEl>
                                          <p:spTgt spid="1345538">
                                            <p:txEl>
                                              <p:pRg st="5" end="5"/>
                                            </p:txEl>
                                          </p:spTgt>
                                        </p:tgtEl>
                                        <p:attrNameLst>
                                          <p:attrName>style.visibility</p:attrName>
                                        </p:attrNameLst>
                                      </p:cBhvr>
                                      <p:to>
                                        <p:strVal val="visible"/>
                                      </p:to>
                                    </p:set>
                                    <p:anim calcmode="lin" valueType="num">
                                      <p:cBhvr additive="base">
                                        <p:cTn id="29" dur="500" fill="hold"/>
                                        <p:tgtEl>
                                          <p:spTgt spid="1345538">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345538">
                                            <p:txEl>
                                              <p:pRg st="5" end="5"/>
                                            </p:txEl>
                                          </p:spTgt>
                                        </p:tgtEl>
                                        <p:attrNameLst>
                                          <p:attrName>ppt_y</p:attrName>
                                        </p:attrNameLst>
                                      </p:cBhvr>
                                      <p:tavLst>
                                        <p:tav tm="0">
                                          <p:val>
                                            <p:strVal val="0-#ppt_h/2"/>
                                          </p:val>
                                        </p:tav>
                                        <p:tav tm="100000">
                                          <p:val>
                                            <p:strVal val="#ppt_y"/>
                                          </p:val>
                                        </p:tav>
                                      </p:tavLst>
                                    </p:anim>
                                  </p:childTnLst>
                                </p:cTn>
                              </p:par>
                              <p:par>
                                <p:cTn id="31" presetID="2" presetClass="entr" presetSubtype="1" fill="hold" grpId="0" nodeType="withEffect">
                                  <p:stCondLst>
                                    <p:cond delay="0"/>
                                  </p:stCondLst>
                                  <p:childTnLst>
                                    <p:set>
                                      <p:cBhvr>
                                        <p:cTn id="32" dur="1" fill="hold">
                                          <p:stCondLst>
                                            <p:cond delay="0"/>
                                          </p:stCondLst>
                                        </p:cTn>
                                        <p:tgtEl>
                                          <p:spTgt spid="1345538">
                                            <p:txEl>
                                              <p:pRg st="6" end="6"/>
                                            </p:txEl>
                                          </p:spTgt>
                                        </p:tgtEl>
                                        <p:attrNameLst>
                                          <p:attrName>style.visibility</p:attrName>
                                        </p:attrNameLst>
                                      </p:cBhvr>
                                      <p:to>
                                        <p:strVal val="visible"/>
                                      </p:to>
                                    </p:set>
                                    <p:anim calcmode="lin" valueType="num">
                                      <p:cBhvr additive="base">
                                        <p:cTn id="33" dur="500" fill="hold"/>
                                        <p:tgtEl>
                                          <p:spTgt spid="1345538">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345538">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5538" grpId="0" build="p"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4514" name="Rectangle 2"/>
          <p:cNvSpPr>
            <a:spLocks noChangeArrowheads="1"/>
          </p:cNvSpPr>
          <p:nvPr/>
        </p:nvSpPr>
        <p:spPr bwMode="auto">
          <a:xfrm>
            <a:off x="242888" y="342900"/>
            <a:ext cx="8634412" cy="990600"/>
          </a:xfrm>
          <a:prstGeom prst="rect">
            <a:avLst/>
          </a:prstGeom>
          <a:solidFill>
            <a:schemeClr val="tx1"/>
          </a:solidFill>
          <a:ln w="9525">
            <a:noFill/>
            <a:miter lim="800000"/>
            <a:headEnd/>
            <a:tailEnd/>
          </a:ln>
          <a:effectLst/>
        </p:spPr>
        <p:txBody>
          <a:bodyPr anchor="ctr"/>
          <a:lstStyle/>
          <a:p>
            <a:pPr algn="ctr"/>
            <a:r>
              <a:rPr lang="en-GB" sz="3200" b="1" dirty="0">
                <a:solidFill>
                  <a:schemeClr val="bg2">
                    <a:lumMod val="20000"/>
                    <a:lumOff val="80000"/>
                  </a:schemeClr>
                </a:solidFill>
                <a:effectLst>
                  <a:outerShdw blurRad="38100" dist="38100" dir="2700000" algn="tl">
                    <a:srgbClr val="C0C0C0"/>
                  </a:outerShdw>
                </a:effectLst>
                <a:latin typeface="FormalScrp421 BT" pitchFamily="66" charset="0"/>
              </a:rPr>
              <a:t>Basal-Bolus Therapy attempts to re-create Physiological Insulin Secretion</a:t>
            </a:r>
          </a:p>
        </p:txBody>
      </p:sp>
      <p:grpSp>
        <p:nvGrpSpPr>
          <p:cNvPr id="1344515" name="Group 3"/>
          <p:cNvGrpSpPr>
            <a:grpSpLocks/>
          </p:cNvGrpSpPr>
          <p:nvPr/>
        </p:nvGrpSpPr>
        <p:grpSpPr bwMode="auto">
          <a:xfrm>
            <a:off x="855663" y="1619250"/>
            <a:ext cx="8288337" cy="4857819"/>
            <a:chOff x="263" y="1152"/>
            <a:chExt cx="5497" cy="2576"/>
          </a:xfrm>
        </p:grpSpPr>
        <p:grpSp>
          <p:nvGrpSpPr>
            <p:cNvPr id="1344516" name="Group 4"/>
            <p:cNvGrpSpPr>
              <a:grpSpLocks/>
            </p:cNvGrpSpPr>
            <p:nvPr/>
          </p:nvGrpSpPr>
          <p:grpSpPr bwMode="auto">
            <a:xfrm>
              <a:off x="340" y="1273"/>
              <a:ext cx="5420" cy="2455"/>
              <a:chOff x="340" y="1273"/>
              <a:chExt cx="5420" cy="2455"/>
            </a:xfrm>
          </p:grpSpPr>
          <p:pic>
            <p:nvPicPr>
              <p:cNvPr id="1344517" name="Picture 5"/>
              <p:cNvPicPr>
                <a:picLocks noChangeAspect="1" noChangeArrowheads="1"/>
              </p:cNvPicPr>
              <p:nvPr/>
            </p:nvPicPr>
            <p:blipFill>
              <a:blip r:embed="rId2" cstate="print">
                <a:clrChange>
                  <a:clrFrom>
                    <a:srgbClr val="FEFEFE"/>
                  </a:clrFrom>
                  <a:clrTo>
                    <a:srgbClr val="FEFEFE">
                      <a:alpha val="0"/>
                    </a:srgbClr>
                  </a:clrTo>
                </a:clrChange>
                <a:lum contrast="40000"/>
              </a:blip>
              <a:srcRect/>
              <a:stretch>
                <a:fillRect/>
              </a:stretch>
            </p:blipFill>
            <p:spPr bwMode="auto">
              <a:xfrm>
                <a:off x="340" y="1273"/>
                <a:ext cx="5352" cy="2455"/>
              </a:xfrm>
              <a:prstGeom prst="rect">
                <a:avLst/>
              </a:prstGeom>
              <a:noFill/>
              <a:ln>
                <a:noFill/>
              </a:ln>
            </p:spPr>
          </p:pic>
          <p:sp>
            <p:nvSpPr>
              <p:cNvPr id="1344518" name="Rectangle 6"/>
              <p:cNvSpPr>
                <a:spLocks noChangeArrowheads="1"/>
              </p:cNvSpPr>
              <p:nvPr/>
            </p:nvSpPr>
            <p:spPr bwMode="auto">
              <a:xfrm>
                <a:off x="4052" y="1384"/>
                <a:ext cx="1708" cy="781"/>
              </a:xfrm>
              <a:prstGeom prst="rect">
                <a:avLst/>
              </a:prstGeom>
              <a:solidFill>
                <a:schemeClr val="bg1"/>
              </a:solidFill>
              <a:ln w="28575">
                <a:noFill/>
                <a:miter lim="800000"/>
                <a:headEnd/>
                <a:tailEnd/>
              </a:ln>
              <a:effectLst/>
            </p:spPr>
            <p:txBody>
              <a:bodyPr wrap="none" anchor="ctr"/>
              <a:lstStyle/>
              <a:p>
                <a:endParaRPr lang="en-ZA"/>
              </a:p>
            </p:txBody>
          </p:sp>
        </p:grpSp>
        <p:sp>
          <p:nvSpPr>
            <p:cNvPr id="1344519" name="Rectangle 7"/>
            <p:cNvSpPr>
              <a:spLocks noChangeArrowheads="1"/>
            </p:cNvSpPr>
            <p:nvPr/>
          </p:nvSpPr>
          <p:spPr bwMode="auto">
            <a:xfrm>
              <a:off x="263" y="1152"/>
              <a:ext cx="362" cy="2063"/>
            </a:xfrm>
            <a:prstGeom prst="rect">
              <a:avLst/>
            </a:prstGeom>
            <a:solidFill>
              <a:schemeClr val="bg1"/>
            </a:solidFill>
            <a:ln w="28575">
              <a:noFill/>
              <a:miter lim="800000"/>
              <a:headEnd/>
              <a:tailEnd/>
            </a:ln>
            <a:effectLst/>
          </p:spPr>
          <p:txBody>
            <a:bodyPr wrap="none" anchor="ctr"/>
            <a:lstStyle/>
            <a:p>
              <a:endParaRPr lang="en-ZA"/>
            </a:p>
          </p:txBody>
        </p:sp>
      </p:grpSp>
      <p:sp>
        <p:nvSpPr>
          <p:cNvPr id="1344521" name="Text Box 9"/>
          <p:cNvSpPr txBox="1">
            <a:spLocks noChangeArrowheads="1"/>
          </p:cNvSpPr>
          <p:nvPr/>
        </p:nvSpPr>
        <p:spPr bwMode="auto">
          <a:xfrm rot="-5400000">
            <a:off x="-1103312" y="3536950"/>
            <a:ext cx="4283075" cy="581025"/>
          </a:xfrm>
          <a:prstGeom prst="rect">
            <a:avLst/>
          </a:prstGeom>
          <a:noFill/>
          <a:ln w="28575">
            <a:noFill/>
            <a:miter lim="800000"/>
            <a:headEnd/>
            <a:tailEnd/>
          </a:ln>
          <a:effectLst/>
        </p:spPr>
        <p:txBody>
          <a:bodyPr>
            <a:spAutoFit/>
          </a:bodyPr>
          <a:lstStyle/>
          <a:p>
            <a:pPr algn="ctr">
              <a:spcBef>
                <a:spcPct val="50000"/>
              </a:spcBef>
            </a:pPr>
            <a:r>
              <a:rPr lang="en-GB" b="1" dirty="0">
                <a:effectLst>
                  <a:outerShdw blurRad="38100" dist="38100" dir="2700000" algn="tl">
                    <a:srgbClr val="000000">
                      <a:alpha val="43137"/>
                    </a:srgbClr>
                  </a:outerShdw>
                </a:effectLst>
                <a:latin typeface="Verdana" pitchFamily="34" charset="0"/>
              </a:rPr>
              <a:t>Predicted plasma insulin concentration profile (mU/l)</a:t>
            </a:r>
          </a:p>
        </p:txBody>
      </p:sp>
      <p:sp>
        <p:nvSpPr>
          <p:cNvPr id="1344522" name="Text Box 10"/>
          <p:cNvSpPr txBox="1">
            <a:spLocks noChangeArrowheads="1"/>
          </p:cNvSpPr>
          <p:nvPr/>
        </p:nvSpPr>
        <p:spPr bwMode="auto">
          <a:xfrm>
            <a:off x="3366185" y="6183084"/>
            <a:ext cx="1911350" cy="338554"/>
          </a:xfrm>
          <a:prstGeom prst="rect">
            <a:avLst/>
          </a:prstGeom>
          <a:solidFill>
            <a:schemeClr val="bg1"/>
          </a:solidFill>
          <a:ln w="28575">
            <a:noFill/>
            <a:miter lim="800000"/>
            <a:headEnd/>
            <a:tailEnd/>
          </a:ln>
          <a:effectLst/>
        </p:spPr>
        <p:txBody>
          <a:bodyPr wrap="square">
            <a:spAutoFit/>
          </a:bodyPr>
          <a:lstStyle/>
          <a:p>
            <a:pPr algn="ctr">
              <a:spcBef>
                <a:spcPct val="50000"/>
              </a:spcBef>
            </a:pPr>
            <a:r>
              <a:rPr lang="en-GB" b="1" dirty="0">
                <a:effectLst>
                  <a:outerShdw blurRad="38100" dist="38100" dir="2700000" algn="tl">
                    <a:srgbClr val="000000">
                      <a:alpha val="43137"/>
                    </a:srgbClr>
                  </a:outerShdw>
                </a:effectLst>
                <a:latin typeface="Verdana" pitchFamily="34" charset="0"/>
              </a:rPr>
              <a:t>Time of day</a:t>
            </a:r>
          </a:p>
        </p:txBody>
      </p:sp>
      <p:grpSp>
        <p:nvGrpSpPr>
          <p:cNvPr id="1344523" name="Group 11"/>
          <p:cNvGrpSpPr>
            <a:grpSpLocks/>
          </p:cNvGrpSpPr>
          <p:nvPr/>
        </p:nvGrpSpPr>
        <p:grpSpPr bwMode="auto">
          <a:xfrm>
            <a:off x="5180013" y="1728788"/>
            <a:ext cx="2916237" cy="1209675"/>
            <a:chOff x="3986" y="1077"/>
            <a:chExt cx="1837" cy="762"/>
          </a:xfrm>
        </p:grpSpPr>
        <p:sp>
          <p:nvSpPr>
            <p:cNvPr id="1344524" name="Line 12"/>
            <p:cNvSpPr>
              <a:spLocks noChangeShapeType="1"/>
            </p:cNvSpPr>
            <p:nvPr/>
          </p:nvSpPr>
          <p:spPr bwMode="auto">
            <a:xfrm flipH="1">
              <a:off x="3986" y="1174"/>
              <a:ext cx="277" cy="1"/>
            </a:xfrm>
            <a:prstGeom prst="line">
              <a:avLst/>
            </a:prstGeom>
            <a:noFill/>
            <a:ln w="25400">
              <a:solidFill>
                <a:schemeClr val="folHlink"/>
              </a:solidFill>
              <a:round/>
              <a:headEnd/>
              <a:tailEnd/>
            </a:ln>
          </p:spPr>
          <p:txBody>
            <a:bodyPr/>
            <a:lstStyle/>
            <a:p>
              <a:endParaRPr lang="en-ZA"/>
            </a:p>
          </p:txBody>
        </p:sp>
        <p:sp>
          <p:nvSpPr>
            <p:cNvPr id="1344525" name="Line 13"/>
            <p:cNvSpPr>
              <a:spLocks noChangeShapeType="1"/>
            </p:cNvSpPr>
            <p:nvPr/>
          </p:nvSpPr>
          <p:spPr bwMode="auto">
            <a:xfrm flipH="1">
              <a:off x="3986" y="1459"/>
              <a:ext cx="277" cy="1"/>
            </a:xfrm>
            <a:prstGeom prst="line">
              <a:avLst/>
            </a:prstGeom>
            <a:noFill/>
            <a:ln w="28575">
              <a:solidFill>
                <a:srgbClr val="00997D"/>
              </a:solidFill>
              <a:round/>
              <a:headEnd/>
              <a:tailEnd/>
            </a:ln>
          </p:spPr>
          <p:txBody>
            <a:bodyPr/>
            <a:lstStyle/>
            <a:p>
              <a:endParaRPr lang="en-ZA"/>
            </a:p>
          </p:txBody>
        </p:sp>
        <p:sp>
          <p:nvSpPr>
            <p:cNvPr id="1344526" name="Text Box 14"/>
            <p:cNvSpPr txBox="1">
              <a:spLocks noChangeArrowheads="1"/>
            </p:cNvSpPr>
            <p:nvPr/>
          </p:nvSpPr>
          <p:spPr bwMode="auto">
            <a:xfrm>
              <a:off x="4258" y="1077"/>
              <a:ext cx="1565" cy="212"/>
            </a:xfrm>
            <a:prstGeom prst="rect">
              <a:avLst/>
            </a:prstGeom>
            <a:noFill/>
            <a:ln w="12700">
              <a:noFill/>
              <a:miter lim="800000"/>
              <a:headEnd type="none" w="sm" len="sm"/>
              <a:tailEnd type="none" w="sm" len="sm"/>
            </a:ln>
            <a:effectLst/>
          </p:spPr>
          <p:txBody>
            <a:bodyPr>
              <a:spAutoFit/>
            </a:bodyPr>
            <a:lstStyle/>
            <a:p>
              <a:pPr eaLnBrk="0" hangingPunct="0"/>
              <a:r>
                <a:rPr lang="en-GB" b="1">
                  <a:solidFill>
                    <a:srgbClr val="FF9900"/>
                  </a:solidFill>
                  <a:latin typeface="Verdana" pitchFamily="34" charset="0"/>
                </a:rPr>
                <a:t>Rapid-acting insulin</a:t>
              </a:r>
              <a:r>
                <a:rPr lang="en-GB" sz="1400" b="1">
                  <a:solidFill>
                    <a:srgbClr val="FF66FF"/>
                  </a:solidFill>
                  <a:latin typeface="Verdana" pitchFamily="34" charset="0"/>
                </a:rPr>
                <a:t> </a:t>
              </a:r>
            </a:p>
          </p:txBody>
        </p:sp>
        <p:sp>
          <p:nvSpPr>
            <p:cNvPr id="1344527" name="Text Box 15"/>
            <p:cNvSpPr txBox="1">
              <a:spLocks noChangeArrowheads="1"/>
            </p:cNvSpPr>
            <p:nvPr/>
          </p:nvSpPr>
          <p:spPr bwMode="auto">
            <a:xfrm>
              <a:off x="4258" y="1359"/>
              <a:ext cx="1163" cy="212"/>
            </a:xfrm>
            <a:prstGeom prst="rect">
              <a:avLst/>
            </a:prstGeom>
            <a:noFill/>
            <a:ln w="12700">
              <a:noFill/>
              <a:miter lim="800000"/>
              <a:headEnd type="none" w="sm" len="sm"/>
              <a:tailEnd type="none" w="sm" len="sm"/>
            </a:ln>
            <a:effectLst/>
          </p:spPr>
          <p:txBody>
            <a:bodyPr>
              <a:spAutoFit/>
            </a:bodyPr>
            <a:lstStyle/>
            <a:p>
              <a:pPr eaLnBrk="0" hangingPunct="0"/>
              <a:r>
                <a:rPr lang="en-GB" b="1">
                  <a:solidFill>
                    <a:srgbClr val="008000"/>
                  </a:solidFill>
                  <a:latin typeface="Verdana" pitchFamily="34" charset="0"/>
                </a:rPr>
                <a:t>Basal insulin</a:t>
              </a:r>
            </a:p>
          </p:txBody>
        </p:sp>
        <p:sp>
          <p:nvSpPr>
            <p:cNvPr id="1344528" name="Line 16"/>
            <p:cNvSpPr>
              <a:spLocks noChangeShapeType="1"/>
            </p:cNvSpPr>
            <p:nvPr/>
          </p:nvSpPr>
          <p:spPr bwMode="auto">
            <a:xfrm flipH="1">
              <a:off x="3996" y="1724"/>
              <a:ext cx="277" cy="1"/>
            </a:xfrm>
            <a:prstGeom prst="line">
              <a:avLst/>
            </a:prstGeom>
            <a:noFill/>
            <a:ln w="25400">
              <a:solidFill>
                <a:srgbClr val="00ADD6"/>
              </a:solidFill>
              <a:round/>
              <a:headEnd/>
              <a:tailEnd/>
            </a:ln>
          </p:spPr>
          <p:txBody>
            <a:bodyPr/>
            <a:lstStyle/>
            <a:p>
              <a:endParaRPr lang="en-ZA"/>
            </a:p>
          </p:txBody>
        </p:sp>
        <p:sp>
          <p:nvSpPr>
            <p:cNvPr id="1344529" name="Text Box 17"/>
            <p:cNvSpPr txBox="1">
              <a:spLocks noChangeArrowheads="1"/>
            </p:cNvSpPr>
            <p:nvPr/>
          </p:nvSpPr>
          <p:spPr bwMode="auto">
            <a:xfrm>
              <a:off x="4258" y="1627"/>
              <a:ext cx="1115" cy="212"/>
            </a:xfrm>
            <a:prstGeom prst="rect">
              <a:avLst/>
            </a:prstGeom>
            <a:noFill/>
            <a:ln w="12700">
              <a:noFill/>
              <a:miter lim="800000"/>
              <a:headEnd type="none" w="sm" len="sm"/>
              <a:tailEnd type="none" w="sm" len="sm"/>
            </a:ln>
            <a:effectLst/>
          </p:spPr>
          <p:txBody>
            <a:bodyPr>
              <a:spAutoFit/>
            </a:bodyPr>
            <a:lstStyle/>
            <a:p>
              <a:pPr eaLnBrk="0" hangingPunct="0"/>
              <a:r>
                <a:rPr lang="en-GB" b="1" dirty="0">
                  <a:solidFill>
                    <a:schemeClr val="tx2">
                      <a:lumMod val="75000"/>
                    </a:schemeClr>
                  </a:solidFill>
                  <a:latin typeface="Verdana" pitchFamily="34" charset="0"/>
                </a:rPr>
                <a:t>Total</a:t>
              </a:r>
              <a:r>
                <a:rPr lang="en-GB" b="1" dirty="0">
                  <a:solidFill>
                    <a:srgbClr val="0000FF"/>
                  </a:solidFill>
                  <a:latin typeface="Verdana" pitchFamily="34" charset="0"/>
                </a:rPr>
                <a:t> </a:t>
              </a:r>
            </a:p>
          </p:txBody>
        </p:sp>
      </p:grpSp>
    </p:spTree>
  </p:cSld>
  <p:clrMapOvr>
    <a:masterClrMapping/>
  </p:clrMapOvr>
  <p:transition>
    <p:split orient="ver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F8BF4-856E-AB43-9AEF-D5CFB27B7417}"/>
              </a:ext>
            </a:extLst>
          </p:cNvPr>
          <p:cNvSpPr>
            <a:spLocks noGrp="1"/>
          </p:cNvSpPr>
          <p:nvPr>
            <p:ph type="title"/>
          </p:nvPr>
        </p:nvSpPr>
        <p:spPr>
          <a:xfrm>
            <a:off x="457200" y="445955"/>
            <a:ext cx="8229600" cy="857250"/>
          </a:xfrm>
          <a:ln w="19050">
            <a:solidFill>
              <a:schemeClr val="tx1"/>
            </a:solidFill>
          </a:ln>
        </p:spPr>
        <p:txBody>
          <a:bodyPr/>
          <a:lstStyle/>
          <a:p>
            <a:pPr algn="ctr">
              <a:defRPr/>
            </a:pPr>
            <a:r>
              <a:rPr lang="en-ZA" sz="2250" dirty="0">
                <a:latin typeface="Arial" panose="020B0604020202020204" pitchFamily="34" charset="0"/>
                <a:cs typeface="Arial" panose="020B0604020202020204" pitchFamily="34" charset="0"/>
              </a:rPr>
              <a:t>Mrs M: History and current therapy</a:t>
            </a:r>
            <a:endParaRPr lang="en-US" sz="225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BE09597-CCF7-DF4F-8B0C-CB82CB46DC3B}"/>
              </a:ext>
            </a:extLst>
          </p:cNvPr>
          <p:cNvSpPr>
            <a:spLocks noGrp="1"/>
          </p:cNvSpPr>
          <p:nvPr>
            <p:ph type="sldNum" sz="quarter" idx="4"/>
          </p:nvPr>
        </p:nvSpPr>
        <p:spPr/>
        <p:txBody>
          <a:bodyPr/>
          <a:lstStyle/>
          <a:p>
            <a:pPr defTabSz="408178">
              <a:defRPr/>
            </a:pPr>
            <a:fld id="{AA26E4DD-3705-C34F-BBF3-04369A652A45}" type="slidenum">
              <a:rPr lang="en-US">
                <a:solidFill>
                  <a:srgbClr val="82785C"/>
                </a:solidFill>
                <a:latin typeface="Arial"/>
              </a:rPr>
              <a:pPr defTabSz="408178">
                <a:defRPr/>
              </a:pPr>
              <a:t>62</a:t>
            </a:fld>
            <a:endParaRPr lang="en-US" dirty="0">
              <a:solidFill>
                <a:srgbClr val="82785C"/>
              </a:solidFill>
              <a:latin typeface="Arial"/>
            </a:endParaRPr>
          </a:p>
        </p:txBody>
      </p:sp>
      <p:sp>
        <p:nvSpPr>
          <p:cNvPr id="8" name="TextBox 7">
            <a:extLst>
              <a:ext uri="{FF2B5EF4-FFF2-40B4-BE49-F238E27FC236}">
                <a16:creationId xmlns:a16="http://schemas.microsoft.com/office/drawing/2014/main" id="{B86F1352-9323-4861-8BBB-ACECF388EA09}"/>
              </a:ext>
            </a:extLst>
          </p:cNvPr>
          <p:cNvSpPr txBox="1"/>
          <p:nvPr/>
        </p:nvSpPr>
        <p:spPr>
          <a:xfrm>
            <a:off x="6901770" y="5797506"/>
            <a:ext cx="1953733" cy="284693"/>
          </a:xfrm>
          <a:prstGeom prst="rect">
            <a:avLst/>
          </a:prstGeom>
          <a:noFill/>
        </p:spPr>
        <p:txBody>
          <a:bodyPr wrap="square" rtlCol="0">
            <a:spAutoFit/>
          </a:bodyPr>
          <a:lstStyle/>
          <a:p>
            <a:pPr defTabSz="408178">
              <a:defRPr/>
            </a:pPr>
            <a:r>
              <a:rPr lang="en-ZA" sz="1250" dirty="0">
                <a:solidFill>
                  <a:srgbClr val="000000"/>
                </a:solidFill>
                <a:latin typeface="Calibri" panose="020F0502020204030204" pitchFamily="34" charset="0"/>
                <a:ea typeface="ＭＳ Ｐゴシック" charset="0"/>
              </a:rPr>
              <a:t> </a:t>
            </a:r>
          </a:p>
        </p:txBody>
      </p:sp>
      <p:sp>
        <p:nvSpPr>
          <p:cNvPr id="11" name="Rectangle 10">
            <a:extLst>
              <a:ext uri="{FF2B5EF4-FFF2-40B4-BE49-F238E27FC236}">
                <a16:creationId xmlns:a16="http://schemas.microsoft.com/office/drawing/2014/main" id="{63FD187A-713A-4A59-9B5D-930A4349B983}"/>
              </a:ext>
            </a:extLst>
          </p:cNvPr>
          <p:cNvSpPr/>
          <p:nvPr/>
        </p:nvSpPr>
        <p:spPr>
          <a:xfrm>
            <a:off x="288497" y="1303205"/>
            <a:ext cx="4691465" cy="4651979"/>
          </a:xfrm>
          <a:prstGeom prst="rect">
            <a:avLst/>
          </a:prstGeom>
        </p:spPr>
        <p:txBody>
          <a:bodyPr wrap="square">
            <a:spAutoFit/>
          </a:bodyPr>
          <a:lstStyle/>
          <a:p>
            <a:pPr defTabSz="255111">
              <a:lnSpc>
                <a:spcPct val="150000"/>
              </a:lnSpc>
              <a:buClr>
                <a:srgbClr val="D52B1E"/>
              </a:buClr>
              <a:defRPr/>
            </a:pPr>
            <a:r>
              <a:rPr lang="en-US" sz="2000" b="1" dirty="0">
                <a:solidFill>
                  <a:srgbClr val="FF0000"/>
                </a:solidFill>
                <a:latin typeface="Arial" panose="020B0604020202020204" pitchFamily="34" charset="0"/>
                <a:ea typeface="ＭＳ Ｐゴシック" charset="0"/>
                <a:cs typeface="Arial" panose="020B0604020202020204" pitchFamily="34" charset="0"/>
              </a:rPr>
              <a:t>History</a:t>
            </a:r>
          </a:p>
          <a:p>
            <a:pPr defTabSz="255111">
              <a:lnSpc>
                <a:spcPct val="150000"/>
              </a:lnSpc>
              <a:buClr>
                <a:srgbClr val="D52B1E"/>
              </a:buClr>
              <a:defRPr/>
            </a:pPr>
            <a:r>
              <a:rPr lang="en-US" sz="2000" dirty="0">
                <a:solidFill>
                  <a:srgbClr val="000000"/>
                </a:solidFill>
                <a:latin typeface="Arial" panose="020B0604020202020204" pitchFamily="34" charset="0"/>
                <a:ea typeface="ＭＳ Ｐゴシック" charset="0"/>
                <a:cs typeface="Arial" panose="020B0604020202020204" pitchFamily="34" charset="0"/>
              </a:rPr>
              <a:t>56 y Female</a:t>
            </a:r>
          </a:p>
          <a:p>
            <a:pPr defTabSz="255111">
              <a:lnSpc>
                <a:spcPct val="150000"/>
              </a:lnSpc>
              <a:buClr>
                <a:srgbClr val="D52B1E"/>
              </a:buClr>
              <a:defRPr/>
            </a:pPr>
            <a:r>
              <a:rPr lang="en-US" sz="2000" dirty="0">
                <a:solidFill>
                  <a:srgbClr val="000000"/>
                </a:solidFill>
                <a:latin typeface="Arial" panose="020B0604020202020204" pitchFamily="34" charset="0"/>
                <a:ea typeface="ＭＳ Ｐゴシック" charset="0"/>
                <a:cs typeface="Arial" panose="020B0604020202020204" pitchFamily="34" charset="0"/>
              </a:rPr>
              <a:t>Employed full-time </a:t>
            </a:r>
          </a:p>
          <a:p>
            <a:pPr defTabSz="255111">
              <a:lnSpc>
                <a:spcPct val="150000"/>
              </a:lnSpc>
              <a:buClr>
                <a:srgbClr val="D52B1E"/>
              </a:buClr>
              <a:defRPr/>
            </a:pPr>
            <a:r>
              <a:rPr lang="en-US" sz="2000" dirty="0">
                <a:solidFill>
                  <a:srgbClr val="000000"/>
                </a:solidFill>
                <a:latin typeface="Arial" panose="020B0604020202020204" pitchFamily="34" charset="0"/>
                <a:ea typeface="ＭＳ Ｐゴシック" charset="0"/>
                <a:cs typeface="Arial" panose="020B0604020202020204" pitchFamily="34" charset="0"/>
              </a:rPr>
              <a:t>Diabetes and hypertension for 8 years</a:t>
            </a:r>
          </a:p>
          <a:p>
            <a:pPr defTabSz="255111">
              <a:lnSpc>
                <a:spcPct val="150000"/>
              </a:lnSpc>
              <a:buClr>
                <a:srgbClr val="D52B1E"/>
              </a:buClr>
              <a:defRPr/>
            </a:pPr>
            <a:endParaRPr lang="en-US" sz="2000" dirty="0">
              <a:solidFill>
                <a:srgbClr val="000000"/>
              </a:solidFill>
              <a:latin typeface="Arial" panose="020B0604020202020204" pitchFamily="34" charset="0"/>
              <a:ea typeface="ＭＳ Ｐゴシック" charset="0"/>
              <a:cs typeface="Arial" panose="020B0604020202020204" pitchFamily="34" charset="0"/>
            </a:endParaRPr>
          </a:p>
          <a:p>
            <a:pPr defTabSz="255111">
              <a:lnSpc>
                <a:spcPct val="150000"/>
              </a:lnSpc>
              <a:buClr>
                <a:srgbClr val="D52B1E"/>
              </a:buClr>
              <a:defRPr/>
            </a:pPr>
            <a:r>
              <a:rPr lang="en-US" sz="2000" b="1" dirty="0">
                <a:solidFill>
                  <a:srgbClr val="FF0000"/>
                </a:solidFill>
                <a:latin typeface="Arial" panose="020B0604020202020204" pitchFamily="34" charset="0"/>
                <a:ea typeface="ＭＳ Ｐゴシック" charset="0"/>
                <a:cs typeface="Arial" panose="020B0604020202020204" pitchFamily="34" charset="0"/>
              </a:rPr>
              <a:t>Complaints made to the doctor </a:t>
            </a:r>
            <a:endParaRPr lang="en-US" sz="2000" b="1" dirty="0">
              <a:latin typeface="Arial" panose="020B0604020202020204" pitchFamily="34" charset="0"/>
              <a:ea typeface="ＭＳ Ｐゴシック" charset="0"/>
              <a:cs typeface="Arial" panose="020B0604020202020204" pitchFamily="34" charset="0"/>
            </a:endParaRPr>
          </a:p>
          <a:p>
            <a:pPr defTabSz="255111">
              <a:lnSpc>
                <a:spcPct val="150000"/>
              </a:lnSpc>
              <a:buClr>
                <a:srgbClr val="D52B1E"/>
              </a:buClr>
              <a:defRPr/>
            </a:pPr>
            <a:r>
              <a:rPr lang="en-US" sz="2000" dirty="0">
                <a:solidFill>
                  <a:srgbClr val="000000"/>
                </a:solidFill>
                <a:latin typeface="Arial" panose="020B0604020202020204" pitchFamily="34" charset="0"/>
                <a:ea typeface="ＭＳ Ｐゴシック" charset="0"/>
                <a:cs typeface="Arial" panose="020B0604020202020204" pitchFamily="34" charset="0"/>
              </a:rPr>
              <a:t>Multiple </a:t>
            </a:r>
            <a:r>
              <a:rPr lang="en-US" sz="2000" u="sng" dirty="0" err="1">
                <a:solidFill>
                  <a:srgbClr val="000000"/>
                </a:solidFill>
                <a:latin typeface="Arial" panose="020B0604020202020204" pitchFamily="34" charset="0"/>
                <a:ea typeface="ＭＳ Ｐゴシック" charset="0"/>
                <a:cs typeface="Arial" panose="020B0604020202020204" pitchFamily="34" charset="0"/>
              </a:rPr>
              <a:t>hypoglycaemic</a:t>
            </a:r>
            <a:r>
              <a:rPr lang="en-US" sz="2000" u="sng" dirty="0">
                <a:solidFill>
                  <a:srgbClr val="000000"/>
                </a:solidFill>
                <a:latin typeface="Arial" panose="020B0604020202020204" pitchFamily="34" charset="0"/>
                <a:ea typeface="ＭＳ Ｐゴシック" charset="0"/>
                <a:cs typeface="Arial" panose="020B0604020202020204" pitchFamily="34" charset="0"/>
              </a:rPr>
              <a:t> episodes</a:t>
            </a:r>
          </a:p>
          <a:p>
            <a:pPr defTabSz="255111">
              <a:lnSpc>
                <a:spcPct val="150000"/>
              </a:lnSpc>
              <a:buClr>
                <a:srgbClr val="D52B1E"/>
              </a:buClr>
              <a:defRPr/>
            </a:pPr>
            <a:r>
              <a:rPr lang="en-US" sz="2000" dirty="0">
                <a:solidFill>
                  <a:srgbClr val="000000"/>
                </a:solidFill>
                <a:latin typeface="Arial" panose="020B0604020202020204" pitchFamily="34" charset="0"/>
                <a:ea typeface="ＭＳ Ｐゴシック" charset="0"/>
                <a:cs typeface="Arial" panose="020B0604020202020204" pitchFamily="34" charset="0"/>
              </a:rPr>
              <a:t>Wants few injections with 1 device</a:t>
            </a:r>
          </a:p>
          <a:p>
            <a:pPr defTabSz="255111">
              <a:lnSpc>
                <a:spcPct val="150000"/>
              </a:lnSpc>
              <a:buClr>
                <a:srgbClr val="D52B1E"/>
              </a:buClr>
              <a:defRPr/>
            </a:pPr>
            <a:r>
              <a:rPr lang="en-US" sz="2000" dirty="0">
                <a:solidFill>
                  <a:srgbClr val="000000"/>
                </a:solidFill>
                <a:latin typeface="Arial" panose="020B0604020202020204" pitchFamily="34" charset="0"/>
                <a:ea typeface="ＭＳ Ｐゴシック" charset="0"/>
                <a:cs typeface="Arial" panose="020B0604020202020204" pitchFamily="34" charset="0"/>
              </a:rPr>
              <a:t>Want </a:t>
            </a:r>
            <a:r>
              <a:rPr lang="en-US" sz="2000" u="sng" dirty="0">
                <a:solidFill>
                  <a:srgbClr val="000000"/>
                </a:solidFill>
                <a:latin typeface="Arial" panose="020B0604020202020204" pitchFamily="34" charset="0"/>
                <a:ea typeface="ＭＳ Ｐゴシック" charset="0"/>
                <a:cs typeface="Arial" panose="020B0604020202020204" pitchFamily="34" charset="0"/>
              </a:rPr>
              <a:t>medical disability </a:t>
            </a:r>
            <a:r>
              <a:rPr lang="en-US" sz="2000" dirty="0">
                <a:solidFill>
                  <a:srgbClr val="000000"/>
                </a:solidFill>
                <a:latin typeface="Arial" panose="020B0604020202020204" pitchFamily="34" charset="0"/>
                <a:ea typeface="ＭＳ Ｐゴシック" charset="0"/>
                <a:cs typeface="Arial" panose="020B0604020202020204" pitchFamily="34" charset="0"/>
              </a:rPr>
              <a:t>due to glucose fluctuations</a:t>
            </a:r>
          </a:p>
        </p:txBody>
      </p:sp>
      <p:sp>
        <p:nvSpPr>
          <p:cNvPr id="12" name="Rectangle 11">
            <a:extLst>
              <a:ext uri="{FF2B5EF4-FFF2-40B4-BE49-F238E27FC236}">
                <a16:creationId xmlns:a16="http://schemas.microsoft.com/office/drawing/2014/main" id="{4A5BA5A2-F0F3-4C23-B703-1863F83B32A3}"/>
              </a:ext>
            </a:extLst>
          </p:cNvPr>
          <p:cNvSpPr/>
          <p:nvPr/>
        </p:nvSpPr>
        <p:spPr>
          <a:xfrm>
            <a:off x="4811261" y="1303205"/>
            <a:ext cx="3875539" cy="5390643"/>
          </a:xfrm>
          <a:prstGeom prst="rect">
            <a:avLst/>
          </a:prstGeom>
        </p:spPr>
        <p:txBody>
          <a:bodyPr wrap="square">
            <a:spAutoFit/>
          </a:bodyPr>
          <a:lstStyle/>
          <a:p>
            <a:pPr defTabSz="255111">
              <a:lnSpc>
                <a:spcPct val="150000"/>
              </a:lnSpc>
              <a:defRPr/>
            </a:pPr>
            <a:r>
              <a:rPr lang="en-US" sz="2400" b="1" dirty="0">
                <a:solidFill>
                  <a:srgbClr val="FF0000"/>
                </a:solidFill>
                <a:latin typeface="Arial" panose="020B0604020202020204" pitchFamily="34" charset="0"/>
                <a:ea typeface="ＭＳ Ｐゴシック" charset="0"/>
                <a:cs typeface="Arial" panose="020B0604020202020204" pitchFamily="34" charset="0"/>
              </a:rPr>
              <a:t>Diet</a:t>
            </a:r>
          </a:p>
          <a:p>
            <a:pPr defTabSz="255111">
              <a:lnSpc>
                <a:spcPct val="150000"/>
              </a:lnSpc>
              <a:buClr>
                <a:srgbClr val="D52B1E"/>
              </a:buClr>
              <a:defRPr/>
            </a:pPr>
            <a:r>
              <a:rPr lang="en-US" sz="2400" dirty="0">
                <a:solidFill>
                  <a:srgbClr val="000000"/>
                </a:solidFill>
                <a:latin typeface="Arial" panose="020B0604020202020204" pitchFamily="34" charset="0"/>
                <a:ea typeface="ＭＳ Ｐゴシック" charset="0"/>
                <a:cs typeface="Arial" panose="020B0604020202020204" pitchFamily="34" charset="0"/>
              </a:rPr>
              <a:t>Balanced diet – protein, fats and carbohydrates</a:t>
            </a:r>
          </a:p>
          <a:p>
            <a:pPr defTabSz="255111">
              <a:lnSpc>
                <a:spcPct val="150000"/>
              </a:lnSpc>
              <a:buClr>
                <a:srgbClr val="D52B1E"/>
              </a:buClr>
              <a:defRPr/>
            </a:pPr>
            <a:r>
              <a:rPr lang="en-US" sz="2400" dirty="0">
                <a:solidFill>
                  <a:srgbClr val="000000"/>
                </a:solidFill>
                <a:latin typeface="Arial" panose="020B0604020202020204" pitchFamily="34" charset="0"/>
                <a:ea typeface="ＭＳ Ｐゴシック" charset="0"/>
                <a:cs typeface="Arial" panose="020B0604020202020204" pitchFamily="34" charset="0"/>
              </a:rPr>
              <a:t>No alcohol use or smoking</a:t>
            </a:r>
          </a:p>
          <a:p>
            <a:pPr defTabSz="255111">
              <a:lnSpc>
                <a:spcPct val="150000"/>
              </a:lnSpc>
              <a:defRPr/>
            </a:pPr>
            <a:r>
              <a:rPr lang="en-US" sz="2400" b="1" dirty="0">
                <a:solidFill>
                  <a:srgbClr val="FF0000"/>
                </a:solidFill>
                <a:latin typeface="Arial" panose="020B0604020202020204" pitchFamily="34" charset="0"/>
                <a:ea typeface="ＭＳ Ｐゴシック" charset="0"/>
                <a:cs typeface="Arial" panose="020B0604020202020204" pitchFamily="34" charset="0"/>
              </a:rPr>
              <a:t>Current therapy </a:t>
            </a:r>
          </a:p>
          <a:p>
            <a:pPr defTabSz="255111">
              <a:lnSpc>
                <a:spcPct val="150000"/>
              </a:lnSpc>
              <a:defRPr/>
            </a:pPr>
            <a:r>
              <a:rPr lang="en-US" sz="2400" dirty="0">
                <a:solidFill>
                  <a:srgbClr val="000000"/>
                </a:solidFill>
                <a:latin typeface="Arial" panose="020B0604020202020204" pitchFamily="34" charset="0"/>
                <a:ea typeface="ＭＳ Ｐゴシック" charset="0"/>
                <a:cs typeface="Arial" panose="020B0604020202020204" pitchFamily="34" charset="0"/>
              </a:rPr>
              <a:t>PROTOPHANE 42u BD</a:t>
            </a:r>
          </a:p>
          <a:p>
            <a:pPr defTabSz="255111">
              <a:lnSpc>
                <a:spcPct val="150000"/>
              </a:lnSpc>
              <a:defRPr/>
            </a:pPr>
            <a:r>
              <a:rPr lang="en-AU" sz="2400" dirty="0">
                <a:solidFill>
                  <a:srgbClr val="000000"/>
                </a:solidFill>
                <a:latin typeface="Arial" panose="020B0604020202020204" pitchFamily="34" charset="0"/>
                <a:ea typeface="ＭＳ Ｐゴシック" charset="0"/>
                <a:cs typeface="Arial" panose="020B0604020202020204" pitchFamily="34" charset="0"/>
              </a:rPr>
              <a:t>Metformin 1000 mg BD </a:t>
            </a:r>
          </a:p>
          <a:p>
            <a:pPr defTabSz="255111">
              <a:lnSpc>
                <a:spcPct val="150000"/>
              </a:lnSpc>
              <a:defRPr/>
            </a:pPr>
            <a:r>
              <a:rPr lang="en-AU" sz="2400" dirty="0">
                <a:solidFill>
                  <a:srgbClr val="000000"/>
                </a:solidFill>
                <a:latin typeface="Arial" panose="020B0604020202020204" pitchFamily="34" charset="0"/>
                <a:ea typeface="ＭＳ Ｐゴシック" charset="0"/>
                <a:cs typeface="Arial" panose="020B0604020202020204" pitchFamily="34" charset="0"/>
              </a:rPr>
              <a:t>SU at max dose </a:t>
            </a:r>
          </a:p>
          <a:p>
            <a:pPr defTabSz="255111">
              <a:lnSpc>
                <a:spcPct val="150000"/>
              </a:lnSpc>
              <a:defRPr/>
            </a:pPr>
            <a:r>
              <a:rPr lang="en-AU" sz="2000" dirty="0">
                <a:solidFill>
                  <a:srgbClr val="000000"/>
                </a:solidFill>
                <a:latin typeface="Arial" panose="020B0604020202020204" pitchFamily="34" charset="0"/>
                <a:ea typeface="ＭＳ Ｐゴシック" charset="0"/>
                <a:cs typeface="Arial" panose="020B0604020202020204" pitchFamily="34" charset="0"/>
              </a:rPr>
              <a:t>Enalapril, amlodipine, hydrochlorothiazide, atorvastatin </a:t>
            </a:r>
          </a:p>
        </p:txBody>
      </p:sp>
    </p:spTree>
    <p:extLst>
      <p:ext uri="{BB962C8B-B14F-4D97-AF65-F5344CB8AC3E}">
        <p14:creationId xmlns:p14="http://schemas.microsoft.com/office/powerpoint/2010/main" val="337545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ipe(down)">
                                      <p:cBhvr>
                                        <p:cTn id="7" dur="500"/>
                                        <p:tgtEl>
                                          <p:spTgt spid="11">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1">
                                            <p:txEl>
                                              <p:pRg st="1" end="1"/>
                                            </p:txEl>
                                          </p:spTgt>
                                        </p:tgtEl>
                                        <p:attrNameLst>
                                          <p:attrName>style.visibility</p:attrName>
                                        </p:attrNameLst>
                                      </p:cBhvr>
                                      <p:to>
                                        <p:strVal val="visible"/>
                                      </p:to>
                                    </p:set>
                                    <p:animEffect transition="in" filter="wipe(down)">
                                      <p:cBhvr>
                                        <p:cTn id="10" dur="500"/>
                                        <p:tgtEl>
                                          <p:spTgt spid="11">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animEffect transition="in" filter="wipe(down)">
                                      <p:cBhvr>
                                        <p:cTn id="13" dur="500"/>
                                        <p:tgtEl>
                                          <p:spTgt spid="11">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11">
                                            <p:txEl>
                                              <p:pRg st="3" end="3"/>
                                            </p:txEl>
                                          </p:spTgt>
                                        </p:tgtEl>
                                        <p:attrNameLst>
                                          <p:attrName>style.visibility</p:attrName>
                                        </p:attrNameLst>
                                      </p:cBhvr>
                                      <p:to>
                                        <p:strVal val="visible"/>
                                      </p:to>
                                    </p:set>
                                    <p:animEffect transition="in" filter="wipe(down)">
                                      <p:cBhvr>
                                        <p:cTn id="16" dur="500"/>
                                        <p:tgtEl>
                                          <p:spTgt spid="11">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1">
                                            <p:txEl>
                                              <p:pRg st="5" end="5"/>
                                            </p:txEl>
                                          </p:spTgt>
                                        </p:tgtEl>
                                        <p:attrNameLst>
                                          <p:attrName>style.visibility</p:attrName>
                                        </p:attrNameLst>
                                      </p:cBhvr>
                                      <p:to>
                                        <p:strVal val="visible"/>
                                      </p:to>
                                    </p:set>
                                    <p:animEffect transition="in" filter="wipe(down)">
                                      <p:cBhvr>
                                        <p:cTn id="21" dur="500"/>
                                        <p:tgtEl>
                                          <p:spTgt spid="11">
                                            <p:txEl>
                                              <p:pRg st="5" end="5"/>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11">
                                            <p:txEl>
                                              <p:pRg st="6" end="6"/>
                                            </p:txEl>
                                          </p:spTgt>
                                        </p:tgtEl>
                                        <p:attrNameLst>
                                          <p:attrName>style.visibility</p:attrName>
                                        </p:attrNameLst>
                                      </p:cBhvr>
                                      <p:to>
                                        <p:strVal val="visible"/>
                                      </p:to>
                                    </p:set>
                                    <p:animEffect transition="in" filter="wipe(down)">
                                      <p:cBhvr>
                                        <p:cTn id="24" dur="500"/>
                                        <p:tgtEl>
                                          <p:spTgt spid="11">
                                            <p:txEl>
                                              <p:pRg st="6" end="6"/>
                                            </p:txEl>
                                          </p:spTgt>
                                        </p:tgtEl>
                                      </p:cBhvr>
                                    </p:animEffect>
                                  </p:childTnLst>
                                </p:cTn>
                              </p:par>
                              <p:par>
                                <p:cTn id="25" presetID="22" presetClass="entr" presetSubtype="4" fill="hold" nodeType="with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animEffect transition="in" filter="wipe(down)">
                                      <p:cBhvr>
                                        <p:cTn id="27" dur="500"/>
                                        <p:tgtEl>
                                          <p:spTgt spid="11">
                                            <p:txEl>
                                              <p:pRg st="7" end="7"/>
                                            </p:txEl>
                                          </p:spTgt>
                                        </p:tgtEl>
                                      </p:cBhvr>
                                    </p:animEffect>
                                  </p:childTnLst>
                                </p:cTn>
                              </p:par>
                              <p:par>
                                <p:cTn id="28" presetID="22" presetClass="entr" presetSubtype="4" fill="hold" nodeType="withEffect">
                                  <p:stCondLst>
                                    <p:cond delay="0"/>
                                  </p:stCondLst>
                                  <p:childTnLst>
                                    <p:set>
                                      <p:cBhvr>
                                        <p:cTn id="29" dur="1" fill="hold">
                                          <p:stCondLst>
                                            <p:cond delay="0"/>
                                          </p:stCondLst>
                                        </p:cTn>
                                        <p:tgtEl>
                                          <p:spTgt spid="11">
                                            <p:txEl>
                                              <p:pRg st="8" end="8"/>
                                            </p:txEl>
                                          </p:spTgt>
                                        </p:tgtEl>
                                        <p:attrNameLst>
                                          <p:attrName>style.visibility</p:attrName>
                                        </p:attrNameLst>
                                      </p:cBhvr>
                                      <p:to>
                                        <p:strVal val="visible"/>
                                      </p:to>
                                    </p:set>
                                    <p:animEffect transition="in" filter="wipe(down)">
                                      <p:cBhvr>
                                        <p:cTn id="30" dur="500"/>
                                        <p:tgtEl>
                                          <p:spTgt spid="11">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animEffect transition="in" filter="wipe(down)">
                                      <p:cBhvr>
                                        <p:cTn id="35" dur="500"/>
                                        <p:tgtEl>
                                          <p:spTgt spid="12">
                                            <p:txEl>
                                              <p:pRg st="0" end="0"/>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12">
                                            <p:txEl>
                                              <p:pRg st="1" end="1"/>
                                            </p:txEl>
                                          </p:spTgt>
                                        </p:tgtEl>
                                        <p:attrNameLst>
                                          <p:attrName>style.visibility</p:attrName>
                                        </p:attrNameLst>
                                      </p:cBhvr>
                                      <p:to>
                                        <p:strVal val="visible"/>
                                      </p:to>
                                    </p:set>
                                    <p:animEffect transition="in" filter="wipe(down)">
                                      <p:cBhvr>
                                        <p:cTn id="38" dur="500"/>
                                        <p:tgtEl>
                                          <p:spTgt spid="12">
                                            <p:txEl>
                                              <p:pRg st="1" end="1"/>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12">
                                            <p:txEl>
                                              <p:pRg st="2" end="2"/>
                                            </p:txEl>
                                          </p:spTgt>
                                        </p:tgtEl>
                                        <p:attrNameLst>
                                          <p:attrName>style.visibility</p:attrName>
                                        </p:attrNameLst>
                                      </p:cBhvr>
                                      <p:to>
                                        <p:strVal val="visible"/>
                                      </p:to>
                                    </p:set>
                                    <p:animEffect transition="in" filter="wipe(down)">
                                      <p:cBhvr>
                                        <p:cTn id="41" dur="500"/>
                                        <p:tgtEl>
                                          <p:spTgt spid="12">
                                            <p:txEl>
                                              <p:pRg st="2" end="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nodeType="clickEffect">
                                  <p:stCondLst>
                                    <p:cond delay="0"/>
                                  </p:stCondLst>
                                  <p:childTnLst>
                                    <p:set>
                                      <p:cBhvr>
                                        <p:cTn id="45" dur="1" fill="hold">
                                          <p:stCondLst>
                                            <p:cond delay="0"/>
                                          </p:stCondLst>
                                        </p:cTn>
                                        <p:tgtEl>
                                          <p:spTgt spid="12">
                                            <p:txEl>
                                              <p:pRg st="3" end="3"/>
                                            </p:txEl>
                                          </p:spTgt>
                                        </p:tgtEl>
                                        <p:attrNameLst>
                                          <p:attrName>style.visibility</p:attrName>
                                        </p:attrNameLst>
                                      </p:cBhvr>
                                      <p:to>
                                        <p:strVal val="visible"/>
                                      </p:to>
                                    </p:set>
                                    <p:animEffect transition="in" filter="wipe(down)">
                                      <p:cBhvr>
                                        <p:cTn id="46" dur="500"/>
                                        <p:tgtEl>
                                          <p:spTgt spid="12">
                                            <p:txEl>
                                              <p:pRg st="3" end="3"/>
                                            </p:txEl>
                                          </p:spTgt>
                                        </p:tgtEl>
                                      </p:cBhvr>
                                    </p:animEffect>
                                  </p:childTnLst>
                                </p:cTn>
                              </p:par>
                              <p:par>
                                <p:cTn id="47" presetID="22" presetClass="entr" presetSubtype="4" fill="hold" nodeType="withEffect">
                                  <p:stCondLst>
                                    <p:cond delay="0"/>
                                  </p:stCondLst>
                                  <p:childTnLst>
                                    <p:set>
                                      <p:cBhvr>
                                        <p:cTn id="48" dur="1" fill="hold">
                                          <p:stCondLst>
                                            <p:cond delay="0"/>
                                          </p:stCondLst>
                                        </p:cTn>
                                        <p:tgtEl>
                                          <p:spTgt spid="12">
                                            <p:txEl>
                                              <p:pRg st="4" end="4"/>
                                            </p:txEl>
                                          </p:spTgt>
                                        </p:tgtEl>
                                        <p:attrNameLst>
                                          <p:attrName>style.visibility</p:attrName>
                                        </p:attrNameLst>
                                      </p:cBhvr>
                                      <p:to>
                                        <p:strVal val="visible"/>
                                      </p:to>
                                    </p:set>
                                    <p:animEffect transition="in" filter="wipe(down)">
                                      <p:cBhvr>
                                        <p:cTn id="49" dur="500"/>
                                        <p:tgtEl>
                                          <p:spTgt spid="12">
                                            <p:txEl>
                                              <p:pRg st="4" end="4"/>
                                            </p:txEl>
                                          </p:spTgt>
                                        </p:tgtEl>
                                      </p:cBhvr>
                                    </p:animEffect>
                                  </p:childTnLst>
                                </p:cTn>
                              </p:par>
                              <p:par>
                                <p:cTn id="50" presetID="22" presetClass="entr" presetSubtype="4" fill="hold" nodeType="withEffect">
                                  <p:stCondLst>
                                    <p:cond delay="0"/>
                                  </p:stCondLst>
                                  <p:childTnLst>
                                    <p:set>
                                      <p:cBhvr>
                                        <p:cTn id="51" dur="1" fill="hold">
                                          <p:stCondLst>
                                            <p:cond delay="0"/>
                                          </p:stCondLst>
                                        </p:cTn>
                                        <p:tgtEl>
                                          <p:spTgt spid="12">
                                            <p:txEl>
                                              <p:pRg st="5" end="5"/>
                                            </p:txEl>
                                          </p:spTgt>
                                        </p:tgtEl>
                                        <p:attrNameLst>
                                          <p:attrName>style.visibility</p:attrName>
                                        </p:attrNameLst>
                                      </p:cBhvr>
                                      <p:to>
                                        <p:strVal val="visible"/>
                                      </p:to>
                                    </p:set>
                                    <p:animEffect transition="in" filter="wipe(down)">
                                      <p:cBhvr>
                                        <p:cTn id="52" dur="500"/>
                                        <p:tgtEl>
                                          <p:spTgt spid="12">
                                            <p:txEl>
                                              <p:pRg st="5" end="5"/>
                                            </p:txEl>
                                          </p:spTgt>
                                        </p:tgtEl>
                                      </p:cBhvr>
                                    </p:animEffect>
                                  </p:childTnLst>
                                </p:cTn>
                              </p:par>
                              <p:par>
                                <p:cTn id="53" presetID="22" presetClass="entr" presetSubtype="4" fill="hold" nodeType="withEffect">
                                  <p:stCondLst>
                                    <p:cond delay="0"/>
                                  </p:stCondLst>
                                  <p:childTnLst>
                                    <p:set>
                                      <p:cBhvr>
                                        <p:cTn id="54" dur="1" fill="hold">
                                          <p:stCondLst>
                                            <p:cond delay="0"/>
                                          </p:stCondLst>
                                        </p:cTn>
                                        <p:tgtEl>
                                          <p:spTgt spid="12">
                                            <p:txEl>
                                              <p:pRg st="6" end="6"/>
                                            </p:txEl>
                                          </p:spTgt>
                                        </p:tgtEl>
                                        <p:attrNameLst>
                                          <p:attrName>style.visibility</p:attrName>
                                        </p:attrNameLst>
                                      </p:cBhvr>
                                      <p:to>
                                        <p:strVal val="visible"/>
                                      </p:to>
                                    </p:set>
                                    <p:animEffect transition="in" filter="wipe(down)">
                                      <p:cBhvr>
                                        <p:cTn id="55" dur="500"/>
                                        <p:tgtEl>
                                          <p:spTgt spid="12">
                                            <p:txEl>
                                              <p:pRg st="6" end="6"/>
                                            </p:txEl>
                                          </p:spTgt>
                                        </p:tgtEl>
                                      </p:cBhvr>
                                    </p:animEffect>
                                  </p:childTnLst>
                                </p:cTn>
                              </p:par>
                              <p:par>
                                <p:cTn id="56" presetID="22" presetClass="entr" presetSubtype="4" fill="hold" nodeType="withEffect">
                                  <p:stCondLst>
                                    <p:cond delay="0"/>
                                  </p:stCondLst>
                                  <p:childTnLst>
                                    <p:set>
                                      <p:cBhvr>
                                        <p:cTn id="57" dur="1" fill="hold">
                                          <p:stCondLst>
                                            <p:cond delay="0"/>
                                          </p:stCondLst>
                                        </p:cTn>
                                        <p:tgtEl>
                                          <p:spTgt spid="12">
                                            <p:txEl>
                                              <p:pRg st="7" end="7"/>
                                            </p:txEl>
                                          </p:spTgt>
                                        </p:tgtEl>
                                        <p:attrNameLst>
                                          <p:attrName>style.visibility</p:attrName>
                                        </p:attrNameLst>
                                      </p:cBhvr>
                                      <p:to>
                                        <p:strVal val="visible"/>
                                      </p:to>
                                    </p:set>
                                    <p:animEffect transition="in" filter="wipe(down)">
                                      <p:cBhvr>
                                        <p:cTn id="58" dur="500"/>
                                        <p:tgtEl>
                                          <p:spTgt spid="1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F8BF4-856E-AB43-9AEF-D5CFB27B7417}"/>
              </a:ext>
            </a:extLst>
          </p:cNvPr>
          <p:cNvSpPr>
            <a:spLocks noGrp="1"/>
          </p:cNvSpPr>
          <p:nvPr>
            <p:ph type="title"/>
          </p:nvPr>
        </p:nvSpPr>
        <p:spPr>
          <a:xfrm>
            <a:off x="457199" y="1080337"/>
            <a:ext cx="8229600" cy="857250"/>
          </a:xfrm>
          <a:ln w="12700">
            <a:solidFill>
              <a:schemeClr val="tx1"/>
            </a:solidFill>
          </a:ln>
        </p:spPr>
        <p:txBody>
          <a:bodyPr/>
          <a:lstStyle/>
          <a:p>
            <a:pPr algn="ctr">
              <a:defRPr/>
            </a:pPr>
            <a:r>
              <a:rPr lang="en-ZA" sz="2250" dirty="0">
                <a:latin typeface="Arial" panose="020B0604020202020204" pitchFamily="34" charset="0"/>
                <a:cs typeface="Arial" panose="020B0604020202020204" pitchFamily="34" charset="0"/>
              </a:rPr>
              <a:t>Clinical signs and results</a:t>
            </a:r>
            <a:endParaRPr lang="en-US" sz="225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EBE09597-CCF7-DF4F-8B0C-CB82CB46DC3B}"/>
              </a:ext>
            </a:extLst>
          </p:cNvPr>
          <p:cNvSpPr>
            <a:spLocks noGrp="1"/>
          </p:cNvSpPr>
          <p:nvPr>
            <p:ph type="sldNum" sz="quarter" idx="4"/>
          </p:nvPr>
        </p:nvSpPr>
        <p:spPr/>
        <p:txBody>
          <a:bodyPr/>
          <a:lstStyle/>
          <a:p>
            <a:pPr defTabSz="408178">
              <a:defRPr/>
            </a:pPr>
            <a:fld id="{AA26E4DD-3705-C34F-BBF3-04369A652A45}" type="slidenum">
              <a:rPr lang="en-US">
                <a:solidFill>
                  <a:srgbClr val="82785C"/>
                </a:solidFill>
                <a:latin typeface="Arial"/>
              </a:rPr>
              <a:pPr defTabSz="408178">
                <a:defRPr/>
              </a:pPr>
              <a:t>63</a:t>
            </a:fld>
            <a:endParaRPr lang="en-US" dirty="0">
              <a:solidFill>
                <a:srgbClr val="82785C"/>
              </a:solidFill>
              <a:latin typeface="Arial"/>
            </a:endParaRPr>
          </a:p>
        </p:txBody>
      </p:sp>
      <p:sp>
        <p:nvSpPr>
          <p:cNvPr id="9" name="TextBox 8">
            <a:extLst>
              <a:ext uri="{FF2B5EF4-FFF2-40B4-BE49-F238E27FC236}">
                <a16:creationId xmlns:a16="http://schemas.microsoft.com/office/drawing/2014/main" id="{C719FA88-0BB7-43FA-B163-DB7A203BA900}"/>
              </a:ext>
            </a:extLst>
          </p:cNvPr>
          <p:cNvSpPr txBox="1"/>
          <p:nvPr/>
        </p:nvSpPr>
        <p:spPr>
          <a:xfrm>
            <a:off x="6901770" y="5797506"/>
            <a:ext cx="1953733" cy="284693"/>
          </a:xfrm>
          <a:prstGeom prst="rect">
            <a:avLst/>
          </a:prstGeom>
          <a:noFill/>
        </p:spPr>
        <p:txBody>
          <a:bodyPr wrap="square" rtlCol="0">
            <a:spAutoFit/>
          </a:bodyPr>
          <a:lstStyle/>
          <a:p>
            <a:pPr defTabSz="408178">
              <a:defRPr/>
            </a:pPr>
            <a:r>
              <a:rPr lang="en-ZA" sz="1250" dirty="0">
                <a:solidFill>
                  <a:srgbClr val="000000"/>
                </a:solidFill>
                <a:latin typeface="Calibri" panose="020F0502020204030204" pitchFamily="34" charset="0"/>
                <a:ea typeface="ＭＳ Ｐゴシック" charset="0"/>
              </a:rPr>
              <a:t> </a:t>
            </a:r>
          </a:p>
        </p:txBody>
      </p:sp>
      <p:sp>
        <p:nvSpPr>
          <p:cNvPr id="12" name="Rectangle 11">
            <a:extLst>
              <a:ext uri="{FF2B5EF4-FFF2-40B4-BE49-F238E27FC236}">
                <a16:creationId xmlns:a16="http://schemas.microsoft.com/office/drawing/2014/main" id="{1BDD40C4-B86B-4924-A733-9AB30A765292}"/>
              </a:ext>
            </a:extLst>
          </p:cNvPr>
          <p:cNvSpPr/>
          <p:nvPr/>
        </p:nvSpPr>
        <p:spPr>
          <a:xfrm>
            <a:off x="224852" y="2069908"/>
            <a:ext cx="3011267" cy="2823850"/>
          </a:xfrm>
          <a:prstGeom prst="rect">
            <a:avLst/>
          </a:prstGeom>
        </p:spPr>
        <p:txBody>
          <a:bodyPr wrap="square">
            <a:spAutoFit/>
          </a:bodyPr>
          <a:lstStyle/>
          <a:p>
            <a:pPr defTabSz="255111">
              <a:spcBef>
                <a:spcPts val="234"/>
              </a:spcBef>
              <a:spcAft>
                <a:spcPts val="469"/>
              </a:spcAft>
              <a:buClr>
                <a:srgbClr val="D52B1E"/>
              </a:buClr>
              <a:defRPr/>
            </a:pPr>
            <a:r>
              <a:rPr lang="en-US" sz="1500" b="1" dirty="0">
                <a:solidFill>
                  <a:srgbClr val="FF0000"/>
                </a:solidFill>
                <a:latin typeface="Arial" panose="020B0604020202020204" pitchFamily="34" charset="0"/>
                <a:ea typeface="ＭＳ Ｐゴシック" charset="0"/>
                <a:cs typeface="Arial" panose="020B0604020202020204" pitchFamily="34" charset="0"/>
              </a:rPr>
              <a:t>Clinical signs</a:t>
            </a:r>
          </a:p>
          <a:p>
            <a:pPr defTabSz="255111">
              <a:spcBef>
                <a:spcPts val="234"/>
              </a:spcBef>
              <a:spcAft>
                <a:spcPts val="469"/>
              </a:spcAft>
              <a:buClr>
                <a:srgbClr val="D52B1E"/>
              </a:buClr>
              <a:defRPr/>
            </a:pPr>
            <a:r>
              <a:rPr lang="en-US" sz="1500" dirty="0">
                <a:solidFill>
                  <a:srgbClr val="000000"/>
                </a:solidFill>
                <a:latin typeface="Arial" panose="020B0604020202020204" pitchFamily="34" charset="0"/>
                <a:ea typeface="ＭＳ Ｐゴシック" charset="0"/>
                <a:cs typeface="Arial" panose="020B0604020202020204" pitchFamily="34" charset="0"/>
              </a:rPr>
              <a:t>BMI 30 kg/m</a:t>
            </a:r>
            <a:r>
              <a:rPr lang="en-US" sz="1500" baseline="30000" dirty="0">
                <a:solidFill>
                  <a:srgbClr val="000000"/>
                </a:solidFill>
                <a:latin typeface="Arial" panose="020B0604020202020204" pitchFamily="34" charset="0"/>
                <a:ea typeface="ＭＳ Ｐゴシック" charset="0"/>
                <a:cs typeface="Arial" panose="020B0604020202020204" pitchFamily="34" charset="0"/>
              </a:rPr>
              <a:t>2</a:t>
            </a:r>
            <a:endParaRPr lang="en-US" sz="1500" dirty="0">
              <a:solidFill>
                <a:srgbClr val="000000"/>
              </a:solidFill>
              <a:latin typeface="Arial" panose="020B0604020202020204" pitchFamily="34" charset="0"/>
              <a:ea typeface="ＭＳ Ｐゴシック" charset="0"/>
              <a:cs typeface="Arial" panose="020B0604020202020204" pitchFamily="34" charset="0"/>
            </a:endParaRPr>
          </a:p>
          <a:p>
            <a:pPr defTabSz="255111">
              <a:spcBef>
                <a:spcPts val="234"/>
              </a:spcBef>
              <a:spcAft>
                <a:spcPts val="469"/>
              </a:spcAft>
              <a:buClr>
                <a:srgbClr val="D52B1E"/>
              </a:buClr>
              <a:defRPr/>
            </a:pPr>
            <a:r>
              <a:rPr lang="en-US" sz="1500" dirty="0">
                <a:solidFill>
                  <a:srgbClr val="000000"/>
                </a:solidFill>
                <a:latin typeface="Arial" panose="020B0604020202020204" pitchFamily="34" charset="0"/>
                <a:ea typeface="ＭＳ Ｐゴシック" charset="0"/>
                <a:cs typeface="Arial" panose="020B0604020202020204" pitchFamily="34" charset="0"/>
              </a:rPr>
              <a:t>Waist circumference: 105 cm</a:t>
            </a:r>
          </a:p>
          <a:p>
            <a:pPr defTabSz="255111">
              <a:lnSpc>
                <a:spcPct val="150000"/>
              </a:lnSpc>
              <a:buClr>
                <a:srgbClr val="D52B1E"/>
              </a:buClr>
              <a:defRPr/>
            </a:pPr>
            <a:r>
              <a:rPr lang="en-US" sz="1500" dirty="0">
                <a:solidFill>
                  <a:srgbClr val="000000"/>
                </a:solidFill>
                <a:latin typeface="Arial" panose="020B0604020202020204" pitchFamily="34" charset="0"/>
                <a:ea typeface="ＭＳ Ｐゴシック" charset="0"/>
                <a:cs typeface="Arial" panose="020B0604020202020204" pitchFamily="34" charset="0"/>
              </a:rPr>
              <a:t>BP = 136/85 mm Hg</a:t>
            </a:r>
          </a:p>
          <a:p>
            <a:pPr defTabSz="255111">
              <a:spcBef>
                <a:spcPts val="234"/>
              </a:spcBef>
              <a:spcAft>
                <a:spcPts val="469"/>
              </a:spcAft>
              <a:buClr>
                <a:srgbClr val="D52B1E"/>
              </a:buClr>
              <a:defRPr/>
            </a:pPr>
            <a:endParaRPr lang="en-US" sz="1500" dirty="0">
              <a:solidFill>
                <a:srgbClr val="000000"/>
              </a:solidFill>
              <a:latin typeface="Arial" panose="020B0604020202020204" pitchFamily="34" charset="0"/>
              <a:ea typeface="ＭＳ Ｐゴシック" charset="0"/>
              <a:cs typeface="Arial" panose="020B0604020202020204" pitchFamily="34" charset="0"/>
            </a:endParaRPr>
          </a:p>
          <a:p>
            <a:pPr defTabSz="255111">
              <a:spcBef>
                <a:spcPts val="234"/>
              </a:spcBef>
              <a:spcAft>
                <a:spcPts val="469"/>
              </a:spcAft>
              <a:buClr>
                <a:srgbClr val="D52B1E"/>
              </a:buClr>
              <a:defRPr/>
            </a:pPr>
            <a:endParaRPr lang="en-US" sz="1500" dirty="0">
              <a:solidFill>
                <a:srgbClr val="000000"/>
              </a:solidFill>
              <a:latin typeface="Arial" panose="020B0604020202020204" pitchFamily="34" charset="0"/>
              <a:ea typeface="ＭＳ Ｐゴシック" charset="0"/>
              <a:cs typeface="Arial" panose="020B0604020202020204" pitchFamily="34" charset="0"/>
            </a:endParaRPr>
          </a:p>
          <a:p>
            <a:pPr defTabSz="255111">
              <a:spcBef>
                <a:spcPts val="234"/>
              </a:spcBef>
              <a:spcAft>
                <a:spcPts val="469"/>
              </a:spcAft>
              <a:buClr>
                <a:srgbClr val="D52B1E"/>
              </a:buClr>
              <a:defRPr/>
            </a:pPr>
            <a:r>
              <a:rPr lang="en-US" sz="1500" dirty="0">
                <a:solidFill>
                  <a:srgbClr val="000000"/>
                </a:solidFill>
                <a:latin typeface="Arial" panose="020B0604020202020204" pitchFamily="34" charset="0"/>
                <a:ea typeface="ＭＳ Ｐゴシック" charset="0"/>
                <a:cs typeface="Arial" panose="020B0604020202020204" pitchFamily="34" charset="0"/>
              </a:rPr>
              <a:t>Retinal photographs show background retinopathy</a:t>
            </a:r>
          </a:p>
          <a:p>
            <a:pPr defTabSz="255111">
              <a:spcBef>
                <a:spcPts val="234"/>
              </a:spcBef>
              <a:spcAft>
                <a:spcPts val="469"/>
              </a:spcAft>
              <a:buClr>
                <a:srgbClr val="D52B1E"/>
              </a:buClr>
              <a:defRPr/>
            </a:pPr>
            <a:r>
              <a:rPr lang="en-US" sz="1500" dirty="0">
                <a:solidFill>
                  <a:srgbClr val="000000"/>
                </a:solidFill>
                <a:latin typeface="Arial" panose="020B0604020202020204" pitchFamily="34" charset="0"/>
                <a:ea typeface="ＭＳ Ｐゴシック" charset="0"/>
                <a:cs typeface="Arial" panose="020B0604020202020204" pitchFamily="34" charset="0"/>
              </a:rPr>
              <a:t>                                                                                                                                     </a:t>
            </a:r>
          </a:p>
        </p:txBody>
      </p:sp>
      <p:sp>
        <p:nvSpPr>
          <p:cNvPr id="13" name="Rectangle 12">
            <a:extLst>
              <a:ext uri="{FF2B5EF4-FFF2-40B4-BE49-F238E27FC236}">
                <a16:creationId xmlns:a16="http://schemas.microsoft.com/office/drawing/2014/main" id="{07FDB4F6-CED6-4C44-942E-BB019609AE76}"/>
              </a:ext>
            </a:extLst>
          </p:cNvPr>
          <p:cNvSpPr/>
          <p:nvPr/>
        </p:nvSpPr>
        <p:spPr>
          <a:xfrm>
            <a:off x="4040188" y="1902124"/>
            <a:ext cx="5043488" cy="3554819"/>
          </a:xfrm>
          <a:prstGeom prst="rect">
            <a:avLst/>
          </a:prstGeom>
        </p:spPr>
        <p:txBody>
          <a:bodyPr wrap="square">
            <a:spAutoFit/>
          </a:bodyPr>
          <a:lstStyle/>
          <a:p>
            <a:pPr defTabSz="255111" fontAlgn="b">
              <a:lnSpc>
                <a:spcPct val="150000"/>
              </a:lnSpc>
              <a:defRPr/>
            </a:pPr>
            <a:r>
              <a:rPr lang="en-US" sz="1500" b="1" dirty="0">
                <a:solidFill>
                  <a:srgbClr val="FF0000"/>
                </a:solidFill>
                <a:latin typeface="Arial" panose="020B0604020202020204" pitchFamily="34" charset="0"/>
                <a:ea typeface="ＭＳ Ｐゴシック" charset="0"/>
                <a:cs typeface="Arial" panose="020B0604020202020204" pitchFamily="34" charset="0"/>
              </a:rPr>
              <a:t>Test Parameter</a:t>
            </a:r>
            <a:r>
              <a:rPr lang="en-ZA" sz="1500" b="1" dirty="0">
                <a:solidFill>
                  <a:srgbClr val="000000"/>
                </a:solidFill>
                <a:latin typeface="Arial" panose="020B0604020202020204" pitchFamily="34" charset="0"/>
                <a:ea typeface="ＭＳ Ｐゴシック" charset="0"/>
                <a:cs typeface="Arial" panose="020B0604020202020204" pitchFamily="34" charset="0"/>
              </a:rPr>
              <a:t>				</a:t>
            </a:r>
            <a:r>
              <a:rPr lang="en-US" sz="1500" b="1" dirty="0">
                <a:solidFill>
                  <a:srgbClr val="FF0000"/>
                </a:solidFill>
                <a:latin typeface="Arial" panose="020B0604020202020204" pitchFamily="34" charset="0"/>
                <a:ea typeface="ＭＳ Ｐゴシック" charset="0"/>
                <a:cs typeface="Arial" panose="020B0604020202020204" pitchFamily="34" charset="0"/>
              </a:rPr>
              <a:t>Result</a:t>
            </a:r>
            <a:endParaRPr lang="en-ZA" sz="1500" b="1" dirty="0">
              <a:solidFill>
                <a:srgbClr val="FF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HbA1c									8.5 %</a:t>
            </a: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Random glucose 				      	11.5 mmol/L </a:t>
            </a:r>
            <a:endParaRPr lang="en-ZA" sz="1250" dirty="0">
              <a:solidFill>
                <a:srgbClr val="00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Total cholesterol						4.1 mmol/L</a:t>
            </a:r>
            <a:endParaRPr lang="en-ZA" sz="1500" dirty="0">
              <a:solidFill>
                <a:srgbClr val="00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LDL cholesterol						1.9 mmol/L</a:t>
            </a:r>
            <a:endParaRPr lang="en-ZA" sz="1500" dirty="0">
              <a:solidFill>
                <a:srgbClr val="00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HDL cholesterol						1.0 mmol/L</a:t>
            </a:r>
            <a:endParaRPr lang="en-ZA" sz="1500" dirty="0">
              <a:solidFill>
                <a:srgbClr val="00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Triglycerides							3.8 mmol/L</a:t>
            </a:r>
            <a:endParaRPr lang="en-ZA" sz="1500" dirty="0">
              <a:solidFill>
                <a:srgbClr val="00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UACR									6 mg/</a:t>
            </a:r>
            <a:r>
              <a:rPr lang="en-US" sz="1500" dirty="0" err="1">
                <a:solidFill>
                  <a:srgbClr val="000000"/>
                </a:solidFill>
                <a:latin typeface="Arial" panose="020B0604020202020204" pitchFamily="34" charset="0"/>
                <a:ea typeface="ＭＳ Ｐゴシック" charset="0"/>
                <a:cs typeface="Arial" panose="020B0604020202020204" pitchFamily="34" charset="0"/>
              </a:rPr>
              <a:t>mmoL</a:t>
            </a:r>
            <a:endParaRPr lang="en-US" sz="1500" dirty="0">
              <a:solidFill>
                <a:srgbClr val="00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eGFR										72</a:t>
            </a:r>
            <a:endParaRPr lang="en-ZA" sz="1500" dirty="0">
              <a:solidFill>
                <a:srgbClr val="000000"/>
              </a:solidFill>
              <a:latin typeface="Arial" panose="020B0604020202020204" pitchFamily="34" charset="0"/>
              <a:ea typeface="ＭＳ Ｐゴシック" charset="0"/>
              <a:cs typeface="Arial" panose="020B0604020202020204" pitchFamily="34" charset="0"/>
            </a:endParaRPr>
          </a:p>
          <a:p>
            <a:pPr defTabSz="255111" fontAlgn="ctr">
              <a:lnSpc>
                <a:spcPct val="150000"/>
              </a:lnSpc>
              <a:defRPr/>
            </a:pPr>
            <a:r>
              <a:rPr lang="en-US" sz="1500" dirty="0">
                <a:solidFill>
                  <a:srgbClr val="000000"/>
                </a:solidFill>
                <a:latin typeface="Arial" panose="020B0604020202020204" pitchFamily="34" charset="0"/>
                <a:ea typeface="ＭＳ Ｐゴシック" charset="0"/>
                <a:cs typeface="Arial" panose="020B0604020202020204" pitchFamily="34" charset="0"/>
              </a:rPr>
              <a:t>ECG										Normal</a:t>
            </a:r>
            <a:endParaRPr lang="en-ZA" sz="1500" dirty="0">
              <a:solidFill>
                <a:srgbClr val="000000"/>
              </a:solidFill>
              <a:latin typeface="Arial" panose="020B0604020202020204" pitchFamily="34" charset="0"/>
              <a:ea typeface="ＭＳ Ｐゴシック" charset="0"/>
              <a:cs typeface="Arial" panose="020B0604020202020204" pitchFamily="34" charset="0"/>
            </a:endParaRPr>
          </a:p>
        </p:txBody>
      </p:sp>
    </p:spTree>
    <p:extLst>
      <p:ext uri="{BB962C8B-B14F-4D97-AF65-F5344CB8AC3E}">
        <p14:creationId xmlns:p14="http://schemas.microsoft.com/office/powerpoint/2010/main" val="151490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C5159287-4A89-3943-85A1-BB9CB32BBA96}"/>
              </a:ext>
            </a:extLst>
          </p:cNvPr>
          <p:cNvSpPr>
            <a:spLocks noGrp="1"/>
          </p:cNvSpPr>
          <p:nvPr>
            <p:ph type="ftr" sz="quarter" idx="3"/>
          </p:nvPr>
        </p:nvSpPr>
        <p:spPr/>
        <p:txBody>
          <a:bodyPr/>
          <a:lstStyle/>
          <a:p>
            <a:pPr>
              <a:defRPr/>
            </a:pPr>
            <a:r>
              <a:rPr lang="en-US"/>
              <a:t>Company Confidential  ©2020 Eli Lilly and Company </a:t>
            </a:r>
            <a:endParaRPr lang="en-US" dirty="0"/>
          </a:p>
        </p:txBody>
      </p:sp>
      <p:sp>
        <p:nvSpPr>
          <p:cNvPr id="5" name="Slide Number Placeholder 4">
            <a:extLst>
              <a:ext uri="{FF2B5EF4-FFF2-40B4-BE49-F238E27FC236}">
                <a16:creationId xmlns:a16="http://schemas.microsoft.com/office/drawing/2014/main" id="{EBE09597-CCF7-DF4F-8B0C-CB82CB46DC3B}"/>
              </a:ext>
            </a:extLst>
          </p:cNvPr>
          <p:cNvSpPr>
            <a:spLocks noGrp="1"/>
          </p:cNvSpPr>
          <p:nvPr>
            <p:ph type="sldNum" sz="quarter" idx="4"/>
          </p:nvPr>
        </p:nvSpPr>
        <p:spPr/>
        <p:txBody>
          <a:bodyPr/>
          <a:lstStyle/>
          <a:p>
            <a:pPr>
              <a:defRPr/>
            </a:pPr>
            <a:fld id="{AA26E4DD-3705-C34F-BBF3-04369A652A45}" type="slidenum">
              <a:rPr lang="en-US" smtClean="0"/>
              <a:pPr>
                <a:defRPr/>
              </a:pPr>
              <a:t>64</a:t>
            </a:fld>
            <a:endParaRPr lang="en-US" dirty="0"/>
          </a:p>
        </p:txBody>
      </p:sp>
      <p:sp>
        <p:nvSpPr>
          <p:cNvPr id="6" name="Rectangle 5"/>
          <p:cNvSpPr/>
          <p:nvPr/>
        </p:nvSpPr>
        <p:spPr>
          <a:xfrm>
            <a:off x="314794" y="1643506"/>
            <a:ext cx="8514413" cy="4455835"/>
          </a:xfrm>
          <a:prstGeom prst="rect">
            <a:avLst/>
          </a:prstGeom>
        </p:spPr>
        <p:txBody>
          <a:bodyPr wrap="square">
            <a:spAutoFit/>
          </a:bodyPr>
          <a:lstStyle/>
          <a:p>
            <a:pPr>
              <a:lnSpc>
                <a:spcPct val="150000"/>
              </a:lnSpc>
              <a:buClr>
                <a:srgbClr val="797E01"/>
              </a:buClr>
              <a:defRPr/>
            </a:pPr>
            <a:r>
              <a:rPr lang="en-US" sz="2400" dirty="0" err="1">
                <a:solidFill>
                  <a:srgbClr val="FF0000"/>
                </a:solidFill>
                <a:latin typeface="Arial" panose="020B0604020202020204" pitchFamily="34" charset="0"/>
                <a:cs typeface="Arial" panose="020B0604020202020204" pitchFamily="34" charset="0"/>
              </a:rPr>
              <a:t>Mrs</a:t>
            </a:r>
            <a:r>
              <a:rPr lang="en-US" sz="2400" dirty="0">
                <a:solidFill>
                  <a:srgbClr val="FF0000"/>
                </a:solidFill>
                <a:latin typeface="Arial" panose="020B0604020202020204" pitchFamily="34" charset="0"/>
                <a:cs typeface="Arial" panose="020B0604020202020204" pitchFamily="34" charset="0"/>
              </a:rPr>
              <a:t> M was on:</a:t>
            </a:r>
            <a:endParaRPr lang="en-US" altLang="en-US" sz="2400" dirty="0">
              <a:latin typeface="Arial" panose="020B0604020202020204" pitchFamily="34" charset="0"/>
              <a:cs typeface="Arial" panose="020B0604020202020204" pitchFamily="34" charset="0"/>
            </a:endParaRPr>
          </a:p>
          <a:p>
            <a:pPr marL="112496" indent="-224991">
              <a:lnSpc>
                <a:spcPct val="150000"/>
              </a:lnSpc>
              <a:buClr>
                <a:srgbClr val="FF0000"/>
              </a:buClr>
              <a:buFont typeface="Arial" panose="020B0604020202020204" pitchFamily="34" charset="0"/>
              <a:buChar char="•"/>
            </a:pPr>
            <a:r>
              <a:rPr lang="en-US" altLang="en-US" sz="2400" dirty="0">
                <a:latin typeface="Arial" panose="020B0604020202020204" pitchFamily="34" charset="0"/>
                <a:cs typeface="Arial" panose="020B0604020202020204" pitchFamily="34" charset="0"/>
              </a:rPr>
              <a:t>	metformin / SU for the past 8 years </a:t>
            </a:r>
          </a:p>
          <a:p>
            <a:pPr marL="112496" indent="-224991">
              <a:lnSpc>
                <a:spcPct val="150000"/>
              </a:lnSpc>
              <a:buClr>
                <a:srgbClr val="FF0000"/>
              </a:buClr>
              <a:buFont typeface="Arial" panose="020B0604020202020204" pitchFamily="34" charset="0"/>
              <a:buChar char="•"/>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Protophane</a:t>
            </a:r>
            <a:r>
              <a:rPr lang="en-US" altLang="en-US" sz="2400" dirty="0">
                <a:latin typeface="Arial" panose="020B0604020202020204" pitchFamily="34" charset="0"/>
                <a:cs typeface="Arial" panose="020B0604020202020204" pitchFamily="34" charset="0"/>
              </a:rPr>
              <a:t> 42 u bd for the past 16 months</a:t>
            </a:r>
          </a:p>
          <a:p>
            <a:pPr>
              <a:lnSpc>
                <a:spcPct val="150000"/>
              </a:lnSpc>
              <a:buClr>
                <a:srgbClr val="797E01"/>
              </a:buClr>
              <a:defRPr/>
            </a:pPr>
            <a:r>
              <a:rPr lang="en-US" sz="2400" dirty="0">
                <a:solidFill>
                  <a:srgbClr val="FF0000"/>
                </a:solidFill>
                <a:latin typeface="Arial" panose="020B0604020202020204" pitchFamily="34" charset="0"/>
                <a:cs typeface="Arial" panose="020B0604020202020204" pitchFamily="34" charset="0"/>
              </a:rPr>
              <a:t>NOW  takes:</a:t>
            </a:r>
            <a:endParaRPr lang="en-US" altLang="en-US" sz="2400" dirty="0">
              <a:latin typeface="Arial" panose="020B0604020202020204" pitchFamily="34" charset="0"/>
              <a:cs typeface="Arial" panose="020B0604020202020204" pitchFamily="34" charset="0"/>
            </a:endParaRPr>
          </a:p>
          <a:p>
            <a:pPr marL="112496" indent="-224991">
              <a:lnSpc>
                <a:spcPct val="150000"/>
              </a:lnSpc>
              <a:buClr>
                <a:srgbClr val="FF0000"/>
              </a:buClr>
              <a:buFont typeface="Arial" panose="020B0604020202020204" pitchFamily="34" charset="0"/>
              <a:buChar char="•"/>
            </a:pPr>
            <a:r>
              <a:rPr lang="en-US" altLang="en-US" sz="2400" dirty="0">
                <a:latin typeface="Arial" panose="020B0604020202020204" pitchFamily="34" charset="0"/>
                <a:cs typeface="Arial" panose="020B0604020202020204" pitchFamily="34" charset="0"/>
              </a:rPr>
              <a:t>	metformin 1.0 g/day</a:t>
            </a:r>
          </a:p>
          <a:p>
            <a:pPr marL="112496" indent="-224991">
              <a:lnSpc>
                <a:spcPct val="150000"/>
              </a:lnSpc>
              <a:buClr>
                <a:srgbClr val="FF0000"/>
              </a:buClr>
              <a:buFont typeface="Arial" panose="020B0604020202020204" pitchFamily="34" charset="0"/>
              <a:buChar char="•"/>
            </a:pPr>
            <a:r>
              <a:rPr lang="en-US" altLang="en-US" sz="2400" dirty="0">
                <a:latin typeface="Arial" panose="020B0604020202020204" pitchFamily="34" charset="0"/>
                <a:cs typeface="Arial" panose="020B0604020202020204" pitchFamily="34" charset="0"/>
              </a:rPr>
              <a:t>    </a:t>
            </a:r>
            <a:r>
              <a:rPr lang="en-US" altLang="en-US" sz="2400" dirty="0" err="1">
                <a:latin typeface="Arial" panose="020B0604020202020204" pitchFamily="34" charset="0"/>
                <a:cs typeface="Arial" panose="020B0604020202020204" pitchFamily="34" charset="0"/>
              </a:rPr>
              <a:t>IDegASP</a:t>
            </a:r>
            <a:r>
              <a:rPr lang="en-US" altLang="en-US" sz="2400" dirty="0">
                <a:latin typeface="Arial" panose="020B0604020202020204" pitchFamily="34" charset="0"/>
                <a:cs typeface="Arial" panose="020B0604020202020204" pitchFamily="34" charset="0"/>
              </a:rPr>
              <a:t> (insulin </a:t>
            </a:r>
            <a:r>
              <a:rPr lang="en-US" altLang="en-US" sz="2400" dirty="0" err="1">
                <a:latin typeface="Arial" panose="020B0604020202020204" pitchFamily="34" charset="0"/>
                <a:cs typeface="Arial" panose="020B0604020202020204" pitchFamily="34" charset="0"/>
              </a:rPr>
              <a:t>degludec</a:t>
            </a:r>
            <a:r>
              <a:rPr lang="en-US" altLang="en-US" sz="2400" dirty="0">
                <a:latin typeface="Arial" panose="020B0604020202020204" pitchFamily="34" charset="0"/>
                <a:cs typeface="Arial" panose="020B0604020202020204" pitchFamily="34" charset="0"/>
              </a:rPr>
              <a:t>/</a:t>
            </a:r>
            <a:r>
              <a:rPr lang="en-US" altLang="en-US" sz="2400" dirty="0" err="1">
                <a:latin typeface="Arial" panose="020B0604020202020204" pitchFamily="34" charset="0"/>
                <a:cs typeface="Arial" panose="020B0604020202020204" pitchFamily="34" charset="0"/>
              </a:rPr>
              <a:t>aspart</a:t>
            </a:r>
            <a:r>
              <a:rPr lang="en-US" altLang="en-US" sz="2400" dirty="0">
                <a:latin typeface="Arial" panose="020B0604020202020204" pitchFamily="34" charset="0"/>
                <a:cs typeface="Arial" panose="020B0604020202020204" pitchFamily="34" charset="0"/>
              </a:rPr>
              <a:t> co-formulation)	</a:t>
            </a:r>
          </a:p>
          <a:p>
            <a:pPr marL="826842" lvl="2" indent="-224991">
              <a:lnSpc>
                <a:spcPct val="150000"/>
              </a:lnSpc>
              <a:buClr>
                <a:srgbClr val="FF0000"/>
              </a:buClr>
              <a:buFont typeface="Arial" panose="020B0604020202020204" pitchFamily="34" charset="0"/>
              <a:buChar char="•"/>
            </a:pPr>
            <a:r>
              <a:rPr lang="en-US" sz="2400" dirty="0">
                <a:solidFill>
                  <a:srgbClr val="333333"/>
                </a:solidFill>
                <a:latin typeface="Arial" panose="020B0604020202020204" pitchFamily="34" charset="0"/>
                <a:cs typeface="Arial" panose="020B0604020202020204" pitchFamily="34" charset="0"/>
                <a:sym typeface="Symbol" pitchFamily="18" charset="2"/>
              </a:rPr>
              <a:t>26 IU s/c in the morning before breakfast</a:t>
            </a:r>
          </a:p>
          <a:p>
            <a:pPr marL="826842" lvl="2" indent="-224991">
              <a:lnSpc>
                <a:spcPct val="150000"/>
              </a:lnSpc>
              <a:buClr>
                <a:srgbClr val="FF0000"/>
              </a:buClr>
              <a:buFont typeface="Arial" panose="020B0604020202020204" pitchFamily="34" charset="0"/>
              <a:buChar char="•"/>
            </a:pPr>
            <a:r>
              <a:rPr lang="en-US" sz="2400" dirty="0">
                <a:solidFill>
                  <a:srgbClr val="333333"/>
                </a:solidFill>
                <a:latin typeface="Arial" panose="020B0604020202020204" pitchFamily="34" charset="0"/>
                <a:cs typeface="Arial" panose="020B0604020202020204" pitchFamily="34" charset="0"/>
                <a:sym typeface="Symbol" pitchFamily="18" charset="2"/>
              </a:rPr>
              <a:t>26 IU s/c in the evening before supper</a:t>
            </a:r>
            <a:endParaRPr lang="en-US" sz="2400" baseline="30000" dirty="0">
              <a:solidFill>
                <a:srgbClr val="333333"/>
              </a:solidFill>
              <a:latin typeface="Arial" panose="020B0604020202020204" pitchFamily="34" charset="0"/>
              <a:cs typeface="Arial" panose="020B0604020202020204" pitchFamily="34" charset="0"/>
              <a:sym typeface="Symbol" pitchFamily="18" charset="2"/>
            </a:endParaRPr>
          </a:p>
        </p:txBody>
      </p:sp>
      <p:sp>
        <p:nvSpPr>
          <p:cNvPr id="8" name="TextBox 7">
            <a:extLst>
              <a:ext uri="{FF2B5EF4-FFF2-40B4-BE49-F238E27FC236}">
                <a16:creationId xmlns:a16="http://schemas.microsoft.com/office/drawing/2014/main" id="{CD8E9D5A-5F7A-4321-959D-ACA3184C33AF}"/>
              </a:ext>
            </a:extLst>
          </p:cNvPr>
          <p:cNvSpPr txBox="1"/>
          <p:nvPr/>
        </p:nvSpPr>
        <p:spPr>
          <a:xfrm>
            <a:off x="6901770" y="5797506"/>
            <a:ext cx="1953733" cy="284693"/>
          </a:xfrm>
          <a:prstGeom prst="rect">
            <a:avLst/>
          </a:prstGeom>
          <a:noFill/>
        </p:spPr>
        <p:txBody>
          <a:bodyPr wrap="square" rtlCol="0">
            <a:spAutoFit/>
          </a:bodyPr>
          <a:lstStyle/>
          <a:p>
            <a:r>
              <a:rPr lang="en-ZA" sz="1250" dirty="0">
                <a:latin typeface="Calibri" panose="020F0502020204030204" pitchFamily="34" charset="0"/>
              </a:rPr>
              <a:t> </a:t>
            </a:r>
          </a:p>
        </p:txBody>
      </p:sp>
      <p:sp>
        <p:nvSpPr>
          <p:cNvPr id="9" name="object 2">
            <a:extLst>
              <a:ext uri="{FF2B5EF4-FFF2-40B4-BE49-F238E27FC236}">
                <a16:creationId xmlns:a16="http://schemas.microsoft.com/office/drawing/2014/main" id="{0E223689-FA2A-4F26-8061-3B3F6B07688D}"/>
              </a:ext>
            </a:extLst>
          </p:cNvPr>
          <p:cNvSpPr txBox="1">
            <a:spLocks/>
          </p:cNvSpPr>
          <p:nvPr/>
        </p:nvSpPr>
        <p:spPr>
          <a:xfrm>
            <a:off x="385762" y="1184390"/>
            <a:ext cx="8605139" cy="290849"/>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9524"/>
            <a:r>
              <a:rPr lang="en-US" sz="2100" dirty="0">
                <a:latin typeface="Arial" panose="020B0604020202020204" pitchFamily="34" charset="0"/>
                <a:cs typeface="Arial" panose="020B0604020202020204" pitchFamily="34" charset="0"/>
              </a:rPr>
              <a:t>Started on </a:t>
            </a:r>
            <a:r>
              <a:rPr lang="en-US" sz="2100" dirty="0" err="1">
                <a:latin typeface="Arial" panose="020B0604020202020204" pitchFamily="34" charset="0"/>
                <a:cs typeface="Arial" panose="020B0604020202020204" pitchFamily="34" charset="0"/>
              </a:rPr>
              <a:t>Ryzodeg</a:t>
            </a:r>
            <a:r>
              <a:rPr lang="en-US" sz="21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IDegASP</a:t>
            </a:r>
            <a:r>
              <a:rPr lang="en-US" altLang="en-US" sz="2000" dirty="0">
                <a:latin typeface="Arial" panose="020B0604020202020204" pitchFamily="34" charset="0"/>
                <a:cs typeface="Arial" panose="020B0604020202020204" pitchFamily="34" charset="0"/>
              </a:rPr>
              <a:t> (insulin </a:t>
            </a:r>
            <a:r>
              <a:rPr lang="en-US" altLang="en-US" sz="2000" dirty="0" err="1">
                <a:latin typeface="Arial" panose="020B0604020202020204" pitchFamily="34" charset="0"/>
                <a:cs typeface="Arial" panose="020B0604020202020204" pitchFamily="34" charset="0"/>
              </a:rPr>
              <a:t>degludec</a:t>
            </a:r>
            <a:r>
              <a:rPr lang="en-US" altLang="en-US" sz="2000" dirty="0">
                <a:latin typeface="Arial" panose="020B0604020202020204" pitchFamily="34" charset="0"/>
                <a:cs typeface="Arial" panose="020B0604020202020204" pitchFamily="34" charset="0"/>
              </a:rPr>
              <a:t>/</a:t>
            </a:r>
            <a:r>
              <a:rPr lang="en-US" altLang="en-US" sz="2000" dirty="0" err="1">
                <a:latin typeface="Arial" panose="020B0604020202020204" pitchFamily="34" charset="0"/>
                <a:cs typeface="Arial" panose="020B0604020202020204" pitchFamily="34" charset="0"/>
              </a:rPr>
              <a:t>aspart</a:t>
            </a:r>
            <a:r>
              <a:rPr lang="en-US" altLang="en-US" sz="2000" dirty="0">
                <a:latin typeface="Arial" panose="020B0604020202020204" pitchFamily="34" charset="0"/>
                <a:cs typeface="Arial" panose="020B0604020202020204" pitchFamily="34" charset="0"/>
              </a:rPr>
              <a:t> co-formulation)</a:t>
            </a:r>
            <a:r>
              <a:rPr lang="en-US" altLang="en-US" sz="1050" dirty="0">
                <a:latin typeface="Arial" panose="020B0604020202020204" pitchFamily="34" charset="0"/>
                <a:cs typeface="Arial" panose="020B0604020202020204" pitchFamily="34" charset="0"/>
              </a:rPr>
              <a:t>	</a:t>
            </a: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22138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BE09597-CCF7-DF4F-8B0C-CB82CB46DC3B}"/>
              </a:ext>
            </a:extLst>
          </p:cNvPr>
          <p:cNvSpPr>
            <a:spLocks noGrp="1"/>
          </p:cNvSpPr>
          <p:nvPr>
            <p:ph type="sldNum" sz="quarter" idx="4"/>
          </p:nvPr>
        </p:nvSpPr>
        <p:spPr/>
        <p:txBody>
          <a:bodyPr/>
          <a:lstStyle/>
          <a:p>
            <a:pPr>
              <a:defRPr/>
            </a:pPr>
            <a:fld id="{AA26E4DD-3705-C34F-BBF3-04369A652A45}" type="slidenum">
              <a:rPr lang="en-US" smtClean="0"/>
              <a:pPr>
                <a:defRPr/>
              </a:pPr>
              <a:t>65</a:t>
            </a:fld>
            <a:endParaRPr lang="en-US" dirty="0"/>
          </a:p>
        </p:txBody>
      </p:sp>
      <p:sp>
        <p:nvSpPr>
          <p:cNvPr id="6" name="Rectangle 5"/>
          <p:cNvSpPr/>
          <p:nvPr/>
        </p:nvSpPr>
        <p:spPr>
          <a:xfrm>
            <a:off x="457200" y="1850576"/>
            <a:ext cx="8229600" cy="5009064"/>
          </a:xfrm>
          <a:prstGeom prst="rect">
            <a:avLst/>
          </a:prstGeom>
        </p:spPr>
        <p:txBody>
          <a:bodyPr wrap="square">
            <a:spAutoFit/>
          </a:bodyPr>
          <a:lstStyle/>
          <a:p>
            <a:pPr>
              <a:lnSpc>
                <a:spcPct val="150000"/>
              </a:lnSpc>
            </a:pPr>
            <a:r>
              <a:rPr lang="en-ZA" altLang="en-US" sz="2100" dirty="0">
                <a:latin typeface="Arial" panose="020B0604020202020204" pitchFamily="34" charset="0"/>
                <a:cs typeface="Arial" panose="020B0604020202020204" pitchFamily="34" charset="0"/>
              </a:rPr>
              <a:t>Three month results show:</a:t>
            </a:r>
          </a:p>
          <a:p>
            <a:pPr>
              <a:lnSpc>
                <a:spcPct val="150000"/>
              </a:lnSpc>
            </a:pPr>
            <a:endParaRPr lang="en-ZA" altLang="en-US" sz="2100" dirty="0">
              <a:latin typeface="Arial" panose="020B0604020202020204" pitchFamily="34" charset="0"/>
              <a:cs typeface="Arial" panose="020B0604020202020204" pitchFamily="34" charset="0"/>
            </a:endParaRPr>
          </a:p>
          <a:p>
            <a:pPr>
              <a:lnSpc>
                <a:spcPct val="150000"/>
              </a:lnSpc>
            </a:pPr>
            <a:r>
              <a:rPr lang="en-ZA" altLang="en-US" sz="2100" dirty="0">
                <a:latin typeface="Arial" panose="020B0604020202020204" pitchFamily="34" charset="0"/>
                <a:cs typeface="Arial" panose="020B0604020202020204" pitchFamily="34" charset="0"/>
              </a:rPr>
              <a:t>HbA1c 			6.7 % 			At target</a:t>
            </a:r>
          </a:p>
          <a:p>
            <a:pPr fontAlgn="ctr">
              <a:lnSpc>
                <a:spcPct val="150000"/>
              </a:lnSpc>
            </a:pPr>
            <a:r>
              <a:rPr lang="en-US" sz="2100" dirty="0">
                <a:latin typeface="Arial" panose="020B0604020202020204" pitchFamily="34" charset="0"/>
                <a:cs typeface="Arial" panose="020B0604020202020204" pitchFamily="34" charset="0"/>
              </a:rPr>
              <a:t>FPG			6.0 mmol/L		Within range (4.0 - 7.0 mmol/l)</a:t>
            </a:r>
          </a:p>
          <a:p>
            <a:pPr fontAlgn="ctr">
              <a:lnSpc>
                <a:spcPct val="150000"/>
              </a:lnSpc>
            </a:pPr>
            <a:r>
              <a:rPr lang="en-US" sz="2100" dirty="0">
                <a:latin typeface="Arial" panose="020B0604020202020204" pitchFamily="34" charset="0"/>
                <a:cs typeface="Arial" panose="020B0604020202020204" pitchFamily="34" charset="0"/>
              </a:rPr>
              <a:t>PPG			9.0 mmol/L		Within range (5.0 - 10.0 mmol/l)</a:t>
            </a:r>
          </a:p>
          <a:p>
            <a:pPr fontAlgn="ctr">
              <a:lnSpc>
                <a:spcPct val="150000"/>
              </a:lnSpc>
            </a:pPr>
            <a:endParaRPr lang="en-US" altLang="en-US" sz="1200" dirty="0">
              <a:latin typeface="Arial" panose="020B0604020202020204" pitchFamily="34" charset="0"/>
              <a:cs typeface="Arial" panose="020B0604020202020204" pitchFamily="34" charset="0"/>
            </a:endParaRPr>
          </a:p>
          <a:p>
            <a:pPr fontAlgn="ctr">
              <a:lnSpc>
                <a:spcPct val="150000"/>
              </a:lnSpc>
            </a:pPr>
            <a:r>
              <a:rPr lang="en-US" altLang="en-US" sz="2700" dirty="0">
                <a:solidFill>
                  <a:srgbClr val="FF0000"/>
                </a:solidFill>
                <a:latin typeface="Arial" panose="020B0604020202020204" pitchFamily="34" charset="0"/>
                <a:cs typeface="Arial" panose="020B0604020202020204" pitchFamily="34" charset="0"/>
              </a:rPr>
              <a:t>NO HYPOGLYCAEMIC EPISODES; </a:t>
            </a:r>
          </a:p>
          <a:p>
            <a:pPr fontAlgn="ctr">
              <a:lnSpc>
                <a:spcPct val="150000"/>
              </a:lnSpc>
            </a:pPr>
            <a:r>
              <a:rPr lang="en-US" altLang="en-US" sz="2700" dirty="0">
                <a:solidFill>
                  <a:srgbClr val="FF0000"/>
                </a:solidFill>
                <a:latin typeface="Arial" panose="020B0604020202020204" pitchFamily="34" charset="0"/>
                <a:cs typeface="Arial" panose="020B0604020202020204" pitchFamily="34" charset="0"/>
              </a:rPr>
              <a:t>PATIENT BACK AT FULL TIME EMPLOYMENT</a:t>
            </a:r>
          </a:p>
        </p:txBody>
      </p:sp>
      <p:sp>
        <p:nvSpPr>
          <p:cNvPr id="8" name="TextBox 7">
            <a:extLst>
              <a:ext uri="{FF2B5EF4-FFF2-40B4-BE49-F238E27FC236}">
                <a16:creationId xmlns:a16="http://schemas.microsoft.com/office/drawing/2014/main" id="{EC7BEBB2-0FDA-4C5E-A27C-93951A1CF4B4}"/>
              </a:ext>
            </a:extLst>
          </p:cNvPr>
          <p:cNvSpPr txBox="1"/>
          <p:nvPr/>
        </p:nvSpPr>
        <p:spPr>
          <a:xfrm>
            <a:off x="6901770" y="5797506"/>
            <a:ext cx="1953733" cy="284693"/>
          </a:xfrm>
          <a:prstGeom prst="rect">
            <a:avLst/>
          </a:prstGeom>
          <a:noFill/>
        </p:spPr>
        <p:txBody>
          <a:bodyPr wrap="square" rtlCol="0">
            <a:spAutoFit/>
          </a:bodyPr>
          <a:lstStyle/>
          <a:p>
            <a:r>
              <a:rPr lang="en-ZA" sz="1250" dirty="0">
                <a:latin typeface="Calibri" panose="020F0502020204030204" pitchFamily="34" charset="0"/>
              </a:rPr>
              <a:t> </a:t>
            </a:r>
          </a:p>
        </p:txBody>
      </p:sp>
      <p:sp>
        <p:nvSpPr>
          <p:cNvPr id="7" name="object 2">
            <a:extLst>
              <a:ext uri="{FF2B5EF4-FFF2-40B4-BE49-F238E27FC236}">
                <a16:creationId xmlns:a16="http://schemas.microsoft.com/office/drawing/2014/main" id="{760D5B74-61B8-4031-AE3A-6BEFC5A41D71}"/>
              </a:ext>
            </a:extLst>
          </p:cNvPr>
          <p:cNvSpPr txBox="1">
            <a:spLocks/>
          </p:cNvSpPr>
          <p:nvPr/>
        </p:nvSpPr>
        <p:spPr>
          <a:xfrm>
            <a:off x="385763" y="1080515"/>
            <a:ext cx="7315200" cy="498598"/>
          </a:xfrm>
          <a:prstGeom prst="rect">
            <a:avLst/>
          </a:prstGeom>
        </p:spPr>
        <p:txBody>
          <a:bodyPr vert="horz" wrap="square" lIns="0" tIns="0" rIns="0" bIns="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9524"/>
            <a:r>
              <a:rPr lang="en-US" sz="3600" dirty="0">
                <a:latin typeface="Arial" panose="020B0604020202020204" pitchFamily="34" charset="0"/>
                <a:cs typeface="Arial" panose="020B0604020202020204" pitchFamily="34" charset="0"/>
              </a:rPr>
              <a:t>Follow up after 3 months</a:t>
            </a:r>
          </a:p>
        </p:txBody>
      </p:sp>
    </p:spTree>
    <p:extLst>
      <p:ext uri="{BB962C8B-B14F-4D97-AF65-F5344CB8AC3E}">
        <p14:creationId xmlns:p14="http://schemas.microsoft.com/office/powerpoint/2010/main" val="2061773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anim calcmode="lin" valueType="num">
                                      <p:cBhvr additive="base">
                                        <p:cTn id="1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anim calcmode="lin" valueType="num">
                                      <p:cBhvr additive="base">
                                        <p:cTn id="2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anim calcmode="lin" valueType="num">
                                      <p:cBhvr additive="base">
                                        <p:cTn id="31"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685800" y="0"/>
            <a:ext cx="7772400" cy="1309688"/>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100" normalizeH="0" baseline="0" noProof="0">
                <a:ln>
                  <a:noFill/>
                </a:ln>
                <a:solidFill>
                  <a:srgbClr val="FF5050"/>
                </a:solidFill>
                <a:effectLst>
                  <a:outerShdw blurRad="38100" dist="38100" dir="2700000" algn="tl">
                    <a:srgbClr val="C0C0C0"/>
                  </a:outerShdw>
                </a:effectLst>
                <a:uLnTx/>
                <a:uFillTx/>
                <a:latin typeface="FormalScrp421 BT" pitchFamily="66" charset="0"/>
                <a:ea typeface="+mj-ea"/>
                <a:cs typeface="+mj-cs"/>
              </a:rPr>
              <a:t>Summary: </a:t>
            </a:r>
            <a:br>
              <a:rPr kumimoji="0" lang="en-US" sz="3600" b="1" i="0" u="none" strike="noStrike" kern="1200" cap="none" spc="-100" normalizeH="0" baseline="0" noProof="0">
                <a:ln>
                  <a:noFill/>
                </a:ln>
                <a:solidFill>
                  <a:srgbClr val="FF5050"/>
                </a:solidFill>
                <a:effectLst>
                  <a:outerShdw blurRad="38100" dist="38100" dir="2700000" algn="tl">
                    <a:srgbClr val="C0C0C0"/>
                  </a:outerShdw>
                </a:effectLst>
                <a:uLnTx/>
                <a:uFillTx/>
                <a:latin typeface="FormalScrp421 BT" pitchFamily="66" charset="0"/>
                <a:ea typeface="+mj-ea"/>
                <a:cs typeface="+mj-cs"/>
              </a:rPr>
            </a:br>
            <a:r>
              <a:rPr kumimoji="0" lang="en-US" sz="3600" b="1" i="0" u="none" strike="noStrike" kern="1200" cap="none" spc="-100" normalizeH="0" baseline="0" noProof="0">
                <a:ln>
                  <a:noFill/>
                </a:ln>
                <a:solidFill>
                  <a:srgbClr val="FF5050"/>
                </a:solidFill>
                <a:effectLst>
                  <a:outerShdw blurRad="38100" dist="38100" dir="2700000" algn="tl">
                    <a:srgbClr val="C0C0C0"/>
                  </a:outerShdw>
                </a:effectLst>
                <a:uLnTx/>
                <a:uFillTx/>
                <a:latin typeface="FormalScrp421 BT" pitchFamily="66" charset="0"/>
                <a:ea typeface="+mj-ea"/>
                <a:cs typeface="+mj-cs"/>
              </a:rPr>
              <a:t>Insulin in Type 2 Diabetes</a:t>
            </a:r>
          </a:p>
        </p:txBody>
      </p:sp>
      <p:sp>
        <p:nvSpPr>
          <p:cNvPr id="3" name="Rectangle 3" descr="Rectangle: Click to edit Master text styles&#10;Second level&#10;Third level&#10;Fourth level&#10;Fifth level"/>
          <p:cNvSpPr txBox="1">
            <a:spLocks noChangeArrowheads="1"/>
          </p:cNvSpPr>
          <p:nvPr/>
        </p:nvSpPr>
        <p:spPr>
          <a:xfrm>
            <a:off x="0" y="1492250"/>
            <a:ext cx="9144000" cy="5365750"/>
          </a:xfrm>
          <a:prstGeom prst="rect">
            <a:avLst/>
          </a:prstGeom>
          <a:noFill/>
        </p:spPr>
        <p:txBody>
          <a:bodyPr/>
          <a:lstStyle/>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pitchFamily="2" charset="2"/>
              <a:buNone/>
              <a:tabLst/>
              <a:defRPr/>
            </a:pPr>
            <a:endParaRPr kumimoji="0" lang="en-US" sz="1400" b="1" i="0" u="none" strike="noStrike" kern="1200" cap="none" spc="0" normalizeH="0" baseline="0" noProof="0">
              <a:ln>
                <a:noFill/>
              </a:ln>
              <a:solidFill>
                <a:srgbClr val="00FFFF"/>
              </a:solidFill>
              <a:effectLst/>
              <a:uLnTx/>
              <a:uFillTx/>
              <a:latin typeface="+mn-lt"/>
              <a:ea typeface="+mn-ea"/>
              <a:cs typeface="+mn-cs"/>
            </a:endParaRPr>
          </a:p>
          <a:p>
            <a:pPr marL="411480" marR="0" lvl="0" indent="-342900" algn="ctr" defTabSz="914400" rtl="0" eaLnBrk="1" fontAlgn="auto" latinLnBrk="0" hangingPunct="1">
              <a:lnSpc>
                <a:spcPct val="100000"/>
              </a:lnSpc>
              <a:spcBef>
                <a:spcPts val="700"/>
              </a:spcBef>
              <a:spcAft>
                <a:spcPts val="0"/>
              </a:spcAft>
              <a:buClr>
                <a:schemeClr val="tx2"/>
              </a:buClr>
              <a:buSzPct val="95000"/>
              <a:buFont typeface="Wingdings" pitchFamily="2" charset="2"/>
              <a:buNone/>
              <a:tabLst/>
              <a:defRPr/>
            </a:pPr>
            <a:r>
              <a:rPr kumimoji="0" lang="en-US" sz="3000" b="1" i="0" u="none" strike="noStrike" kern="1200" cap="none" spc="0" normalizeH="0" baseline="0" noProof="0">
                <a:ln>
                  <a:noFill/>
                </a:ln>
                <a:solidFill>
                  <a:srgbClr val="FF5050"/>
                </a:solidFill>
                <a:effectLst/>
                <a:uLnTx/>
                <a:uFillTx/>
                <a:latin typeface="+mn-lt"/>
                <a:ea typeface="+mn-ea"/>
                <a:cs typeface="+mn-cs"/>
              </a:rPr>
              <a:t>  </a:t>
            </a:r>
            <a:r>
              <a:rPr kumimoji="0" lang="en-US" sz="3000" b="1" i="0" u="sng" strike="noStrike" kern="1200" cap="none" spc="0" normalizeH="0" baseline="0" noProof="0">
                <a:ln>
                  <a:noFill/>
                </a:ln>
                <a:solidFill>
                  <a:srgbClr val="0000FF"/>
                </a:solidFill>
                <a:effectLst/>
                <a:uLnTx/>
                <a:uFillTx/>
                <a:latin typeface="FormalScrp421 BT" pitchFamily="66" charset="0"/>
                <a:ea typeface="+mn-ea"/>
                <a:cs typeface="+mn-cs"/>
              </a:rPr>
              <a:t>Use of insulin – </a:t>
            </a:r>
            <a:r>
              <a:rPr kumimoji="0" lang="en-US" sz="3000" b="1" i="1" u="sng" strike="noStrike" kern="1200" cap="none" spc="0" normalizeH="0" baseline="0" noProof="0">
                <a:ln>
                  <a:noFill/>
                </a:ln>
                <a:solidFill>
                  <a:srgbClr val="0000FF"/>
                </a:solidFill>
                <a:effectLst/>
                <a:uLnTx/>
                <a:uFillTx/>
                <a:latin typeface="FormalScrp421 BT" pitchFamily="66" charset="0"/>
                <a:ea typeface="+mn-ea"/>
                <a:cs typeface="+mn-cs"/>
              </a:rPr>
              <a:t>prerequisites</a:t>
            </a:r>
            <a:r>
              <a:rPr kumimoji="0" lang="en-US" sz="3000" b="1" i="0" u="sng" strike="noStrike" kern="1200" cap="none" spc="0" normalizeH="0" baseline="0" noProof="0">
                <a:ln>
                  <a:noFill/>
                </a:ln>
                <a:solidFill>
                  <a:srgbClr val="0000FF"/>
                </a:solidFill>
                <a:effectLst/>
                <a:uLnTx/>
                <a:uFillTx/>
                <a:latin typeface="FormalScrp421 BT" pitchFamily="66" charset="0"/>
                <a:ea typeface="+mn-ea"/>
                <a:cs typeface="+mn-cs"/>
              </a:rPr>
              <a:t> :</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1" i="0" u="none" strike="noStrike" kern="1200" cap="none" spc="0" normalizeH="0" baseline="0" noProof="0">
                <a:ln>
                  <a:noFill/>
                </a:ln>
                <a:solidFill>
                  <a:srgbClr val="0000FF"/>
                </a:solidFill>
                <a:effectLst/>
                <a:uLnTx/>
                <a:uFillTx/>
                <a:latin typeface="FormalScrp421 BT" pitchFamily="66" charset="0"/>
                <a:ea typeface="+mn-ea"/>
                <a:cs typeface="+mn-cs"/>
              </a:rPr>
              <a:t>  </a:t>
            </a:r>
            <a:r>
              <a:rPr kumimoji="0" lang="en-US" sz="3000" b="1" i="0" u="none" strike="noStrike" kern="1200" cap="none" spc="0" normalizeH="0" baseline="0" noProof="0">
                <a:ln>
                  <a:noFill/>
                </a:ln>
                <a:solidFill>
                  <a:srgbClr val="FF3399"/>
                </a:solidFill>
                <a:effectLst/>
                <a:uLnTx/>
                <a:uFillTx/>
                <a:latin typeface="FormalScrp421 BT" pitchFamily="66" charset="0"/>
                <a:ea typeface="+mn-ea"/>
                <a:cs typeface="+mn-cs"/>
              </a:rPr>
              <a:t>Require regular monitoring with                        	HBGM &amp; HbA</a:t>
            </a:r>
            <a:r>
              <a:rPr kumimoji="0" lang="en-US" sz="3000" b="1" i="0" u="none" strike="noStrike" kern="1200" cap="none" spc="0" normalizeH="0" baseline="-25000" noProof="0">
                <a:ln>
                  <a:noFill/>
                </a:ln>
                <a:solidFill>
                  <a:srgbClr val="FF3399"/>
                </a:solidFill>
                <a:effectLst/>
                <a:uLnTx/>
                <a:uFillTx/>
                <a:latin typeface="FormalScrp421 BT" pitchFamily="66" charset="0"/>
                <a:ea typeface="+mn-ea"/>
                <a:cs typeface="+mn-cs"/>
              </a:rPr>
              <a:t>1</a:t>
            </a:r>
            <a:r>
              <a:rPr kumimoji="0" lang="en-US" sz="3000" b="1" i="0" u="none" strike="noStrike" kern="1200" cap="none" spc="0" normalizeH="0" baseline="0" noProof="0">
                <a:ln>
                  <a:noFill/>
                </a:ln>
                <a:solidFill>
                  <a:srgbClr val="FF3399"/>
                </a:solidFill>
                <a:effectLst/>
                <a:uLnTx/>
                <a:uFillTx/>
                <a:latin typeface="FormalScrp421 BT" pitchFamily="66" charset="0"/>
                <a:ea typeface="+mn-ea"/>
                <a:cs typeface="+mn-cs"/>
              </a:rPr>
              <a:t>c</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1" i="0" u="none" strike="noStrike" kern="1200" cap="none" spc="0" normalizeH="0" baseline="0" noProof="0">
                <a:ln>
                  <a:noFill/>
                </a:ln>
                <a:solidFill>
                  <a:srgbClr val="0000FF"/>
                </a:solidFill>
                <a:effectLst/>
                <a:uLnTx/>
                <a:uFillTx/>
                <a:latin typeface="FormalScrp421 BT" pitchFamily="66" charset="0"/>
                <a:ea typeface="+mn-ea"/>
                <a:cs typeface="+mn-cs"/>
              </a:rPr>
              <a:t>  </a:t>
            </a:r>
            <a:r>
              <a:rPr kumimoji="0" lang="en-US" sz="3000" b="1" i="0" u="none" strike="noStrike" kern="1200" cap="none" spc="0" normalizeH="0" baseline="0" noProof="0">
                <a:ln>
                  <a:noFill/>
                </a:ln>
                <a:solidFill>
                  <a:srgbClr val="009900"/>
                </a:solidFill>
                <a:effectLst/>
                <a:uLnTx/>
                <a:uFillTx/>
                <a:latin typeface="FormalScrp421 BT" pitchFamily="66" charset="0"/>
                <a:ea typeface="+mn-ea"/>
                <a:cs typeface="+mn-cs"/>
              </a:rPr>
              <a:t>Should know &amp; understand available 	insulin formulations </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1" i="0" u="none" strike="noStrike" kern="1200" cap="none" spc="0" normalizeH="0" baseline="0" noProof="0">
                <a:ln>
                  <a:noFill/>
                </a:ln>
                <a:solidFill>
                  <a:srgbClr val="009900"/>
                </a:solidFill>
                <a:effectLst/>
                <a:uLnTx/>
                <a:uFillTx/>
                <a:latin typeface="FormalScrp421 BT" pitchFamily="66" charset="0"/>
                <a:ea typeface="+mn-ea"/>
                <a:cs typeface="+mn-cs"/>
              </a:rPr>
              <a:t>  </a:t>
            </a:r>
            <a:r>
              <a:rPr kumimoji="0" lang="en-US" sz="3000" b="1" i="0" u="none" strike="noStrike" kern="1200" cap="none" spc="0" normalizeH="0" baseline="0" noProof="0">
                <a:ln>
                  <a:noFill/>
                </a:ln>
                <a:solidFill>
                  <a:srgbClr val="FF9900"/>
                </a:solidFill>
                <a:effectLst/>
                <a:uLnTx/>
                <a:uFillTx/>
                <a:latin typeface="FormalScrp421 BT" pitchFamily="66" charset="0"/>
                <a:ea typeface="+mn-ea"/>
                <a:cs typeface="+mn-cs"/>
              </a:rPr>
              <a:t>Understand mode of action of insulins </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1" i="0" u="none" strike="noStrike" kern="1200" cap="none" spc="0" normalizeH="0" baseline="0" noProof="0">
                <a:ln>
                  <a:noFill/>
                </a:ln>
                <a:solidFill>
                  <a:srgbClr val="FF9900"/>
                </a:solidFill>
                <a:effectLst/>
                <a:uLnTx/>
                <a:uFillTx/>
                <a:latin typeface="FormalScrp421 BT" pitchFamily="66" charset="0"/>
                <a:ea typeface="+mn-ea"/>
                <a:cs typeface="+mn-cs"/>
              </a:rPr>
              <a:t>  </a:t>
            </a:r>
            <a:r>
              <a:rPr kumimoji="0" lang="en-US" sz="3000" b="1" i="0" u="none" strike="noStrike" kern="1200" cap="none" spc="0" normalizeH="0" baseline="0" noProof="0">
                <a:ln>
                  <a:noFill/>
                </a:ln>
                <a:solidFill>
                  <a:srgbClr val="990099"/>
                </a:solidFill>
                <a:effectLst/>
                <a:uLnTx/>
                <a:uFillTx/>
                <a:latin typeface="FormalScrp421 BT" pitchFamily="66" charset="0"/>
                <a:ea typeface="+mn-ea"/>
                <a:cs typeface="+mn-cs"/>
              </a:rPr>
              <a:t>Educate patients</a:t>
            </a:r>
            <a:r>
              <a:rPr kumimoji="0" lang="en-US" sz="3000" b="1" i="0" u="none" strike="noStrike" kern="1200" cap="none" spc="0" normalizeH="0" baseline="0" noProof="0">
                <a:ln>
                  <a:noFill/>
                </a:ln>
                <a:solidFill>
                  <a:srgbClr val="FF9900"/>
                </a:solidFill>
                <a:effectLst/>
                <a:uLnTx/>
                <a:uFillTx/>
                <a:latin typeface="FormalScrp421 BT" pitchFamily="66" charset="0"/>
                <a:ea typeface="+mn-ea"/>
                <a:cs typeface="+mn-cs"/>
              </a:rPr>
              <a:t>	</a:t>
            </a: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Char char=""/>
              <a:tabLst/>
              <a:defRPr/>
            </a:pPr>
            <a:r>
              <a:rPr kumimoji="0" lang="en-US" sz="3000" b="1" i="0" u="none" strike="noStrike" kern="1200" cap="none" spc="0" normalizeH="0" baseline="0" noProof="0">
                <a:ln>
                  <a:noFill/>
                </a:ln>
                <a:solidFill>
                  <a:srgbClr val="0000FF"/>
                </a:solidFill>
                <a:effectLst/>
                <a:uLnTx/>
                <a:uFillTx/>
                <a:latin typeface="FormalScrp421 BT" pitchFamily="66" charset="0"/>
                <a:ea typeface="+mn-ea"/>
                <a:cs typeface="+mn-cs"/>
              </a:rPr>
              <a:t>  </a:t>
            </a:r>
            <a:r>
              <a:rPr kumimoji="0" lang="en-US" sz="3000" b="1" i="0" u="none" strike="noStrike" kern="1200" cap="none" spc="0" normalizeH="0" baseline="0" noProof="0">
                <a:ln>
                  <a:noFill/>
                </a:ln>
                <a:solidFill>
                  <a:srgbClr val="CC0066"/>
                </a:solidFill>
                <a:effectLst/>
                <a:uLnTx/>
                <a:uFillTx/>
                <a:latin typeface="FormalScrp421 BT" pitchFamily="66" charset="0"/>
                <a:ea typeface="+mn-ea"/>
                <a:cs typeface="+mn-cs"/>
              </a:rPr>
              <a:t>See &amp; support patients regularly</a:t>
            </a:r>
            <a:endParaRPr kumimoji="0" lang="en-ZA" sz="3000" b="1" i="0" u="none" strike="noStrike" kern="1200" cap="none" spc="0" normalizeH="0" baseline="0" noProof="0">
              <a:ln>
                <a:noFill/>
              </a:ln>
              <a:solidFill>
                <a:srgbClr val="CC0066"/>
              </a:solidFill>
              <a:effectLst/>
              <a:uLnTx/>
              <a:uFillTx/>
              <a:latin typeface="FormalScrp421 BT" pitchFamily="66" charset="0"/>
              <a:ea typeface="+mn-ea"/>
              <a:cs typeface="+mn-cs"/>
            </a:endParaRPr>
          </a:p>
        </p:txBody>
      </p:sp>
      <p:sp>
        <p:nvSpPr>
          <p:cNvPr id="4" name="Text Box 8"/>
          <p:cNvSpPr txBox="1">
            <a:spLocks noChangeArrowheads="1"/>
          </p:cNvSpPr>
          <p:nvPr/>
        </p:nvSpPr>
        <p:spPr bwMode="auto">
          <a:xfrm rot="21003626">
            <a:off x="1289843" y="831848"/>
            <a:ext cx="6564313" cy="5194300"/>
          </a:xfrm>
          <a:prstGeom prst="rect">
            <a:avLst/>
          </a:prstGeom>
          <a:gradFill rotWithShape="0">
            <a:gsLst>
              <a:gs pos="0">
                <a:srgbClr val="990099">
                  <a:gamma/>
                  <a:shade val="46275"/>
                  <a:invGamma/>
                </a:srgbClr>
              </a:gs>
              <a:gs pos="100000">
                <a:srgbClr val="990099"/>
              </a:gs>
            </a:gsLst>
            <a:path path="shape">
              <a:fillToRect l="50000" t="50000" r="50000" b="50000"/>
            </a:path>
          </a:gradFill>
          <a:ln w="76200">
            <a:solidFill>
              <a:srgbClr val="FFCC00"/>
            </a:solidFill>
            <a:miter lim="800000"/>
            <a:headEnd type="none" w="sm" len="sm"/>
            <a:tailEnd type="none" w="sm" len="sm"/>
          </a:ln>
          <a:effectLst/>
        </p:spPr>
        <p:txBody>
          <a:bodyPr>
            <a:spAutoFit/>
          </a:bodyPr>
          <a:lstStyle/>
          <a:p>
            <a:pPr algn="ctr" eaLnBrk="0" hangingPunct="0">
              <a:spcBef>
                <a:spcPct val="50000"/>
              </a:spcBef>
            </a:pPr>
            <a:r>
              <a:rPr lang="en-ZA" sz="5400" b="1" dirty="0">
                <a:solidFill>
                  <a:srgbClr val="FF66FF"/>
                </a:solidFill>
                <a:effectLst>
                  <a:outerShdw blurRad="38100" dist="38100" dir="2700000" algn="tl">
                    <a:srgbClr val="000000"/>
                  </a:outerShdw>
                </a:effectLst>
                <a:latin typeface="FormalScrp421 BT" pitchFamily="66" charset="0"/>
              </a:rPr>
              <a:t>Need Aggressive Approach to Diabetes Management to Prevent Complications</a:t>
            </a:r>
            <a:r>
              <a:rPr lang="en-ZA" sz="6000" b="1" dirty="0">
                <a:solidFill>
                  <a:srgbClr val="FF66FF"/>
                </a:solidFill>
                <a:effectLst>
                  <a:outerShdw blurRad="38100" dist="38100" dir="2700000" algn="tl">
                    <a:srgbClr val="000000"/>
                  </a:outerShdw>
                </a:effectLst>
                <a:latin typeface="FormalScrp421 BT" pitchFamily="66"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 calcmode="lin" valueType="num">
                                      <p:cBhvr>
                                        <p:cTn id="3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3">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p:cTn id="55" dur="1000" fill="hold"/>
                                        <p:tgtEl>
                                          <p:spTgt spid="4"/>
                                        </p:tgtEl>
                                        <p:attrNameLst>
                                          <p:attrName>ppt_w</p:attrName>
                                        </p:attrNameLst>
                                      </p:cBhvr>
                                      <p:tavLst>
                                        <p:tav tm="0">
                                          <p:val>
                                            <p:fltVal val="0"/>
                                          </p:val>
                                        </p:tav>
                                        <p:tav tm="100000">
                                          <p:val>
                                            <p:strVal val="#ppt_w"/>
                                          </p:val>
                                        </p:tav>
                                      </p:tavLst>
                                    </p:anim>
                                    <p:anim calcmode="lin" valueType="num">
                                      <p:cBhvr>
                                        <p:cTn id="56" dur="1000" fill="hold"/>
                                        <p:tgtEl>
                                          <p:spTgt spid="4"/>
                                        </p:tgtEl>
                                        <p:attrNameLst>
                                          <p:attrName>ppt_h</p:attrName>
                                        </p:attrNameLst>
                                      </p:cBhvr>
                                      <p:tavLst>
                                        <p:tav tm="0">
                                          <p:val>
                                            <p:fltVal val="0"/>
                                          </p:val>
                                        </p:tav>
                                        <p:tav tm="100000">
                                          <p:val>
                                            <p:strVal val="#ppt_h"/>
                                          </p:val>
                                        </p:tav>
                                      </p:tavLst>
                                    </p:anim>
                                    <p:anim calcmode="lin" valueType="num">
                                      <p:cBhvr>
                                        <p:cTn id="57"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autoUpdateAnimBg="0"/>
      <p:bldP spid="4" grpId="0"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46562" name="Rectangle 2"/>
          <p:cNvSpPr>
            <a:spLocks noChangeArrowheads="1"/>
          </p:cNvSpPr>
          <p:nvPr/>
        </p:nvSpPr>
        <p:spPr bwMode="auto">
          <a:xfrm>
            <a:off x="747713" y="1676400"/>
            <a:ext cx="8112125" cy="4619625"/>
          </a:xfrm>
          <a:prstGeom prst="rect">
            <a:avLst/>
          </a:prstGeom>
          <a:noFill/>
          <a:ln w="9525">
            <a:noFill/>
            <a:miter lim="800000"/>
            <a:headEnd/>
            <a:tailEnd/>
          </a:ln>
          <a:effectLst/>
        </p:spPr>
        <p:txBody>
          <a:bodyPr/>
          <a:lstStyle/>
          <a:p>
            <a:pPr marL="342900" indent="-342900">
              <a:spcBef>
                <a:spcPct val="30000"/>
              </a:spcBef>
              <a:buFontTx/>
              <a:buChar char="•"/>
            </a:pPr>
            <a:r>
              <a:rPr lang="en-US" sz="2400" b="1" dirty="0">
                <a:solidFill>
                  <a:schemeClr val="tx2">
                    <a:lumMod val="90000"/>
                  </a:schemeClr>
                </a:solidFill>
                <a:latin typeface="Arial" charset="0"/>
              </a:rPr>
              <a:t>Achievement and maintenance of glycaemic targets:</a:t>
            </a:r>
          </a:p>
          <a:p>
            <a:pPr marL="742950" lvl="1" indent="-285750">
              <a:spcBef>
                <a:spcPct val="30000"/>
              </a:spcBef>
              <a:buFontTx/>
              <a:buChar char="•"/>
            </a:pPr>
            <a:r>
              <a:rPr lang="en-US" sz="2400" b="1" dirty="0">
                <a:solidFill>
                  <a:srgbClr val="FF3399"/>
                </a:solidFill>
                <a:latin typeface="Arial" charset="0"/>
              </a:rPr>
              <a:t>HbA</a:t>
            </a:r>
            <a:r>
              <a:rPr lang="en-US" sz="2400" b="1" baseline="-25000" dirty="0">
                <a:solidFill>
                  <a:srgbClr val="FF3399"/>
                </a:solidFill>
                <a:latin typeface="Arial" charset="0"/>
              </a:rPr>
              <a:t>1c</a:t>
            </a:r>
            <a:endParaRPr lang="en-US" sz="2400" b="1" dirty="0">
              <a:solidFill>
                <a:srgbClr val="FF3399"/>
              </a:solidFill>
              <a:latin typeface="Arial" charset="0"/>
            </a:endParaRPr>
          </a:p>
          <a:p>
            <a:pPr marL="742950" lvl="1" indent="-285750">
              <a:spcBef>
                <a:spcPct val="30000"/>
              </a:spcBef>
              <a:buFontTx/>
              <a:buChar char="•"/>
            </a:pPr>
            <a:r>
              <a:rPr lang="en-US" sz="2400" b="1" dirty="0">
                <a:solidFill>
                  <a:srgbClr val="FF3399"/>
                </a:solidFill>
                <a:latin typeface="Arial" charset="0"/>
              </a:rPr>
              <a:t>Postprandial plasma glucose  </a:t>
            </a:r>
          </a:p>
          <a:p>
            <a:pPr marL="742950" lvl="1" indent="-285750">
              <a:spcBef>
                <a:spcPct val="30000"/>
              </a:spcBef>
              <a:buFontTx/>
              <a:buChar char="•"/>
            </a:pPr>
            <a:r>
              <a:rPr lang="en-US" sz="2400" b="1" dirty="0">
                <a:solidFill>
                  <a:srgbClr val="FF3399"/>
                </a:solidFill>
                <a:latin typeface="Arial" charset="0"/>
              </a:rPr>
              <a:t>Fasting plasma glucose (or </a:t>
            </a:r>
            <a:r>
              <a:rPr lang="en-US" sz="2400" b="1" dirty="0" err="1">
                <a:solidFill>
                  <a:srgbClr val="FF3399"/>
                </a:solidFill>
                <a:latin typeface="Arial" charset="0"/>
              </a:rPr>
              <a:t>preprandial</a:t>
            </a:r>
            <a:r>
              <a:rPr lang="en-US" sz="2400" b="1" dirty="0">
                <a:solidFill>
                  <a:srgbClr val="FF3399"/>
                </a:solidFill>
                <a:latin typeface="Arial" charset="0"/>
              </a:rPr>
              <a:t> glucose)</a:t>
            </a:r>
            <a:r>
              <a:rPr lang="en-US" sz="2400" b="1" dirty="0">
                <a:solidFill>
                  <a:srgbClr val="0000FF"/>
                </a:solidFill>
                <a:latin typeface="Arial" charset="0"/>
              </a:rPr>
              <a:t> 	</a:t>
            </a:r>
          </a:p>
          <a:p>
            <a:pPr marL="342900" indent="-342900">
              <a:spcBef>
                <a:spcPct val="30000"/>
              </a:spcBef>
              <a:buFontTx/>
              <a:buChar char="•"/>
            </a:pPr>
            <a:r>
              <a:rPr lang="en-US" sz="2400" b="1" dirty="0">
                <a:solidFill>
                  <a:schemeClr val="tx2">
                    <a:lumMod val="90000"/>
                  </a:schemeClr>
                </a:solidFill>
                <a:latin typeface="Arial" charset="0"/>
              </a:rPr>
              <a:t>Low within-subject variability </a:t>
            </a:r>
          </a:p>
          <a:p>
            <a:pPr marL="342900" indent="-342900">
              <a:spcBef>
                <a:spcPct val="30000"/>
              </a:spcBef>
              <a:buFontTx/>
              <a:buChar char="•"/>
            </a:pPr>
            <a:r>
              <a:rPr lang="en-US" sz="2400" b="1" dirty="0">
                <a:solidFill>
                  <a:schemeClr val="tx2">
                    <a:lumMod val="90000"/>
                  </a:schemeClr>
                </a:solidFill>
                <a:latin typeface="Arial" charset="0"/>
              </a:rPr>
              <a:t>Reduced risk of hypoglycaemia</a:t>
            </a:r>
          </a:p>
          <a:p>
            <a:pPr marL="342900" indent="-342900">
              <a:spcBef>
                <a:spcPct val="30000"/>
              </a:spcBef>
              <a:buFontTx/>
              <a:buChar char="•"/>
            </a:pPr>
            <a:r>
              <a:rPr lang="en-US" sz="2400" b="1" dirty="0">
                <a:solidFill>
                  <a:schemeClr val="tx2">
                    <a:lumMod val="90000"/>
                  </a:schemeClr>
                </a:solidFill>
                <a:latin typeface="Arial" charset="0"/>
              </a:rPr>
              <a:t>Minimal weight gain</a:t>
            </a:r>
          </a:p>
          <a:p>
            <a:pPr marL="342900" indent="-342900">
              <a:spcBef>
                <a:spcPct val="30000"/>
              </a:spcBef>
              <a:buFontTx/>
              <a:buChar char="•"/>
            </a:pPr>
            <a:r>
              <a:rPr lang="en-US" sz="2400" b="1" dirty="0">
                <a:solidFill>
                  <a:schemeClr val="tx2">
                    <a:lumMod val="90000"/>
                  </a:schemeClr>
                </a:solidFill>
                <a:latin typeface="Arial" charset="0"/>
              </a:rPr>
              <a:t>Enhanced convenience and improved quality of life</a:t>
            </a:r>
            <a:endParaRPr lang="en-GB" sz="2400" b="1" dirty="0">
              <a:solidFill>
                <a:schemeClr val="tx2">
                  <a:lumMod val="90000"/>
                </a:schemeClr>
              </a:solidFill>
              <a:latin typeface="Arial" charset="0"/>
            </a:endParaRPr>
          </a:p>
        </p:txBody>
      </p:sp>
      <p:sp>
        <p:nvSpPr>
          <p:cNvPr id="1346563" name="Rectangle 3"/>
          <p:cNvSpPr>
            <a:spLocks noChangeArrowheads="1"/>
          </p:cNvSpPr>
          <p:nvPr/>
        </p:nvSpPr>
        <p:spPr bwMode="auto">
          <a:xfrm>
            <a:off x="1066800" y="285750"/>
            <a:ext cx="7467600" cy="990600"/>
          </a:xfrm>
          <a:prstGeom prst="rect">
            <a:avLst/>
          </a:prstGeom>
          <a:solidFill>
            <a:schemeClr val="tx1"/>
          </a:solidFill>
          <a:ln w="9525">
            <a:noFill/>
            <a:miter lim="800000"/>
            <a:headEnd/>
            <a:tailEnd/>
          </a:ln>
          <a:effectLst/>
        </p:spPr>
        <p:txBody>
          <a:bodyPr anchor="ctr"/>
          <a:lstStyle/>
          <a:p>
            <a:pPr algn="ctr"/>
            <a:r>
              <a:rPr lang="en-US" sz="3200" b="1" dirty="0">
                <a:solidFill>
                  <a:schemeClr val="bg2">
                    <a:lumMod val="20000"/>
                    <a:lumOff val="80000"/>
                  </a:schemeClr>
                </a:solidFill>
                <a:effectLst>
                  <a:outerShdw blurRad="38100" dist="38100" dir="2700000" algn="tl">
                    <a:srgbClr val="C0C0C0"/>
                  </a:outerShdw>
                </a:effectLst>
                <a:latin typeface="FormalScrp421 BT" pitchFamily="66" charset="0"/>
              </a:rPr>
              <a:t>Therapeutic Potential of Intensive Analogue-Based Insulin Therapy</a:t>
            </a:r>
            <a:endParaRPr lang="en-GB" sz="3200" b="1" dirty="0">
              <a:solidFill>
                <a:schemeClr val="bg2">
                  <a:lumMod val="20000"/>
                  <a:lumOff val="80000"/>
                </a:schemeClr>
              </a:solidFill>
              <a:effectLst>
                <a:outerShdw blurRad="38100" dist="38100" dir="2700000" algn="tl">
                  <a:srgbClr val="C0C0C0"/>
                </a:outerShdw>
              </a:effectLst>
              <a:latin typeface="FormalScrp421 BT" pitchFamily="66" charset="0"/>
            </a:endParaRPr>
          </a:p>
        </p:txBody>
      </p:sp>
    </p:spTree>
  </p:cSld>
  <p:clrMapOvr>
    <a:masterClrMapping/>
  </p:clrMapOvr>
  <p:transition>
    <p:split orient="vert"/>
  </p:transition>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84450" name="Rectangle 2"/>
          <p:cNvSpPr>
            <a:spLocks noChangeArrowheads="1"/>
          </p:cNvSpPr>
          <p:nvPr/>
        </p:nvSpPr>
        <p:spPr bwMode="auto">
          <a:xfrm>
            <a:off x="173038" y="381000"/>
            <a:ext cx="8743950" cy="762000"/>
          </a:xfrm>
          <a:prstGeom prst="rect">
            <a:avLst/>
          </a:prstGeom>
          <a:noFill/>
          <a:ln w="9525">
            <a:noFill/>
            <a:miter lim="800000"/>
            <a:headEnd/>
            <a:tailEnd/>
          </a:ln>
          <a:effectLst/>
        </p:spPr>
        <p:txBody>
          <a:bodyPr anchor="ctr"/>
          <a:lstStyle/>
          <a:p>
            <a:pPr algn="ctr" eaLnBrk="0" hangingPunct="0"/>
            <a:r>
              <a:rPr lang="en-US" sz="3600" b="1">
                <a:solidFill>
                  <a:srgbClr val="FF3300"/>
                </a:solidFill>
                <a:effectLst>
                  <a:outerShdw blurRad="38100" dist="38100" dir="2700000" algn="tl">
                    <a:srgbClr val="C0C0C0"/>
                  </a:outerShdw>
                </a:effectLst>
                <a:latin typeface="FormalScrp421 BT" pitchFamily="66" charset="0"/>
              </a:rPr>
              <a:t>Important Practical Observations</a:t>
            </a:r>
            <a:endParaRPr lang="en-GB" sz="3600" b="1">
              <a:solidFill>
                <a:srgbClr val="FF3300"/>
              </a:solidFill>
              <a:effectLst>
                <a:outerShdw blurRad="38100" dist="38100" dir="2700000" algn="tl">
                  <a:srgbClr val="C0C0C0"/>
                </a:outerShdw>
              </a:effectLst>
              <a:latin typeface="FormalScrp421 BT" pitchFamily="66" charset="0"/>
            </a:endParaRPr>
          </a:p>
        </p:txBody>
      </p:sp>
      <p:sp>
        <p:nvSpPr>
          <p:cNvPr id="1384451" name="Rectangle 3"/>
          <p:cNvSpPr>
            <a:spLocks noChangeArrowheads="1"/>
          </p:cNvSpPr>
          <p:nvPr/>
        </p:nvSpPr>
        <p:spPr bwMode="auto">
          <a:xfrm>
            <a:off x="871538" y="1781175"/>
            <a:ext cx="8001000" cy="4219575"/>
          </a:xfrm>
          <a:prstGeom prst="rect">
            <a:avLst/>
          </a:prstGeom>
          <a:noFill/>
          <a:ln w="9525">
            <a:noFill/>
            <a:miter lim="800000"/>
            <a:headEnd/>
            <a:tailEnd/>
          </a:ln>
          <a:effectLst/>
        </p:spPr>
        <p:txBody>
          <a:bodyPr/>
          <a:lstStyle/>
          <a:p>
            <a:pPr marL="342900" indent="-342900">
              <a:spcBef>
                <a:spcPct val="30000"/>
              </a:spcBef>
              <a:buFontTx/>
              <a:buChar char="•"/>
            </a:pPr>
            <a:r>
              <a:rPr lang="en-ZA" sz="2400" b="1">
                <a:solidFill>
                  <a:srgbClr val="0000FF"/>
                </a:solidFill>
                <a:latin typeface="Arial" charset="0"/>
              </a:rPr>
              <a:t>Diabetes produces symptoms at:</a:t>
            </a:r>
          </a:p>
          <a:p>
            <a:pPr marL="742950" lvl="1" indent="-285750">
              <a:spcBef>
                <a:spcPct val="30000"/>
              </a:spcBef>
              <a:buFontTx/>
              <a:buChar char="•"/>
            </a:pPr>
            <a:r>
              <a:rPr lang="en-ZA" sz="2400" b="1" i="1">
                <a:solidFill>
                  <a:srgbClr val="0000FF"/>
                </a:solidFill>
                <a:latin typeface="Arial" charset="0"/>
              </a:rPr>
              <a:t>Time of Diagnosis</a:t>
            </a:r>
          </a:p>
          <a:p>
            <a:pPr marL="742950" lvl="1" indent="-285750">
              <a:spcBef>
                <a:spcPct val="30000"/>
              </a:spcBef>
              <a:buFontTx/>
              <a:buChar char="•"/>
            </a:pPr>
            <a:r>
              <a:rPr lang="en-ZA" sz="2400" b="1" i="1">
                <a:solidFill>
                  <a:srgbClr val="0000FF"/>
                </a:solidFill>
                <a:latin typeface="Arial" charset="0"/>
              </a:rPr>
              <a:t>Time of Complications</a:t>
            </a:r>
          </a:p>
          <a:p>
            <a:pPr marL="742950" lvl="1" indent="-285750">
              <a:spcBef>
                <a:spcPct val="30000"/>
              </a:spcBef>
              <a:buFontTx/>
              <a:buChar char="•"/>
            </a:pPr>
            <a:endParaRPr lang="en-ZA" sz="2400" b="1">
              <a:solidFill>
                <a:srgbClr val="0000FF"/>
              </a:solidFill>
              <a:latin typeface="Arial" charset="0"/>
            </a:endParaRPr>
          </a:p>
          <a:p>
            <a:pPr marL="342900" indent="-342900">
              <a:spcBef>
                <a:spcPct val="30000"/>
              </a:spcBef>
              <a:buFontTx/>
              <a:buChar char="•"/>
            </a:pPr>
            <a:r>
              <a:rPr lang="en-ZA" sz="2400" b="1">
                <a:solidFill>
                  <a:srgbClr val="0000FF"/>
                </a:solidFill>
                <a:latin typeface="Arial" charset="0"/>
              </a:rPr>
              <a:t>Monitoring with </a:t>
            </a:r>
            <a:r>
              <a:rPr lang="en-ZA" sz="2400" b="1">
                <a:solidFill>
                  <a:srgbClr val="FF3300"/>
                </a:solidFill>
                <a:latin typeface="Arial" charset="0"/>
              </a:rPr>
              <a:t>HBGM and HbA</a:t>
            </a:r>
            <a:r>
              <a:rPr lang="en-ZA" sz="2400" b="1" baseline="-25000">
                <a:solidFill>
                  <a:srgbClr val="FF3300"/>
                </a:solidFill>
                <a:latin typeface="Arial" charset="0"/>
              </a:rPr>
              <a:t>1</a:t>
            </a:r>
            <a:r>
              <a:rPr lang="en-ZA" sz="2400" b="1">
                <a:solidFill>
                  <a:srgbClr val="FF3300"/>
                </a:solidFill>
                <a:latin typeface="Arial" charset="0"/>
              </a:rPr>
              <a:t>C</a:t>
            </a:r>
            <a:r>
              <a:rPr lang="en-ZA" sz="2400" b="1">
                <a:solidFill>
                  <a:srgbClr val="0000FF"/>
                </a:solidFill>
                <a:latin typeface="Arial" charset="0"/>
              </a:rPr>
              <a:t> are the only real means of assessing degree of control</a:t>
            </a:r>
          </a:p>
          <a:p>
            <a:pPr marL="342900" indent="-342900">
              <a:spcBef>
                <a:spcPct val="30000"/>
              </a:spcBef>
            </a:pPr>
            <a:endParaRPr lang="en-GB" sz="2400" b="1">
              <a:solidFill>
                <a:srgbClr val="0000FF"/>
              </a:solidFill>
              <a:latin typeface="Arial" charset="0"/>
            </a:endParaRPr>
          </a:p>
          <a:p>
            <a:pPr marL="342900" indent="-342900">
              <a:spcBef>
                <a:spcPct val="30000"/>
              </a:spcBef>
              <a:buFontTx/>
              <a:buChar char="•"/>
            </a:pPr>
            <a:r>
              <a:rPr lang="en-ZA" sz="2400" b="1">
                <a:solidFill>
                  <a:srgbClr val="0000FF"/>
                </a:solidFill>
                <a:latin typeface="Arial" charset="0"/>
              </a:rPr>
              <a:t>Patients feel well on almost any therapy, </a:t>
            </a:r>
            <a:r>
              <a:rPr lang="en-ZA" sz="2400" b="1" i="1">
                <a:solidFill>
                  <a:srgbClr val="FF3300"/>
                </a:solidFill>
                <a:latin typeface="Arial" charset="0"/>
              </a:rPr>
              <a:t>regardless of control – </a:t>
            </a:r>
            <a:r>
              <a:rPr lang="en-ZA" sz="2400" b="1">
                <a:solidFill>
                  <a:srgbClr val="0000FF"/>
                </a:solidFill>
                <a:latin typeface="Arial" charset="0"/>
              </a:rPr>
              <a:t>WHY? </a:t>
            </a:r>
            <a:endParaRPr lang="en-ZA" sz="2400" b="1">
              <a:solidFill>
                <a:srgbClr val="0066FF"/>
              </a:solidFill>
              <a:latin typeface="Arial" charset="0"/>
            </a:endParaRPr>
          </a:p>
          <a:p>
            <a:pPr marL="342900" indent="-342900">
              <a:spcBef>
                <a:spcPct val="30000"/>
              </a:spcBef>
              <a:buFontTx/>
              <a:buChar char="•"/>
            </a:pPr>
            <a:endParaRPr lang="en-ZA" sz="2400" b="1">
              <a:solidFill>
                <a:srgbClr val="0066FF"/>
              </a:solidFill>
              <a:latin typeface="Arial" charset="0"/>
            </a:endParaRP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1385474" name="Group 2"/>
          <p:cNvGrpSpPr>
            <a:grpSpLocks/>
          </p:cNvGrpSpPr>
          <p:nvPr/>
        </p:nvGrpSpPr>
        <p:grpSpPr bwMode="auto">
          <a:xfrm>
            <a:off x="1100138" y="1350963"/>
            <a:ext cx="7010400" cy="1031875"/>
            <a:chOff x="1323" y="1019"/>
            <a:chExt cx="3605" cy="542"/>
          </a:xfrm>
        </p:grpSpPr>
        <p:grpSp>
          <p:nvGrpSpPr>
            <p:cNvPr id="1385475" name="Group 3"/>
            <p:cNvGrpSpPr>
              <a:grpSpLocks/>
            </p:cNvGrpSpPr>
            <p:nvPr/>
          </p:nvGrpSpPr>
          <p:grpSpPr bwMode="auto">
            <a:xfrm>
              <a:off x="1323" y="1023"/>
              <a:ext cx="3605" cy="538"/>
              <a:chOff x="1536" y="1311"/>
              <a:chExt cx="3552" cy="945"/>
            </a:xfrm>
          </p:grpSpPr>
          <p:sp>
            <p:nvSpPr>
              <p:cNvPr id="1385476" name="Oval 4"/>
              <p:cNvSpPr>
                <a:spLocks noChangeArrowheads="1"/>
              </p:cNvSpPr>
              <p:nvPr/>
            </p:nvSpPr>
            <p:spPr bwMode="auto">
              <a:xfrm>
                <a:off x="2736" y="1311"/>
                <a:ext cx="2352" cy="945"/>
              </a:xfrm>
              <a:prstGeom prst="ellipse">
                <a:avLst/>
              </a:prstGeom>
              <a:solidFill>
                <a:srgbClr val="FFFF00"/>
              </a:solidFill>
              <a:ln w="9525">
                <a:noFill/>
                <a:round/>
                <a:headEnd/>
                <a:tailEnd/>
              </a:ln>
              <a:effectLst/>
            </p:spPr>
            <p:txBody>
              <a:bodyPr wrap="none" anchor="ctr"/>
              <a:lstStyle/>
              <a:p>
                <a:endParaRPr lang="en-ZA"/>
              </a:p>
            </p:txBody>
          </p:sp>
          <p:sp>
            <p:nvSpPr>
              <p:cNvPr id="1385477" name="Oval 5"/>
              <p:cNvSpPr>
                <a:spLocks noChangeArrowheads="1"/>
              </p:cNvSpPr>
              <p:nvPr/>
            </p:nvSpPr>
            <p:spPr bwMode="auto">
              <a:xfrm>
                <a:off x="1536" y="1311"/>
                <a:ext cx="2352" cy="945"/>
              </a:xfrm>
              <a:prstGeom prst="ellipse">
                <a:avLst/>
              </a:prstGeom>
              <a:solidFill>
                <a:srgbClr val="00CCFF"/>
              </a:solidFill>
              <a:ln w="9525">
                <a:noFill/>
                <a:round/>
                <a:headEnd/>
                <a:tailEnd/>
              </a:ln>
              <a:effectLst/>
            </p:spPr>
            <p:txBody>
              <a:bodyPr wrap="none" anchor="ctr"/>
              <a:lstStyle/>
              <a:p>
                <a:endParaRPr lang="en-ZA"/>
              </a:p>
            </p:txBody>
          </p:sp>
          <p:sp>
            <p:nvSpPr>
              <p:cNvPr id="1385478" name="Oval 6"/>
              <p:cNvSpPr>
                <a:spLocks noChangeArrowheads="1"/>
              </p:cNvSpPr>
              <p:nvPr/>
            </p:nvSpPr>
            <p:spPr bwMode="auto">
              <a:xfrm>
                <a:off x="2688" y="1311"/>
                <a:ext cx="2352" cy="945"/>
              </a:xfrm>
              <a:prstGeom prst="ellipse">
                <a:avLst/>
              </a:prstGeom>
              <a:solidFill>
                <a:srgbClr val="FFFF00">
                  <a:alpha val="50000"/>
                </a:srgbClr>
              </a:solidFill>
              <a:ln w="9525">
                <a:noFill/>
                <a:round/>
                <a:headEnd/>
                <a:tailEnd/>
              </a:ln>
              <a:effectLst/>
            </p:spPr>
            <p:txBody>
              <a:bodyPr wrap="none" anchor="ctr"/>
              <a:lstStyle/>
              <a:p>
                <a:endParaRPr lang="en-ZA"/>
              </a:p>
            </p:txBody>
          </p:sp>
        </p:grpSp>
        <p:sp>
          <p:nvSpPr>
            <p:cNvPr id="1385479" name="Text Box 7"/>
            <p:cNvSpPr txBox="1">
              <a:spLocks noChangeArrowheads="1"/>
            </p:cNvSpPr>
            <p:nvPr/>
          </p:nvSpPr>
          <p:spPr bwMode="auto">
            <a:xfrm>
              <a:off x="1560" y="1021"/>
              <a:ext cx="923" cy="432"/>
            </a:xfrm>
            <a:prstGeom prst="rect">
              <a:avLst/>
            </a:prstGeom>
            <a:noFill/>
            <a:ln w="9525">
              <a:noFill/>
              <a:miter lim="800000"/>
              <a:headEnd/>
              <a:tailEnd/>
            </a:ln>
            <a:effectLst/>
          </p:spPr>
          <p:txBody>
            <a:bodyPr wrap="none">
              <a:spAutoFit/>
            </a:bodyPr>
            <a:lstStyle/>
            <a:p>
              <a:pPr algn="ctr" eaLnBrk="0" hangingPunct="0"/>
              <a:r>
                <a:rPr lang="en-US" sz="2400" b="1">
                  <a:solidFill>
                    <a:srgbClr val="000066"/>
                  </a:solidFill>
                  <a:latin typeface="Arial" charset="0"/>
                </a:rPr>
                <a:t>Insulin</a:t>
              </a:r>
            </a:p>
            <a:p>
              <a:pPr algn="ctr" eaLnBrk="0" hangingPunct="0"/>
              <a:r>
                <a:rPr lang="en-US" sz="2400" b="1">
                  <a:solidFill>
                    <a:srgbClr val="000066"/>
                  </a:solidFill>
                  <a:latin typeface="Arial" charset="0"/>
                </a:rPr>
                <a:t>Resistance</a:t>
              </a:r>
              <a:endParaRPr lang="en-US" sz="2000" b="1">
                <a:solidFill>
                  <a:srgbClr val="000066"/>
                </a:solidFill>
                <a:latin typeface="Arial" charset="0"/>
              </a:endParaRPr>
            </a:p>
          </p:txBody>
        </p:sp>
        <p:sp>
          <p:nvSpPr>
            <p:cNvPr id="1385480" name="Text Box 8"/>
            <p:cNvSpPr txBox="1">
              <a:spLocks noChangeArrowheads="1"/>
            </p:cNvSpPr>
            <p:nvPr/>
          </p:nvSpPr>
          <p:spPr bwMode="auto">
            <a:xfrm>
              <a:off x="2762" y="1029"/>
              <a:ext cx="749" cy="432"/>
            </a:xfrm>
            <a:prstGeom prst="rect">
              <a:avLst/>
            </a:prstGeom>
            <a:noFill/>
            <a:ln w="9525">
              <a:noFill/>
              <a:miter lim="800000"/>
              <a:headEnd/>
              <a:tailEnd/>
            </a:ln>
            <a:effectLst/>
          </p:spPr>
          <p:txBody>
            <a:bodyPr wrap="none">
              <a:spAutoFit/>
            </a:bodyPr>
            <a:lstStyle/>
            <a:p>
              <a:pPr algn="ctr" eaLnBrk="0" hangingPunct="0"/>
              <a:r>
                <a:rPr lang="en-US" sz="2400" b="1">
                  <a:solidFill>
                    <a:srgbClr val="000066"/>
                  </a:solidFill>
                  <a:latin typeface="Arial" charset="0"/>
                </a:rPr>
                <a:t>Type 2 </a:t>
              </a:r>
            </a:p>
            <a:p>
              <a:pPr algn="ctr" eaLnBrk="0" hangingPunct="0"/>
              <a:r>
                <a:rPr lang="en-US" sz="2400" b="1">
                  <a:solidFill>
                    <a:srgbClr val="000066"/>
                  </a:solidFill>
                  <a:latin typeface="Arial" charset="0"/>
                </a:rPr>
                <a:t>Diabetes</a:t>
              </a:r>
              <a:endParaRPr lang="en-US" sz="2000" b="1">
                <a:solidFill>
                  <a:srgbClr val="000066"/>
                </a:solidFill>
                <a:latin typeface="Arial" charset="0"/>
              </a:endParaRPr>
            </a:p>
          </p:txBody>
        </p:sp>
        <p:sp>
          <p:nvSpPr>
            <p:cNvPr id="1385481" name="Text Box 9"/>
            <p:cNvSpPr txBox="1">
              <a:spLocks noChangeArrowheads="1"/>
            </p:cNvSpPr>
            <p:nvPr/>
          </p:nvSpPr>
          <p:spPr bwMode="auto">
            <a:xfrm>
              <a:off x="3707" y="1019"/>
              <a:ext cx="1000" cy="432"/>
            </a:xfrm>
            <a:prstGeom prst="rect">
              <a:avLst/>
            </a:prstGeom>
            <a:noFill/>
            <a:ln w="9525">
              <a:noFill/>
              <a:miter lim="800000"/>
              <a:headEnd/>
              <a:tailEnd/>
            </a:ln>
            <a:effectLst/>
          </p:spPr>
          <p:txBody>
            <a:bodyPr wrap="none">
              <a:spAutoFit/>
            </a:bodyPr>
            <a:lstStyle/>
            <a:p>
              <a:pPr algn="ctr" eaLnBrk="0" hangingPunct="0"/>
              <a:r>
                <a:rPr lang="en-US" sz="2400" b="1">
                  <a:solidFill>
                    <a:srgbClr val="000066"/>
                  </a:solidFill>
                  <a:latin typeface="Symbol" pitchFamily="18" charset="2"/>
                  <a:cs typeface="Times New Roman" pitchFamily="18" charset="0"/>
                </a:rPr>
                <a:t>b</a:t>
              </a:r>
              <a:r>
                <a:rPr lang="en-US" sz="2400" b="1">
                  <a:solidFill>
                    <a:srgbClr val="000066"/>
                  </a:solidFill>
                  <a:latin typeface="Arial" charset="0"/>
                  <a:cs typeface="Times New Roman" pitchFamily="18" charset="0"/>
                </a:rPr>
                <a:t>-cell</a:t>
              </a:r>
            </a:p>
            <a:p>
              <a:pPr algn="ctr" eaLnBrk="0" hangingPunct="0"/>
              <a:r>
                <a:rPr lang="en-US" sz="2400" b="1">
                  <a:solidFill>
                    <a:srgbClr val="000066"/>
                  </a:solidFill>
                  <a:latin typeface="Arial" charset="0"/>
                  <a:cs typeface="Times New Roman" pitchFamily="18" charset="0"/>
                </a:rPr>
                <a:t>Dysfunction</a:t>
              </a:r>
              <a:endParaRPr lang="en-US" sz="2400" b="1">
                <a:solidFill>
                  <a:srgbClr val="000066"/>
                </a:solidFill>
                <a:latin typeface="Arial" charset="0"/>
              </a:endParaRPr>
            </a:p>
          </p:txBody>
        </p:sp>
      </p:grpSp>
      <p:grpSp>
        <p:nvGrpSpPr>
          <p:cNvPr id="1385482" name="Group 10"/>
          <p:cNvGrpSpPr>
            <a:grpSpLocks/>
          </p:cNvGrpSpPr>
          <p:nvPr/>
        </p:nvGrpSpPr>
        <p:grpSpPr bwMode="auto">
          <a:xfrm>
            <a:off x="1009650" y="2722563"/>
            <a:ext cx="7394575" cy="2989262"/>
            <a:chOff x="384" y="1934"/>
            <a:chExt cx="5616" cy="1964"/>
          </a:xfrm>
        </p:grpSpPr>
        <p:sp>
          <p:nvSpPr>
            <p:cNvPr id="1385483" name="Line 11"/>
            <p:cNvSpPr>
              <a:spLocks noChangeShapeType="1"/>
            </p:cNvSpPr>
            <p:nvPr/>
          </p:nvSpPr>
          <p:spPr bwMode="auto">
            <a:xfrm>
              <a:off x="384" y="1934"/>
              <a:ext cx="0" cy="1964"/>
            </a:xfrm>
            <a:prstGeom prst="line">
              <a:avLst/>
            </a:prstGeom>
            <a:noFill/>
            <a:ln w="38100">
              <a:solidFill>
                <a:schemeClr val="tx2"/>
              </a:solidFill>
              <a:round/>
              <a:headEnd/>
              <a:tailEnd/>
            </a:ln>
            <a:effectLst/>
          </p:spPr>
          <p:txBody>
            <a:bodyPr/>
            <a:lstStyle/>
            <a:p>
              <a:endParaRPr lang="en-ZA"/>
            </a:p>
          </p:txBody>
        </p:sp>
        <p:sp>
          <p:nvSpPr>
            <p:cNvPr id="1385484" name="Line 12"/>
            <p:cNvSpPr>
              <a:spLocks noChangeShapeType="1"/>
            </p:cNvSpPr>
            <p:nvPr/>
          </p:nvSpPr>
          <p:spPr bwMode="auto">
            <a:xfrm>
              <a:off x="384" y="3888"/>
              <a:ext cx="5616" cy="0"/>
            </a:xfrm>
            <a:prstGeom prst="line">
              <a:avLst/>
            </a:prstGeom>
            <a:noFill/>
            <a:ln w="38100">
              <a:solidFill>
                <a:schemeClr val="tx2"/>
              </a:solidFill>
              <a:round/>
              <a:headEnd/>
              <a:tailEnd/>
            </a:ln>
            <a:effectLst/>
          </p:spPr>
          <p:txBody>
            <a:bodyPr/>
            <a:lstStyle/>
            <a:p>
              <a:endParaRPr lang="en-ZA"/>
            </a:p>
          </p:txBody>
        </p:sp>
      </p:grpSp>
      <p:sp>
        <p:nvSpPr>
          <p:cNvPr id="1385485" name="Freeform 13"/>
          <p:cNvSpPr>
            <a:spLocks/>
          </p:cNvSpPr>
          <p:nvPr/>
        </p:nvSpPr>
        <p:spPr bwMode="auto">
          <a:xfrm>
            <a:off x="1262063" y="3082925"/>
            <a:ext cx="6992937" cy="2105025"/>
          </a:xfrm>
          <a:custGeom>
            <a:avLst/>
            <a:gdLst/>
            <a:ahLst/>
            <a:cxnLst>
              <a:cxn ang="0">
                <a:pos x="0" y="13"/>
              </a:cxn>
              <a:cxn ang="0">
                <a:pos x="409" y="163"/>
              </a:cxn>
              <a:cxn ang="0">
                <a:pos x="1519" y="990"/>
              </a:cxn>
              <a:cxn ang="0">
                <a:pos x="5309" y="1223"/>
              </a:cxn>
            </a:cxnLst>
            <a:rect l="0" t="0" r="r" b="b"/>
            <a:pathLst>
              <a:path w="5309" h="1223">
                <a:moveTo>
                  <a:pt x="0" y="13"/>
                </a:moveTo>
                <a:cubicBezTo>
                  <a:pt x="68" y="38"/>
                  <a:pt x="156" y="0"/>
                  <a:pt x="409" y="163"/>
                </a:cubicBezTo>
                <a:cubicBezTo>
                  <a:pt x="662" y="326"/>
                  <a:pt x="702" y="813"/>
                  <a:pt x="1519" y="990"/>
                </a:cubicBezTo>
                <a:cubicBezTo>
                  <a:pt x="2336" y="1167"/>
                  <a:pt x="4520" y="1175"/>
                  <a:pt x="5309" y="1223"/>
                </a:cubicBezTo>
              </a:path>
            </a:pathLst>
          </a:custGeom>
          <a:noFill/>
          <a:ln w="76200" cmpd="sng">
            <a:solidFill>
              <a:srgbClr val="0066FF"/>
            </a:solidFill>
            <a:round/>
            <a:headEnd/>
            <a:tailEnd/>
          </a:ln>
          <a:effectLst/>
        </p:spPr>
        <p:txBody>
          <a:bodyPr/>
          <a:lstStyle/>
          <a:p>
            <a:endParaRPr lang="en-ZA"/>
          </a:p>
        </p:txBody>
      </p:sp>
      <p:sp>
        <p:nvSpPr>
          <p:cNvPr id="1385486" name="Freeform 14"/>
          <p:cNvSpPr>
            <a:spLocks/>
          </p:cNvSpPr>
          <p:nvPr/>
        </p:nvSpPr>
        <p:spPr bwMode="auto">
          <a:xfrm>
            <a:off x="1327150" y="3027363"/>
            <a:ext cx="7004050" cy="2522537"/>
          </a:xfrm>
          <a:custGeom>
            <a:avLst/>
            <a:gdLst/>
            <a:ahLst/>
            <a:cxnLst>
              <a:cxn ang="0">
                <a:pos x="0" y="1224"/>
              </a:cxn>
              <a:cxn ang="0">
                <a:pos x="745" y="1115"/>
              </a:cxn>
              <a:cxn ang="0">
                <a:pos x="1480" y="158"/>
              </a:cxn>
              <a:cxn ang="0">
                <a:pos x="2323" y="167"/>
              </a:cxn>
              <a:cxn ang="0">
                <a:pos x="3316" y="859"/>
              </a:cxn>
              <a:cxn ang="0">
                <a:pos x="4351" y="1316"/>
              </a:cxn>
              <a:cxn ang="0">
                <a:pos x="5320" y="1499"/>
              </a:cxn>
            </a:cxnLst>
            <a:rect l="0" t="0" r="r" b="b"/>
            <a:pathLst>
              <a:path w="5320" h="1499">
                <a:moveTo>
                  <a:pt x="0" y="1224"/>
                </a:moveTo>
                <a:cubicBezTo>
                  <a:pt x="124" y="1206"/>
                  <a:pt x="498" y="1293"/>
                  <a:pt x="745" y="1115"/>
                </a:cubicBezTo>
                <a:cubicBezTo>
                  <a:pt x="992" y="937"/>
                  <a:pt x="1217" y="316"/>
                  <a:pt x="1480" y="158"/>
                </a:cubicBezTo>
                <a:cubicBezTo>
                  <a:pt x="1743" y="0"/>
                  <a:pt x="2017" y="50"/>
                  <a:pt x="2323" y="167"/>
                </a:cubicBezTo>
                <a:cubicBezTo>
                  <a:pt x="2629" y="284"/>
                  <a:pt x="2978" y="668"/>
                  <a:pt x="3316" y="859"/>
                </a:cubicBezTo>
                <a:cubicBezTo>
                  <a:pt x="3654" y="1050"/>
                  <a:pt x="4017" y="1209"/>
                  <a:pt x="4351" y="1316"/>
                </a:cubicBezTo>
                <a:cubicBezTo>
                  <a:pt x="4685" y="1423"/>
                  <a:pt x="5118" y="1461"/>
                  <a:pt x="5320" y="1499"/>
                </a:cubicBezTo>
              </a:path>
            </a:pathLst>
          </a:custGeom>
          <a:noFill/>
          <a:ln w="76200" cap="flat" cmpd="sng">
            <a:solidFill>
              <a:srgbClr val="FF66CC"/>
            </a:solidFill>
            <a:prstDash val="dash"/>
            <a:round/>
            <a:headEnd/>
            <a:tailEnd/>
          </a:ln>
          <a:effectLst/>
        </p:spPr>
        <p:txBody>
          <a:bodyPr/>
          <a:lstStyle/>
          <a:p>
            <a:endParaRPr lang="en-ZA"/>
          </a:p>
        </p:txBody>
      </p:sp>
      <p:sp>
        <p:nvSpPr>
          <p:cNvPr id="1385489" name="Text Box 17"/>
          <p:cNvSpPr txBox="1">
            <a:spLocks noChangeArrowheads="1"/>
          </p:cNvSpPr>
          <p:nvPr/>
        </p:nvSpPr>
        <p:spPr bwMode="auto">
          <a:xfrm rot="2048959">
            <a:off x="898525" y="2949575"/>
            <a:ext cx="1862138" cy="396875"/>
          </a:xfrm>
          <a:prstGeom prst="rect">
            <a:avLst/>
          </a:prstGeom>
          <a:solidFill>
            <a:schemeClr val="hlink"/>
          </a:solidFill>
          <a:ln w="9525">
            <a:noFill/>
            <a:miter lim="800000"/>
            <a:headEnd/>
            <a:tailEnd/>
          </a:ln>
          <a:effectLst/>
        </p:spPr>
        <p:txBody>
          <a:bodyPr wrap="none">
            <a:spAutoFit/>
          </a:bodyPr>
          <a:lstStyle/>
          <a:p>
            <a:pPr algn="ctr" eaLnBrk="0" hangingPunct="0"/>
            <a:r>
              <a:rPr lang="en-US" sz="2000" b="1">
                <a:solidFill>
                  <a:srgbClr val="00FFFF"/>
                </a:solidFill>
                <a:latin typeface="Arial" charset="0"/>
              </a:rPr>
              <a:t>Insulin Action</a:t>
            </a:r>
          </a:p>
        </p:txBody>
      </p:sp>
      <p:sp>
        <p:nvSpPr>
          <p:cNvPr id="1385491" name="Text Box 19"/>
          <p:cNvSpPr txBox="1">
            <a:spLocks noChangeArrowheads="1"/>
          </p:cNvSpPr>
          <p:nvPr/>
        </p:nvSpPr>
        <p:spPr bwMode="auto">
          <a:xfrm>
            <a:off x="927100" y="5759450"/>
            <a:ext cx="1058863" cy="396875"/>
          </a:xfrm>
          <a:prstGeom prst="rect">
            <a:avLst/>
          </a:prstGeom>
          <a:noFill/>
          <a:ln w="9525">
            <a:noFill/>
            <a:miter lim="800000"/>
            <a:headEnd/>
            <a:tailEnd/>
          </a:ln>
          <a:effectLst/>
        </p:spPr>
        <p:txBody>
          <a:bodyPr wrap="none">
            <a:spAutoFit/>
          </a:bodyPr>
          <a:lstStyle/>
          <a:p>
            <a:pPr algn="ctr" eaLnBrk="0" hangingPunct="0"/>
            <a:r>
              <a:rPr lang="en-US" sz="2000" b="1">
                <a:solidFill>
                  <a:srgbClr val="FF3300"/>
                </a:solidFill>
                <a:latin typeface="Arial" charset="0"/>
              </a:rPr>
              <a:t>Normal</a:t>
            </a:r>
          </a:p>
        </p:txBody>
      </p:sp>
      <p:sp>
        <p:nvSpPr>
          <p:cNvPr id="1385492" name="Text Box 20"/>
          <p:cNvSpPr txBox="1">
            <a:spLocks noChangeArrowheads="1"/>
          </p:cNvSpPr>
          <p:nvPr/>
        </p:nvSpPr>
        <p:spPr bwMode="auto">
          <a:xfrm>
            <a:off x="3251200" y="5761038"/>
            <a:ext cx="676275" cy="396875"/>
          </a:xfrm>
          <a:prstGeom prst="rect">
            <a:avLst/>
          </a:prstGeom>
          <a:noFill/>
          <a:ln w="9525">
            <a:noFill/>
            <a:miter lim="800000"/>
            <a:headEnd/>
            <a:tailEnd/>
          </a:ln>
          <a:effectLst/>
        </p:spPr>
        <p:txBody>
          <a:bodyPr wrap="none">
            <a:spAutoFit/>
          </a:bodyPr>
          <a:lstStyle/>
          <a:p>
            <a:pPr algn="ctr" eaLnBrk="0" hangingPunct="0"/>
            <a:r>
              <a:rPr lang="en-US" sz="2000" b="1">
                <a:solidFill>
                  <a:srgbClr val="FF3300"/>
                </a:solidFill>
                <a:latin typeface="Arial" charset="0"/>
              </a:rPr>
              <a:t>IGT </a:t>
            </a:r>
          </a:p>
        </p:txBody>
      </p:sp>
      <p:sp>
        <p:nvSpPr>
          <p:cNvPr id="1385494" name="Text Box 22"/>
          <p:cNvSpPr txBox="1">
            <a:spLocks noChangeArrowheads="1"/>
          </p:cNvSpPr>
          <p:nvPr/>
        </p:nvSpPr>
        <p:spPr bwMode="auto">
          <a:xfrm>
            <a:off x="6786563" y="5759450"/>
            <a:ext cx="1976437" cy="701675"/>
          </a:xfrm>
          <a:prstGeom prst="rect">
            <a:avLst/>
          </a:prstGeom>
          <a:noFill/>
          <a:ln w="9525">
            <a:noFill/>
            <a:miter lim="800000"/>
            <a:headEnd/>
            <a:tailEnd/>
          </a:ln>
          <a:effectLst/>
        </p:spPr>
        <p:txBody>
          <a:bodyPr wrap="none">
            <a:spAutoFit/>
          </a:bodyPr>
          <a:lstStyle/>
          <a:p>
            <a:pPr algn="ctr" eaLnBrk="0" hangingPunct="0"/>
            <a:r>
              <a:rPr lang="en-US" sz="2000" b="1">
                <a:solidFill>
                  <a:srgbClr val="FF3300"/>
                </a:solidFill>
                <a:latin typeface="Arial" charset="0"/>
              </a:rPr>
              <a:t>Progression o</a:t>
            </a:r>
            <a:r>
              <a:rPr lang="en-GB" sz="2000" b="1">
                <a:solidFill>
                  <a:srgbClr val="FF3300"/>
                </a:solidFill>
                <a:latin typeface="Arial" charset="0"/>
              </a:rPr>
              <a:t>f</a:t>
            </a:r>
            <a:br>
              <a:rPr lang="en-GB" sz="2000" b="1">
                <a:solidFill>
                  <a:srgbClr val="FF3300"/>
                </a:solidFill>
                <a:latin typeface="Arial" charset="0"/>
              </a:rPr>
            </a:br>
            <a:r>
              <a:rPr lang="en-GB" sz="2000" b="1">
                <a:solidFill>
                  <a:srgbClr val="FF3300"/>
                </a:solidFill>
                <a:latin typeface="Arial" charset="0"/>
              </a:rPr>
              <a:t>Type 2 DM</a:t>
            </a:r>
            <a:endParaRPr lang="en-US" sz="2000" b="1">
              <a:solidFill>
                <a:srgbClr val="FF3300"/>
              </a:solidFill>
              <a:latin typeface="Arial" charset="0"/>
            </a:endParaRPr>
          </a:p>
        </p:txBody>
      </p:sp>
      <p:sp>
        <p:nvSpPr>
          <p:cNvPr id="1385495" name="Rectangle 23"/>
          <p:cNvSpPr>
            <a:spLocks noChangeArrowheads="1"/>
          </p:cNvSpPr>
          <p:nvPr/>
        </p:nvSpPr>
        <p:spPr bwMode="auto">
          <a:xfrm>
            <a:off x="173038" y="381000"/>
            <a:ext cx="8743950" cy="762000"/>
          </a:xfrm>
          <a:prstGeom prst="rect">
            <a:avLst/>
          </a:prstGeom>
          <a:noFill/>
          <a:ln w="9525">
            <a:noFill/>
            <a:miter lim="800000"/>
            <a:headEnd/>
            <a:tailEnd/>
          </a:ln>
          <a:effectLst/>
        </p:spPr>
        <p:txBody>
          <a:bodyPr anchor="ctr"/>
          <a:lstStyle/>
          <a:p>
            <a:pPr algn="ctr" eaLnBrk="0" hangingPunct="0"/>
            <a:r>
              <a:rPr lang="en-US" sz="3600" b="1">
                <a:solidFill>
                  <a:srgbClr val="FF3300"/>
                </a:solidFill>
                <a:effectLst>
                  <a:outerShdw blurRad="38100" dist="38100" dir="2700000" algn="tl">
                    <a:srgbClr val="C0C0C0"/>
                  </a:outerShdw>
                </a:effectLst>
                <a:latin typeface="FormalScrp421 BT" pitchFamily="66" charset="0"/>
              </a:rPr>
              <a:t>Diabetes &amp; Symptoms</a:t>
            </a:r>
            <a:endParaRPr lang="en-GB" sz="3600" b="1">
              <a:solidFill>
                <a:srgbClr val="FF3300"/>
              </a:solidFill>
              <a:effectLst>
                <a:outerShdw blurRad="38100" dist="38100" dir="2700000" algn="tl">
                  <a:srgbClr val="C0C0C0"/>
                </a:outerShdw>
              </a:effectLst>
              <a:latin typeface="FormalScrp421 BT" pitchFamily="66" charset="0"/>
            </a:endParaRPr>
          </a:p>
        </p:txBody>
      </p:sp>
      <p:sp>
        <p:nvSpPr>
          <p:cNvPr id="1385496" name="Text Box 24"/>
          <p:cNvSpPr txBox="1">
            <a:spLocks noChangeArrowheads="1"/>
          </p:cNvSpPr>
          <p:nvPr/>
        </p:nvSpPr>
        <p:spPr bwMode="auto">
          <a:xfrm>
            <a:off x="558800" y="6273800"/>
            <a:ext cx="2960688" cy="336550"/>
          </a:xfrm>
          <a:prstGeom prst="rect">
            <a:avLst/>
          </a:prstGeom>
          <a:noFill/>
          <a:ln w="9525">
            <a:noFill/>
            <a:miter lim="800000"/>
            <a:headEnd/>
            <a:tailEnd/>
          </a:ln>
          <a:effectLst/>
        </p:spPr>
        <p:txBody>
          <a:bodyPr wrap="none">
            <a:spAutoFit/>
          </a:bodyPr>
          <a:lstStyle/>
          <a:p>
            <a:pPr eaLnBrk="0" hangingPunct="0"/>
            <a:r>
              <a:rPr lang="en-GB">
                <a:solidFill>
                  <a:srgbClr val="0000FF"/>
                </a:solidFill>
                <a:latin typeface="Arial" charset="0"/>
                <a:cs typeface="Times New Roman" pitchFamily="18" charset="0"/>
              </a:rPr>
              <a:t>Diabetes Care 1992;15:318-68</a:t>
            </a:r>
          </a:p>
        </p:txBody>
      </p:sp>
      <p:sp>
        <p:nvSpPr>
          <p:cNvPr id="1385497" name="Text Box 25"/>
          <p:cNvSpPr txBox="1">
            <a:spLocks noChangeArrowheads="1"/>
          </p:cNvSpPr>
          <p:nvPr/>
        </p:nvSpPr>
        <p:spPr bwMode="auto">
          <a:xfrm>
            <a:off x="1223963" y="4173538"/>
            <a:ext cx="1011237" cy="711200"/>
          </a:xfrm>
          <a:prstGeom prst="rect">
            <a:avLst/>
          </a:prstGeom>
          <a:solidFill>
            <a:srgbClr val="FFFF00"/>
          </a:solidFill>
          <a:ln w="9525">
            <a:solidFill>
              <a:srgbClr val="FF9900"/>
            </a:solidFill>
            <a:miter lim="800000"/>
            <a:headEnd/>
            <a:tailEnd/>
          </a:ln>
          <a:effectLst/>
        </p:spPr>
        <p:txBody>
          <a:bodyPr wrap="none">
            <a:spAutoFit/>
          </a:bodyPr>
          <a:lstStyle/>
          <a:p>
            <a:pPr algn="ctr" eaLnBrk="0" hangingPunct="0"/>
            <a:r>
              <a:rPr lang="en-US" sz="2000" b="1">
                <a:solidFill>
                  <a:srgbClr val="CC3399"/>
                </a:solidFill>
                <a:latin typeface="Arial" charset="0"/>
              </a:rPr>
              <a:t>Insulin</a:t>
            </a:r>
          </a:p>
          <a:p>
            <a:pPr algn="ctr" eaLnBrk="0" hangingPunct="0"/>
            <a:r>
              <a:rPr lang="en-US" sz="2000" b="1">
                <a:solidFill>
                  <a:srgbClr val="CC3399"/>
                </a:solidFill>
                <a:latin typeface="Arial" charset="0"/>
              </a:rPr>
              <a:t>Levels</a:t>
            </a:r>
          </a:p>
        </p:txBody>
      </p:sp>
      <p:sp>
        <p:nvSpPr>
          <p:cNvPr id="1385498" name="Freeform 26"/>
          <p:cNvSpPr>
            <a:spLocks/>
          </p:cNvSpPr>
          <p:nvPr/>
        </p:nvSpPr>
        <p:spPr bwMode="auto">
          <a:xfrm>
            <a:off x="1371600" y="2362200"/>
            <a:ext cx="6840538" cy="2906713"/>
          </a:xfrm>
          <a:custGeom>
            <a:avLst/>
            <a:gdLst/>
            <a:ahLst/>
            <a:cxnLst>
              <a:cxn ang="0">
                <a:pos x="0" y="1737"/>
              </a:cxn>
              <a:cxn ang="0">
                <a:pos x="2405" y="1411"/>
              </a:cxn>
              <a:cxn ang="0">
                <a:pos x="5193" y="0"/>
              </a:cxn>
            </a:cxnLst>
            <a:rect l="0" t="0" r="r" b="b"/>
            <a:pathLst>
              <a:path w="5193" h="1737">
                <a:moveTo>
                  <a:pt x="0" y="1737"/>
                </a:moveTo>
                <a:cubicBezTo>
                  <a:pt x="401" y="1684"/>
                  <a:pt x="1540" y="1700"/>
                  <a:pt x="2405" y="1411"/>
                </a:cubicBezTo>
                <a:cubicBezTo>
                  <a:pt x="3270" y="1122"/>
                  <a:pt x="4612" y="294"/>
                  <a:pt x="5193" y="0"/>
                </a:cubicBezTo>
              </a:path>
            </a:pathLst>
          </a:custGeom>
          <a:noFill/>
          <a:ln w="76200" cap="flat" cmpd="sng">
            <a:solidFill>
              <a:srgbClr val="33CC33"/>
            </a:solidFill>
            <a:prstDash val="sysDot"/>
            <a:round/>
            <a:headEnd/>
            <a:tailEnd/>
          </a:ln>
          <a:effectLst/>
        </p:spPr>
        <p:txBody>
          <a:bodyPr/>
          <a:lstStyle/>
          <a:p>
            <a:endParaRPr lang="en-ZA"/>
          </a:p>
        </p:txBody>
      </p:sp>
      <p:sp>
        <p:nvSpPr>
          <p:cNvPr id="1385500" name="Text Box 28"/>
          <p:cNvSpPr txBox="1">
            <a:spLocks noChangeArrowheads="1"/>
          </p:cNvSpPr>
          <p:nvPr/>
        </p:nvSpPr>
        <p:spPr bwMode="auto">
          <a:xfrm>
            <a:off x="1268413" y="5216525"/>
            <a:ext cx="1592262" cy="436563"/>
          </a:xfrm>
          <a:prstGeom prst="rect">
            <a:avLst/>
          </a:prstGeom>
          <a:solidFill>
            <a:srgbClr val="FFFF00"/>
          </a:solidFill>
          <a:ln w="9525">
            <a:solidFill>
              <a:srgbClr val="33CC33"/>
            </a:solidFill>
            <a:miter lim="800000"/>
            <a:headEnd/>
            <a:tailEnd/>
          </a:ln>
          <a:effectLst/>
        </p:spPr>
        <p:txBody>
          <a:bodyPr wrap="none">
            <a:spAutoFit/>
          </a:bodyPr>
          <a:lstStyle/>
          <a:p>
            <a:pPr algn="ctr" eaLnBrk="0" hangingPunct="0"/>
            <a:r>
              <a:rPr lang="en-US" sz="2200" b="1">
                <a:solidFill>
                  <a:srgbClr val="008000"/>
                </a:solidFill>
                <a:latin typeface="Arial" charset="0"/>
              </a:rPr>
              <a:t>Glycaemia</a:t>
            </a:r>
          </a:p>
        </p:txBody>
      </p:sp>
      <p:sp>
        <p:nvSpPr>
          <p:cNvPr id="1385501" name="Text Box 29"/>
          <p:cNvSpPr txBox="1">
            <a:spLocks noChangeArrowheads="1"/>
          </p:cNvSpPr>
          <p:nvPr/>
        </p:nvSpPr>
        <p:spPr bwMode="auto">
          <a:xfrm>
            <a:off x="5205413" y="5761038"/>
            <a:ext cx="579437" cy="396875"/>
          </a:xfrm>
          <a:prstGeom prst="rect">
            <a:avLst/>
          </a:prstGeom>
          <a:noFill/>
          <a:ln w="9525">
            <a:noFill/>
            <a:miter lim="800000"/>
            <a:headEnd/>
            <a:tailEnd/>
          </a:ln>
          <a:effectLst/>
        </p:spPr>
        <p:txBody>
          <a:bodyPr wrap="none">
            <a:spAutoFit/>
          </a:bodyPr>
          <a:lstStyle/>
          <a:p>
            <a:pPr algn="ctr" eaLnBrk="0" hangingPunct="0"/>
            <a:r>
              <a:rPr lang="en-US" sz="2000" b="1">
                <a:solidFill>
                  <a:srgbClr val="FF3300"/>
                </a:solidFill>
                <a:latin typeface="Arial" charset="0"/>
              </a:rPr>
              <a:t>DM</a:t>
            </a:r>
          </a:p>
        </p:txBody>
      </p:sp>
      <p:sp>
        <p:nvSpPr>
          <p:cNvPr id="1385503" name="Text Box 31"/>
          <p:cNvSpPr txBox="1">
            <a:spLocks noChangeArrowheads="1"/>
          </p:cNvSpPr>
          <p:nvPr/>
        </p:nvSpPr>
        <p:spPr bwMode="auto">
          <a:xfrm>
            <a:off x="5159375" y="2378075"/>
            <a:ext cx="1782763" cy="427038"/>
          </a:xfrm>
          <a:prstGeom prst="rect">
            <a:avLst/>
          </a:prstGeom>
          <a:solidFill>
            <a:srgbClr val="CC3399"/>
          </a:solidFill>
          <a:ln w="9525">
            <a:noFill/>
            <a:miter lim="800000"/>
            <a:headEnd/>
            <a:tailEnd/>
          </a:ln>
          <a:effectLst/>
        </p:spPr>
        <p:txBody>
          <a:bodyPr wrap="none">
            <a:spAutoFit/>
          </a:bodyPr>
          <a:lstStyle/>
          <a:p>
            <a:pPr algn="ctr" eaLnBrk="0" hangingPunct="0"/>
            <a:r>
              <a:rPr lang="en-US" sz="2200" b="1">
                <a:solidFill>
                  <a:srgbClr val="FFFF00"/>
                </a:solidFill>
                <a:effectLst>
                  <a:outerShdw blurRad="38100" dist="38100" dir="2700000" algn="tl">
                    <a:srgbClr val="000000"/>
                  </a:outerShdw>
                </a:effectLst>
                <a:latin typeface="Arial" charset="0"/>
              </a:rPr>
              <a:t>SYMPTOMS</a:t>
            </a:r>
          </a:p>
        </p:txBody>
      </p:sp>
      <p:sp>
        <p:nvSpPr>
          <p:cNvPr id="1385504" name="Text Box 32"/>
          <p:cNvSpPr txBox="1">
            <a:spLocks noChangeArrowheads="1"/>
          </p:cNvSpPr>
          <p:nvPr/>
        </p:nvSpPr>
        <p:spPr bwMode="auto">
          <a:xfrm>
            <a:off x="1616075" y="2378075"/>
            <a:ext cx="3478213" cy="427038"/>
          </a:xfrm>
          <a:prstGeom prst="rect">
            <a:avLst/>
          </a:prstGeom>
          <a:solidFill>
            <a:srgbClr val="CC3399"/>
          </a:solidFill>
          <a:ln w="9525">
            <a:noFill/>
            <a:miter lim="800000"/>
            <a:headEnd/>
            <a:tailEnd/>
          </a:ln>
          <a:effectLst/>
        </p:spPr>
        <p:txBody>
          <a:bodyPr>
            <a:spAutoFit/>
          </a:bodyPr>
          <a:lstStyle/>
          <a:p>
            <a:pPr algn="ctr" eaLnBrk="0" hangingPunct="0"/>
            <a:r>
              <a:rPr lang="en-US" sz="2200" b="1">
                <a:solidFill>
                  <a:srgbClr val="FFFF00"/>
                </a:solidFill>
                <a:effectLst>
                  <a:outerShdw blurRad="38100" dist="38100" dir="2700000" algn="tl">
                    <a:srgbClr val="000000"/>
                  </a:outerShdw>
                </a:effectLst>
                <a:latin typeface="Arial" charset="0"/>
              </a:rPr>
              <a:t>ASYMPTOMATIC</a:t>
            </a:r>
          </a:p>
        </p:txBody>
      </p:sp>
      <p:sp>
        <p:nvSpPr>
          <p:cNvPr id="1385505" name="AutoShape 33"/>
          <p:cNvSpPr>
            <a:spLocks noChangeArrowheads="1"/>
          </p:cNvSpPr>
          <p:nvPr/>
        </p:nvSpPr>
        <p:spPr bwMode="auto">
          <a:xfrm>
            <a:off x="5295900" y="2819400"/>
            <a:ext cx="228600" cy="1314450"/>
          </a:xfrm>
          <a:prstGeom prst="downArrow">
            <a:avLst>
              <a:gd name="adj1" fmla="val 50000"/>
              <a:gd name="adj2" fmla="val 143750"/>
            </a:avLst>
          </a:prstGeom>
          <a:solidFill>
            <a:srgbClr val="CC3399"/>
          </a:solidFill>
          <a:ln w="9525">
            <a:solidFill>
              <a:schemeClr val="tx1"/>
            </a:solidFill>
            <a:miter lim="800000"/>
            <a:headEnd/>
            <a:tailEnd/>
          </a:ln>
          <a:effectLst/>
        </p:spPr>
        <p:txBody>
          <a:bodyPr wrap="none" anchor="ctr"/>
          <a:lstStyle/>
          <a:p>
            <a:endParaRPr lang="en-ZA"/>
          </a:p>
        </p:txBody>
      </p:sp>
      <p:sp>
        <p:nvSpPr>
          <p:cNvPr id="1385506" name="Text Box 34"/>
          <p:cNvSpPr txBox="1">
            <a:spLocks noChangeArrowheads="1"/>
          </p:cNvSpPr>
          <p:nvPr/>
        </p:nvSpPr>
        <p:spPr bwMode="auto">
          <a:xfrm>
            <a:off x="5886450" y="3390900"/>
            <a:ext cx="2952750" cy="1187450"/>
          </a:xfrm>
          <a:prstGeom prst="rect">
            <a:avLst/>
          </a:prstGeom>
          <a:solidFill>
            <a:srgbClr val="FF9900"/>
          </a:solidFill>
          <a:ln w="9525">
            <a:noFill/>
            <a:miter lim="800000"/>
            <a:headEnd/>
            <a:tailEnd/>
          </a:ln>
          <a:effectLst/>
        </p:spPr>
        <p:txBody>
          <a:bodyPr>
            <a:spAutoFit/>
          </a:bodyPr>
          <a:lstStyle/>
          <a:p>
            <a:pPr algn="ctr">
              <a:spcBef>
                <a:spcPct val="50000"/>
              </a:spcBef>
            </a:pPr>
            <a:r>
              <a:rPr lang="en-ZA" sz="2400" b="1">
                <a:solidFill>
                  <a:schemeClr val="tx2"/>
                </a:solidFill>
                <a:effectLst>
                  <a:outerShdw blurRad="38100" dist="38100" dir="2700000" algn="tl">
                    <a:srgbClr val="000000"/>
                  </a:outerShdw>
                </a:effectLst>
              </a:rPr>
              <a:t>Ultimately – ALL T2DM will need Insulin</a:t>
            </a:r>
            <a:endParaRPr lang="en-GB" sz="2400" b="1">
              <a:solidFill>
                <a:schemeClr val="tx2"/>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85503"/>
                                        </p:tgtEl>
                                        <p:attrNameLst>
                                          <p:attrName>style.visibility</p:attrName>
                                        </p:attrNameLst>
                                      </p:cBhvr>
                                      <p:to>
                                        <p:strVal val="visible"/>
                                      </p:to>
                                    </p:set>
                                    <p:anim calcmode="lin" valueType="num">
                                      <p:cBhvr additive="base">
                                        <p:cTn id="7" dur="500" fill="hold"/>
                                        <p:tgtEl>
                                          <p:spTgt spid="1385503"/>
                                        </p:tgtEl>
                                        <p:attrNameLst>
                                          <p:attrName>ppt_x</p:attrName>
                                        </p:attrNameLst>
                                      </p:cBhvr>
                                      <p:tavLst>
                                        <p:tav tm="0">
                                          <p:val>
                                            <p:strVal val="1+#ppt_w/2"/>
                                          </p:val>
                                        </p:tav>
                                        <p:tav tm="100000">
                                          <p:val>
                                            <p:strVal val="#ppt_x"/>
                                          </p:val>
                                        </p:tav>
                                      </p:tavLst>
                                    </p:anim>
                                    <p:anim calcmode="lin" valueType="num">
                                      <p:cBhvr additive="base">
                                        <p:cTn id="8" dur="500" fill="hold"/>
                                        <p:tgtEl>
                                          <p:spTgt spid="138550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85504"/>
                                        </p:tgtEl>
                                        <p:attrNameLst>
                                          <p:attrName>style.visibility</p:attrName>
                                        </p:attrNameLst>
                                      </p:cBhvr>
                                      <p:to>
                                        <p:strVal val="visible"/>
                                      </p:to>
                                    </p:set>
                                    <p:anim calcmode="lin" valueType="num">
                                      <p:cBhvr additive="base">
                                        <p:cTn id="13" dur="500" fill="hold"/>
                                        <p:tgtEl>
                                          <p:spTgt spid="1385504"/>
                                        </p:tgtEl>
                                        <p:attrNameLst>
                                          <p:attrName>ppt_x</p:attrName>
                                        </p:attrNameLst>
                                      </p:cBhvr>
                                      <p:tavLst>
                                        <p:tav tm="0">
                                          <p:val>
                                            <p:strVal val="0-#ppt_w/2"/>
                                          </p:val>
                                        </p:tav>
                                        <p:tav tm="100000">
                                          <p:val>
                                            <p:strVal val="#ppt_x"/>
                                          </p:val>
                                        </p:tav>
                                      </p:tavLst>
                                    </p:anim>
                                    <p:anim calcmode="lin" valueType="num">
                                      <p:cBhvr additive="base">
                                        <p:cTn id="14" dur="500" fill="hold"/>
                                        <p:tgtEl>
                                          <p:spTgt spid="138550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528" fill="hold" grpId="0" nodeType="clickEffect">
                                  <p:stCondLst>
                                    <p:cond delay="0"/>
                                  </p:stCondLst>
                                  <p:childTnLst>
                                    <p:set>
                                      <p:cBhvr>
                                        <p:cTn id="18" dur="1" fill="hold">
                                          <p:stCondLst>
                                            <p:cond delay="0"/>
                                          </p:stCondLst>
                                        </p:cTn>
                                        <p:tgtEl>
                                          <p:spTgt spid="1385506"/>
                                        </p:tgtEl>
                                        <p:attrNameLst>
                                          <p:attrName>style.visibility</p:attrName>
                                        </p:attrNameLst>
                                      </p:cBhvr>
                                      <p:to>
                                        <p:strVal val="visible"/>
                                      </p:to>
                                    </p:set>
                                    <p:anim calcmode="lin" valueType="num">
                                      <p:cBhvr>
                                        <p:cTn id="19" dur="500" fill="hold"/>
                                        <p:tgtEl>
                                          <p:spTgt spid="1385506"/>
                                        </p:tgtEl>
                                        <p:attrNameLst>
                                          <p:attrName>ppt_w</p:attrName>
                                        </p:attrNameLst>
                                      </p:cBhvr>
                                      <p:tavLst>
                                        <p:tav tm="0">
                                          <p:val>
                                            <p:fltVal val="0"/>
                                          </p:val>
                                        </p:tav>
                                        <p:tav tm="100000">
                                          <p:val>
                                            <p:strVal val="#ppt_w"/>
                                          </p:val>
                                        </p:tav>
                                      </p:tavLst>
                                    </p:anim>
                                    <p:anim calcmode="lin" valueType="num">
                                      <p:cBhvr>
                                        <p:cTn id="20" dur="500" fill="hold"/>
                                        <p:tgtEl>
                                          <p:spTgt spid="1385506"/>
                                        </p:tgtEl>
                                        <p:attrNameLst>
                                          <p:attrName>ppt_h</p:attrName>
                                        </p:attrNameLst>
                                      </p:cBhvr>
                                      <p:tavLst>
                                        <p:tav tm="0">
                                          <p:val>
                                            <p:fltVal val="0"/>
                                          </p:val>
                                        </p:tav>
                                        <p:tav tm="100000">
                                          <p:val>
                                            <p:strVal val="#ppt_h"/>
                                          </p:val>
                                        </p:tav>
                                      </p:tavLst>
                                    </p:anim>
                                    <p:anim calcmode="lin" valueType="num">
                                      <p:cBhvr>
                                        <p:cTn id="21" dur="500" fill="hold"/>
                                        <p:tgtEl>
                                          <p:spTgt spid="1385506"/>
                                        </p:tgtEl>
                                        <p:attrNameLst>
                                          <p:attrName>ppt_x</p:attrName>
                                        </p:attrNameLst>
                                      </p:cBhvr>
                                      <p:tavLst>
                                        <p:tav tm="0">
                                          <p:val>
                                            <p:fltVal val="0.5"/>
                                          </p:val>
                                        </p:tav>
                                        <p:tav tm="100000">
                                          <p:val>
                                            <p:strVal val="#ppt_x"/>
                                          </p:val>
                                        </p:tav>
                                      </p:tavLst>
                                    </p:anim>
                                    <p:anim calcmode="lin" valueType="num">
                                      <p:cBhvr>
                                        <p:cTn id="22" dur="500" fill="hold"/>
                                        <p:tgtEl>
                                          <p:spTgt spid="138550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5503" grpId="0" animBg="1" autoUpdateAnimBg="0"/>
      <p:bldP spid="1385504" grpId="0" animBg="1" autoUpdateAnimBg="0"/>
      <p:bldP spid="1385506"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24034" name="Text Box 2"/>
          <p:cNvSpPr txBox="1">
            <a:spLocks noChangeArrowheads="1"/>
          </p:cNvSpPr>
          <p:nvPr/>
        </p:nvSpPr>
        <p:spPr bwMode="auto">
          <a:xfrm>
            <a:off x="4511903" y="6458858"/>
            <a:ext cx="4632097" cy="208643"/>
          </a:xfrm>
          <a:prstGeom prst="rect">
            <a:avLst/>
          </a:prstGeom>
          <a:noFill/>
          <a:ln w="9525">
            <a:noFill/>
            <a:miter lim="800000"/>
            <a:headEnd/>
            <a:tailEnd/>
          </a:ln>
          <a:effectLst/>
        </p:spPr>
        <p:txBody>
          <a:bodyPr lIns="0" tIns="0" rIns="0" bIns="0"/>
          <a:lstStyle/>
          <a:p>
            <a:pPr eaLnBrk="0" hangingPunct="0"/>
            <a:r>
              <a:rPr lang="en-GB" dirty="0">
                <a:solidFill>
                  <a:srgbClr val="FFC000"/>
                </a:solidFill>
                <a:effectLst>
                  <a:outerShdw blurRad="38100" dist="38100" dir="2700000" algn="tl">
                    <a:srgbClr val="000000">
                      <a:alpha val="43137"/>
                    </a:srgbClr>
                  </a:outerShdw>
                </a:effectLst>
                <a:latin typeface="Verdana" pitchFamily="34" charset="0"/>
              </a:rPr>
              <a:t>DCCT Group. </a:t>
            </a:r>
            <a:r>
              <a:rPr lang="en-GB" i="1" dirty="0">
                <a:solidFill>
                  <a:srgbClr val="FFC000"/>
                </a:solidFill>
                <a:effectLst>
                  <a:outerShdw blurRad="38100" dist="38100" dir="2700000" algn="tl">
                    <a:srgbClr val="000000">
                      <a:alpha val="43137"/>
                    </a:srgbClr>
                  </a:outerShdw>
                </a:effectLst>
                <a:latin typeface="Verdana" pitchFamily="34" charset="0"/>
              </a:rPr>
              <a:t>Diabetes</a:t>
            </a:r>
            <a:r>
              <a:rPr lang="en-GB" dirty="0">
                <a:solidFill>
                  <a:srgbClr val="FFC000"/>
                </a:solidFill>
                <a:effectLst>
                  <a:outerShdw blurRad="38100" dist="38100" dir="2700000" algn="tl">
                    <a:srgbClr val="000000">
                      <a:alpha val="43137"/>
                    </a:srgbClr>
                  </a:outerShdw>
                </a:effectLst>
                <a:latin typeface="Verdana" pitchFamily="34" charset="0"/>
              </a:rPr>
              <a:t> 1995;44:968–83. </a:t>
            </a:r>
          </a:p>
        </p:txBody>
      </p:sp>
      <p:sp>
        <p:nvSpPr>
          <p:cNvPr id="1324035" name="Freeform 3"/>
          <p:cNvSpPr>
            <a:spLocks/>
          </p:cNvSpPr>
          <p:nvPr/>
        </p:nvSpPr>
        <p:spPr bwMode="auto">
          <a:xfrm>
            <a:off x="2020888" y="2586038"/>
            <a:ext cx="2978150" cy="1990725"/>
          </a:xfrm>
          <a:custGeom>
            <a:avLst/>
            <a:gdLst/>
            <a:ahLst/>
            <a:cxnLst>
              <a:cxn ang="0">
                <a:pos x="0" y="714"/>
              </a:cxn>
              <a:cxn ang="0">
                <a:pos x="0" y="714"/>
              </a:cxn>
              <a:cxn ang="0">
                <a:pos x="42" y="704"/>
              </a:cxn>
              <a:cxn ang="0">
                <a:pos x="88" y="690"/>
              </a:cxn>
              <a:cxn ang="0">
                <a:pos x="138" y="670"/>
              </a:cxn>
              <a:cxn ang="0">
                <a:pos x="192" y="646"/>
              </a:cxn>
              <a:cxn ang="0">
                <a:pos x="248" y="616"/>
              </a:cxn>
              <a:cxn ang="0">
                <a:pos x="308" y="580"/>
              </a:cxn>
              <a:cxn ang="0">
                <a:pos x="366" y="542"/>
              </a:cxn>
              <a:cxn ang="0">
                <a:pos x="428" y="498"/>
              </a:cxn>
              <a:cxn ang="0">
                <a:pos x="488" y="450"/>
              </a:cxn>
              <a:cxn ang="0">
                <a:pos x="548" y="398"/>
              </a:cxn>
              <a:cxn ang="0">
                <a:pos x="606" y="342"/>
              </a:cxn>
              <a:cxn ang="0">
                <a:pos x="662" y="280"/>
              </a:cxn>
              <a:cxn ang="0">
                <a:pos x="716" y="216"/>
              </a:cxn>
              <a:cxn ang="0">
                <a:pos x="742" y="182"/>
              </a:cxn>
              <a:cxn ang="0">
                <a:pos x="768" y="148"/>
              </a:cxn>
              <a:cxn ang="0">
                <a:pos x="792" y="112"/>
              </a:cxn>
              <a:cxn ang="0">
                <a:pos x="814" y="76"/>
              </a:cxn>
              <a:cxn ang="0">
                <a:pos x="836" y="38"/>
              </a:cxn>
              <a:cxn ang="0">
                <a:pos x="858" y="0"/>
              </a:cxn>
            </a:cxnLst>
            <a:rect l="0" t="0" r="r" b="b"/>
            <a:pathLst>
              <a:path w="858" h="714">
                <a:moveTo>
                  <a:pt x="0" y="714"/>
                </a:moveTo>
                <a:lnTo>
                  <a:pt x="0" y="714"/>
                </a:lnTo>
                <a:lnTo>
                  <a:pt x="42" y="704"/>
                </a:lnTo>
                <a:lnTo>
                  <a:pt x="88" y="690"/>
                </a:lnTo>
                <a:lnTo>
                  <a:pt x="138" y="670"/>
                </a:lnTo>
                <a:lnTo>
                  <a:pt x="192" y="646"/>
                </a:lnTo>
                <a:lnTo>
                  <a:pt x="248" y="616"/>
                </a:lnTo>
                <a:lnTo>
                  <a:pt x="308" y="580"/>
                </a:lnTo>
                <a:lnTo>
                  <a:pt x="366" y="542"/>
                </a:lnTo>
                <a:lnTo>
                  <a:pt x="428" y="498"/>
                </a:lnTo>
                <a:lnTo>
                  <a:pt x="488" y="450"/>
                </a:lnTo>
                <a:lnTo>
                  <a:pt x="548" y="398"/>
                </a:lnTo>
                <a:lnTo>
                  <a:pt x="606" y="342"/>
                </a:lnTo>
                <a:lnTo>
                  <a:pt x="662" y="280"/>
                </a:lnTo>
                <a:lnTo>
                  <a:pt x="716" y="216"/>
                </a:lnTo>
                <a:lnTo>
                  <a:pt x="742" y="182"/>
                </a:lnTo>
                <a:lnTo>
                  <a:pt x="768" y="148"/>
                </a:lnTo>
                <a:lnTo>
                  <a:pt x="792" y="112"/>
                </a:lnTo>
                <a:lnTo>
                  <a:pt x="814" y="76"/>
                </a:lnTo>
                <a:lnTo>
                  <a:pt x="836" y="38"/>
                </a:lnTo>
                <a:lnTo>
                  <a:pt x="858" y="0"/>
                </a:lnTo>
              </a:path>
            </a:pathLst>
          </a:custGeom>
          <a:noFill/>
          <a:ln w="38100" cmpd="sng">
            <a:solidFill>
              <a:srgbClr val="FF99CC">
                <a:alpha val="70000"/>
              </a:srgbClr>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24036" name="Freeform 4"/>
          <p:cNvSpPr>
            <a:spLocks/>
          </p:cNvSpPr>
          <p:nvPr/>
        </p:nvSpPr>
        <p:spPr bwMode="auto">
          <a:xfrm>
            <a:off x="2035175" y="2586038"/>
            <a:ext cx="3956050" cy="2112962"/>
          </a:xfrm>
          <a:custGeom>
            <a:avLst/>
            <a:gdLst/>
            <a:ahLst/>
            <a:cxnLst>
              <a:cxn ang="0">
                <a:pos x="0" y="758"/>
              </a:cxn>
              <a:cxn ang="0">
                <a:pos x="0" y="758"/>
              </a:cxn>
              <a:cxn ang="0">
                <a:pos x="62" y="744"/>
              </a:cxn>
              <a:cxn ang="0">
                <a:pos x="120" y="732"/>
              </a:cxn>
              <a:cxn ang="0">
                <a:pos x="174" y="718"/>
              </a:cxn>
              <a:cxn ang="0">
                <a:pos x="228" y="704"/>
              </a:cxn>
              <a:cxn ang="0">
                <a:pos x="280" y="688"/>
              </a:cxn>
              <a:cxn ang="0">
                <a:pos x="328" y="672"/>
              </a:cxn>
              <a:cxn ang="0">
                <a:pos x="376" y="654"/>
              </a:cxn>
              <a:cxn ang="0">
                <a:pos x="420" y="636"/>
              </a:cxn>
              <a:cxn ang="0">
                <a:pos x="464" y="618"/>
              </a:cxn>
              <a:cxn ang="0">
                <a:pos x="506" y="598"/>
              </a:cxn>
              <a:cxn ang="0">
                <a:pos x="546" y="578"/>
              </a:cxn>
              <a:cxn ang="0">
                <a:pos x="584" y="556"/>
              </a:cxn>
              <a:cxn ang="0">
                <a:pos x="620" y="534"/>
              </a:cxn>
              <a:cxn ang="0">
                <a:pos x="656" y="512"/>
              </a:cxn>
              <a:cxn ang="0">
                <a:pos x="690" y="488"/>
              </a:cxn>
              <a:cxn ang="0">
                <a:pos x="724" y="464"/>
              </a:cxn>
              <a:cxn ang="0">
                <a:pos x="786" y="416"/>
              </a:cxn>
              <a:cxn ang="0">
                <a:pos x="844" y="364"/>
              </a:cxn>
              <a:cxn ang="0">
                <a:pos x="902" y="310"/>
              </a:cxn>
              <a:cxn ang="0">
                <a:pos x="954" y="252"/>
              </a:cxn>
              <a:cxn ang="0">
                <a:pos x="1008" y="194"/>
              </a:cxn>
              <a:cxn ang="0">
                <a:pos x="1058" y="134"/>
              </a:cxn>
              <a:cxn ang="0">
                <a:pos x="1140" y="0"/>
              </a:cxn>
            </a:cxnLst>
            <a:rect l="0" t="0" r="r" b="b"/>
            <a:pathLst>
              <a:path w="1140" h="758">
                <a:moveTo>
                  <a:pt x="0" y="758"/>
                </a:moveTo>
                <a:lnTo>
                  <a:pt x="0" y="758"/>
                </a:lnTo>
                <a:lnTo>
                  <a:pt x="62" y="744"/>
                </a:lnTo>
                <a:lnTo>
                  <a:pt x="120" y="732"/>
                </a:lnTo>
                <a:lnTo>
                  <a:pt x="174" y="718"/>
                </a:lnTo>
                <a:lnTo>
                  <a:pt x="228" y="704"/>
                </a:lnTo>
                <a:lnTo>
                  <a:pt x="280" y="688"/>
                </a:lnTo>
                <a:lnTo>
                  <a:pt x="328" y="672"/>
                </a:lnTo>
                <a:lnTo>
                  <a:pt x="376" y="654"/>
                </a:lnTo>
                <a:lnTo>
                  <a:pt x="420" y="636"/>
                </a:lnTo>
                <a:lnTo>
                  <a:pt x="464" y="618"/>
                </a:lnTo>
                <a:lnTo>
                  <a:pt x="506" y="598"/>
                </a:lnTo>
                <a:lnTo>
                  <a:pt x="546" y="578"/>
                </a:lnTo>
                <a:lnTo>
                  <a:pt x="584" y="556"/>
                </a:lnTo>
                <a:lnTo>
                  <a:pt x="620" y="534"/>
                </a:lnTo>
                <a:lnTo>
                  <a:pt x="656" y="512"/>
                </a:lnTo>
                <a:lnTo>
                  <a:pt x="690" y="488"/>
                </a:lnTo>
                <a:lnTo>
                  <a:pt x="724" y="464"/>
                </a:lnTo>
                <a:lnTo>
                  <a:pt x="786" y="416"/>
                </a:lnTo>
                <a:lnTo>
                  <a:pt x="844" y="364"/>
                </a:lnTo>
                <a:lnTo>
                  <a:pt x="902" y="310"/>
                </a:lnTo>
                <a:lnTo>
                  <a:pt x="954" y="252"/>
                </a:lnTo>
                <a:lnTo>
                  <a:pt x="1008" y="194"/>
                </a:lnTo>
                <a:lnTo>
                  <a:pt x="1058" y="134"/>
                </a:lnTo>
                <a:lnTo>
                  <a:pt x="1140" y="0"/>
                </a:lnTo>
              </a:path>
            </a:pathLst>
          </a:custGeom>
          <a:noFill/>
          <a:ln w="38100" cmpd="sng">
            <a:solidFill>
              <a:srgbClr val="66FF66">
                <a:alpha val="70000"/>
              </a:srgbClr>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24037" name="Freeform 5"/>
          <p:cNvSpPr>
            <a:spLocks/>
          </p:cNvSpPr>
          <p:nvPr/>
        </p:nvSpPr>
        <p:spPr bwMode="auto">
          <a:xfrm>
            <a:off x="2049463" y="2886075"/>
            <a:ext cx="5248275" cy="1889125"/>
          </a:xfrm>
          <a:custGeom>
            <a:avLst/>
            <a:gdLst/>
            <a:ahLst/>
            <a:cxnLst>
              <a:cxn ang="0">
                <a:pos x="0" y="678"/>
              </a:cxn>
              <a:cxn ang="0">
                <a:pos x="0" y="678"/>
              </a:cxn>
              <a:cxn ang="0">
                <a:pos x="64" y="674"/>
              </a:cxn>
              <a:cxn ang="0">
                <a:pos x="140" y="668"/>
              </a:cxn>
              <a:cxn ang="0">
                <a:pos x="226" y="656"/>
              </a:cxn>
              <a:cxn ang="0">
                <a:pos x="320" y="640"/>
              </a:cxn>
              <a:cxn ang="0">
                <a:pos x="422" y="618"/>
              </a:cxn>
              <a:cxn ang="0">
                <a:pos x="530" y="590"/>
              </a:cxn>
              <a:cxn ang="0">
                <a:pos x="640" y="558"/>
              </a:cxn>
              <a:cxn ang="0">
                <a:pos x="696" y="540"/>
              </a:cxn>
              <a:cxn ang="0">
                <a:pos x="752" y="520"/>
              </a:cxn>
              <a:cxn ang="0">
                <a:pos x="808" y="498"/>
              </a:cxn>
              <a:cxn ang="0">
                <a:pos x="864" y="476"/>
              </a:cxn>
              <a:cxn ang="0">
                <a:pos x="920" y="452"/>
              </a:cxn>
              <a:cxn ang="0">
                <a:pos x="974" y="426"/>
              </a:cxn>
              <a:cxn ang="0">
                <a:pos x="1030" y="400"/>
              </a:cxn>
              <a:cxn ang="0">
                <a:pos x="1082" y="370"/>
              </a:cxn>
              <a:cxn ang="0">
                <a:pos x="1134" y="340"/>
              </a:cxn>
              <a:cxn ang="0">
                <a:pos x="1186" y="310"/>
              </a:cxn>
              <a:cxn ang="0">
                <a:pos x="1234" y="276"/>
              </a:cxn>
              <a:cxn ang="0">
                <a:pos x="1282" y="242"/>
              </a:cxn>
              <a:cxn ang="0">
                <a:pos x="1326" y="206"/>
              </a:cxn>
              <a:cxn ang="0">
                <a:pos x="1368" y="168"/>
              </a:cxn>
              <a:cxn ang="0">
                <a:pos x="1410" y="128"/>
              </a:cxn>
              <a:cxn ang="0">
                <a:pos x="1446" y="86"/>
              </a:cxn>
              <a:cxn ang="0">
                <a:pos x="1482" y="44"/>
              </a:cxn>
              <a:cxn ang="0">
                <a:pos x="1512" y="0"/>
              </a:cxn>
            </a:cxnLst>
            <a:rect l="0" t="0" r="r" b="b"/>
            <a:pathLst>
              <a:path w="1512" h="678">
                <a:moveTo>
                  <a:pt x="0" y="678"/>
                </a:moveTo>
                <a:lnTo>
                  <a:pt x="0" y="678"/>
                </a:lnTo>
                <a:lnTo>
                  <a:pt x="64" y="674"/>
                </a:lnTo>
                <a:lnTo>
                  <a:pt x="140" y="668"/>
                </a:lnTo>
                <a:lnTo>
                  <a:pt x="226" y="656"/>
                </a:lnTo>
                <a:lnTo>
                  <a:pt x="320" y="640"/>
                </a:lnTo>
                <a:lnTo>
                  <a:pt x="422" y="618"/>
                </a:lnTo>
                <a:lnTo>
                  <a:pt x="530" y="590"/>
                </a:lnTo>
                <a:lnTo>
                  <a:pt x="640" y="558"/>
                </a:lnTo>
                <a:lnTo>
                  <a:pt x="696" y="540"/>
                </a:lnTo>
                <a:lnTo>
                  <a:pt x="752" y="520"/>
                </a:lnTo>
                <a:lnTo>
                  <a:pt x="808" y="498"/>
                </a:lnTo>
                <a:lnTo>
                  <a:pt x="864" y="476"/>
                </a:lnTo>
                <a:lnTo>
                  <a:pt x="920" y="452"/>
                </a:lnTo>
                <a:lnTo>
                  <a:pt x="974" y="426"/>
                </a:lnTo>
                <a:lnTo>
                  <a:pt x="1030" y="400"/>
                </a:lnTo>
                <a:lnTo>
                  <a:pt x="1082" y="370"/>
                </a:lnTo>
                <a:lnTo>
                  <a:pt x="1134" y="340"/>
                </a:lnTo>
                <a:lnTo>
                  <a:pt x="1186" y="310"/>
                </a:lnTo>
                <a:lnTo>
                  <a:pt x="1234" y="276"/>
                </a:lnTo>
                <a:lnTo>
                  <a:pt x="1282" y="242"/>
                </a:lnTo>
                <a:lnTo>
                  <a:pt x="1326" y="206"/>
                </a:lnTo>
                <a:lnTo>
                  <a:pt x="1368" y="168"/>
                </a:lnTo>
                <a:lnTo>
                  <a:pt x="1410" y="128"/>
                </a:lnTo>
                <a:lnTo>
                  <a:pt x="1446" y="86"/>
                </a:lnTo>
                <a:lnTo>
                  <a:pt x="1482" y="44"/>
                </a:lnTo>
                <a:lnTo>
                  <a:pt x="1512" y="0"/>
                </a:lnTo>
              </a:path>
            </a:pathLst>
          </a:custGeom>
          <a:noFill/>
          <a:ln w="38100" cmpd="sng">
            <a:solidFill>
              <a:srgbClr val="FF3300">
                <a:alpha val="70000"/>
              </a:srgbClr>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24038" name="Freeform 6"/>
          <p:cNvSpPr>
            <a:spLocks/>
          </p:cNvSpPr>
          <p:nvPr/>
        </p:nvSpPr>
        <p:spPr bwMode="auto">
          <a:xfrm>
            <a:off x="2035175" y="4108450"/>
            <a:ext cx="5262563" cy="768350"/>
          </a:xfrm>
          <a:custGeom>
            <a:avLst/>
            <a:gdLst/>
            <a:ahLst/>
            <a:cxnLst>
              <a:cxn ang="0">
                <a:pos x="0" y="276"/>
              </a:cxn>
              <a:cxn ang="0">
                <a:pos x="0" y="276"/>
              </a:cxn>
              <a:cxn ang="0">
                <a:pos x="188" y="260"/>
              </a:cxn>
              <a:cxn ang="0">
                <a:pos x="386" y="242"/>
              </a:cxn>
              <a:cxn ang="0">
                <a:pos x="588" y="218"/>
              </a:cxn>
              <a:cxn ang="0">
                <a:pos x="690" y="206"/>
              </a:cxn>
              <a:cxn ang="0">
                <a:pos x="792" y="190"/>
              </a:cxn>
              <a:cxn ang="0">
                <a:pos x="894" y="174"/>
              </a:cxn>
              <a:cxn ang="0">
                <a:pos x="992" y="156"/>
              </a:cxn>
              <a:cxn ang="0">
                <a:pos x="1090" y="136"/>
              </a:cxn>
              <a:cxn ang="0">
                <a:pos x="1184" y="114"/>
              </a:cxn>
              <a:cxn ang="0">
                <a:pos x="1274" y="88"/>
              </a:cxn>
              <a:cxn ang="0">
                <a:pos x="1360" y="62"/>
              </a:cxn>
              <a:cxn ang="0">
                <a:pos x="1440" y="32"/>
              </a:cxn>
              <a:cxn ang="0">
                <a:pos x="1480" y="16"/>
              </a:cxn>
              <a:cxn ang="0">
                <a:pos x="1516" y="0"/>
              </a:cxn>
            </a:cxnLst>
            <a:rect l="0" t="0" r="r" b="b"/>
            <a:pathLst>
              <a:path w="1516" h="276">
                <a:moveTo>
                  <a:pt x="0" y="276"/>
                </a:moveTo>
                <a:lnTo>
                  <a:pt x="0" y="276"/>
                </a:lnTo>
                <a:lnTo>
                  <a:pt x="188" y="260"/>
                </a:lnTo>
                <a:lnTo>
                  <a:pt x="386" y="242"/>
                </a:lnTo>
                <a:lnTo>
                  <a:pt x="588" y="218"/>
                </a:lnTo>
                <a:lnTo>
                  <a:pt x="690" y="206"/>
                </a:lnTo>
                <a:lnTo>
                  <a:pt x="792" y="190"/>
                </a:lnTo>
                <a:lnTo>
                  <a:pt x="894" y="174"/>
                </a:lnTo>
                <a:lnTo>
                  <a:pt x="992" y="156"/>
                </a:lnTo>
                <a:lnTo>
                  <a:pt x="1090" y="136"/>
                </a:lnTo>
                <a:lnTo>
                  <a:pt x="1184" y="114"/>
                </a:lnTo>
                <a:lnTo>
                  <a:pt x="1274" y="88"/>
                </a:lnTo>
                <a:lnTo>
                  <a:pt x="1360" y="62"/>
                </a:lnTo>
                <a:lnTo>
                  <a:pt x="1440" y="32"/>
                </a:lnTo>
                <a:lnTo>
                  <a:pt x="1480" y="16"/>
                </a:lnTo>
                <a:lnTo>
                  <a:pt x="1516" y="0"/>
                </a:lnTo>
              </a:path>
            </a:pathLst>
          </a:custGeom>
          <a:noFill/>
          <a:ln w="38100" cmpd="sng">
            <a:solidFill>
              <a:srgbClr val="66CCFF">
                <a:alpha val="70000"/>
              </a:srgbClr>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24039" name="Freeform 7"/>
          <p:cNvSpPr>
            <a:spLocks/>
          </p:cNvSpPr>
          <p:nvPr/>
        </p:nvSpPr>
        <p:spPr bwMode="auto">
          <a:xfrm>
            <a:off x="2028825" y="4654550"/>
            <a:ext cx="5268913" cy="285750"/>
          </a:xfrm>
          <a:custGeom>
            <a:avLst/>
            <a:gdLst/>
            <a:ahLst/>
            <a:cxnLst>
              <a:cxn ang="0">
                <a:pos x="0" y="102"/>
              </a:cxn>
              <a:cxn ang="0">
                <a:pos x="0" y="102"/>
              </a:cxn>
              <a:cxn ang="0">
                <a:pos x="294" y="86"/>
              </a:cxn>
              <a:cxn ang="0">
                <a:pos x="706" y="62"/>
              </a:cxn>
              <a:cxn ang="0">
                <a:pos x="928" y="48"/>
              </a:cxn>
              <a:cxn ang="0">
                <a:pos x="1146" y="34"/>
              </a:cxn>
              <a:cxn ang="0">
                <a:pos x="1346" y="18"/>
              </a:cxn>
              <a:cxn ang="0">
                <a:pos x="1518" y="0"/>
              </a:cxn>
            </a:cxnLst>
            <a:rect l="0" t="0" r="r" b="b"/>
            <a:pathLst>
              <a:path w="1518" h="102">
                <a:moveTo>
                  <a:pt x="0" y="102"/>
                </a:moveTo>
                <a:lnTo>
                  <a:pt x="0" y="102"/>
                </a:lnTo>
                <a:lnTo>
                  <a:pt x="294" y="86"/>
                </a:lnTo>
                <a:lnTo>
                  <a:pt x="706" y="62"/>
                </a:lnTo>
                <a:lnTo>
                  <a:pt x="928" y="48"/>
                </a:lnTo>
                <a:lnTo>
                  <a:pt x="1146" y="34"/>
                </a:lnTo>
                <a:lnTo>
                  <a:pt x="1346" y="18"/>
                </a:lnTo>
                <a:lnTo>
                  <a:pt x="1518" y="0"/>
                </a:lnTo>
              </a:path>
            </a:pathLst>
          </a:custGeom>
          <a:noFill/>
          <a:ln w="38100" cmpd="sng">
            <a:solidFill>
              <a:srgbClr val="FFFF00">
                <a:alpha val="70000"/>
              </a:srgbClr>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24040" name="Freeform 8"/>
          <p:cNvSpPr>
            <a:spLocks/>
          </p:cNvSpPr>
          <p:nvPr/>
        </p:nvSpPr>
        <p:spPr bwMode="auto">
          <a:xfrm>
            <a:off x="1741488" y="2501900"/>
            <a:ext cx="79375" cy="2543175"/>
          </a:xfrm>
          <a:custGeom>
            <a:avLst/>
            <a:gdLst/>
            <a:ahLst/>
            <a:cxnLst>
              <a:cxn ang="0">
                <a:pos x="0" y="0"/>
              </a:cxn>
              <a:cxn ang="0">
                <a:pos x="22" y="0"/>
              </a:cxn>
              <a:cxn ang="0">
                <a:pos x="22" y="912"/>
              </a:cxn>
              <a:cxn ang="0">
                <a:pos x="0" y="912"/>
              </a:cxn>
            </a:cxnLst>
            <a:rect l="0" t="0" r="r" b="b"/>
            <a:pathLst>
              <a:path w="22" h="912">
                <a:moveTo>
                  <a:pt x="0" y="0"/>
                </a:moveTo>
                <a:lnTo>
                  <a:pt x="22" y="0"/>
                </a:lnTo>
                <a:lnTo>
                  <a:pt x="22" y="912"/>
                </a:lnTo>
                <a:lnTo>
                  <a:pt x="0" y="912"/>
                </a:lnTo>
              </a:path>
            </a:pathLst>
          </a:custGeom>
          <a:noFill/>
          <a:ln w="19050" cmpd="sng">
            <a:solidFill>
              <a:srgbClr val="0066FF"/>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24041" name="Line 9"/>
          <p:cNvSpPr>
            <a:spLocks noChangeShapeType="1"/>
          </p:cNvSpPr>
          <p:nvPr/>
        </p:nvSpPr>
        <p:spPr bwMode="auto">
          <a:xfrm>
            <a:off x="1741488" y="2927350"/>
            <a:ext cx="79375" cy="1588"/>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2" name="Line 10"/>
          <p:cNvSpPr>
            <a:spLocks noChangeShapeType="1"/>
          </p:cNvSpPr>
          <p:nvPr/>
        </p:nvSpPr>
        <p:spPr bwMode="auto">
          <a:xfrm>
            <a:off x="1741488" y="3348038"/>
            <a:ext cx="79375" cy="4762"/>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3" name="Line 11"/>
          <p:cNvSpPr>
            <a:spLocks noChangeShapeType="1"/>
          </p:cNvSpPr>
          <p:nvPr/>
        </p:nvSpPr>
        <p:spPr bwMode="auto">
          <a:xfrm>
            <a:off x="1741488" y="3773488"/>
            <a:ext cx="79375" cy="317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4" name="Line 12"/>
          <p:cNvSpPr>
            <a:spLocks noChangeShapeType="1"/>
          </p:cNvSpPr>
          <p:nvPr/>
        </p:nvSpPr>
        <p:spPr bwMode="auto">
          <a:xfrm>
            <a:off x="1741488" y="4197350"/>
            <a:ext cx="79375" cy="1588"/>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5" name="Line 13"/>
          <p:cNvSpPr>
            <a:spLocks noChangeShapeType="1"/>
          </p:cNvSpPr>
          <p:nvPr/>
        </p:nvSpPr>
        <p:spPr bwMode="auto">
          <a:xfrm>
            <a:off x="1741488" y="4619625"/>
            <a:ext cx="79375" cy="6350"/>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6" name="Line 14"/>
          <p:cNvSpPr>
            <a:spLocks noChangeShapeType="1"/>
          </p:cNvSpPr>
          <p:nvPr/>
        </p:nvSpPr>
        <p:spPr bwMode="auto">
          <a:xfrm flipV="1">
            <a:off x="2679700" y="5083175"/>
            <a:ext cx="4763" cy="6032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7" name="Line 15"/>
          <p:cNvSpPr>
            <a:spLocks noChangeShapeType="1"/>
          </p:cNvSpPr>
          <p:nvPr/>
        </p:nvSpPr>
        <p:spPr bwMode="auto">
          <a:xfrm flipV="1">
            <a:off x="3346450" y="5083175"/>
            <a:ext cx="3175" cy="6032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8" name="Line 16"/>
          <p:cNvSpPr>
            <a:spLocks noChangeShapeType="1"/>
          </p:cNvSpPr>
          <p:nvPr/>
        </p:nvSpPr>
        <p:spPr bwMode="auto">
          <a:xfrm flipV="1">
            <a:off x="4005263" y="5083175"/>
            <a:ext cx="4762" cy="6032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49" name="Line 17"/>
          <p:cNvSpPr>
            <a:spLocks noChangeShapeType="1"/>
          </p:cNvSpPr>
          <p:nvPr/>
        </p:nvSpPr>
        <p:spPr bwMode="auto">
          <a:xfrm flipV="1">
            <a:off x="4672013" y="5083175"/>
            <a:ext cx="3175" cy="6032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50" name="Line 18"/>
          <p:cNvSpPr>
            <a:spLocks noChangeShapeType="1"/>
          </p:cNvSpPr>
          <p:nvPr/>
        </p:nvSpPr>
        <p:spPr bwMode="auto">
          <a:xfrm flipV="1">
            <a:off x="5334000" y="5083175"/>
            <a:ext cx="1588" cy="6032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51" name="Line 19"/>
          <p:cNvSpPr>
            <a:spLocks noChangeShapeType="1"/>
          </p:cNvSpPr>
          <p:nvPr/>
        </p:nvSpPr>
        <p:spPr bwMode="auto">
          <a:xfrm flipV="1">
            <a:off x="5997575" y="5083175"/>
            <a:ext cx="6350" cy="6032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52" name="Line 20"/>
          <p:cNvSpPr>
            <a:spLocks noChangeShapeType="1"/>
          </p:cNvSpPr>
          <p:nvPr/>
        </p:nvSpPr>
        <p:spPr bwMode="auto">
          <a:xfrm flipV="1">
            <a:off x="6664325" y="5083175"/>
            <a:ext cx="3175" cy="60325"/>
          </a:xfrm>
          <a:prstGeom prst="line">
            <a:avLst/>
          </a:prstGeom>
          <a:noFill/>
          <a:ln w="19050">
            <a:solidFill>
              <a:srgbClr val="000000"/>
            </a:solidFill>
            <a:round/>
            <a:headEnd/>
            <a:tailEnd/>
          </a:ln>
        </p:spPr>
        <p:txBody>
          <a:bodyPr/>
          <a:lstStyle/>
          <a:p>
            <a:endParaRPr lang="en-ZA">
              <a:effectLst>
                <a:outerShdw blurRad="38100" dist="38100" dir="2700000" algn="tl">
                  <a:srgbClr val="000000">
                    <a:alpha val="43137"/>
                  </a:srgbClr>
                </a:outerShdw>
              </a:effectLst>
            </a:endParaRPr>
          </a:p>
        </p:txBody>
      </p:sp>
      <p:sp>
        <p:nvSpPr>
          <p:cNvPr id="1324053" name="Freeform 21"/>
          <p:cNvSpPr>
            <a:spLocks/>
          </p:cNvSpPr>
          <p:nvPr/>
        </p:nvSpPr>
        <p:spPr bwMode="auto">
          <a:xfrm>
            <a:off x="2020888" y="5083175"/>
            <a:ext cx="5302250" cy="60325"/>
          </a:xfrm>
          <a:custGeom>
            <a:avLst/>
            <a:gdLst/>
            <a:ahLst/>
            <a:cxnLst>
              <a:cxn ang="0">
                <a:pos x="0" y="22"/>
              </a:cxn>
              <a:cxn ang="0">
                <a:pos x="0" y="0"/>
              </a:cxn>
              <a:cxn ang="0">
                <a:pos x="1528" y="0"/>
              </a:cxn>
              <a:cxn ang="0">
                <a:pos x="1528" y="22"/>
              </a:cxn>
            </a:cxnLst>
            <a:rect l="0" t="0" r="r" b="b"/>
            <a:pathLst>
              <a:path w="1528" h="22">
                <a:moveTo>
                  <a:pt x="0" y="22"/>
                </a:moveTo>
                <a:lnTo>
                  <a:pt x="0" y="0"/>
                </a:lnTo>
                <a:lnTo>
                  <a:pt x="1528" y="0"/>
                </a:lnTo>
                <a:lnTo>
                  <a:pt x="1528" y="22"/>
                </a:lnTo>
              </a:path>
            </a:pathLst>
          </a:custGeom>
          <a:noFill/>
          <a:ln w="19050" cmpd="sng">
            <a:solidFill>
              <a:srgbClr val="0066FF"/>
            </a:solidFill>
            <a:prstDash val="solid"/>
            <a:round/>
            <a:headEnd/>
            <a:tailEnd/>
          </a:ln>
        </p:spPr>
        <p:txBody>
          <a:bodyPr/>
          <a:lstStyle/>
          <a:p>
            <a:endParaRPr lang="en-ZA">
              <a:effectLst>
                <a:outerShdw blurRad="38100" dist="38100" dir="2700000" algn="tl">
                  <a:srgbClr val="000000">
                    <a:alpha val="43137"/>
                  </a:srgbClr>
                </a:outerShdw>
              </a:effectLst>
            </a:endParaRPr>
          </a:p>
        </p:txBody>
      </p:sp>
      <p:sp>
        <p:nvSpPr>
          <p:cNvPr id="1324054" name="Text Box 22"/>
          <p:cNvSpPr txBox="1">
            <a:spLocks noChangeArrowheads="1"/>
          </p:cNvSpPr>
          <p:nvPr/>
        </p:nvSpPr>
        <p:spPr bwMode="auto">
          <a:xfrm>
            <a:off x="1285875" y="2308225"/>
            <a:ext cx="441325"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24</a:t>
            </a:r>
          </a:p>
        </p:txBody>
      </p:sp>
      <p:sp>
        <p:nvSpPr>
          <p:cNvPr id="1324055" name="Text Box 23"/>
          <p:cNvSpPr txBox="1">
            <a:spLocks noChangeArrowheads="1"/>
          </p:cNvSpPr>
          <p:nvPr/>
        </p:nvSpPr>
        <p:spPr bwMode="auto">
          <a:xfrm>
            <a:off x="1285875" y="2730500"/>
            <a:ext cx="444352" cy="338554"/>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20</a:t>
            </a:r>
          </a:p>
        </p:txBody>
      </p:sp>
      <p:sp>
        <p:nvSpPr>
          <p:cNvPr id="1324056" name="Text Box 24"/>
          <p:cNvSpPr txBox="1">
            <a:spLocks noChangeArrowheads="1"/>
          </p:cNvSpPr>
          <p:nvPr/>
        </p:nvSpPr>
        <p:spPr bwMode="auto">
          <a:xfrm>
            <a:off x="1285875" y="3155950"/>
            <a:ext cx="441325"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16</a:t>
            </a:r>
          </a:p>
        </p:txBody>
      </p:sp>
      <p:sp>
        <p:nvSpPr>
          <p:cNvPr id="1324057" name="Text Box 25"/>
          <p:cNvSpPr txBox="1">
            <a:spLocks noChangeArrowheads="1"/>
          </p:cNvSpPr>
          <p:nvPr/>
        </p:nvSpPr>
        <p:spPr bwMode="auto">
          <a:xfrm>
            <a:off x="1285875" y="3579813"/>
            <a:ext cx="441325" cy="338137"/>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12</a:t>
            </a:r>
          </a:p>
        </p:txBody>
      </p:sp>
      <p:sp>
        <p:nvSpPr>
          <p:cNvPr id="1324058" name="Text Box 26"/>
          <p:cNvSpPr txBox="1">
            <a:spLocks noChangeArrowheads="1"/>
          </p:cNvSpPr>
          <p:nvPr/>
        </p:nvSpPr>
        <p:spPr bwMode="auto">
          <a:xfrm>
            <a:off x="1335088" y="4003675"/>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8</a:t>
            </a:r>
          </a:p>
        </p:txBody>
      </p:sp>
      <p:sp>
        <p:nvSpPr>
          <p:cNvPr id="1324059" name="Text Box 27"/>
          <p:cNvSpPr txBox="1">
            <a:spLocks noChangeArrowheads="1"/>
          </p:cNvSpPr>
          <p:nvPr/>
        </p:nvSpPr>
        <p:spPr bwMode="auto">
          <a:xfrm>
            <a:off x="1335088" y="4427538"/>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4</a:t>
            </a:r>
          </a:p>
        </p:txBody>
      </p:sp>
      <p:sp>
        <p:nvSpPr>
          <p:cNvPr id="1324060" name="Text Box 28"/>
          <p:cNvSpPr txBox="1">
            <a:spLocks noChangeArrowheads="1"/>
          </p:cNvSpPr>
          <p:nvPr/>
        </p:nvSpPr>
        <p:spPr bwMode="auto">
          <a:xfrm>
            <a:off x="1335088" y="4852988"/>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0</a:t>
            </a:r>
          </a:p>
        </p:txBody>
      </p:sp>
      <p:sp>
        <p:nvSpPr>
          <p:cNvPr id="1324061" name="Text Box 29"/>
          <p:cNvSpPr txBox="1">
            <a:spLocks noChangeArrowheads="1"/>
          </p:cNvSpPr>
          <p:nvPr/>
        </p:nvSpPr>
        <p:spPr bwMode="auto">
          <a:xfrm>
            <a:off x="1892300" y="5159375"/>
            <a:ext cx="312738"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1</a:t>
            </a:r>
          </a:p>
        </p:txBody>
      </p:sp>
      <p:sp>
        <p:nvSpPr>
          <p:cNvPr id="1324062" name="Text Box 30"/>
          <p:cNvSpPr txBox="1">
            <a:spLocks noChangeArrowheads="1"/>
          </p:cNvSpPr>
          <p:nvPr/>
        </p:nvSpPr>
        <p:spPr bwMode="auto">
          <a:xfrm>
            <a:off x="2555875" y="5159375"/>
            <a:ext cx="312738"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2</a:t>
            </a:r>
          </a:p>
        </p:txBody>
      </p:sp>
      <p:sp>
        <p:nvSpPr>
          <p:cNvPr id="1324063" name="Text Box 31"/>
          <p:cNvSpPr txBox="1">
            <a:spLocks noChangeArrowheads="1"/>
          </p:cNvSpPr>
          <p:nvPr/>
        </p:nvSpPr>
        <p:spPr bwMode="auto">
          <a:xfrm>
            <a:off x="3217863" y="5159375"/>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3</a:t>
            </a:r>
          </a:p>
        </p:txBody>
      </p:sp>
      <p:sp>
        <p:nvSpPr>
          <p:cNvPr id="1324064" name="Text Box 32"/>
          <p:cNvSpPr txBox="1">
            <a:spLocks noChangeArrowheads="1"/>
          </p:cNvSpPr>
          <p:nvPr/>
        </p:nvSpPr>
        <p:spPr bwMode="auto">
          <a:xfrm>
            <a:off x="3881438" y="5159375"/>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4</a:t>
            </a:r>
          </a:p>
        </p:txBody>
      </p:sp>
      <p:sp>
        <p:nvSpPr>
          <p:cNvPr id="1324065" name="Text Box 33"/>
          <p:cNvSpPr txBox="1">
            <a:spLocks noChangeArrowheads="1"/>
          </p:cNvSpPr>
          <p:nvPr/>
        </p:nvSpPr>
        <p:spPr bwMode="auto">
          <a:xfrm>
            <a:off x="4548188" y="5159375"/>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5</a:t>
            </a:r>
          </a:p>
        </p:txBody>
      </p:sp>
      <p:sp>
        <p:nvSpPr>
          <p:cNvPr id="1324066" name="Text Box 34"/>
          <p:cNvSpPr txBox="1">
            <a:spLocks noChangeArrowheads="1"/>
          </p:cNvSpPr>
          <p:nvPr/>
        </p:nvSpPr>
        <p:spPr bwMode="auto">
          <a:xfrm>
            <a:off x="5210175" y="5159375"/>
            <a:ext cx="312738"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6</a:t>
            </a:r>
          </a:p>
        </p:txBody>
      </p:sp>
      <p:sp>
        <p:nvSpPr>
          <p:cNvPr id="1324067" name="Text Box 35"/>
          <p:cNvSpPr txBox="1">
            <a:spLocks noChangeArrowheads="1"/>
          </p:cNvSpPr>
          <p:nvPr/>
        </p:nvSpPr>
        <p:spPr bwMode="auto">
          <a:xfrm>
            <a:off x="5875338" y="5159375"/>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7</a:t>
            </a:r>
          </a:p>
        </p:txBody>
      </p:sp>
      <p:sp>
        <p:nvSpPr>
          <p:cNvPr id="1324068" name="Text Box 36"/>
          <p:cNvSpPr txBox="1">
            <a:spLocks noChangeArrowheads="1"/>
          </p:cNvSpPr>
          <p:nvPr/>
        </p:nvSpPr>
        <p:spPr bwMode="auto">
          <a:xfrm>
            <a:off x="6535738" y="5159375"/>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8</a:t>
            </a:r>
          </a:p>
        </p:txBody>
      </p:sp>
      <p:sp>
        <p:nvSpPr>
          <p:cNvPr id="1324069" name="Text Box 37"/>
          <p:cNvSpPr txBox="1">
            <a:spLocks noChangeArrowheads="1"/>
          </p:cNvSpPr>
          <p:nvPr/>
        </p:nvSpPr>
        <p:spPr bwMode="auto">
          <a:xfrm>
            <a:off x="7202488" y="5159375"/>
            <a:ext cx="312737" cy="336550"/>
          </a:xfrm>
          <a:prstGeom prst="rect">
            <a:avLst/>
          </a:prstGeom>
          <a:noFill/>
          <a:ln w="9525">
            <a:noFill/>
            <a:miter lim="800000"/>
            <a:headEnd/>
            <a:tailEnd/>
          </a:ln>
          <a:effectLst/>
        </p:spPr>
        <p:txBody>
          <a:bodyPr wrap="none">
            <a:spAutoFit/>
          </a:bodyPr>
          <a:lstStyle/>
          <a:p>
            <a:r>
              <a:rPr lang="en-GB">
                <a:solidFill>
                  <a:schemeClr val="tx2"/>
                </a:solidFill>
                <a:effectLst>
                  <a:outerShdw blurRad="38100" dist="38100" dir="2700000" algn="tl">
                    <a:srgbClr val="000000">
                      <a:alpha val="43137"/>
                    </a:srgbClr>
                  </a:outerShdw>
                </a:effectLst>
                <a:latin typeface="Verdana" pitchFamily="34" charset="0"/>
              </a:rPr>
              <a:t>9</a:t>
            </a:r>
          </a:p>
        </p:txBody>
      </p:sp>
      <p:sp>
        <p:nvSpPr>
          <p:cNvPr id="1324070" name="Text Box 38"/>
          <p:cNvSpPr txBox="1">
            <a:spLocks noChangeArrowheads="1"/>
          </p:cNvSpPr>
          <p:nvPr/>
        </p:nvSpPr>
        <p:spPr bwMode="auto">
          <a:xfrm>
            <a:off x="3348038" y="2011363"/>
            <a:ext cx="2378075" cy="336550"/>
          </a:xfrm>
          <a:prstGeom prst="rect">
            <a:avLst/>
          </a:prstGeom>
          <a:noFill/>
          <a:ln w="9525">
            <a:noFill/>
            <a:miter lim="800000"/>
            <a:headEnd/>
            <a:tailEnd/>
          </a:ln>
          <a:effectLst/>
        </p:spPr>
        <p:txBody>
          <a:bodyPr wrap="none">
            <a:spAutoFit/>
          </a:bodyPr>
          <a:lstStyle/>
          <a:p>
            <a:r>
              <a:rPr lang="en-GB" b="1">
                <a:solidFill>
                  <a:schemeClr val="tx2"/>
                </a:solidFill>
                <a:effectLst>
                  <a:outerShdw blurRad="38100" dist="38100" dir="2700000" algn="tl">
                    <a:srgbClr val="000000">
                      <a:alpha val="43137"/>
                    </a:srgbClr>
                  </a:outerShdw>
                </a:effectLst>
                <a:latin typeface="Verdana" pitchFamily="34" charset="0"/>
              </a:rPr>
              <a:t>Mean HbA</a:t>
            </a:r>
            <a:r>
              <a:rPr lang="en-GB" b="1" baseline="-25000">
                <a:solidFill>
                  <a:schemeClr val="tx2"/>
                </a:solidFill>
                <a:effectLst>
                  <a:outerShdw blurRad="38100" dist="38100" dir="2700000" algn="tl">
                    <a:srgbClr val="000000">
                      <a:alpha val="43137"/>
                    </a:srgbClr>
                  </a:outerShdw>
                </a:effectLst>
                <a:latin typeface="Verdana" pitchFamily="34" charset="0"/>
              </a:rPr>
              <a:t>1c</a:t>
            </a:r>
            <a:r>
              <a:rPr lang="en-GB" b="1">
                <a:solidFill>
                  <a:schemeClr val="tx2"/>
                </a:solidFill>
                <a:effectLst>
                  <a:outerShdw blurRad="38100" dist="38100" dir="2700000" algn="tl">
                    <a:srgbClr val="000000">
                      <a:alpha val="43137"/>
                    </a:srgbClr>
                  </a:outerShdw>
                </a:effectLst>
                <a:latin typeface="Verdana" pitchFamily="34" charset="0"/>
              </a:rPr>
              <a:t> = 11%</a:t>
            </a:r>
          </a:p>
        </p:txBody>
      </p:sp>
      <p:sp>
        <p:nvSpPr>
          <p:cNvPr id="1324071" name="Text Box 39"/>
          <p:cNvSpPr txBox="1">
            <a:spLocks noChangeArrowheads="1"/>
          </p:cNvSpPr>
          <p:nvPr/>
        </p:nvSpPr>
        <p:spPr bwMode="auto">
          <a:xfrm>
            <a:off x="5843588" y="2246313"/>
            <a:ext cx="731837" cy="336550"/>
          </a:xfrm>
          <a:prstGeom prst="rect">
            <a:avLst/>
          </a:prstGeom>
          <a:noFill/>
          <a:ln w="9525">
            <a:noFill/>
            <a:miter lim="800000"/>
            <a:headEnd/>
            <a:tailEnd/>
          </a:ln>
          <a:effectLst/>
        </p:spPr>
        <p:txBody>
          <a:bodyPr wrap="none">
            <a:spAutoFit/>
          </a:bodyPr>
          <a:lstStyle/>
          <a:p>
            <a:r>
              <a:rPr lang="en-GB" b="1">
                <a:solidFill>
                  <a:schemeClr val="tx2"/>
                </a:solidFill>
                <a:effectLst>
                  <a:outerShdw blurRad="38100" dist="38100" dir="2700000" algn="tl">
                    <a:srgbClr val="000000">
                      <a:alpha val="43137"/>
                    </a:srgbClr>
                  </a:outerShdw>
                </a:effectLst>
                <a:latin typeface="Verdana" pitchFamily="34" charset="0"/>
              </a:rPr>
              <a:t>10%</a:t>
            </a:r>
          </a:p>
        </p:txBody>
      </p:sp>
      <p:sp>
        <p:nvSpPr>
          <p:cNvPr id="1324072" name="Text Box 40"/>
          <p:cNvSpPr txBox="1">
            <a:spLocks noChangeArrowheads="1"/>
          </p:cNvSpPr>
          <p:nvPr/>
        </p:nvSpPr>
        <p:spPr bwMode="auto">
          <a:xfrm>
            <a:off x="7210425" y="2613025"/>
            <a:ext cx="587375" cy="336550"/>
          </a:xfrm>
          <a:prstGeom prst="rect">
            <a:avLst/>
          </a:prstGeom>
          <a:noFill/>
          <a:ln w="9525">
            <a:noFill/>
            <a:miter lim="800000"/>
            <a:headEnd/>
            <a:tailEnd/>
          </a:ln>
          <a:effectLst/>
        </p:spPr>
        <p:txBody>
          <a:bodyPr wrap="none">
            <a:spAutoFit/>
          </a:bodyPr>
          <a:lstStyle/>
          <a:p>
            <a:r>
              <a:rPr lang="en-GB" b="1">
                <a:solidFill>
                  <a:schemeClr val="tx2"/>
                </a:solidFill>
                <a:effectLst>
                  <a:outerShdw blurRad="38100" dist="38100" dir="2700000" algn="tl">
                    <a:srgbClr val="000000">
                      <a:alpha val="43137"/>
                    </a:srgbClr>
                  </a:outerShdw>
                </a:effectLst>
                <a:latin typeface="Verdana" pitchFamily="34" charset="0"/>
              </a:rPr>
              <a:t>9%</a:t>
            </a:r>
          </a:p>
        </p:txBody>
      </p:sp>
      <p:sp>
        <p:nvSpPr>
          <p:cNvPr id="1324073" name="Text Box 41"/>
          <p:cNvSpPr txBox="1">
            <a:spLocks noChangeArrowheads="1"/>
          </p:cNvSpPr>
          <p:nvPr/>
        </p:nvSpPr>
        <p:spPr bwMode="auto">
          <a:xfrm>
            <a:off x="7273925" y="3854450"/>
            <a:ext cx="587375" cy="336550"/>
          </a:xfrm>
          <a:prstGeom prst="rect">
            <a:avLst/>
          </a:prstGeom>
          <a:noFill/>
          <a:ln w="9525">
            <a:noFill/>
            <a:miter lim="800000"/>
            <a:headEnd/>
            <a:tailEnd/>
          </a:ln>
          <a:effectLst/>
        </p:spPr>
        <p:txBody>
          <a:bodyPr wrap="none">
            <a:spAutoFit/>
          </a:bodyPr>
          <a:lstStyle/>
          <a:p>
            <a:r>
              <a:rPr lang="en-GB" b="1">
                <a:solidFill>
                  <a:schemeClr val="tx2"/>
                </a:solidFill>
                <a:effectLst>
                  <a:outerShdw blurRad="38100" dist="38100" dir="2700000" algn="tl">
                    <a:srgbClr val="000000">
                      <a:alpha val="43137"/>
                    </a:srgbClr>
                  </a:outerShdw>
                </a:effectLst>
                <a:latin typeface="Verdana" pitchFamily="34" charset="0"/>
              </a:rPr>
              <a:t>8%</a:t>
            </a:r>
          </a:p>
        </p:txBody>
      </p:sp>
      <p:sp>
        <p:nvSpPr>
          <p:cNvPr id="1324074" name="Text Box 42"/>
          <p:cNvSpPr txBox="1">
            <a:spLocks noChangeArrowheads="1"/>
          </p:cNvSpPr>
          <p:nvPr/>
        </p:nvSpPr>
        <p:spPr bwMode="auto">
          <a:xfrm>
            <a:off x="7316788" y="4502150"/>
            <a:ext cx="587375" cy="336550"/>
          </a:xfrm>
          <a:prstGeom prst="rect">
            <a:avLst/>
          </a:prstGeom>
          <a:noFill/>
          <a:ln w="9525">
            <a:noFill/>
            <a:miter lim="800000"/>
            <a:headEnd/>
            <a:tailEnd/>
          </a:ln>
          <a:effectLst/>
        </p:spPr>
        <p:txBody>
          <a:bodyPr wrap="none">
            <a:spAutoFit/>
          </a:bodyPr>
          <a:lstStyle/>
          <a:p>
            <a:r>
              <a:rPr lang="en-GB" b="1">
                <a:solidFill>
                  <a:schemeClr val="tx2"/>
                </a:solidFill>
                <a:effectLst>
                  <a:outerShdw blurRad="38100" dist="38100" dir="2700000" algn="tl">
                    <a:srgbClr val="000000">
                      <a:alpha val="43137"/>
                    </a:srgbClr>
                  </a:outerShdw>
                </a:effectLst>
                <a:latin typeface="Verdana" pitchFamily="34" charset="0"/>
              </a:rPr>
              <a:t>7%</a:t>
            </a:r>
          </a:p>
        </p:txBody>
      </p:sp>
      <p:sp>
        <p:nvSpPr>
          <p:cNvPr id="1324075" name="Text Box 43"/>
          <p:cNvSpPr txBox="1">
            <a:spLocks noChangeArrowheads="1"/>
          </p:cNvSpPr>
          <p:nvPr/>
        </p:nvSpPr>
        <p:spPr bwMode="auto">
          <a:xfrm>
            <a:off x="3429000" y="5602288"/>
            <a:ext cx="3348038" cy="396875"/>
          </a:xfrm>
          <a:prstGeom prst="rect">
            <a:avLst/>
          </a:prstGeom>
          <a:noFill/>
          <a:ln w="9525">
            <a:noFill/>
            <a:miter lim="800000"/>
            <a:headEnd/>
            <a:tailEnd/>
          </a:ln>
          <a:effectLst/>
        </p:spPr>
        <p:txBody>
          <a:bodyPr wrap="none">
            <a:spAutoFit/>
          </a:bodyPr>
          <a:lstStyle/>
          <a:p>
            <a:r>
              <a:rPr lang="en-GB" sz="2000" b="1">
                <a:solidFill>
                  <a:schemeClr val="tx2"/>
                </a:solidFill>
                <a:effectLst>
                  <a:outerShdw blurRad="38100" dist="38100" dir="2700000" algn="tl">
                    <a:srgbClr val="000000">
                      <a:alpha val="43137"/>
                    </a:srgbClr>
                  </a:outerShdw>
                </a:effectLst>
                <a:latin typeface="Verdana" pitchFamily="34" charset="0"/>
              </a:rPr>
              <a:t>DCCT study time (y</a:t>
            </a:r>
            <a:r>
              <a:rPr lang="en-ZA" sz="2000" b="1">
                <a:solidFill>
                  <a:schemeClr val="tx2"/>
                </a:solidFill>
                <a:effectLst>
                  <a:outerShdw blurRad="38100" dist="38100" dir="2700000" algn="tl">
                    <a:srgbClr val="000000">
                      <a:alpha val="43137"/>
                    </a:srgbClr>
                  </a:outerShdw>
                </a:effectLst>
                <a:latin typeface="Verdana" pitchFamily="34" charset="0"/>
              </a:rPr>
              <a:t>rs</a:t>
            </a:r>
            <a:r>
              <a:rPr lang="en-GB" sz="2000" b="1">
                <a:solidFill>
                  <a:schemeClr val="tx2"/>
                </a:solidFill>
                <a:effectLst>
                  <a:outerShdw blurRad="38100" dist="38100" dir="2700000" algn="tl">
                    <a:srgbClr val="000000">
                      <a:alpha val="43137"/>
                    </a:srgbClr>
                  </a:outerShdw>
                </a:effectLst>
                <a:latin typeface="Verdana" pitchFamily="34" charset="0"/>
              </a:rPr>
              <a:t>)</a:t>
            </a:r>
          </a:p>
        </p:txBody>
      </p:sp>
      <p:sp>
        <p:nvSpPr>
          <p:cNvPr id="1324076" name="Text Box 44"/>
          <p:cNvSpPr txBox="1">
            <a:spLocks noChangeArrowheads="1"/>
          </p:cNvSpPr>
          <p:nvPr/>
        </p:nvSpPr>
        <p:spPr bwMode="auto">
          <a:xfrm rot="-5400000">
            <a:off x="-729455" y="3298031"/>
            <a:ext cx="3294062" cy="701675"/>
          </a:xfrm>
          <a:prstGeom prst="rect">
            <a:avLst/>
          </a:prstGeom>
          <a:noFill/>
          <a:ln w="9525">
            <a:noFill/>
            <a:miter lim="800000"/>
            <a:headEnd/>
            <a:tailEnd/>
          </a:ln>
          <a:effectLst/>
        </p:spPr>
        <p:txBody>
          <a:bodyPr wrap="none">
            <a:spAutoFit/>
          </a:bodyPr>
          <a:lstStyle/>
          <a:p>
            <a:pPr algn="ctr"/>
            <a:r>
              <a:rPr lang="en-GB" sz="2000" b="1">
                <a:solidFill>
                  <a:schemeClr val="tx2"/>
                </a:solidFill>
                <a:effectLst>
                  <a:outerShdw blurRad="38100" dist="38100" dir="2700000" algn="tl">
                    <a:srgbClr val="000000">
                      <a:alpha val="43137"/>
                    </a:srgbClr>
                  </a:outerShdw>
                </a:effectLst>
                <a:latin typeface="Verdana" pitchFamily="34" charset="0"/>
              </a:rPr>
              <a:t>Progression rate </a:t>
            </a:r>
          </a:p>
          <a:p>
            <a:pPr algn="ctr"/>
            <a:r>
              <a:rPr lang="en-GB" sz="2000" b="1">
                <a:solidFill>
                  <a:schemeClr val="tx2"/>
                </a:solidFill>
                <a:effectLst>
                  <a:outerShdw blurRad="38100" dist="38100" dir="2700000" algn="tl">
                    <a:srgbClr val="000000">
                      <a:alpha val="43137"/>
                    </a:srgbClr>
                  </a:outerShdw>
                </a:effectLst>
                <a:latin typeface="Verdana" pitchFamily="34" charset="0"/>
              </a:rPr>
              <a:t>per 100 patient-years</a:t>
            </a:r>
          </a:p>
        </p:txBody>
      </p:sp>
      <p:sp>
        <p:nvSpPr>
          <p:cNvPr id="1324077" name="Text Box 45"/>
          <p:cNvSpPr txBox="1">
            <a:spLocks noChangeArrowheads="1"/>
          </p:cNvSpPr>
          <p:nvPr/>
        </p:nvSpPr>
        <p:spPr bwMode="auto">
          <a:xfrm>
            <a:off x="1690688" y="1473200"/>
            <a:ext cx="6994525" cy="396875"/>
          </a:xfrm>
          <a:prstGeom prst="rect">
            <a:avLst/>
          </a:prstGeom>
          <a:noFill/>
          <a:ln w="9525">
            <a:noFill/>
            <a:miter lim="800000"/>
            <a:headEnd/>
            <a:tailEnd/>
          </a:ln>
          <a:effectLst/>
        </p:spPr>
        <p:txBody>
          <a:bodyPr>
            <a:spAutoFit/>
          </a:bodyPr>
          <a:lstStyle/>
          <a:p>
            <a:pPr>
              <a:spcBef>
                <a:spcPct val="50000"/>
              </a:spcBef>
            </a:pPr>
            <a:r>
              <a:rPr lang="en-GB" sz="2000" b="1" dirty="0">
                <a:solidFill>
                  <a:schemeClr val="accent3">
                    <a:lumMod val="40000"/>
                    <a:lumOff val="60000"/>
                  </a:schemeClr>
                </a:solidFill>
                <a:effectLst>
                  <a:outerShdw blurRad="38100" dist="38100" dir="2700000" algn="tl">
                    <a:srgbClr val="000000">
                      <a:alpha val="43137"/>
                    </a:srgbClr>
                  </a:outerShdw>
                </a:effectLst>
                <a:latin typeface="Verdana" pitchFamily="34" charset="0"/>
              </a:rPr>
              <a:t>Risk of retinopathy progression vs. mean HbA</a:t>
            </a:r>
            <a:r>
              <a:rPr lang="en-GB" sz="2000" b="1" baseline="-25000" dirty="0">
                <a:solidFill>
                  <a:schemeClr val="accent3">
                    <a:lumMod val="40000"/>
                    <a:lumOff val="60000"/>
                  </a:schemeClr>
                </a:solidFill>
                <a:effectLst>
                  <a:outerShdw blurRad="38100" dist="38100" dir="2700000" algn="tl">
                    <a:srgbClr val="000000">
                      <a:alpha val="43137"/>
                    </a:srgbClr>
                  </a:outerShdw>
                </a:effectLst>
                <a:latin typeface="Verdana" pitchFamily="34" charset="0"/>
              </a:rPr>
              <a:t>1c</a:t>
            </a:r>
          </a:p>
        </p:txBody>
      </p:sp>
      <p:sp>
        <p:nvSpPr>
          <p:cNvPr id="1324078" name="Rectangle 46"/>
          <p:cNvSpPr>
            <a:spLocks noChangeArrowheads="1"/>
          </p:cNvSpPr>
          <p:nvPr/>
        </p:nvSpPr>
        <p:spPr bwMode="auto">
          <a:xfrm>
            <a:off x="883789" y="228600"/>
            <a:ext cx="7467600" cy="1123950"/>
          </a:xfrm>
          <a:prstGeom prst="rect">
            <a:avLst/>
          </a:prstGeom>
          <a:solidFill>
            <a:schemeClr val="tx1"/>
          </a:solidFill>
          <a:ln w="9525">
            <a:noFill/>
            <a:miter lim="800000"/>
            <a:headEnd/>
            <a:tailEnd/>
          </a:ln>
          <a:effectLst/>
        </p:spPr>
        <p:txBody>
          <a:bodyPr anchor="ctr"/>
          <a:lstStyle/>
          <a:p>
            <a:pPr algn="ctr"/>
            <a:r>
              <a:rPr lang="en-GB"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Microvascular Complications Stratified by HbA</a:t>
            </a:r>
            <a:r>
              <a:rPr lang="en-GB" sz="3600" b="1" baseline="-25000"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1c</a:t>
            </a:r>
          </a:p>
        </p:txBody>
      </p:sp>
    </p:spTree>
  </p:cSld>
  <p:clrMapOvr>
    <a:masterClrMapping/>
  </p:clrMapOvr>
  <p:transition>
    <p:split orient="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5842" name="Text Box 2"/>
          <p:cNvSpPr txBox="1">
            <a:spLocks noChangeArrowheads="1"/>
          </p:cNvSpPr>
          <p:nvPr/>
        </p:nvSpPr>
        <p:spPr bwMode="auto">
          <a:xfrm>
            <a:off x="444500" y="1631950"/>
            <a:ext cx="3613150" cy="919482"/>
          </a:xfrm>
          <a:prstGeom prst="rect">
            <a:avLst/>
          </a:prstGeom>
          <a:noFill/>
          <a:ln w="9525">
            <a:noFill/>
            <a:miter lim="800000"/>
            <a:headEnd/>
            <a:tailEnd/>
          </a:ln>
          <a:effectLst/>
        </p:spPr>
        <p:txBody>
          <a:bodyPr tIns="137160" bIns="137160">
            <a:spAutoFit/>
          </a:bodyPr>
          <a:lstStyle/>
          <a:p>
            <a:pPr algn="ctr" eaLnBrk="0" hangingPunct="0">
              <a:lnSpc>
                <a:spcPct val="60000"/>
              </a:lnSpc>
              <a:spcBef>
                <a:spcPct val="50000"/>
              </a:spcBef>
            </a:pPr>
            <a:r>
              <a:rPr lang="en-GB" sz="2400" b="1">
                <a:solidFill>
                  <a:schemeClr val="tx2"/>
                </a:solidFill>
                <a:effectLst>
                  <a:outerShdw blurRad="38100" dist="38100" dir="2700000" algn="tl">
                    <a:srgbClr val="000000">
                      <a:alpha val="43137"/>
                    </a:srgbClr>
                  </a:outerShdw>
                </a:effectLst>
                <a:latin typeface="Arial" charset="0"/>
              </a:rPr>
              <a:t>EVERY 1% </a:t>
            </a:r>
          </a:p>
          <a:p>
            <a:pPr algn="ctr" eaLnBrk="0" hangingPunct="0">
              <a:lnSpc>
                <a:spcPct val="60000"/>
              </a:lnSpc>
              <a:spcBef>
                <a:spcPct val="50000"/>
              </a:spcBef>
            </a:pPr>
            <a:r>
              <a:rPr lang="en-GB" sz="2400" b="1">
                <a:solidFill>
                  <a:schemeClr val="tx2"/>
                </a:solidFill>
                <a:effectLst>
                  <a:outerShdw blurRad="38100" dist="38100" dir="2700000" algn="tl">
                    <a:srgbClr val="000000">
                      <a:alpha val="43137"/>
                    </a:srgbClr>
                  </a:outerShdw>
                </a:effectLst>
                <a:latin typeface="Arial" charset="0"/>
              </a:rPr>
              <a:t>REDUCTION IN HBA</a:t>
            </a:r>
            <a:r>
              <a:rPr lang="en-GB" sz="2400" b="1" baseline="-25000">
                <a:solidFill>
                  <a:schemeClr val="tx2"/>
                </a:solidFill>
                <a:effectLst>
                  <a:outerShdw blurRad="38100" dist="38100" dir="2700000" algn="tl">
                    <a:srgbClr val="000000">
                      <a:alpha val="43137"/>
                    </a:srgbClr>
                  </a:outerShdw>
                </a:effectLst>
                <a:latin typeface="Arial" charset="0"/>
              </a:rPr>
              <a:t>1C</a:t>
            </a:r>
            <a:endParaRPr lang="en-GB" sz="2400" b="1">
              <a:solidFill>
                <a:schemeClr val="tx2"/>
              </a:solidFill>
              <a:effectLst>
                <a:outerShdw blurRad="38100" dist="38100" dir="2700000" algn="tl">
                  <a:srgbClr val="000000">
                    <a:alpha val="43137"/>
                  </a:srgbClr>
                </a:outerShdw>
              </a:effectLst>
              <a:latin typeface="Arial" charset="0"/>
            </a:endParaRPr>
          </a:p>
        </p:txBody>
      </p:sp>
      <p:sp>
        <p:nvSpPr>
          <p:cNvPr id="1315843" name="Text Box 3"/>
          <p:cNvSpPr txBox="1">
            <a:spLocks noChangeArrowheads="1"/>
          </p:cNvSpPr>
          <p:nvPr/>
        </p:nvSpPr>
        <p:spPr bwMode="auto">
          <a:xfrm>
            <a:off x="5961063" y="1546225"/>
            <a:ext cx="2541587" cy="830997"/>
          </a:xfrm>
          <a:prstGeom prst="rect">
            <a:avLst/>
          </a:prstGeom>
          <a:noFill/>
          <a:ln w="9525">
            <a:noFill/>
            <a:miter lim="800000"/>
            <a:headEnd/>
            <a:tailEnd/>
          </a:ln>
          <a:effectLst/>
        </p:spPr>
        <p:txBody>
          <a:bodyPr>
            <a:spAutoFit/>
          </a:bodyPr>
          <a:lstStyle/>
          <a:p>
            <a:pPr algn="ctr" eaLnBrk="0" hangingPunct="0">
              <a:spcBef>
                <a:spcPct val="50000"/>
              </a:spcBef>
            </a:pPr>
            <a:r>
              <a:rPr lang="en-GB" sz="2400" b="1" dirty="0">
                <a:solidFill>
                  <a:schemeClr val="tx2"/>
                </a:solidFill>
                <a:effectLst>
                  <a:outerShdw blurRad="38100" dist="38100" dir="2700000" algn="tl">
                    <a:srgbClr val="000000">
                      <a:alpha val="43137"/>
                    </a:srgbClr>
                  </a:outerShdw>
                </a:effectLst>
                <a:latin typeface="Arial" charset="0"/>
              </a:rPr>
              <a:t>REDUCED RISK*</a:t>
            </a:r>
          </a:p>
        </p:txBody>
      </p:sp>
      <p:sp>
        <p:nvSpPr>
          <p:cNvPr id="1315844" name="AutoShape 4"/>
          <p:cNvSpPr>
            <a:spLocks noChangeArrowheads="1"/>
          </p:cNvSpPr>
          <p:nvPr/>
        </p:nvSpPr>
        <p:spPr bwMode="auto">
          <a:xfrm>
            <a:off x="969963" y="2489200"/>
            <a:ext cx="1446212" cy="3513138"/>
          </a:xfrm>
          <a:prstGeom prst="downArrow">
            <a:avLst>
              <a:gd name="adj1" fmla="val 65935"/>
              <a:gd name="adj2" fmla="val 60730"/>
            </a:avLst>
          </a:prstGeom>
          <a:gradFill rotWithShape="0">
            <a:gsLst>
              <a:gs pos="0">
                <a:srgbClr val="CC3399">
                  <a:gamma/>
                  <a:shade val="46275"/>
                  <a:invGamma/>
                </a:srgbClr>
              </a:gs>
              <a:gs pos="50000">
                <a:srgbClr val="CC3399"/>
              </a:gs>
              <a:gs pos="100000">
                <a:srgbClr val="CC3399">
                  <a:gamma/>
                  <a:shade val="46275"/>
                  <a:invGamma/>
                </a:srgbClr>
              </a:gs>
            </a:gsLst>
            <a:lin ang="0" scaled="1"/>
          </a:gradFill>
          <a:ln w="3175">
            <a:solidFill>
              <a:srgbClr val="C00000"/>
            </a:solidFill>
            <a:miter lim="800000"/>
            <a:headEnd/>
            <a:tailEnd/>
          </a:ln>
          <a:effectLst>
            <a:glow rad="228600">
              <a:schemeClr val="accent2">
                <a:satMod val="175000"/>
                <a:alpha val="40000"/>
              </a:schemeClr>
            </a:glow>
          </a:effectLst>
        </p:spPr>
        <p:txBody>
          <a:bodyPr wrap="none" anchor="ctr"/>
          <a:lstStyle/>
          <a:p>
            <a:pPr algn="ctr" eaLnBrk="0" hangingPunct="0"/>
            <a:r>
              <a:rPr lang="en-GB" sz="4000" b="1">
                <a:solidFill>
                  <a:srgbClr val="FFFF00"/>
                </a:solidFill>
                <a:effectLst>
                  <a:outerShdw blurRad="38100" dist="38100" dir="2700000" algn="tl">
                    <a:srgbClr val="000000">
                      <a:alpha val="43137"/>
                    </a:srgbClr>
                  </a:outerShdw>
                </a:effectLst>
                <a:latin typeface="Arial" charset="0"/>
              </a:rPr>
              <a:t>1%</a:t>
            </a:r>
          </a:p>
        </p:txBody>
      </p:sp>
      <p:sp>
        <p:nvSpPr>
          <p:cNvPr id="1315845" name="Text Box 5"/>
          <p:cNvSpPr txBox="1">
            <a:spLocks noChangeArrowheads="1"/>
          </p:cNvSpPr>
          <p:nvPr/>
        </p:nvSpPr>
        <p:spPr bwMode="auto">
          <a:xfrm>
            <a:off x="2832100" y="2581275"/>
            <a:ext cx="3344863" cy="457200"/>
          </a:xfrm>
          <a:prstGeom prst="rect">
            <a:avLst/>
          </a:prstGeom>
          <a:noFill/>
          <a:ln w="9525">
            <a:noFill/>
            <a:miter lim="800000"/>
            <a:headEnd/>
            <a:tailEnd/>
          </a:ln>
          <a:effectLst/>
        </p:spPr>
        <p:txBody>
          <a:bodyPr>
            <a:spAutoFit/>
          </a:bodyPr>
          <a:lstStyle/>
          <a:p>
            <a:pPr eaLnBrk="0" hangingPunct="0">
              <a:spcBef>
                <a:spcPct val="50000"/>
              </a:spcBef>
            </a:pPr>
            <a:r>
              <a:rPr lang="en-GB" sz="2400" b="1" dirty="0">
                <a:solidFill>
                  <a:schemeClr val="accent1">
                    <a:lumMod val="60000"/>
                    <a:lumOff val="40000"/>
                  </a:schemeClr>
                </a:solidFill>
                <a:effectLst>
                  <a:outerShdw blurRad="38100" dist="38100" dir="2700000" algn="tl">
                    <a:srgbClr val="000000">
                      <a:alpha val="43137"/>
                    </a:srgbClr>
                  </a:outerShdw>
                </a:effectLst>
                <a:latin typeface="Arial" charset="0"/>
              </a:rPr>
              <a:t>Deaths from diabetes</a:t>
            </a:r>
          </a:p>
        </p:txBody>
      </p:sp>
      <p:sp>
        <p:nvSpPr>
          <p:cNvPr id="1315846" name="Text Box 6"/>
          <p:cNvSpPr txBox="1">
            <a:spLocks noChangeArrowheads="1"/>
          </p:cNvSpPr>
          <p:nvPr/>
        </p:nvSpPr>
        <p:spPr bwMode="auto">
          <a:xfrm>
            <a:off x="2832100" y="3492500"/>
            <a:ext cx="3344863" cy="457200"/>
          </a:xfrm>
          <a:prstGeom prst="rect">
            <a:avLst/>
          </a:prstGeom>
          <a:noFill/>
          <a:ln w="9525">
            <a:noFill/>
            <a:miter lim="800000"/>
            <a:headEnd/>
            <a:tailEnd/>
          </a:ln>
          <a:effectLst/>
        </p:spPr>
        <p:txBody>
          <a:bodyPr>
            <a:spAutoFit/>
          </a:bodyPr>
          <a:lstStyle/>
          <a:p>
            <a:pPr eaLnBrk="0" hangingPunct="0">
              <a:spcBef>
                <a:spcPct val="50000"/>
              </a:spcBef>
            </a:pPr>
            <a:r>
              <a:rPr lang="en-GB" sz="2400" b="1" dirty="0">
                <a:solidFill>
                  <a:srgbClr val="FF9900"/>
                </a:solidFill>
                <a:effectLst>
                  <a:outerShdw blurRad="38100" dist="38100" dir="2700000" algn="tl">
                    <a:srgbClr val="000000">
                      <a:alpha val="43137"/>
                    </a:srgbClr>
                  </a:outerShdw>
                </a:effectLst>
                <a:latin typeface="Arial" charset="0"/>
              </a:rPr>
              <a:t>Heart attacks</a:t>
            </a:r>
          </a:p>
        </p:txBody>
      </p:sp>
      <p:sp>
        <p:nvSpPr>
          <p:cNvPr id="1315847" name="Text Box 7"/>
          <p:cNvSpPr txBox="1">
            <a:spLocks noChangeArrowheads="1"/>
          </p:cNvSpPr>
          <p:nvPr/>
        </p:nvSpPr>
        <p:spPr bwMode="auto">
          <a:xfrm>
            <a:off x="2813050" y="4252913"/>
            <a:ext cx="3255963" cy="830997"/>
          </a:xfrm>
          <a:prstGeom prst="rect">
            <a:avLst/>
          </a:prstGeom>
          <a:noFill/>
          <a:ln w="9525">
            <a:noFill/>
            <a:miter lim="800000"/>
            <a:headEnd/>
            <a:tailEnd/>
          </a:ln>
          <a:effectLst/>
        </p:spPr>
        <p:txBody>
          <a:bodyPr>
            <a:spAutoFit/>
          </a:bodyPr>
          <a:lstStyle/>
          <a:p>
            <a:pPr eaLnBrk="0" hangingPunct="0">
              <a:spcBef>
                <a:spcPct val="50000"/>
              </a:spcBef>
            </a:pPr>
            <a:r>
              <a:rPr lang="en-GB" sz="2400" b="1">
                <a:solidFill>
                  <a:srgbClr val="FF66CC"/>
                </a:solidFill>
                <a:effectLst>
                  <a:outerShdw blurRad="38100" dist="38100" dir="2700000" algn="tl">
                    <a:srgbClr val="000000">
                      <a:alpha val="43137"/>
                    </a:srgbClr>
                  </a:outerShdw>
                </a:effectLst>
                <a:latin typeface="Arial" charset="0"/>
              </a:rPr>
              <a:t>Microvascular complications</a:t>
            </a:r>
          </a:p>
        </p:txBody>
      </p:sp>
      <p:sp>
        <p:nvSpPr>
          <p:cNvPr id="1315848" name="Text Box 8"/>
          <p:cNvSpPr txBox="1">
            <a:spLocks noChangeArrowheads="1"/>
          </p:cNvSpPr>
          <p:nvPr/>
        </p:nvSpPr>
        <p:spPr bwMode="auto">
          <a:xfrm>
            <a:off x="2803525" y="5227638"/>
            <a:ext cx="4137025" cy="830997"/>
          </a:xfrm>
          <a:prstGeom prst="rect">
            <a:avLst/>
          </a:prstGeom>
          <a:noFill/>
          <a:ln w="9525">
            <a:noFill/>
            <a:miter lim="800000"/>
            <a:headEnd/>
            <a:tailEnd/>
          </a:ln>
          <a:effectLst/>
        </p:spPr>
        <p:txBody>
          <a:bodyPr>
            <a:spAutoFit/>
          </a:bodyPr>
          <a:lstStyle/>
          <a:p>
            <a:pPr eaLnBrk="0" hangingPunct="0">
              <a:spcBef>
                <a:spcPct val="50000"/>
              </a:spcBef>
            </a:pPr>
            <a:r>
              <a:rPr lang="en-GB" sz="2400" b="1" dirty="0">
                <a:solidFill>
                  <a:schemeClr val="accent4">
                    <a:lumMod val="20000"/>
                    <a:lumOff val="80000"/>
                  </a:schemeClr>
                </a:solidFill>
                <a:effectLst>
                  <a:outerShdw blurRad="38100" dist="38100" dir="2700000" algn="tl">
                    <a:srgbClr val="000000">
                      <a:alpha val="43137"/>
                    </a:srgbClr>
                  </a:outerShdw>
                </a:effectLst>
                <a:latin typeface="Arial" charset="0"/>
              </a:rPr>
              <a:t>Peripheral vascular disorders</a:t>
            </a:r>
          </a:p>
        </p:txBody>
      </p:sp>
      <p:sp>
        <p:nvSpPr>
          <p:cNvPr id="1315849" name="Text Box 9"/>
          <p:cNvSpPr txBox="1">
            <a:spLocks noChangeArrowheads="1"/>
          </p:cNvSpPr>
          <p:nvPr/>
        </p:nvSpPr>
        <p:spPr bwMode="auto">
          <a:xfrm>
            <a:off x="463550" y="6373813"/>
            <a:ext cx="3651962" cy="338554"/>
          </a:xfrm>
          <a:prstGeom prst="rect">
            <a:avLst/>
          </a:prstGeom>
          <a:noFill/>
          <a:ln w="9525">
            <a:noFill/>
            <a:miter lim="800000"/>
            <a:headEnd/>
            <a:tailEnd/>
          </a:ln>
          <a:effectLst/>
        </p:spPr>
        <p:txBody>
          <a:bodyPr wrap="none">
            <a:spAutoFit/>
          </a:bodyPr>
          <a:lstStyle/>
          <a:p>
            <a:pPr eaLnBrk="0" hangingPunct="0"/>
            <a:r>
              <a:rPr lang="en-GB" b="1" dirty="0">
                <a:solidFill>
                  <a:srgbClr val="FF9900"/>
                </a:solidFill>
                <a:effectLst>
                  <a:outerShdw blurRad="38100" dist="38100" dir="2700000" algn="tl">
                    <a:srgbClr val="000000">
                      <a:alpha val="43137"/>
                    </a:srgbClr>
                  </a:outerShdw>
                </a:effectLst>
                <a:latin typeface="Arial" charset="0"/>
              </a:rPr>
              <a:t>UKPDS 35.  BMJ 2000;  321:  405-12</a:t>
            </a:r>
          </a:p>
        </p:txBody>
      </p:sp>
      <p:sp>
        <p:nvSpPr>
          <p:cNvPr id="1315850" name="Rectangle 10"/>
          <p:cNvSpPr>
            <a:spLocks noChangeArrowheads="1"/>
          </p:cNvSpPr>
          <p:nvPr/>
        </p:nvSpPr>
        <p:spPr bwMode="auto">
          <a:xfrm>
            <a:off x="0" y="225425"/>
            <a:ext cx="9029700" cy="1098550"/>
          </a:xfrm>
          <a:prstGeom prst="rect">
            <a:avLst/>
          </a:prstGeom>
          <a:solidFill>
            <a:schemeClr val="tx1"/>
          </a:solidFill>
          <a:ln w="9525">
            <a:noFill/>
            <a:miter lim="800000"/>
            <a:headEnd/>
            <a:tailEnd/>
          </a:ln>
          <a:effectLst/>
        </p:spPr>
        <p:txBody>
          <a:bodyPr tIns="0" bIns="0" anchor="ctr">
            <a:spAutoFit/>
          </a:bodyPr>
          <a:lstStyle/>
          <a:p>
            <a:pPr algn="ctr" eaLnBrk="0" hangingPunct="0"/>
            <a:r>
              <a:rPr lang="en-GB"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Lessons from UKPDS:                   </a:t>
            </a:r>
            <a:r>
              <a:rPr lang="en-ZA"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    </a:t>
            </a:r>
            <a:r>
              <a:rPr lang="en-GB" sz="3600" b="1" dirty="0">
                <a:solidFill>
                  <a:schemeClr val="bg2">
                    <a:lumMod val="20000"/>
                    <a:lumOff val="80000"/>
                  </a:schemeClr>
                </a:solidFill>
                <a:effectLst>
                  <a:outerShdw blurRad="38100" dist="38100" dir="2700000" algn="tl">
                    <a:srgbClr val="000000">
                      <a:alpha val="43137"/>
                    </a:srgbClr>
                  </a:outerShdw>
                </a:effectLst>
                <a:latin typeface="FormalScrp421 BT" pitchFamily="66" charset="0"/>
              </a:rPr>
              <a:t>Better Control has Less Complications </a:t>
            </a:r>
          </a:p>
        </p:txBody>
      </p:sp>
      <p:sp>
        <p:nvSpPr>
          <p:cNvPr id="1315851" name="AutoShape 11"/>
          <p:cNvSpPr>
            <a:spLocks noChangeArrowheads="1"/>
          </p:cNvSpPr>
          <p:nvPr/>
        </p:nvSpPr>
        <p:spPr bwMode="auto">
          <a:xfrm rot="5394609">
            <a:off x="6940551" y="4303712"/>
            <a:ext cx="692150" cy="777875"/>
          </a:xfrm>
          <a:prstGeom prst="homePlate">
            <a:avLst>
              <a:gd name="adj" fmla="val 25000"/>
            </a:avLst>
          </a:prstGeom>
          <a:gradFill rotWithShape="0">
            <a:gsLst>
              <a:gs pos="0">
                <a:srgbClr val="FF66CC">
                  <a:gamma/>
                  <a:shade val="46275"/>
                  <a:invGamma/>
                </a:srgbClr>
              </a:gs>
              <a:gs pos="50000">
                <a:srgbClr val="FF66CC"/>
              </a:gs>
              <a:gs pos="100000">
                <a:srgbClr val="FF66CC">
                  <a:gamma/>
                  <a:shade val="46275"/>
                  <a:invGamma/>
                </a:srgbClr>
              </a:gs>
            </a:gsLst>
            <a:lin ang="2700000" scaled="1"/>
          </a:gradFill>
          <a:ln w="9525">
            <a:solidFill>
              <a:srgbClr val="FF3399"/>
            </a:solidFill>
            <a:miter lim="800000"/>
            <a:headEnd/>
            <a:tailEnd/>
          </a:ln>
          <a:effectLst/>
        </p:spPr>
        <p:txBody>
          <a:bodyPr rot="10800000" vert="eaVert" wrap="none" anchor="ctr"/>
          <a:lstStyle/>
          <a:p>
            <a:pPr algn="ctr" eaLnBrk="0" hangingPunct="0"/>
            <a:r>
              <a:rPr lang="en-GB" sz="2000" b="1" dirty="0">
                <a:effectLst>
                  <a:outerShdw blurRad="38100" dist="38100" dir="2700000" algn="tl">
                    <a:srgbClr val="000000">
                      <a:alpha val="43137"/>
                    </a:srgbClr>
                  </a:outerShdw>
                </a:effectLst>
                <a:latin typeface="Arial" charset="0"/>
              </a:rPr>
              <a:t>- 37%</a:t>
            </a:r>
            <a:endParaRPr lang="en-GB" sz="2800" b="1" dirty="0">
              <a:effectLst>
                <a:outerShdw blurRad="38100" dist="38100" dir="2700000" algn="tl">
                  <a:srgbClr val="000000">
                    <a:alpha val="43137"/>
                  </a:srgbClr>
                </a:outerShdw>
              </a:effectLst>
              <a:latin typeface="Arial" charset="0"/>
            </a:endParaRPr>
          </a:p>
        </p:txBody>
      </p:sp>
      <p:sp>
        <p:nvSpPr>
          <p:cNvPr id="1315852" name="AutoShape 12"/>
          <p:cNvSpPr>
            <a:spLocks noChangeArrowheads="1"/>
          </p:cNvSpPr>
          <p:nvPr/>
        </p:nvSpPr>
        <p:spPr bwMode="auto">
          <a:xfrm rot="5394609">
            <a:off x="6932613" y="5278438"/>
            <a:ext cx="692150" cy="762000"/>
          </a:xfrm>
          <a:prstGeom prst="homePlate">
            <a:avLst>
              <a:gd name="adj" fmla="val 25000"/>
            </a:avLst>
          </a:prstGeom>
          <a:gradFill rotWithShape="0">
            <a:gsLst>
              <a:gs pos="0">
                <a:srgbClr val="0000FF">
                  <a:gamma/>
                  <a:shade val="46275"/>
                  <a:invGamma/>
                </a:srgbClr>
              </a:gs>
              <a:gs pos="50000">
                <a:srgbClr val="0000FF"/>
              </a:gs>
              <a:gs pos="100000">
                <a:srgbClr val="0000FF">
                  <a:gamma/>
                  <a:shade val="46275"/>
                  <a:invGamma/>
                </a:srgbClr>
              </a:gs>
            </a:gsLst>
            <a:lin ang="2700000" scaled="1"/>
          </a:gradFill>
          <a:ln w="9525">
            <a:solidFill>
              <a:srgbClr val="0066FF"/>
            </a:solidFill>
            <a:miter lim="800000"/>
            <a:headEnd/>
            <a:tailEnd/>
          </a:ln>
          <a:effectLst/>
        </p:spPr>
        <p:txBody>
          <a:bodyPr rot="10800000" vert="eaVert" wrap="none" anchor="ctr"/>
          <a:lstStyle/>
          <a:p>
            <a:pPr algn="ctr" eaLnBrk="0" hangingPunct="0"/>
            <a:r>
              <a:rPr lang="en-GB" sz="2000" b="1" dirty="0">
                <a:solidFill>
                  <a:schemeClr val="accent4">
                    <a:lumMod val="20000"/>
                    <a:lumOff val="80000"/>
                  </a:schemeClr>
                </a:solidFill>
                <a:effectLst>
                  <a:outerShdw blurRad="38100" dist="38100" dir="2700000" algn="tl">
                    <a:srgbClr val="000000">
                      <a:alpha val="43137"/>
                    </a:srgbClr>
                  </a:outerShdw>
                </a:effectLst>
                <a:latin typeface="Arial" charset="0"/>
              </a:rPr>
              <a:t>- 43%</a:t>
            </a:r>
            <a:endParaRPr lang="en-GB" sz="2800" b="1" dirty="0">
              <a:solidFill>
                <a:schemeClr val="accent4">
                  <a:lumMod val="20000"/>
                  <a:lumOff val="80000"/>
                </a:schemeClr>
              </a:solidFill>
              <a:effectLst>
                <a:outerShdw blurRad="38100" dist="38100" dir="2700000" algn="tl">
                  <a:srgbClr val="000000">
                    <a:alpha val="43137"/>
                  </a:srgbClr>
                </a:outerShdw>
              </a:effectLst>
              <a:latin typeface="Arial" charset="0"/>
            </a:endParaRPr>
          </a:p>
        </p:txBody>
      </p:sp>
      <p:sp>
        <p:nvSpPr>
          <p:cNvPr id="1315853" name="Text Box 13"/>
          <p:cNvSpPr txBox="1">
            <a:spLocks noChangeArrowheads="1"/>
          </p:cNvSpPr>
          <p:nvPr/>
        </p:nvSpPr>
        <p:spPr bwMode="auto">
          <a:xfrm>
            <a:off x="6328230" y="6153831"/>
            <a:ext cx="1913164" cy="461665"/>
          </a:xfrm>
          <a:prstGeom prst="rect">
            <a:avLst/>
          </a:prstGeom>
          <a:noFill/>
          <a:ln w="9525">
            <a:noFill/>
            <a:miter lim="800000"/>
            <a:headEnd/>
            <a:tailEnd/>
          </a:ln>
          <a:effectLst/>
        </p:spPr>
        <p:txBody>
          <a:bodyPr wrap="square">
            <a:spAutoFit/>
          </a:bodyPr>
          <a:lstStyle/>
          <a:p>
            <a:pPr algn="ctr" eaLnBrk="0" hangingPunct="0"/>
            <a:r>
              <a:rPr lang="en-GB" sz="2400" b="1" dirty="0">
                <a:solidFill>
                  <a:schemeClr val="tx2"/>
                </a:solidFill>
                <a:effectLst>
                  <a:outerShdw blurRad="38100" dist="38100" dir="2700000" algn="tl">
                    <a:srgbClr val="000000">
                      <a:alpha val="43137"/>
                    </a:srgbClr>
                  </a:outerShdw>
                </a:effectLst>
                <a:latin typeface="Arial" charset="0"/>
              </a:rPr>
              <a:t>*p&lt;0.0001</a:t>
            </a:r>
          </a:p>
        </p:txBody>
      </p:sp>
      <p:sp>
        <p:nvSpPr>
          <p:cNvPr id="1315854" name="AutoShape 14"/>
          <p:cNvSpPr>
            <a:spLocks noChangeArrowheads="1"/>
          </p:cNvSpPr>
          <p:nvPr/>
        </p:nvSpPr>
        <p:spPr bwMode="auto">
          <a:xfrm rot="5394609">
            <a:off x="6946107" y="2426493"/>
            <a:ext cx="692150" cy="779463"/>
          </a:xfrm>
          <a:prstGeom prst="homePlate">
            <a:avLst>
              <a:gd name="adj" fmla="val 25000"/>
            </a:avLst>
          </a:prstGeom>
          <a:gradFill rotWithShape="0">
            <a:gsLst>
              <a:gs pos="0">
                <a:srgbClr val="66FF33">
                  <a:gamma/>
                  <a:shade val="46275"/>
                  <a:invGamma/>
                </a:srgbClr>
              </a:gs>
              <a:gs pos="50000">
                <a:srgbClr val="66FF33"/>
              </a:gs>
              <a:gs pos="100000">
                <a:srgbClr val="66FF33">
                  <a:gamma/>
                  <a:shade val="46275"/>
                  <a:invGamma/>
                </a:srgbClr>
              </a:gs>
            </a:gsLst>
            <a:lin ang="2700000" scaled="1"/>
          </a:gradFill>
          <a:ln w="9525">
            <a:solidFill>
              <a:schemeClr val="accent1"/>
            </a:solidFill>
            <a:miter lim="800000"/>
            <a:headEnd/>
            <a:tailEnd/>
          </a:ln>
          <a:effectLst/>
        </p:spPr>
        <p:txBody>
          <a:bodyPr rot="10800000" vert="eaVert" wrap="none" anchor="ctr"/>
          <a:lstStyle/>
          <a:p>
            <a:pPr algn="ctr" eaLnBrk="0" hangingPunct="0"/>
            <a:r>
              <a:rPr lang="en-GB" sz="2000" b="1" dirty="0">
                <a:effectLst>
                  <a:outerShdw blurRad="38100" dist="38100" dir="2700000" algn="tl">
                    <a:srgbClr val="000000">
                      <a:alpha val="43137"/>
                    </a:srgbClr>
                  </a:outerShdw>
                </a:effectLst>
                <a:latin typeface="Arial" charset="0"/>
              </a:rPr>
              <a:t>- 21%</a:t>
            </a:r>
            <a:endParaRPr lang="en-GB" sz="2800" b="1" dirty="0">
              <a:effectLst>
                <a:outerShdw blurRad="38100" dist="38100" dir="2700000" algn="tl">
                  <a:srgbClr val="000000">
                    <a:alpha val="43137"/>
                  </a:srgbClr>
                </a:outerShdw>
              </a:effectLst>
              <a:latin typeface="Arial" charset="0"/>
            </a:endParaRPr>
          </a:p>
        </p:txBody>
      </p:sp>
      <p:sp>
        <p:nvSpPr>
          <p:cNvPr id="1315855" name="AutoShape 15"/>
          <p:cNvSpPr>
            <a:spLocks noChangeArrowheads="1"/>
          </p:cNvSpPr>
          <p:nvPr/>
        </p:nvSpPr>
        <p:spPr bwMode="auto">
          <a:xfrm rot="5394609">
            <a:off x="6938169" y="3348831"/>
            <a:ext cx="692150" cy="763588"/>
          </a:xfrm>
          <a:prstGeom prst="homePlate">
            <a:avLst>
              <a:gd name="adj" fmla="val 25000"/>
            </a:avLst>
          </a:prstGeom>
          <a:gradFill rotWithShape="0">
            <a:gsLst>
              <a:gs pos="0">
                <a:srgbClr val="FF9900">
                  <a:gamma/>
                  <a:shade val="46275"/>
                  <a:invGamma/>
                </a:srgbClr>
              </a:gs>
              <a:gs pos="50000">
                <a:srgbClr val="FF9900"/>
              </a:gs>
              <a:gs pos="100000">
                <a:srgbClr val="FF9900">
                  <a:gamma/>
                  <a:shade val="46275"/>
                  <a:invGamma/>
                </a:srgbClr>
              </a:gs>
            </a:gsLst>
            <a:lin ang="2700000" scaled="1"/>
          </a:gradFill>
          <a:ln w="9525">
            <a:solidFill>
              <a:schemeClr val="accent3">
                <a:lumMod val="60000"/>
                <a:lumOff val="40000"/>
              </a:schemeClr>
            </a:solidFill>
            <a:miter lim="800000"/>
            <a:headEnd/>
            <a:tailEnd/>
          </a:ln>
          <a:effectLst/>
        </p:spPr>
        <p:txBody>
          <a:bodyPr rot="10800000" vert="eaVert" wrap="none" anchor="ctr"/>
          <a:lstStyle/>
          <a:p>
            <a:pPr algn="ctr" eaLnBrk="0" hangingPunct="0"/>
            <a:r>
              <a:rPr lang="en-GB" sz="2000" b="1" dirty="0">
                <a:effectLst>
                  <a:outerShdw blurRad="38100" dist="38100" dir="2700000" algn="tl">
                    <a:srgbClr val="000000">
                      <a:alpha val="43137"/>
                    </a:srgbClr>
                  </a:outerShdw>
                </a:effectLst>
                <a:latin typeface="Arial" charset="0"/>
              </a:rPr>
              <a:t>- 14%</a:t>
            </a:r>
            <a:endParaRPr lang="en-GB" sz="2800" b="1" dirty="0">
              <a:effectLst>
                <a:outerShdw blurRad="38100" dist="38100" dir="2700000" algn="tl">
                  <a:srgbClr val="000000">
                    <a:alpha val="43137"/>
                  </a:srgbClr>
                </a:outerShdw>
              </a:effectLst>
              <a:latin typeface="Arial" charset="0"/>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315844"/>
                                        </p:tgtEl>
                                        <p:attrNameLst>
                                          <p:attrName>style.visibility</p:attrName>
                                        </p:attrNameLst>
                                      </p:cBhvr>
                                      <p:to>
                                        <p:strVal val="visible"/>
                                      </p:to>
                                    </p:set>
                                    <p:anim calcmode="lin" valueType="num">
                                      <p:cBhvr>
                                        <p:cTn id="7" dur="5000" fill="hold"/>
                                        <p:tgtEl>
                                          <p:spTgt spid="1315844"/>
                                        </p:tgtEl>
                                        <p:attrNameLst>
                                          <p:attrName>ppt_w</p:attrName>
                                        </p:attrNameLst>
                                      </p:cBhvr>
                                      <p:tavLst>
                                        <p:tav tm="0" fmla="#ppt_w*sin(2.5*pi*$)">
                                          <p:val>
                                            <p:fltVal val="0"/>
                                          </p:val>
                                        </p:tav>
                                        <p:tav tm="100000">
                                          <p:val>
                                            <p:fltVal val="1"/>
                                          </p:val>
                                        </p:tav>
                                      </p:tavLst>
                                    </p:anim>
                                    <p:anim calcmode="lin" valueType="num">
                                      <p:cBhvr>
                                        <p:cTn id="8" dur="5000" fill="hold"/>
                                        <p:tgtEl>
                                          <p:spTgt spid="1315844"/>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315845"/>
                                        </p:tgtEl>
                                        <p:attrNameLst>
                                          <p:attrName>style.visibility</p:attrName>
                                        </p:attrNameLst>
                                      </p:cBhvr>
                                      <p:to>
                                        <p:strVal val="visible"/>
                                      </p:to>
                                    </p:set>
                                    <p:anim calcmode="lin" valueType="num">
                                      <p:cBhvr additive="base">
                                        <p:cTn id="13" dur="500" fill="hold"/>
                                        <p:tgtEl>
                                          <p:spTgt spid="1315845"/>
                                        </p:tgtEl>
                                        <p:attrNameLst>
                                          <p:attrName>ppt_x</p:attrName>
                                        </p:attrNameLst>
                                      </p:cBhvr>
                                      <p:tavLst>
                                        <p:tav tm="0">
                                          <p:val>
                                            <p:strVal val="#ppt_x"/>
                                          </p:val>
                                        </p:tav>
                                        <p:tav tm="100000">
                                          <p:val>
                                            <p:strVal val="#ppt_x"/>
                                          </p:val>
                                        </p:tav>
                                      </p:tavLst>
                                    </p:anim>
                                    <p:anim calcmode="lin" valueType="num">
                                      <p:cBhvr additive="base">
                                        <p:cTn id="14" dur="500" fill="hold"/>
                                        <p:tgtEl>
                                          <p:spTgt spid="1315845"/>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1315846"/>
                                        </p:tgtEl>
                                        <p:attrNameLst>
                                          <p:attrName>style.visibility</p:attrName>
                                        </p:attrNameLst>
                                      </p:cBhvr>
                                      <p:to>
                                        <p:strVal val="visible"/>
                                      </p:to>
                                    </p:set>
                                    <p:anim calcmode="lin" valueType="num">
                                      <p:cBhvr additive="base">
                                        <p:cTn id="19" dur="500" fill="hold"/>
                                        <p:tgtEl>
                                          <p:spTgt spid="1315846"/>
                                        </p:tgtEl>
                                        <p:attrNameLst>
                                          <p:attrName>ppt_x</p:attrName>
                                        </p:attrNameLst>
                                      </p:cBhvr>
                                      <p:tavLst>
                                        <p:tav tm="0">
                                          <p:val>
                                            <p:strVal val="#ppt_x"/>
                                          </p:val>
                                        </p:tav>
                                        <p:tav tm="100000">
                                          <p:val>
                                            <p:strVal val="#ppt_x"/>
                                          </p:val>
                                        </p:tav>
                                      </p:tavLst>
                                    </p:anim>
                                    <p:anim calcmode="lin" valueType="num">
                                      <p:cBhvr additive="base">
                                        <p:cTn id="20" dur="500" fill="hold"/>
                                        <p:tgtEl>
                                          <p:spTgt spid="1315846"/>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315847"/>
                                        </p:tgtEl>
                                        <p:attrNameLst>
                                          <p:attrName>style.visibility</p:attrName>
                                        </p:attrNameLst>
                                      </p:cBhvr>
                                      <p:to>
                                        <p:strVal val="visible"/>
                                      </p:to>
                                    </p:set>
                                    <p:anim calcmode="lin" valueType="num">
                                      <p:cBhvr additive="base">
                                        <p:cTn id="25" dur="500" fill="hold"/>
                                        <p:tgtEl>
                                          <p:spTgt spid="1315847"/>
                                        </p:tgtEl>
                                        <p:attrNameLst>
                                          <p:attrName>ppt_x</p:attrName>
                                        </p:attrNameLst>
                                      </p:cBhvr>
                                      <p:tavLst>
                                        <p:tav tm="0">
                                          <p:val>
                                            <p:strVal val="#ppt_x"/>
                                          </p:val>
                                        </p:tav>
                                        <p:tav tm="100000">
                                          <p:val>
                                            <p:strVal val="#ppt_x"/>
                                          </p:val>
                                        </p:tav>
                                      </p:tavLst>
                                    </p:anim>
                                    <p:anim calcmode="lin" valueType="num">
                                      <p:cBhvr additive="base">
                                        <p:cTn id="26" dur="500" fill="hold"/>
                                        <p:tgtEl>
                                          <p:spTgt spid="1315847"/>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1315848"/>
                                        </p:tgtEl>
                                        <p:attrNameLst>
                                          <p:attrName>style.visibility</p:attrName>
                                        </p:attrNameLst>
                                      </p:cBhvr>
                                      <p:to>
                                        <p:strVal val="visible"/>
                                      </p:to>
                                    </p:set>
                                    <p:anim calcmode="lin" valueType="num">
                                      <p:cBhvr additive="base">
                                        <p:cTn id="31" dur="500" fill="hold"/>
                                        <p:tgtEl>
                                          <p:spTgt spid="1315848"/>
                                        </p:tgtEl>
                                        <p:attrNameLst>
                                          <p:attrName>ppt_x</p:attrName>
                                        </p:attrNameLst>
                                      </p:cBhvr>
                                      <p:tavLst>
                                        <p:tav tm="0">
                                          <p:val>
                                            <p:strVal val="#ppt_x"/>
                                          </p:val>
                                        </p:tav>
                                        <p:tav tm="100000">
                                          <p:val>
                                            <p:strVal val="#ppt_x"/>
                                          </p:val>
                                        </p:tav>
                                      </p:tavLst>
                                    </p:anim>
                                    <p:anim calcmode="lin" valueType="num">
                                      <p:cBhvr additive="base">
                                        <p:cTn id="32" dur="500" fill="hold"/>
                                        <p:tgtEl>
                                          <p:spTgt spid="131584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5844" grpId="0" animBg="1" autoUpdateAnimBg="0"/>
      <p:bldP spid="1315845" grpId="0" autoUpdateAnimBg="0"/>
      <p:bldP spid="1315846" grpId="0" autoUpdateAnimBg="0"/>
      <p:bldP spid="1315847" grpId="0" autoUpdateAnimBg="0"/>
      <p:bldP spid="131584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0418" name="Rectangle 2"/>
          <p:cNvSpPr>
            <a:spLocks noChangeArrowheads="1"/>
          </p:cNvSpPr>
          <p:nvPr/>
        </p:nvSpPr>
        <p:spPr bwMode="auto">
          <a:xfrm>
            <a:off x="623888" y="1843088"/>
            <a:ext cx="8153400" cy="4086225"/>
          </a:xfrm>
          <a:prstGeom prst="rect">
            <a:avLst/>
          </a:prstGeom>
          <a:solidFill>
            <a:schemeClr val="tx1"/>
          </a:solidFill>
          <a:ln w="9525">
            <a:noFill/>
            <a:miter lim="800000"/>
            <a:headEnd/>
            <a:tailEnd/>
          </a:ln>
          <a:effectLst/>
        </p:spPr>
        <p:txBody>
          <a:bodyPr/>
          <a:lstStyle/>
          <a:p>
            <a:pPr marL="342900" indent="-342900">
              <a:lnSpc>
                <a:spcPct val="90000"/>
              </a:lnSpc>
              <a:spcBef>
                <a:spcPct val="30000"/>
              </a:spcBef>
              <a:buFontTx/>
              <a:buChar char="•"/>
            </a:pPr>
            <a:r>
              <a:rPr lang="en-ZA" sz="2800" dirty="0">
                <a:solidFill>
                  <a:schemeClr val="accent3">
                    <a:lumMod val="20000"/>
                    <a:lumOff val="80000"/>
                  </a:schemeClr>
                </a:solidFill>
                <a:latin typeface="Arial" charset="0"/>
              </a:rPr>
              <a:t>Well-controlled studies</a:t>
            </a:r>
            <a:r>
              <a:rPr lang="en-GB" sz="2800" dirty="0">
                <a:solidFill>
                  <a:schemeClr val="accent3">
                    <a:lumMod val="20000"/>
                    <a:lumOff val="80000"/>
                  </a:schemeClr>
                </a:solidFill>
                <a:latin typeface="Arial" charset="0"/>
              </a:rPr>
              <a:t> in type 1 </a:t>
            </a:r>
            <a:r>
              <a:rPr lang="en-ZA" sz="2800" dirty="0">
                <a:solidFill>
                  <a:schemeClr val="accent3">
                    <a:lumMod val="20000"/>
                    <a:lumOff val="80000"/>
                  </a:schemeClr>
                </a:solidFill>
                <a:latin typeface="Arial" charset="0"/>
              </a:rPr>
              <a:t>(</a:t>
            </a:r>
            <a:r>
              <a:rPr lang="en-ZA" sz="2800" i="1" dirty="0">
                <a:solidFill>
                  <a:schemeClr val="accent3">
                    <a:lumMod val="20000"/>
                    <a:lumOff val="80000"/>
                  </a:schemeClr>
                </a:solidFill>
                <a:latin typeface="Arial" charset="0"/>
              </a:rPr>
              <a:t>DCCT</a:t>
            </a:r>
            <a:r>
              <a:rPr lang="en-ZA" sz="2800" dirty="0">
                <a:solidFill>
                  <a:schemeClr val="accent3">
                    <a:lumMod val="20000"/>
                    <a:lumOff val="80000"/>
                  </a:schemeClr>
                </a:solidFill>
                <a:latin typeface="Arial" charset="0"/>
              </a:rPr>
              <a:t>) </a:t>
            </a:r>
            <a:r>
              <a:rPr lang="en-GB" sz="2800" dirty="0">
                <a:solidFill>
                  <a:schemeClr val="accent3">
                    <a:lumMod val="20000"/>
                    <a:lumOff val="80000"/>
                  </a:schemeClr>
                </a:solidFill>
                <a:latin typeface="Arial" charset="0"/>
              </a:rPr>
              <a:t>and type 2 diabetes</a:t>
            </a:r>
            <a:r>
              <a:rPr lang="en-ZA" sz="2800" dirty="0">
                <a:solidFill>
                  <a:schemeClr val="accent3">
                    <a:lumMod val="20000"/>
                    <a:lumOff val="80000"/>
                  </a:schemeClr>
                </a:solidFill>
                <a:latin typeface="Arial" charset="0"/>
              </a:rPr>
              <a:t> (</a:t>
            </a:r>
            <a:r>
              <a:rPr lang="en-ZA" sz="2800" i="1" dirty="0">
                <a:solidFill>
                  <a:schemeClr val="accent3">
                    <a:lumMod val="20000"/>
                    <a:lumOff val="80000"/>
                  </a:schemeClr>
                </a:solidFill>
                <a:latin typeface="Arial" charset="0"/>
              </a:rPr>
              <a:t>UKPDS</a:t>
            </a:r>
            <a:r>
              <a:rPr lang="en-ZA" sz="2800" dirty="0">
                <a:solidFill>
                  <a:schemeClr val="accent3">
                    <a:lumMod val="20000"/>
                    <a:lumOff val="80000"/>
                  </a:schemeClr>
                </a:solidFill>
                <a:latin typeface="Arial" charset="0"/>
              </a:rPr>
              <a:t>) </a:t>
            </a:r>
            <a:r>
              <a:rPr lang="en-GB" sz="2800" dirty="0">
                <a:solidFill>
                  <a:schemeClr val="accent3">
                    <a:lumMod val="20000"/>
                    <a:lumOff val="80000"/>
                  </a:schemeClr>
                </a:solidFill>
                <a:latin typeface="Arial" charset="0"/>
              </a:rPr>
              <a:t>show that good control reduces risk of complications</a:t>
            </a:r>
          </a:p>
          <a:p>
            <a:pPr marL="342900" indent="-342900">
              <a:lnSpc>
                <a:spcPct val="90000"/>
              </a:lnSpc>
              <a:spcBef>
                <a:spcPct val="30000"/>
              </a:spcBef>
              <a:buFontTx/>
              <a:buChar char="•"/>
            </a:pPr>
            <a:r>
              <a:rPr lang="en-GB" sz="2800" dirty="0">
                <a:solidFill>
                  <a:schemeClr val="accent3">
                    <a:lumMod val="20000"/>
                    <a:lumOff val="80000"/>
                  </a:schemeClr>
                </a:solidFill>
                <a:latin typeface="Arial" charset="0"/>
              </a:rPr>
              <a:t>Risk reductions of more than 30% have been achieved with intensive control</a:t>
            </a:r>
          </a:p>
          <a:p>
            <a:pPr marL="342900" indent="-342900">
              <a:lnSpc>
                <a:spcPct val="90000"/>
              </a:lnSpc>
              <a:spcBef>
                <a:spcPct val="30000"/>
              </a:spcBef>
              <a:buFontTx/>
              <a:buChar char="•"/>
            </a:pPr>
            <a:r>
              <a:rPr lang="en-GB" sz="2800" dirty="0">
                <a:solidFill>
                  <a:schemeClr val="accent3">
                    <a:lumMod val="20000"/>
                    <a:lumOff val="80000"/>
                  </a:schemeClr>
                </a:solidFill>
                <a:latin typeface="Arial" charset="0"/>
              </a:rPr>
              <a:t>Evidence suggests that </a:t>
            </a:r>
            <a:r>
              <a:rPr lang="en-GB" sz="2800" i="1" dirty="0">
                <a:solidFill>
                  <a:schemeClr val="accent3">
                    <a:lumMod val="20000"/>
                    <a:lumOff val="80000"/>
                  </a:schemeClr>
                </a:solidFill>
                <a:latin typeface="Arial" charset="0"/>
              </a:rPr>
              <a:t>any improvement</a:t>
            </a:r>
            <a:r>
              <a:rPr lang="en-GB" sz="2800" dirty="0">
                <a:solidFill>
                  <a:schemeClr val="accent3">
                    <a:lumMod val="20000"/>
                    <a:lumOff val="80000"/>
                  </a:schemeClr>
                </a:solidFill>
                <a:latin typeface="Arial" charset="0"/>
              </a:rPr>
              <a:t> in control is beneficial</a:t>
            </a:r>
          </a:p>
          <a:p>
            <a:pPr marL="342900" indent="-342900">
              <a:lnSpc>
                <a:spcPct val="90000"/>
              </a:lnSpc>
              <a:spcBef>
                <a:spcPct val="30000"/>
              </a:spcBef>
              <a:buFontTx/>
              <a:buChar char="•"/>
            </a:pPr>
            <a:r>
              <a:rPr lang="en-GB" sz="2800" dirty="0">
                <a:solidFill>
                  <a:schemeClr val="accent3">
                    <a:lumMod val="20000"/>
                    <a:lumOff val="80000"/>
                  </a:schemeClr>
                </a:solidFill>
                <a:latin typeface="Arial" charset="0"/>
              </a:rPr>
              <a:t>Management practices in diabetes must change in the light of current data</a:t>
            </a:r>
          </a:p>
        </p:txBody>
      </p:sp>
      <p:sp>
        <p:nvSpPr>
          <p:cNvPr id="1340419" name="Rectangle 3"/>
          <p:cNvSpPr>
            <a:spLocks noChangeArrowheads="1"/>
          </p:cNvSpPr>
          <p:nvPr/>
        </p:nvSpPr>
        <p:spPr bwMode="auto">
          <a:xfrm>
            <a:off x="990600" y="285750"/>
            <a:ext cx="7467600" cy="990600"/>
          </a:xfrm>
          <a:prstGeom prst="rect">
            <a:avLst/>
          </a:prstGeom>
          <a:solidFill>
            <a:schemeClr val="tx1"/>
          </a:solidFill>
          <a:ln w="9525">
            <a:noFill/>
            <a:miter lim="800000"/>
            <a:headEnd/>
            <a:tailEnd/>
          </a:ln>
          <a:effectLst/>
        </p:spPr>
        <p:txBody>
          <a:bodyPr anchor="ctr"/>
          <a:lstStyle/>
          <a:p>
            <a:pPr algn="ctr"/>
            <a:r>
              <a:rPr lang="en-GB" sz="3600" b="1" dirty="0">
                <a:solidFill>
                  <a:schemeClr val="bg2">
                    <a:lumMod val="20000"/>
                    <a:lumOff val="80000"/>
                  </a:schemeClr>
                </a:solidFill>
                <a:effectLst>
                  <a:outerShdw blurRad="38100" dist="38100" dir="2700000" algn="tl">
                    <a:srgbClr val="C0C0C0"/>
                  </a:outerShdw>
                </a:effectLst>
                <a:latin typeface="FormalScrp421 BT" pitchFamily="66" charset="0"/>
              </a:rPr>
              <a:t>Conclusion: </a:t>
            </a:r>
            <a:endParaRPr lang="en-ZA" sz="3600" b="1" dirty="0">
              <a:solidFill>
                <a:schemeClr val="bg2">
                  <a:lumMod val="20000"/>
                  <a:lumOff val="80000"/>
                </a:schemeClr>
              </a:solidFill>
              <a:effectLst>
                <a:outerShdw blurRad="38100" dist="38100" dir="2700000" algn="tl">
                  <a:srgbClr val="C0C0C0"/>
                </a:outerShdw>
              </a:effectLst>
              <a:latin typeface="FormalScrp421 BT" pitchFamily="66" charset="0"/>
            </a:endParaRPr>
          </a:p>
          <a:p>
            <a:pPr algn="ctr"/>
            <a:r>
              <a:rPr lang="en-ZA" sz="3600" b="1" dirty="0">
                <a:solidFill>
                  <a:schemeClr val="bg2">
                    <a:lumMod val="20000"/>
                    <a:lumOff val="80000"/>
                  </a:schemeClr>
                </a:solidFill>
                <a:effectLst>
                  <a:outerShdw blurRad="38100" dist="38100" dir="2700000" algn="tl">
                    <a:srgbClr val="C0C0C0"/>
                  </a:outerShdw>
                </a:effectLst>
                <a:latin typeface="FormalScrp421 BT" pitchFamily="66" charset="0"/>
              </a:rPr>
              <a:t>Good</a:t>
            </a:r>
            <a:r>
              <a:rPr lang="en-GB" sz="3600" b="1" dirty="0">
                <a:solidFill>
                  <a:schemeClr val="bg2">
                    <a:lumMod val="20000"/>
                    <a:lumOff val="80000"/>
                  </a:schemeClr>
                </a:solidFill>
                <a:effectLst>
                  <a:outerShdw blurRad="38100" dist="38100" dir="2700000" algn="tl">
                    <a:srgbClr val="C0C0C0"/>
                  </a:outerShdw>
                </a:effectLst>
                <a:latin typeface="FormalScrp421 BT" pitchFamily="66" charset="0"/>
              </a:rPr>
              <a:t> Control Reduce</a:t>
            </a:r>
            <a:r>
              <a:rPr lang="en-ZA" sz="3600" b="1" dirty="0">
                <a:solidFill>
                  <a:schemeClr val="bg2">
                    <a:lumMod val="20000"/>
                    <a:lumOff val="80000"/>
                  </a:schemeClr>
                </a:solidFill>
                <a:effectLst>
                  <a:outerShdw blurRad="38100" dist="38100" dir="2700000" algn="tl">
                    <a:srgbClr val="C0C0C0"/>
                  </a:outerShdw>
                </a:effectLst>
                <a:latin typeface="FormalScrp421 BT" pitchFamily="66" charset="0"/>
              </a:rPr>
              <a:t>s</a:t>
            </a:r>
            <a:r>
              <a:rPr lang="en-GB" sz="3600" b="1" dirty="0">
                <a:solidFill>
                  <a:schemeClr val="bg2">
                    <a:lumMod val="20000"/>
                    <a:lumOff val="80000"/>
                  </a:schemeClr>
                </a:solidFill>
                <a:effectLst>
                  <a:outerShdw blurRad="38100" dist="38100" dir="2700000" algn="tl">
                    <a:srgbClr val="C0C0C0"/>
                  </a:outerShdw>
                </a:effectLst>
                <a:latin typeface="FormalScrp421 BT" pitchFamily="66" charset="0"/>
              </a:rPr>
              <a:t> Risk</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40418">
                                            <p:txEl>
                                              <p:pRg st="0" end="0"/>
                                            </p:txEl>
                                          </p:spTgt>
                                        </p:tgtEl>
                                        <p:attrNameLst>
                                          <p:attrName>style.visibility</p:attrName>
                                        </p:attrNameLst>
                                      </p:cBhvr>
                                      <p:to>
                                        <p:strVal val="visible"/>
                                      </p:to>
                                    </p:set>
                                    <p:animEffect transition="in" filter="dissolve">
                                      <p:cBhvr>
                                        <p:cTn id="7" dur="500"/>
                                        <p:tgtEl>
                                          <p:spTgt spid="13404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40418">
                                            <p:txEl>
                                              <p:pRg st="1" end="1"/>
                                            </p:txEl>
                                          </p:spTgt>
                                        </p:tgtEl>
                                        <p:attrNameLst>
                                          <p:attrName>style.visibility</p:attrName>
                                        </p:attrNameLst>
                                      </p:cBhvr>
                                      <p:to>
                                        <p:strVal val="visible"/>
                                      </p:to>
                                    </p:set>
                                    <p:animEffect transition="in" filter="dissolve">
                                      <p:cBhvr>
                                        <p:cTn id="12" dur="500"/>
                                        <p:tgtEl>
                                          <p:spTgt spid="13404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40418">
                                            <p:txEl>
                                              <p:pRg st="2" end="2"/>
                                            </p:txEl>
                                          </p:spTgt>
                                        </p:tgtEl>
                                        <p:attrNameLst>
                                          <p:attrName>style.visibility</p:attrName>
                                        </p:attrNameLst>
                                      </p:cBhvr>
                                      <p:to>
                                        <p:strVal val="visible"/>
                                      </p:to>
                                    </p:set>
                                    <p:animEffect transition="in" filter="dissolve">
                                      <p:cBhvr>
                                        <p:cTn id="17" dur="500"/>
                                        <p:tgtEl>
                                          <p:spTgt spid="13404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340418">
                                            <p:txEl>
                                              <p:pRg st="3" end="3"/>
                                            </p:txEl>
                                          </p:spTgt>
                                        </p:tgtEl>
                                        <p:attrNameLst>
                                          <p:attrName>style.visibility</p:attrName>
                                        </p:attrNameLst>
                                      </p:cBhvr>
                                      <p:to>
                                        <p:strVal val="visible"/>
                                      </p:to>
                                    </p:set>
                                    <p:animEffect transition="in" filter="dissolve">
                                      <p:cBhvr>
                                        <p:cTn id="22" dur="500"/>
                                        <p:tgtEl>
                                          <p:spTgt spid="13404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0418"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TEMPLAFYSLIDEID" val="636349234207476496"/>
</p:tagLst>
</file>

<file path=ppt/tags/tag2.xml><?xml version="1.0" encoding="utf-8"?>
<p:tagLst xmlns:a="http://schemas.openxmlformats.org/drawingml/2006/main" xmlns:r="http://schemas.openxmlformats.org/officeDocument/2006/relationships" xmlns:p="http://schemas.openxmlformats.org/presentationml/2006/main">
  <p:tag name="POWER_USER_PPT_AGENDA_SLIDE_TAG" val="{&quot;Id&quot;:&quot;43B51396-E8BE-4549-A70D-243C27ACF284&quot;,&quot;Title&quot;:&quot;Need for Insulin analogues&quot;,&quot;Level&quot;:&quot;0&quot;,&quot;Version&quot;:&quot;1.6.631.0&quot;}"/>
</p:tagLst>
</file>

<file path=ppt/tags/tag3.xml><?xml version="1.0" encoding="utf-8"?>
<p:tagLst xmlns:a="http://schemas.openxmlformats.org/drawingml/2006/main" xmlns:r="http://schemas.openxmlformats.org/officeDocument/2006/relationships" xmlns:p="http://schemas.openxmlformats.org/presentationml/2006/main">
  <p:tag name="POWER_USER_AGENDA_SHAPE_NAME" val="POWER_USER_AGENDA_SHAPE_NAME"/>
</p:tagLst>
</file>

<file path=ppt/tags/tag4.xml><?xml version="1.0" encoding="utf-8"?>
<p:tagLst xmlns:a="http://schemas.openxmlformats.org/drawingml/2006/main" xmlns:r="http://schemas.openxmlformats.org/officeDocument/2006/relationships" xmlns:p="http://schemas.openxmlformats.org/presentationml/2006/main">
  <p:tag name="POWER_USER_AGENDA_SHAPE_NAME" val="POWER_USER_AGENDA_SHAPE_NAME"/>
</p:tagLst>
</file>

<file path=ppt/tags/tag5.xml><?xml version="1.0" encoding="utf-8"?>
<p:tagLst xmlns:a="http://schemas.openxmlformats.org/drawingml/2006/main" xmlns:r="http://schemas.openxmlformats.org/officeDocument/2006/relationships" xmlns:p="http://schemas.openxmlformats.org/presentationml/2006/main">
  <p:tag name="POWER_USER_AGENDA_SHAPE_NAME" val="POWER_USER_AGENDA_SHAPE_NAME"/>
</p:tagLst>
</file>

<file path=ppt/tags/tag6.xml><?xml version="1.0" encoding="utf-8"?>
<p:tagLst xmlns:a="http://schemas.openxmlformats.org/drawingml/2006/main" xmlns:r="http://schemas.openxmlformats.org/officeDocument/2006/relationships" xmlns:p="http://schemas.openxmlformats.org/presentationml/2006/main">
  <p:tag name="POWER_USER_AGENDA_SHAPE_NAME" val="POWER_USER_AGENDA_SHAPE_NAM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 name="DELIMITERS" val="3.1"/>
  <p:tag name="POINTS" val="1"/>
  <p:tag name="TIME" val="15"/>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TM02892315[[fn=Wisp]]</Template>
  <TotalTime>25241</TotalTime>
  <Words>5786</Words>
  <Application>Microsoft Office PowerPoint</Application>
  <PresentationFormat>On-screen Show (4:3)</PresentationFormat>
  <Paragraphs>1157</Paragraphs>
  <Slides>69</Slides>
  <Notes>18</Notes>
  <HiddenSlides>19</HiddenSlides>
  <MMClips>0</MMClips>
  <ScaleCrop>false</ScaleCrop>
  <HeadingPairs>
    <vt:vector size="8" baseType="variant">
      <vt:variant>
        <vt:lpstr>Fonts Used</vt:lpstr>
      </vt:variant>
      <vt:variant>
        <vt:i4>21</vt:i4>
      </vt: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92" baseType="lpstr">
      <vt:lpstr>Albertus Extra Bold</vt:lpstr>
      <vt:lpstr>Americana XBd BT</vt:lpstr>
      <vt:lpstr>Apis For Office</vt:lpstr>
      <vt:lpstr>Arial</vt:lpstr>
      <vt:lpstr>Arial Narrow</vt:lpstr>
      <vt:lpstr>Arial Rounded MT Bold</vt:lpstr>
      <vt:lpstr>Bookman Old Style</vt:lpstr>
      <vt:lpstr>Calibri</vt:lpstr>
      <vt:lpstr>Century Gothic</vt:lpstr>
      <vt:lpstr>Cooper Black</vt:lpstr>
      <vt:lpstr>Courier New</vt:lpstr>
      <vt:lpstr>FormalScrp421 BT</vt:lpstr>
      <vt:lpstr>Helvetica</vt:lpstr>
      <vt:lpstr>Symbol</vt:lpstr>
      <vt:lpstr>Tahoma</vt:lpstr>
      <vt:lpstr>Times</vt:lpstr>
      <vt:lpstr>Times New Roman</vt:lpstr>
      <vt:lpstr>TrueFrutiger</vt:lpstr>
      <vt:lpstr>Verdana</vt:lpstr>
      <vt:lpstr>Wingdings</vt:lpstr>
      <vt:lpstr>Wingdings 3</vt:lpstr>
      <vt:lpstr>Wisp</vt:lpstr>
      <vt:lpstr>Clip</vt:lpstr>
      <vt:lpstr>PowerPoint Presentation</vt:lpstr>
      <vt:lpstr>PowerPoint Presentation</vt:lpstr>
      <vt:lpstr>PowerPoint Presentation</vt:lpstr>
      <vt:lpstr>Realizing the link between blood glucose to diabetes-related complications </vt:lpstr>
      <vt:lpstr>PowerPoint Presentation</vt:lpstr>
      <vt:lpstr>PowerPoint Presentation</vt:lpstr>
      <vt:lpstr>PowerPoint Presentation</vt:lpstr>
      <vt:lpstr>PowerPoint Presentation</vt:lpstr>
      <vt:lpstr>PowerPoint Presentation</vt:lpstr>
      <vt:lpstr>Evolution of T2D treatment</vt:lpstr>
      <vt:lpstr>PowerPoint Presentation</vt:lpstr>
      <vt:lpstr>Though insulin was discovered it was still not a cure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do pre mixed insulin treatments work well in T2DM?</vt:lpstr>
      <vt:lpstr>PowerPoint Presentation</vt:lpstr>
      <vt:lpstr>PowerPoint Presentation</vt:lpstr>
      <vt:lpstr>PREMIXED/ C0-formulated INSULINS AVAILABLE</vt:lpstr>
      <vt:lpstr>PowerPoint Presentation</vt:lpstr>
      <vt:lpstr>How is BIAsp 30 different from BHI 30?</vt:lpstr>
      <vt:lpstr>PowerPoint Presentation</vt:lpstr>
      <vt:lpstr>BIAsp 30: RCTs</vt:lpstr>
      <vt:lpstr>Meta-analysis change in HbA1c</vt:lpstr>
      <vt:lpstr>Meta-analysis risk of  hypoglycaemia</vt:lpstr>
      <vt:lpstr>Meta-analysis change in weight</vt:lpstr>
      <vt:lpstr>WHY DO PATIENTS GAIN WEIGHT ON INSULIN?</vt:lpstr>
      <vt:lpstr>PowerPoint Presentation</vt:lpstr>
      <vt:lpstr>Rationale</vt:lpstr>
      <vt:lpstr>Endpoints</vt:lpstr>
      <vt:lpstr>ARISE study design</vt:lpstr>
      <vt:lpstr>PowerPoint Presentation</vt:lpstr>
      <vt:lpstr>Previous anti-hyperglycaemic treatment Full analysis set</vt:lpstr>
      <vt:lpstr>Reasons for initiating IDegAsp treatment</vt:lpstr>
      <vt:lpstr>Change in HbA1c from baseline By country</vt:lpstr>
      <vt:lpstr>Change in body weight from baseline By prior treatment subgroup </vt:lpstr>
      <vt:lpstr>Severe hypoglycaemic events</vt:lpstr>
      <vt:lpstr>Consider IDegAsp for initiation or intensification of insulin therapy in patients with T2D1,2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Mrs M: History and current therapy</vt:lpstr>
      <vt:lpstr>Clinical signs and results</vt:lpstr>
      <vt:lpstr>PowerPoint Presentation</vt:lpstr>
      <vt:lpstr>PowerPoint Presentation</vt:lpstr>
      <vt:lpstr>PowerPoint Presentation</vt:lpstr>
      <vt:lpstr>PowerPoint Presentation</vt:lpstr>
      <vt:lpstr>PowerPoint Presentation</vt:lpstr>
      <vt:lpstr>PowerPoint Presentation</vt:lpstr>
    </vt:vector>
  </TitlesOfParts>
  <Company>Diabetes Care Centre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Diabetes Education</dc:title>
  <dc:creator>Professor P Joshi</dc:creator>
  <cp:lastModifiedBy>Shaifali Joshi</cp:lastModifiedBy>
  <cp:revision>1070</cp:revision>
  <cp:lastPrinted>2001-09-08T10:17:35Z</cp:lastPrinted>
  <dcterms:created xsi:type="dcterms:W3CDTF">1999-10-03T10:15:49Z</dcterms:created>
  <dcterms:modified xsi:type="dcterms:W3CDTF">2022-10-07T13:33:33Z</dcterms:modified>
</cp:coreProperties>
</file>